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0"/>
  </p:notesMasterIdLst>
  <p:handoutMasterIdLst>
    <p:handoutMasterId r:id="rId21"/>
  </p:handoutMasterIdLst>
  <p:sldIdLst>
    <p:sldId id="259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  <p:sldId id="281" r:id="rId15"/>
    <p:sldId id="284" r:id="rId16"/>
    <p:sldId id="285" r:id="rId17"/>
    <p:sldId id="286" r:id="rId18"/>
    <p:sldId id="267" r:id="rId19"/>
  </p:sldIdLst>
  <p:sldSz cx="9144000" cy="5715000" type="screen16x1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83" autoAdjust="0"/>
  </p:normalViewPr>
  <p:slideViewPr>
    <p:cSldViewPr>
      <p:cViewPr varScale="1">
        <p:scale>
          <a:sx n="95" d="100"/>
          <a:sy n="95" d="100"/>
        </p:scale>
        <p:origin x="-240" y="-9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886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B65111F-249F-4E6B-BD87-FC530FCD2F3A}" type="datetimeFigureOut">
              <a:rPr lang="en-GB" smtClean="0"/>
              <a:t>01/03/2016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7D33F4E-F63E-4D11-9DF4-8E2AD7475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622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AE1011B-7798-48F1-9837-AB630D20F00E}" type="datetimeFigureOut">
              <a:rPr lang="en-GB" smtClean="0"/>
              <a:t>01/03/2016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A63410F-DB9A-4572-81FB-10F95474A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40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60"/>
            <a:ext cx="7772400" cy="1225021"/>
          </a:xfrm>
        </p:spPr>
        <p:txBody>
          <a:bodyPr/>
          <a:lstStyle>
            <a:lvl1pPr algn="l">
              <a:defRPr>
                <a:solidFill>
                  <a:srgbClr val="EA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899142"/>
          </a:xfrm>
        </p:spPr>
        <p:txBody>
          <a:bodyPr anchor="ctr"/>
          <a:lstStyle>
            <a:lvl1pPr marL="0" indent="0" algn="l">
              <a:buNone/>
              <a:defRPr i="1">
                <a:solidFill>
                  <a:srgbClr val="00B0E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8"/>
          <a:stretch/>
        </p:blipFill>
        <p:spPr bwMode="auto">
          <a:xfrm>
            <a:off x="0" y="1782520"/>
            <a:ext cx="61156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0"/>
          <a:stretch/>
        </p:blipFill>
        <p:spPr bwMode="auto">
          <a:xfrm>
            <a:off x="0" y="3244324"/>
            <a:ext cx="1304589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8140714" y="242548"/>
            <a:ext cx="751766" cy="270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32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i="0" smtClean="0">
                <a:solidFill>
                  <a:srgbClr val="00B0EE"/>
                </a:solidFill>
              </a:rPr>
              <a:t>BELGIUM</a:t>
            </a:r>
            <a:endParaRPr lang="en-GB" sz="1100" b="1" i="0">
              <a:solidFill>
                <a:srgbClr val="00B0EE"/>
              </a:solidFill>
            </a:endParaRPr>
          </a:p>
        </p:txBody>
      </p:sp>
      <p:pic>
        <p:nvPicPr>
          <p:cNvPr id="11" name="Picture 2" descr="D:\courses\2016\groundwater_modelling_course_iah_belg\iah-60-anniversary-logo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963" y="467723"/>
            <a:ext cx="676375" cy="52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750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5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8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76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772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8"/>
          <a:stretch/>
        </p:blipFill>
        <p:spPr bwMode="auto">
          <a:xfrm>
            <a:off x="0" y="1207042"/>
            <a:ext cx="61156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0"/>
          <a:stretch/>
        </p:blipFill>
        <p:spPr bwMode="auto">
          <a:xfrm>
            <a:off x="0" y="2668846"/>
            <a:ext cx="1304589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9"/>
          <a:stretch/>
        </p:blipFill>
        <p:spPr bwMode="auto">
          <a:xfrm>
            <a:off x="3" y="3796337"/>
            <a:ext cx="1986523" cy="71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85800" y="1202807"/>
            <a:ext cx="7772400" cy="1225021"/>
          </a:xfrm>
        </p:spPr>
        <p:txBody>
          <a:bodyPr/>
          <a:lstStyle>
            <a:lvl1pPr algn="l">
              <a:defRPr>
                <a:solidFill>
                  <a:srgbClr val="EA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371600" y="2665948"/>
            <a:ext cx="7088832" cy="899142"/>
          </a:xfrm>
        </p:spPr>
        <p:txBody>
          <a:bodyPr anchor="ctr"/>
          <a:lstStyle>
            <a:lvl1pPr marL="0" indent="0" algn="l">
              <a:buNone/>
              <a:defRPr i="1">
                <a:solidFill>
                  <a:srgbClr val="00B0E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2058756" y="3761693"/>
            <a:ext cx="6396005" cy="83255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i="0">
                <a:solidFill>
                  <a:srgbClr val="FFC0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section title style</a:t>
            </a:r>
            <a:endParaRPr kumimoji="0" lang="en-GB" sz="2800" b="0" i="1" u="none" strike="noStrike" kern="1200" cap="none" spc="0" normalizeH="0" baseline="0" noProof="0" smtClean="0">
              <a:ln>
                <a:noFill/>
              </a:ln>
              <a:solidFill>
                <a:srgbClr val="FFCC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8140714" y="242548"/>
            <a:ext cx="751766" cy="270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32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i="0" smtClean="0">
                <a:solidFill>
                  <a:srgbClr val="00B0EE"/>
                </a:solidFill>
              </a:rPr>
              <a:t>BELGIUM</a:t>
            </a:r>
            <a:endParaRPr lang="en-GB" sz="1100" b="1" i="0">
              <a:solidFill>
                <a:srgbClr val="00B0EE"/>
              </a:solidFill>
            </a:endParaRPr>
          </a:p>
        </p:txBody>
      </p:sp>
      <p:pic>
        <p:nvPicPr>
          <p:cNvPr id="12" name="Picture 2" descr="D:\courses\2016\groundwater_modelling_course_iah_belg\iah-60-anniversary-logo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963" y="467723"/>
            <a:ext cx="676375" cy="52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929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01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50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36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77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0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6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0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3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6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51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C000"/>
                </a:solidFill>
              </a:defRPr>
            </a:lvl1pPr>
          </a:lstStyle>
          <a:p>
            <a:fld id="{68112B53-048C-42CA-9A96-DA53A18E64E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83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EA0000"/>
          </a:solidFill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3200" kern="1200">
          <a:solidFill>
            <a:srgbClr val="00B0EE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800" kern="1200">
          <a:solidFill>
            <a:srgbClr val="00B0EE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400" kern="1200">
          <a:solidFill>
            <a:srgbClr val="00B0EE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rgbClr val="00B0EE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rgbClr val="00B0E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/>
              <a:t>Education evenings 2016</a:t>
            </a:r>
            <a:endParaRPr lang="en-GB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Practical introduction</a:t>
            </a:r>
            <a:br>
              <a:rPr lang="en-GB"/>
            </a:br>
            <a:r>
              <a:rPr lang="en-GB"/>
              <a:t>to groundwater modelling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mtClean="0"/>
              <a:t>Computer exercises</a:t>
            </a:r>
          </a:p>
          <a:p>
            <a:r>
              <a:rPr lang="nl-BE" smtClean="0"/>
              <a:t>03 </a:t>
            </a:r>
            <a:r>
              <a:rPr lang="nl-BE" smtClean="0"/>
              <a:t>03 </a:t>
            </a:r>
            <a:r>
              <a:rPr lang="nl-BE" smtClean="0"/>
              <a:t>Solute transport simulation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5702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Run MT3DMS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114800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First run MODFLOW again,</a:t>
            </a:r>
          </a:p>
          <a:p>
            <a:r>
              <a:rPr lang="nl-BE" sz="2000" smtClean="0"/>
              <a:t>then select </a:t>
            </a:r>
            <a:r>
              <a:rPr lang="nl-BE" sz="2000" b="1" smtClean="0"/>
              <a:t>File|Export|MT3DMS Input Files</a:t>
            </a:r>
            <a:r>
              <a:rPr lang="nl-BE" sz="2000" smtClean="0"/>
              <a:t>,</a:t>
            </a:r>
          </a:p>
          <a:p>
            <a:r>
              <a:rPr lang="nl-BE" sz="2000" smtClean="0"/>
              <a:t>and press </a:t>
            </a:r>
            <a:r>
              <a:rPr lang="nl-BE" sz="2000" b="1" smtClean="0"/>
              <a:t>Save</a:t>
            </a:r>
            <a:r>
              <a:rPr lang="nl-BE" sz="2000" smtClean="0"/>
              <a:t> in the </a:t>
            </a:r>
            <a:r>
              <a:rPr lang="nl-BE" sz="2000" b="1" smtClean="0"/>
              <a:t>Save MT3DMS input files</a:t>
            </a:r>
            <a:r>
              <a:rPr lang="nl-BE" sz="2000" smtClean="0"/>
              <a:t> dialog box.</a:t>
            </a:r>
          </a:p>
          <a:p>
            <a:r>
              <a:rPr lang="nl-BE" sz="2000" smtClean="0"/>
              <a:t>After MT3DMS has finished, close the text and command line windows.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10</a:t>
            </a:fld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89348"/>
            <a:ext cx="3526155" cy="3126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7524328" y="3865612"/>
            <a:ext cx="576064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261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Import MT3DMS results (1/2)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114800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File|Import|Model Results</a:t>
            </a:r>
            <a:r>
              <a:rPr lang="nl-BE" sz="2000" smtClean="0"/>
              <a:t>,</a:t>
            </a:r>
          </a:p>
          <a:p>
            <a:r>
              <a:rPr lang="nl-BE" sz="2000" smtClean="0"/>
              <a:t>and choose the “</a:t>
            </a:r>
            <a:r>
              <a:rPr lang="nl-BE" sz="2000" smtClean="0">
                <a:solidFill>
                  <a:srgbClr val="92D050"/>
                </a:solidFill>
              </a:rPr>
              <a:t>_03_02_solute_transport_simulation_Cl.ucn</a:t>
            </a:r>
            <a:r>
              <a:rPr lang="nl-BE" sz="2000" smtClean="0"/>
              <a:t>” file.</a:t>
            </a:r>
          </a:p>
          <a:p>
            <a:r>
              <a:rPr lang="nl-BE" sz="2000" smtClean="0"/>
              <a:t>Then press </a:t>
            </a:r>
            <a:r>
              <a:rPr lang="nl-BE" sz="2000" b="1" smtClean="0"/>
              <a:t>Open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11</a:t>
            </a:fld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43608"/>
            <a:ext cx="349758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5436096" y="2137420"/>
            <a:ext cx="1800200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7488324" y="4139468"/>
            <a:ext cx="900100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978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Import MT3DMS results (2/2)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114800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In the </a:t>
            </a:r>
            <a:r>
              <a:rPr lang="nl-BE" sz="2000" b="1" smtClean="0"/>
              <a:t>Select Model Results to Import</a:t>
            </a:r>
            <a:r>
              <a:rPr lang="nl-BE" sz="2000" smtClean="0"/>
              <a:t> dialog box, select all data sets, and</a:t>
            </a:r>
          </a:p>
          <a:p>
            <a:r>
              <a:rPr lang="nl-BE" sz="2000" smtClean="0"/>
              <a:t>click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12</a:t>
            </a:fld>
            <a:endParaRPr lang="en-GB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633364"/>
            <a:ext cx="402907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4427984" y="4225652"/>
            <a:ext cx="792088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6948264" y="4225652"/>
            <a:ext cx="792088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130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This is what you should get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13</a:t>
            </a:fld>
            <a:endParaRPr lang="en-GB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339" y="1201316"/>
            <a:ext cx="3331845" cy="3926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3966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89" y="1129308"/>
            <a:ext cx="4806315" cy="356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Animate MT3DMS contours (1/3)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610744" cy="3771636"/>
          </a:xfrm>
        </p:spPr>
        <p:txBody>
          <a:bodyPr>
            <a:normAutofit fontScale="85000" lnSpcReduction="10000"/>
          </a:bodyPr>
          <a:lstStyle/>
          <a:p>
            <a:r>
              <a:rPr lang="nl-BE" sz="2000" smtClean="0"/>
              <a:t>Go to the </a:t>
            </a:r>
            <a:r>
              <a:rPr lang="nl-BE" sz="2000" b="1" smtClean="0"/>
              <a:t>Data Visualization</a:t>
            </a:r>
            <a:r>
              <a:rPr lang="nl-BE" sz="2000" smtClean="0"/>
              <a:t> dialog box,</a:t>
            </a:r>
          </a:p>
          <a:p>
            <a:r>
              <a:rPr lang="nl-BE" sz="2000" smtClean="0"/>
              <a:t>and set the </a:t>
            </a:r>
            <a:r>
              <a:rPr lang="nl-BE" sz="2000" b="1" smtClean="0"/>
              <a:t>Color Grid Data set </a:t>
            </a:r>
            <a:r>
              <a:rPr lang="nl-BE" sz="2000" smtClean="0"/>
              <a:t>to </a:t>
            </a:r>
            <a:r>
              <a:rPr lang="nl-BE" sz="2000" b="1" smtClean="0"/>
              <a:t>none</a:t>
            </a:r>
            <a:r>
              <a:rPr lang="nl-BE" sz="2000" smtClean="0"/>
              <a:t>.</a:t>
            </a:r>
          </a:p>
          <a:p>
            <a:r>
              <a:rPr lang="nl-BE" sz="2000" smtClean="0"/>
              <a:t>Then go to </a:t>
            </a:r>
            <a:r>
              <a:rPr lang="nl-BE" sz="2000" b="1" smtClean="0"/>
              <a:t>Contour Data</a:t>
            </a:r>
            <a:r>
              <a:rPr lang="nl-BE" sz="2000" smtClean="0"/>
              <a:t> and </a:t>
            </a:r>
          </a:p>
          <a:p>
            <a:r>
              <a:rPr lang="nl-BE" sz="2000" smtClean="0"/>
              <a:t>select the first concentration </a:t>
            </a:r>
            <a:r>
              <a:rPr lang="nl-BE" sz="2000" b="1" smtClean="0"/>
              <a:t>Data set</a:t>
            </a:r>
            <a:r>
              <a:rPr lang="nl-BE" sz="2000" smtClean="0"/>
              <a:t>.</a:t>
            </a:r>
          </a:p>
          <a:p>
            <a:r>
              <a:rPr lang="nl-BE" sz="2000" smtClean="0"/>
              <a:t>Set the </a:t>
            </a:r>
            <a:r>
              <a:rPr lang="nl-BE" sz="2000" b="1" smtClean="0"/>
              <a:t>Contour Interval </a:t>
            </a:r>
            <a:r>
              <a:rPr lang="nl-BE" sz="2000" smtClean="0"/>
              <a:t>to 50, and click </a:t>
            </a:r>
            <a:r>
              <a:rPr lang="nl-BE" sz="2000" b="1" smtClean="0"/>
              <a:t>Apply</a:t>
            </a:r>
            <a:r>
              <a:rPr lang="nl-BE" sz="2000" smtClean="0"/>
              <a:t>.</a:t>
            </a:r>
          </a:p>
          <a:p>
            <a:r>
              <a:rPr lang="nl-BE" sz="2000" smtClean="0"/>
              <a:t>Then check </a:t>
            </a:r>
            <a:r>
              <a:rPr lang="nl-BE" sz="2000" b="1" smtClean="0"/>
              <a:t>Specify contours</a:t>
            </a:r>
            <a:r>
              <a:rPr lang="nl-BE" sz="2000" smtClean="0"/>
              <a:t>, click the </a:t>
            </a:r>
            <a:r>
              <a:rPr lang="nl-BE" sz="2000" b="1" smtClean="0"/>
              <a:t>Edit contours</a:t>
            </a:r>
            <a:r>
              <a:rPr lang="nl-BE" sz="2000" smtClean="0"/>
              <a:t> button and remove the 0 and 1000 contours.</a:t>
            </a:r>
          </a:p>
          <a:p>
            <a:r>
              <a:rPr lang="nl-BE" sz="2000" smtClean="0"/>
              <a:t>Finally, select </a:t>
            </a:r>
            <a:r>
              <a:rPr lang="nl-BE" sz="2000" b="1" smtClean="0"/>
              <a:t>Retain limits and legend</a:t>
            </a:r>
            <a:r>
              <a:rPr lang="nl-BE" sz="2000" smtClean="0"/>
              <a:t>, and press </a:t>
            </a:r>
            <a:r>
              <a:rPr lang="nl-BE" sz="2000" b="1" smtClean="0"/>
              <a:t>Apply</a:t>
            </a:r>
            <a:r>
              <a:rPr lang="nl-BE" sz="2000" smtClean="0"/>
              <a:t> again.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14</a:t>
            </a:fld>
            <a:endParaRPr lang="en-GB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361556"/>
            <a:ext cx="2097405" cy="216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4312746" y="1381900"/>
            <a:ext cx="792088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584698" y="1633364"/>
            <a:ext cx="1867622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406218" y="1863564"/>
            <a:ext cx="1616102" cy="21602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370674" y="1654952"/>
            <a:ext cx="1616102" cy="21602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5563818" y="3073524"/>
            <a:ext cx="2104526" cy="28679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7524328" y="4225652"/>
            <a:ext cx="772702" cy="28679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6496909" y="4636048"/>
            <a:ext cx="386351" cy="28679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5654236" y="5017490"/>
            <a:ext cx="660356" cy="28679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579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Animate MT3DMS contours (2/3)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538736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Next, move the grid to the left of the Top view pane.</a:t>
            </a:r>
          </a:p>
          <a:p>
            <a:r>
              <a:rPr lang="nl-BE" sz="2000" smtClean="0"/>
              <a:t>Select </a:t>
            </a:r>
            <a:r>
              <a:rPr lang="nl-BE" sz="2000" b="1" smtClean="0"/>
              <a:t>File|Export|Image</a:t>
            </a:r>
            <a:r>
              <a:rPr lang="nl-BE" sz="2000" smtClean="0"/>
              <a:t>, or use the corresponding button.</a:t>
            </a:r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15</a:t>
            </a:fld>
            <a:endParaRPr lang="en-GB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516238"/>
            <a:ext cx="15621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1875402" y="4009628"/>
            <a:ext cx="925066" cy="504056"/>
          </a:xfrm>
          <a:prstGeom prst="wedgeRoundRectCallout">
            <a:avLst>
              <a:gd name="adj1" fmla="val 50580"/>
              <a:gd name="adj2" fmla="val -103792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Export image</a:t>
            </a:r>
            <a:endParaRPr lang="en-GB" sz="1400" b="1">
              <a:solidFill>
                <a:srgbClr val="FFC000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96008"/>
            <a:ext cx="4392488" cy="3492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/>
          <p:nvPr/>
        </p:nvSpPr>
        <p:spPr>
          <a:xfrm>
            <a:off x="4355976" y="2281436"/>
            <a:ext cx="1867622" cy="165618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983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Animate MT3DMS contours (3/3)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538736" cy="3771636"/>
          </a:xfrm>
        </p:spPr>
        <p:txBody>
          <a:bodyPr>
            <a:normAutofit lnSpcReduction="10000"/>
          </a:bodyPr>
          <a:lstStyle/>
          <a:p>
            <a:r>
              <a:rPr lang="nl-BE" sz="2000" smtClean="0"/>
              <a:t>In the </a:t>
            </a:r>
            <a:r>
              <a:rPr lang="nl-BE" sz="2000" b="1" smtClean="0"/>
              <a:t>View</a:t>
            </a:r>
            <a:r>
              <a:rPr lang="nl-BE" sz="2000" smtClean="0"/>
              <a:t> pane, adjust the </a:t>
            </a:r>
            <a:r>
              <a:rPr lang="nl-BE" sz="2000" b="1" smtClean="0"/>
              <a:t>Model image height</a:t>
            </a:r>
            <a:r>
              <a:rPr lang="nl-BE" sz="2000" smtClean="0"/>
              <a:t> and </a:t>
            </a:r>
            <a:r>
              <a:rPr lang="nl-BE" sz="2000" b="1" smtClean="0"/>
              <a:t>Model image width</a:t>
            </a:r>
            <a:r>
              <a:rPr lang="nl-BE" sz="2000" smtClean="0"/>
              <a:t>, so the entire grid is visible.</a:t>
            </a:r>
          </a:p>
          <a:p>
            <a:r>
              <a:rPr lang="nl-BE" sz="2000" smtClean="0"/>
              <a:t>In the </a:t>
            </a:r>
            <a:r>
              <a:rPr lang="nl-BE" sz="2000" b="1" smtClean="0"/>
              <a:t>Text </a:t>
            </a:r>
            <a:r>
              <a:rPr lang="nl-BE" sz="2000" smtClean="0"/>
              <a:t>pane, add “</a:t>
            </a:r>
            <a:r>
              <a:rPr lang="en-GB" sz="2000"/>
              <a:t>Transport Step: %</a:t>
            </a:r>
            <a:r>
              <a:rPr lang="en-GB" sz="2000" smtClean="0"/>
              <a:t>TrS</a:t>
            </a:r>
            <a:br>
              <a:rPr lang="en-GB" sz="2000" smtClean="0"/>
            </a:br>
            <a:r>
              <a:rPr lang="en-GB" sz="2000" smtClean="0"/>
              <a:t>Elapsed </a:t>
            </a:r>
            <a:r>
              <a:rPr lang="en-GB" sz="2000"/>
              <a:t>Time: %ET</a:t>
            </a:r>
            <a:r>
              <a:rPr lang="nl-BE" sz="2000" smtClean="0"/>
              <a:t>” as title.</a:t>
            </a:r>
          </a:p>
          <a:p>
            <a:r>
              <a:rPr lang="nl-BE" sz="2000" smtClean="0"/>
              <a:t>In the </a:t>
            </a:r>
            <a:r>
              <a:rPr lang="nl-BE" sz="2000" b="1" smtClean="0"/>
              <a:t>Animation</a:t>
            </a:r>
            <a:r>
              <a:rPr lang="nl-BE" sz="2000" smtClean="0"/>
              <a:t> pane, select </a:t>
            </a:r>
            <a:r>
              <a:rPr lang="nl-BE" sz="2000" b="1" smtClean="0"/>
              <a:t>Data Sets|Optional|Model Results|3D Data</a:t>
            </a:r>
            <a:r>
              <a:rPr lang="nl-BE" sz="2000" smtClean="0"/>
              <a:t>,</a:t>
            </a:r>
          </a:p>
          <a:p>
            <a:r>
              <a:rPr lang="nl-BE" sz="2000" smtClean="0"/>
              <a:t>and press </a:t>
            </a:r>
            <a:r>
              <a:rPr lang="nl-BE" sz="2000" b="1" smtClean="0"/>
              <a:t>Preview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16</a:t>
            </a:fld>
            <a:endParaRPr lang="en-GB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17340"/>
            <a:ext cx="1371600" cy="2165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516" y="1424960"/>
            <a:ext cx="1360170" cy="161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444" y="1420024"/>
            <a:ext cx="1394460" cy="2188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3926764" y="1898433"/>
            <a:ext cx="1697838" cy="84988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538458" y="1623316"/>
            <a:ext cx="1697838" cy="436125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122634" y="1890784"/>
            <a:ext cx="1697838" cy="246181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7236296" y="3403407"/>
            <a:ext cx="595082" cy="246181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266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This is what you should get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17</a:t>
            </a:fld>
            <a:endParaRPr lang="en-GB"/>
          </a:p>
        </p:txBody>
      </p:sp>
      <p:grpSp>
        <p:nvGrpSpPr>
          <p:cNvPr id="3" name="Group 2"/>
          <p:cNvGrpSpPr/>
          <p:nvPr/>
        </p:nvGrpSpPr>
        <p:grpSpPr>
          <a:xfrm>
            <a:off x="984929" y="1921396"/>
            <a:ext cx="7172231" cy="2356228"/>
            <a:chOff x="539552" y="1345332"/>
            <a:chExt cx="10124559" cy="3326130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345332"/>
              <a:ext cx="3366135" cy="3326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3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7976" y="1345332"/>
              <a:ext cx="3366135" cy="3326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4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1841" y="1345332"/>
              <a:ext cx="3366135" cy="3326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94984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18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/>
              <a:t>Education evenings 2016</a:t>
            </a:r>
            <a:endParaRPr lang="en-GB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Practical introduction</a:t>
            </a:r>
            <a:br>
              <a:rPr lang="en-GB"/>
            </a:br>
            <a:r>
              <a:rPr lang="en-GB"/>
              <a:t>to groundwater modelling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mtClean="0"/>
              <a:t>Computer exercises</a:t>
            </a:r>
          </a:p>
          <a:p>
            <a:r>
              <a:rPr lang="nl-BE" smtClean="0"/>
              <a:t>03 </a:t>
            </a:r>
            <a:r>
              <a:rPr lang="nl-BE" smtClean="0"/>
              <a:t>03 </a:t>
            </a:r>
            <a:r>
              <a:rPr lang="nl-BE" smtClean="0"/>
              <a:t>Solute transport simulation</a:t>
            </a:r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627784" y="4729708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i="1" smtClean="0">
                <a:solidFill>
                  <a:schemeClr val="bg1">
                    <a:lumMod val="75000"/>
                  </a:schemeClr>
                </a:solidFill>
              </a:rPr>
              <a:t>Questions? Found an error?</a:t>
            </a:r>
            <a:br>
              <a:rPr lang="nl-BE" sz="1400" i="1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nl-BE" sz="1400" i="1" smtClean="0">
                <a:solidFill>
                  <a:schemeClr val="bg1">
                    <a:lumMod val="75000"/>
                  </a:schemeClr>
                </a:solidFill>
              </a:rPr>
              <a:t>Please contact B. Rogiers at brogiers@sckcen.be.</a:t>
            </a:r>
            <a:endParaRPr lang="en-GB" sz="1400" i="1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5111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Purpose</a:t>
            </a:r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We </a:t>
            </a:r>
            <a:r>
              <a:rPr lang="en-US"/>
              <a:t>will </a:t>
            </a:r>
            <a:r>
              <a:rPr lang="en-US" smtClean="0"/>
              <a:t>now use the same example model as in the last exercise, but instead of forward particle tracking, we will perform</a:t>
            </a:r>
          </a:p>
          <a:p>
            <a:r>
              <a:rPr lang="en-US" smtClean="0"/>
              <a:t>solute transport simulation accounting for advection, dispersion and diffusion.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4422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518" y="1917718"/>
            <a:ext cx="300609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Copy example model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4186808" cy="3771636"/>
          </a:xfrm>
        </p:spPr>
        <p:txBody>
          <a:bodyPr>
            <a:normAutofit/>
          </a:bodyPr>
          <a:lstStyle/>
          <a:p>
            <a:pPr lvl="0"/>
            <a:r>
              <a:rPr lang="en-US" sz="2000" smtClean="0"/>
              <a:t>Copy the </a:t>
            </a:r>
            <a:r>
              <a:rPr lang="en-US" sz="2000" smtClean="0"/>
              <a:t>model </a:t>
            </a:r>
            <a:r>
              <a:rPr lang="en-US" sz="2000" smtClean="0"/>
              <a:t>“</a:t>
            </a:r>
            <a:r>
              <a:rPr lang="en-US" sz="2000" smtClean="0">
                <a:solidFill>
                  <a:srgbClr val="92D050"/>
                </a:solidFill>
              </a:rPr>
              <a:t>03_02_particle_tracking_rma</a:t>
            </a:r>
            <a:r>
              <a:rPr lang="en-US" sz="2000" smtClean="0">
                <a:solidFill>
                  <a:srgbClr val="92D050"/>
                </a:solidFill>
              </a:rPr>
              <a:t>_</a:t>
            </a:r>
            <a:br>
              <a:rPr lang="en-US" sz="2000" smtClean="0">
                <a:solidFill>
                  <a:srgbClr val="92D050"/>
                </a:solidFill>
              </a:rPr>
            </a:br>
            <a:r>
              <a:rPr lang="en-US" sz="2000" smtClean="0">
                <a:solidFill>
                  <a:srgbClr val="92D050"/>
                </a:solidFill>
              </a:rPr>
              <a:t>example_model.mmZLib</a:t>
            </a:r>
            <a:r>
              <a:rPr lang="en-US" sz="2000" smtClean="0"/>
              <a:t>” in folder “</a:t>
            </a:r>
            <a:r>
              <a:rPr lang="en-US" sz="2000" smtClean="0">
                <a:solidFill>
                  <a:srgbClr val="92D050"/>
                </a:solidFill>
              </a:rPr>
              <a:t>03_02_particle_tracking</a:t>
            </a:r>
            <a:r>
              <a:rPr lang="en-US" sz="2000" smtClean="0"/>
              <a:t>”,</a:t>
            </a:r>
          </a:p>
          <a:p>
            <a:pPr lvl="0"/>
            <a:r>
              <a:rPr lang="en-US" sz="2000" smtClean="0"/>
              <a:t>to folder “</a:t>
            </a:r>
            <a:r>
              <a:rPr lang="en-US" sz="2000" smtClean="0">
                <a:solidFill>
                  <a:srgbClr val="92D050"/>
                </a:solidFill>
              </a:rPr>
              <a:t>03_03_solute_transport_simulation</a:t>
            </a:r>
            <a:r>
              <a:rPr lang="en-US" sz="2000" smtClean="0"/>
              <a:t>” and rename the copied file to “</a:t>
            </a:r>
            <a:r>
              <a:rPr lang="en-US" sz="2000" smtClean="0">
                <a:solidFill>
                  <a:srgbClr val="92D050"/>
                </a:solidFill>
              </a:rPr>
              <a:t>03_03_solute_transport_simulation.mmZLib</a:t>
            </a:r>
            <a:r>
              <a:rPr lang="en-US" sz="2000" smtClean="0"/>
              <a:t>”. </a:t>
            </a:r>
          </a:p>
          <a:p>
            <a:pPr lvl="0"/>
            <a:r>
              <a:rPr lang="nl-BE" sz="2000" smtClean="0"/>
              <a:t>Double click the new file to open ModelMuse.</a:t>
            </a:r>
            <a:endParaRPr lang="en-GB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</a:t>
            </a:fld>
            <a:endParaRPr lang="en-GB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773702"/>
            <a:ext cx="9429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432" y="3933942"/>
            <a:ext cx="1228725" cy="137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832" y="4085059"/>
            <a:ext cx="17145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>
            <a:off x="6876254" y="3069846"/>
            <a:ext cx="864098" cy="1015213"/>
          </a:xfrm>
          <a:prstGeom prst="straightConnector1">
            <a:avLst/>
          </a:prstGeom>
          <a:ln w="38100">
            <a:solidFill>
              <a:srgbClr val="EA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9953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Enable MT3DMS packages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466728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Model|MODFLOW Packages and Programs…</a:t>
            </a:r>
            <a:r>
              <a:rPr lang="nl-BE" sz="2000" smtClean="0"/>
              <a:t>,</a:t>
            </a:r>
          </a:p>
          <a:p>
            <a:r>
              <a:rPr lang="nl-BE" sz="2000" smtClean="0"/>
              <a:t>expand </a:t>
            </a:r>
            <a:r>
              <a:rPr lang="nl-BE" sz="2000" b="1" smtClean="0"/>
              <a:t>MT3DMS</a:t>
            </a:r>
            <a:r>
              <a:rPr lang="nl-BE" sz="2000" smtClean="0"/>
              <a:t>, and select the </a:t>
            </a:r>
            <a:r>
              <a:rPr lang="nl-BE" sz="2000" b="1" smtClean="0"/>
              <a:t>BTN</a:t>
            </a:r>
            <a:r>
              <a:rPr lang="nl-BE" sz="2000" smtClean="0"/>
              <a:t>, </a:t>
            </a:r>
            <a:r>
              <a:rPr lang="nl-BE" sz="2000" b="1" smtClean="0"/>
              <a:t>ADV</a:t>
            </a:r>
            <a:r>
              <a:rPr lang="nl-BE" sz="2000" smtClean="0"/>
              <a:t>, </a:t>
            </a:r>
            <a:r>
              <a:rPr lang="nl-BE" sz="2000" b="1" smtClean="0"/>
              <a:t>DSP</a:t>
            </a:r>
            <a:r>
              <a:rPr lang="nl-BE" sz="2000" smtClean="0"/>
              <a:t>, </a:t>
            </a:r>
            <a:r>
              <a:rPr lang="nl-BE" sz="2000" b="1" smtClean="0"/>
              <a:t>SSM</a:t>
            </a:r>
            <a:r>
              <a:rPr lang="nl-BE" sz="2000" smtClean="0"/>
              <a:t>, and </a:t>
            </a:r>
            <a:r>
              <a:rPr lang="nl-BE" sz="2000" b="1" smtClean="0"/>
              <a:t>GCG</a:t>
            </a:r>
            <a:r>
              <a:rPr lang="nl-BE" sz="2000" smtClean="0"/>
              <a:t> packages.</a:t>
            </a:r>
          </a:p>
          <a:p>
            <a:r>
              <a:rPr lang="nl-BE" sz="2000" smtClean="0"/>
              <a:t>Also fill in the Mobile Species name, e.g. “Cl”.</a:t>
            </a:r>
          </a:p>
          <a:p>
            <a:r>
              <a:rPr lang="nl-BE" sz="2000" smtClean="0"/>
              <a:t>Then press</a:t>
            </a:r>
            <a:r>
              <a:rPr lang="nl-BE" sz="2000" b="1"/>
              <a:t> </a:t>
            </a:r>
            <a:r>
              <a:rPr lang="nl-BE" sz="2000" b="1" smtClean="0"/>
              <a:t>OK</a:t>
            </a:r>
            <a:r>
              <a:rPr lang="nl-BE" sz="2000" smtClean="0"/>
              <a:t>,</a:t>
            </a:r>
          </a:p>
          <a:p>
            <a:r>
              <a:rPr lang="nl-BE" sz="2000" smtClean="0"/>
              <a:t>and once more </a:t>
            </a:r>
            <a:r>
              <a:rPr lang="nl-BE" sz="2000" b="1" smtClean="0"/>
              <a:t>OK</a:t>
            </a:r>
            <a:r>
              <a:rPr lang="nl-BE" sz="2000" smtClean="0"/>
              <a:t>, in the appearing information dialog box.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4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396076"/>
            <a:ext cx="4800600" cy="3663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4139952" y="2486414"/>
            <a:ext cx="648072" cy="1019158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940424" y="3433564"/>
            <a:ext cx="711696" cy="360040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164288" y="4585692"/>
            <a:ext cx="711696" cy="360040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95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738" y="1489348"/>
            <a:ext cx="3874770" cy="328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Set the MT3DMS program location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258816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Model|MODFLOW Program Locations…</a:t>
            </a:r>
            <a:r>
              <a:rPr lang="nl-BE" sz="2000" smtClean="0"/>
              <a:t>, and</a:t>
            </a:r>
          </a:p>
          <a:p>
            <a:r>
              <a:rPr lang="nl-BE" sz="2000" smtClean="0"/>
              <a:t>fill in the path to the </a:t>
            </a:r>
            <a:r>
              <a:rPr lang="nl-BE" sz="2000" b="1" smtClean="0"/>
              <a:t>MT3DMS</a:t>
            </a:r>
            <a:r>
              <a:rPr lang="nl-BE" sz="2000" smtClean="0"/>
              <a:t> executable “</a:t>
            </a:r>
            <a:r>
              <a:rPr lang="nl-BE" sz="2000" smtClean="0">
                <a:solidFill>
                  <a:srgbClr val="92D050"/>
                </a:solidFill>
              </a:rPr>
              <a:t>MT3DMS_5_b.exe</a:t>
            </a:r>
            <a:r>
              <a:rPr lang="nl-BE" sz="2000" smtClean="0"/>
              <a:t>” in folder “</a:t>
            </a:r>
            <a:r>
              <a:rPr lang="nl-BE" sz="2000" smtClean="0">
                <a:solidFill>
                  <a:srgbClr val="92D050"/>
                </a:solidFill>
              </a:rPr>
              <a:t>/05_software/MT3DMS/</a:t>
            </a:r>
            <a:r>
              <a:rPr lang="nl-BE" sz="2000" smtClean="0"/>
              <a:t>”.</a:t>
            </a:r>
          </a:p>
          <a:p>
            <a:r>
              <a:rPr lang="nl-BE" sz="2000" smtClean="0"/>
              <a:t>Then press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5</a:t>
            </a:fld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4716016" y="3217540"/>
            <a:ext cx="3744416" cy="473575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408664" y="4268181"/>
            <a:ext cx="576064" cy="360040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945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Check mass unit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258816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Model|MODFLOW Options…</a:t>
            </a:r>
            <a:r>
              <a:rPr lang="nl-BE" sz="2000" smtClean="0"/>
              <a:t>, </a:t>
            </a:r>
          </a:p>
          <a:p>
            <a:r>
              <a:rPr lang="nl-BE" sz="2000" smtClean="0"/>
              <a:t>go to the </a:t>
            </a:r>
            <a:r>
              <a:rPr lang="nl-BE" sz="2000" b="1" smtClean="0"/>
              <a:t>Options</a:t>
            </a:r>
            <a:r>
              <a:rPr lang="nl-BE" sz="2000" smtClean="0"/>
              <a:t> tab, and</a:t>
            </a:r>
          </a:p>
          <a:p>
            <a:r>
              <a:rPr lang="nl-BE" sz="2000" smtClean="0"/>
              <a:t>note that by default, the </a:t>
            </a:r>
            <a:r>
              <a:rPr lang="nl-BE" sz="2000" b="1" smtClean="0"/>
              <a:t>Mass unit</a:t>
            </a:r>
            <a:r>
              <a:rPr lang="nl-BE" sz="2000" smtClean="0"/>
              <a:t> is set to grams.</a:t>
            </a:r>
          </a:p>
          <a:p>
            <a:r>
              <a:rPr lang="nl-BE" sz="2000" smtClean="0"/>
              <a:t>Just leave the settings as they are,</a:t>
            </a:r>
          </a:p>
          <a:p>
            <a:r>
              <a:rPr lang="nl-BE" sz="2000" smtClean="0"/>
              <a:t>and press </a:t>
            </a:r>
            <a:r>
              <a:rPr lang="nl-BE" sz="2000" b="1" smtClean="0"/>
              <a:t>OK</a:t>
            </a:r>
            <a:r>
              <a:rPr lang="nl-BE" sz="2000" smtClean="0"/>
              <a:t> to close the </a:t>
            </a:r>
            <a:r>
              <a:rPr lang="nl-BE" sz="2000" b="1" smtClean="0"/>
              <a:t>MODFLOW Options</a:t>
            </a:r>
            <a:r>
              <a:rPr lang="nl-BE" sz="2000" smtClean="0"/>
              <a:t> dialog box.</a:t>
            </a:r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6</a:t>
            </a:fld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05372"/>
            <a:ext cx="3463290" cy="308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7092280" y="4239828"/>
            <a:ext cx="576064" cy="360040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076056" y="3721596"/>
            <a:ext cx="1080120" cy="360040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687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93404"/>
            <a:ext cx="3714750" cy="2920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Set dispersion and</a:t>
            </a:r>
            <a:br>
              <a:rPr lang="nl-BE" smtClean="0"/>
            </a:br>
            <a:r>
              <a:rPr lang="nl-BE" smtClean="0"/>
              <a:t>diffusion parameters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114800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Model|MODFLOW Layer Groups…</a:t>
            </a:r>
            <a:r>
              <a:rPr lang="nl-BE" sz="2000" smtClean="0"/>
              <a:t>,</a:t>
            </a:r>
          </a:p>
          <a:p>
            <a:r>
              <a:rPr lang="nl-BE" sz="2000" smtClean="0"/>
              <a:t>and go to the </a:t>
            </a:r>
            <a:r>
              <a:rPr lang="nl-BE" sz="2000" b="1" smtClean="0"/>
              <a:t>Dispersion</a:t>
            </a:r>
            <a:r>
              <a:rPr lang="nl-BE" sz="2000" smtClean="0"/>
              <a:t> tab.</a:t>
            </a:r>
          </a:p>
          <a:p>
            <a:r>
              <a:rPr lang="nl-BE" sz="2000" smtClean="0"/>
              <a:t>Leave the dispersivities unchanged, but adjust the </a:t>
            </a:r>
            <a:r>
              <a:rPr lang="nl-BE" sz="2000" b="1" smtClean="0"/>
              <a:t>Diffusion coefficient</a:t>
            </a:r>
            <a:r>
              <a:rPr lang="nl-BE" sz="2000" smtClean="0"/>
              <a:t> to 1E-9.</a:t>
            </a:r>
          </a:p>
          <a:p>
            <a:r>
              <a:rPr lang="nl-BE" sz="2000" smtClean="0"/>
              <a:t>Then click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7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7020272" y="3095653"/>
            <a:ext cx="576064" cy="360040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6948264" y="4441676"/>
            <a:ext cx="576064" cy="360040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660232" y="2209428"/>
            <a:ext cx="576064" cy="360040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540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Set the source concentration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538736" cy="3771636"/>
          </a:xfrm>
        </p:spPr>
        <p:txBody>
          <a:bodyPr>
            <a:normAutofit fontScale="92500"/>
          </a:bodyPr>
          <a:lstStyle/>
          <a:p>
            <a:r>
              <a:rPr lang="nl-BE" sz="2000" smtClean="0"/>
              <a:t>Double click the disposal pond object and go to the </a:t>
            </a:r>
            <a:r>
              <a:rPr lang="nl-BE" sz="2000" b="1" smtClean="0"/>
              <a:t>MODFLOW Features</a:t>
            </a:r>
            <a:r>
              <a:rPr lang="nl-BE" sz="2000" smtClean="0"/>
              <a:t> tab in the </a:t>
            </a:r>
            <a:r>
              <a:rPr lang="nl-BE" sz="2000" b="1" smtClean="0"/>
              <a:t>Object Properties</a:t>
            </a:r>
            <a:r>
              <a:rPr lang="nl-BE" sz="2000" smtClean="0"/>
              <a:t> dialog box.</a:t>
            </a:r>
          </a:p>
          <a:p>
            <a:r>
              <a:rPr lang="nl-BE" sz="2000" smtClean="0"/>
              <a:t>Select the </a:t>
            </a:r>
            <a:r>
              <a:rPr lang="nl-BE" sz="2000" b="1" smtClean="0"/>
              <a:t>SSM</a:t>
            </a:r>
            <a:r>
              <a:rPr lang="nl-BE" sz="2000" smtClean="0"/>
              <a:t> package, and set the </a:t>
            </a:r>
            <a:r>
              <a:rPr lang="nl-BE" sz="2000" b="1" smtClean="0"/>
              <a:t>Number of times </a:t>
            </a:r>
            <a:r>
              <a:rPr lang="nl-BE" sz="2000" smtClean="0"/>
              <a:t>to 1.</a:t>
            </a:r>
          </a:p>
          <a:p>
            <a:r>
              <a:rPr lang="nl-BE" sz="2000" smtClean="0"/>
              <a:t>Set the </a:t>
            </a:r>
            <a:r>
              <a:rPr lang="nl-BE" sz="2000" b="1" smtClean="0"/>
              <a:t>Starting time</a:t>
            </a:r>
            <a:r>
              <a:rPr lang="nl-BE" sz="2000" smtClean="0"/>
              <a:t>, </a:t>
            </a:r>
            <a:r>
              <a:rPr lang="nl-BE" sz="2000" b="1" smtClean="0"/>
              <a:t>Ending time</a:t>
            </a:r>
            <a:r>
              <a:rPr lang="nl-BE" sz="2000" smtClean="0"/>
              <a:t>, and </a:t>
            </a:r>
            <a:r>
              <a:rPr lang="nl-BE" sz="2000" b="1" smtClean="0"/>
              <a:t>Cl concentration</a:t>
            </a:r>
            <a:r>
              <a:rPr lang="nl-BE" sz="2000" smtClean="0"/>
              <a:t> to respectively 0, 631152000, and 1000.</a:t>
            </a:r>
          </a:p>
          <a:p>
            <a:r>
              <a:rPr lang="nl-BE" sz="2000" smtClean="0"/>
              <a:t>Then press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8</a:t>
            </a:fld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89348"/>
            <a:ext cx="4817745" cy="373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4211960" y="2137420"/>
            <a:ext cx="1152128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076056" y="3070121"/>
            <a:ext cx="2016224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148064" y="4441676"/>
            <a:ext cx="1368152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397912" y="4759356"/>
            <a:ext cx="684076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141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Change output frequency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114800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Model|MODFLOW Output Control…</a:t>
            </a:r>
            <a:r>
              <a:rPr lang="nl-BE" sz="2000" smtClean="0"/>
              <a:t>,</a:t>
            </a:r>
          </a:p>
          <a:p>
            <a:r>
              <a:rPr lang="nl-BE" sz="2000" smtClean="0"/>
              <a:t>and choose </a:t>
            </a:r>
            <a:r>
              <a:rPr lang="nl-BE" sz="2000" b="1" smtClean="0"/>
              <a:t>MT3DMS</a:t>
            </a:r>
            <a:r>
              <a:rPr lang="nl-BE" sz="2000" smtClean="0"/>
              <a:t>.</a:t>
            </a:r>
          </a:p>
          <a:p>
            <a:r>
              <a:rPr lang="nl-BE" sz="2000" smtClean="0"/>
              <a:t>Change </a:t>
            </a:r>
            <a:r>
              <a:rPr lang="nl-BE" sz="2000" b="1" smtClean="0"/>
              <a:t>When to print and save data </a:t>
            </a:r>
            <a:r>
              <a:rPr lang="nl-BE" sz="2000" smtClean="0"/>
              <a:t>to </a:t>
            </a:r>
            <a:r>
              <a:rPr lang="nl-BE" sz="2000" b="1" smtClean="0"/>
              <a:t>every N transport steps</a:t>
            </a:r>
            <a:r>
              <a:rPr lang="nl-BE" sz="2000" smtClean="0"/>
              <a:t>,</a:t>
            </a:r>
          </a:p>
          <a:p>
            <a:r>
              <a:rPr lang="nl-BE" sz="2000" smtClean="0"/>
              <a:t>and set </a:t>
            </a:r>
            <a:r>
              <a:rPr lang="nl-BE" sz="2000" b="1" smtClean="0"/>
              <a:t>N</a:t>
            </a:r>
            <a:r>
              <a:rPr lang="nl-BE" sz="2000" smtClean="0"/>
              <a:t> equal to 5.</a:t>
            </a:r>
          </a:p>
          <a:p>
            <a:r>
              <a:rPr lang="nl-BE" sz="2000" smtClean="0"/>
              <a:t>Then click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9</a:t>
            </a:fld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118" y="1849388"/>
            <a:ext cx="3783330" cy="2811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4749110" y="2569468"/>
            <a:ext cx="1152128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541198" y="2353444"/>
            <a:ext cx="2376264" cy="360040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341398" y="4197300"/>
            <a:ext cx="576064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7294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4959</TotalTime>
  <Words>603</Words>
  <Application>Microsoft Office PowerPoint</Application>
  <PresentationFormat>On-screen Show (16:10)</PresentationFormat>
  <Paragraphs>97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1_Office Theme</vt:lpstr>
      <vt:lpstr>Education evenings 2016</vt:lpstr>
      <vt:lpstr>Purpose</vt:lpstr>
      <vt:lpstr>Copy example model</vt:lpstr>
      <vt:lpstr>Enable MT3DMS packages</vt:lpstr>
      <vt:lpstr>Set the MT3DMS program location</vt:lpstr>
      <vt:lpstr>Check mass unit</vt:lpstr>
      <vt:lpstr>Set dispersion and diffusion parameters</vt:lpstr>
      <vt:lpstr>Set the source concentration</vt:lpstr>
      <vt:lpstr>Change output frequency</vt:lpstr>
      <vt:lpstr>Run MT3DMS</vt:lpstr>
      <vt:lpstr>Import MT3DMS results (1/2)</vt:lpstr>
      <vt:lpstr>Import MT3DMS results (2/2)</vt:lpstr>
      <vt:lpstr>This is what you should get</vt:lpstr>
      <vt:lpstr>Animate MT3DMS contours (1/3)</vt:lpstr>
      <vt:lpstr>Animate MT3DMS contours (2/3)</vt:lpstr>
      <vt:lpstr>Animate MT3DMS contours (3/3)</vt:lpstr>
      <vt:lpstr>This is what you should get</vt:lpstr>
      <vt:lpstr>Education evenings 2016</vt:lpstr>
    </vt:vector>
  </TitlesOfParts>
  <Company>SCK-CEN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Groundwater flow modelling with open source tools1. A beginner's short course</dc:title>
  <dc:creator>brogiers@SCKCEN.BE</dc:creator>
  <cp:lastModifiedBy>brogiers</cp:lastModifiedBy>
  <cp:revision>58</cp:revision>
  <cp:lastPrinted>2016-03-01T21:52:16Z</cp:lastPrinted>
  <dcterms:created xsi:type="dcterms:W3CDTF">2015-08-08T11:23:11Z</dcterms:created>
  <dcterms:modified xsi:type="dcterms:W3CDTF">2016-03-01T21:53:11Z</dcterms:modified>
</cp:coreProperties>
</file>