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4"/>
  </p:notesMasterIdLst>
  <p:handoutMasterIdLst>
    <p:handoutMasterId r:id="rId15"/>
  </p:handoutMasterIdLst>
  <p:sldIdLst>
    <p:sldId id="265" r:id="rId2"/>
    <p:sldId id="273" r:id="rId3"/>
    <p:sldId id="262" r:id="rId4"/>
    <p:sldId id="276" r:id="rId5"/>
    <p:sldId id="269" r:id="rId6"/>
    <p:sldId id="270" r:id="rId7"/>
    <p:sldId id="271" r:id="rId8"/>
    <p:sldId id="272" r:id="rId9"/>
    <p:sldId id="267" r:id="rId10"/>
    <p:sldId id="274" r:id="rId11"/>
    <p:sldId id="275" r:id="rId12"/>
    <p:sldId id="266" r:id="rId1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83" autoAdjust="0"/>
  </p:normalViewPr>
  <p:slideViewPr>
    <p:cSldViewPr>
      <p:cViewPr varScale="1">
        <p:scale>
          <a:sx n="95" d="100"/>
          <a:sy n="95" d="100"/>
        </p:scale>
        <p:origin x="-240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8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5111F-249F-4E6B-BD87-FC530FCD2F3A}" type="datetimeFigureOut">
              <a:rPr lang="en-GB" smtClean="0"/>
              <a:t>03/03/2016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33F4E-F63E-4D11-9DF4-8E2AD7475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622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1011B-7798-48F1-9837-AB630D20F00E}" type="datetimeFigureOut">
              <a:rPr lang="en-GB" smtClean="0"/>
              <a:t>03/03/2016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3410F-DB9A-4572-81FB-10F95474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40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0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782520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3244324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1" name="Picture 2" descr="D:\courses\2016\groundwater_modelling_course_iah_belg\iah-60-anniversary-logo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467723"/>
            <a:ext cx="676375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75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76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72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207042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2668846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9"/>
          <a:stretch/>
        </p:blipFill>
        <p:spPr bwMode="auto">
          <a:xfrm>
            <a:off x="3" y="3796337"/>
            <a:ext cx="1986523" cy="71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202807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371600" y="2665948"/>
            <a:ext cx="7088832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058756" y="3761693"/>
            <a:ext cx="6396005" cy="83255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i="0">
                <a:solidFill>
                  <a:srgbClr val="FFC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section title style</a:t>
            </a:r>
            <a:endParaRPr kumimoji="0" lang="en-GB" sz="2800" b="0" i="1" u="none" strike="noStrike" kern="1200" cap="none" spc="0" normalizeH="0" baseline="0" noProof="0" smtClean="0">
              <a:ln>
                <a:noFill/>
              </a:ln>
              <a:solidFill>
                <a:srgbClr val="FFCC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2" name="Picture 2" descr="D:\courses\2016\groundwater_modelling_course_iah_belg\iah-60-anniversary-logo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467723"/>
            <a:ext cx="676375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929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01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50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6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77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3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1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C000"/>
                </a:solidFill>
              </a:defRPr>
            </a:lvl1pPr>
          </a:lstStyle>
          <a:p>
            <a:fld id="{68112B53-048C-42CA-9A96-DA53A18E64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83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EA0000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3200" kern="1200">
          <a:solidFill>
            <a:srgbClr val="00B0EE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800" kern="1200">
          <a:solidFill>
            <a:srgbClr val="00B0E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400" kern="1200">
          <a:solidFill>
            <a:srgbClr val="00B0E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brr.cr.usgs.gov/projects/GWC_coupled/pha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wwwbrr.cr.usgs.gov/projects/GWC_coupled/phreeqc/index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ater.usgs.gov/nrp/gwsoftware/sutr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ater.usgs.gov/nrp/gwsoftware/ModelMuse/Hel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ubs.usgs.gov/tm/tm6A29/" TargetMode="External"/><Relationship Id="rId4" Type="http://schemas.openxmlformats.org/officeDocument/2006/relationships/hyperlink" Target="http://water.usgs.gov/nrp/gwsoftware/ModelMuse/ModelMuseVideo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ater.usgs.gov/ogw/modflow-lg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ter.usgs.gov/ogw/cfp/cfp.htm" TargetMode="External"/><Relationship Id="rId5" Type="http://schemas.openxmlformats.org/officeDocument/2006/relationships/hyperlink" Target="http://water.usgs.gov/ogw/modflow-owhm/" TargetMode="External"/><Relationship Id="rId4" Type="http://schemas.openxmlformats.org/officeDocument/2006/relationships/hyperlink" Target="http://water.usgs.gov/ogw/modflow-nw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odflowpy.github.io/flopydoc/introduc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ogiersbart/RMODFLOW" TargetMode="External"/><Relationship Id="rId4" Type="http://schemas.openxmlformats.org/officeDocument/2006/relationships/hyperlink" Target="https://code.google.com/archive/p/mfla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2016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 smtClean="0"/>
              <a:t>03 04 What else?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68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ModelMuse and PHAST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10</a:t>
            </a:fld>
            <a:endParaRPr lang="en-GB"/>
          </a:p>
        </p:txBody>
      </p:sp>
      <p:pic>
        <p:nvPicPr>
          <p:cNvPr id="5" name="Picture 4" descr="https://cdn2.iconfinder.com/data/icons/windows-8-metro-style/128/link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97260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cdn2.iconfinder.com/data/icons/windows-8-metro-style/128/link.png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968" y="3485476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333501"/>
            <a:ext cx="375476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3200" kern="1200">
                <a:solidFill>
                  <a:srgbClr val="00B0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800" kern="1200">
                <a:solidFill>
                  <a:srgbClr val="00B0E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400" kern="1200">
                <a:solidFill>
                  <a:srgbClr val="00B0E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000" kern="1200">
                <a:solidFill>
                  <a:srgbClr val="00B0E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000" kern="1200">
                <a:solidFill>
                  <a:srgbClr val="00B0E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nl-BE" sz="2000" smtClean="0"/>
              <a:t>PHAST is </a:t>
            </a:r>
            <a:r>
              <a:rPr lang="en-GB" sz="2000" smtClean="0"/>
              <a:t>a Computer Program for Simulating </a:t>
            </a:r>
          </a:p>
          <a:p>
            <a:r>
              <a:rPr lang="en-GB" sz="2000" smtClean="0"/>
              <a:t>Groundwater Flow,</a:t>
            </a:r>
          </a:p>
          <a:p>
            <a:r>
              <a:rPr lang="en-GB" sz="2000" smtClean="0"/>
              <a:t>Solute Transport, and</a:t>
            </a:r>
          </a:p>
          <a:p>
            <a:r>
              <a:rPr lang="en-GB" sz="2000" smtClean="0"/>
              <a:t>Multicomponent Geochemical Reactions,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nl-BE" sz="2000" smtClean="0"/>
              <a:t>for which it uses PHREEQC.</a:t>
            </a:r>
            <a:endParaRPr lang="en-GB" sz="20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38506"/>
            <a:ext cx="4034790" cy="250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641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ModelMuse and SUTRA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75476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/>
              <a:t>SUTRA is a model </a:t>
            </a:r>
            <a:r>
              <a:rPr lang="en-GB" sz="2000" smtClean="0"/>
              <a:t>for</a:t>
            </a:r>
          </a:p>
          <a:p>
            <a:r>
              <a:rPr lang="en-GB" sz="2000" smtClean="0"/>
              <a:t>saturated-unsaturated</a:t>
            </a:r>
            <a:r>
              <a:rPr lang="en-GB" sz="2000"/>
              <a:t>, </a:t>
            </a:r>
            <a:endParaRPr lang="en-GB" sz="2000" smtClean="0"/>
          </a:p>
          <a:p>
            <a:r>
              <a:rPr lang="en-GB" sz="2000" smtClean="0"/>
              <a:t>variable-density </a:t>
            </a:r>
            <a:r>
              <a:rPr lang="en-GB" sz="2000"/>
              <a:t>ground-water </a:t>
            </a:r>
            <a:r>
              <a:rPr lang="en-GB" sz="2000" smtClean="0"/>
              <a:t>flow,</a:t>
            </a:r>
          </a:p>
          <a:p>
            <a:r>
              <a:rPr lang="en-GB" sz="2000" smtClean="0"/>
              <a:t>with solute</a:t>
            </a:r>
          </a:p>
          <a:p>
            <a:r>
              <a:rPr lang="en-GB" sz="2000" smtClean="0"/>
              <a:t>or </a:t>
            </a:r>
            <a:r>
              <a:rPr lang="en-GB" sz="2000"/>
              <a:t>energy transport.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11</a:t>
            </a:fld>
            <a:endParaRPr lang="en-GB"/>
          </a:p>
        </p:txBody>
      </p:sp>
      <p:pic>
        <p:nvPicPr>
          <p:cNvPr id="5" name="Picture 4" descr="https://cdn2.iconfinder.com/data/icons/windows-8-metro-style/128/link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97260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089215"/>
            <a:ext cx="3703320" cy="206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738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12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2016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 smtClean="0"/>
              <a:t>03 04 What else?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27784" y="472970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Questions? Found an error?</a:t>
            </a:r>
            <a:b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Please contact B. Rogiers at brogiers@sckcen.be.</a:t>
            </a:r>
            <a:endParaRPr lang="en-GB" sz="1400" i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281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ModelMuse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mtClean="0"/>
              <a:t>Much more functionality to be discovered!</a:t>
            </a:r>
          </a:p>
          <a:p>
            <a:pPr marL="0" indent="0">
              <a:buNone/>
            </a:pPr>
            <a:r>
              <a:rPr lang="nl-BE" smtClean="0"/>
              <a:t>Refer to:</a:t>
            </a:r>
          </a:p>
          <a:p>
            <a:r>
              <a:rPr lang="nl-BE" smtClean="0"/>
              <a:t>the ModelMuse manual</a:t>
            </a:r>
          </a:p>
          <a:p>
            <a:r>
              <a:rPr lang="nl-BE" smtClean="0"/>
              <a:t>the ModelMuse videos</a:t>
            </a:r>
          </a:p>
          <a:p>
            <a:r>
              <a:rPr lang="nl-BE" smtClean="0"/>
              <a:t>the ModelMuse help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</a:t>
            </a:fld>
            <a:endParaRPr lang="en-GB"/>
          </a:p>
        </p:txBody>
      </p:sp>
      <p:pic>
        <p:nvPicPr>
          <p:cNvPr id="1031" name="Picture 7" descr="https://cdn2.iconfinder.com/data/icons/windows-8-metro-style/128/link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886876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https://cdn2.iconfinder.com/data/icons/windows-8-metro-style/128/link.png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856" y="3303724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s://cdn2.iconfinder.com/data/icons/windows-8-metro-style/128/link.png">
            <a:hlinkClick r:id="rId5"/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256" y="2734748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271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ModelMuse and MODFLOW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mtClean="0"/>
              <a:t>Many more packages available to use</a:t>
            </a:r>
          </a:p>
          <a:p>
            <a:r>
              <a:rPr lang="nl-BE" smtClean="0"/>
              <a:t>Compatibility with MODFLOW versions</a:t>
            </a:r>
            <a:br>
              <a:rPr lang="nl-BE" smtClean="0"/>
            </a:br>
            <a:r>
              <a:rPr lang="nl-BE" smtClean="0"/>
              <a:t>other than the core MODFLOW-2005</a:t>
            </a:r>
          </a:p>
          <a:p>
            <a:pPr lvl="1"/>
            <a:r>
              <a:rPr lang="nl-BE" smtClean="0"/>
              <a:t>MODFLOW-LGR</a:t>
            </a:r>
          </a:p>
          <a:p>
            <a:pPr lvl="1"/>
            <a:r>
              <a:rPr lang="nl-BE" smtClean="0"/>
              <a:t>MODFLOW-NWT</a:t>
            </a:r>
          </a:p>
          <a:p>
            <a:pPr lvl="1"/>
            <a:r>
              <a:rPr lang="nl-BE" smtClean="0"/>
              <a:t>MODFLOW-OWHM</a:t>
            </a:r>
          </a:p>
          <a:p>
            <a:pPr lvl="1"/>
            <a:r>
              <a:rPr lang="nl-BE" smtClean="0"/>
              <a:t>MODFLOW-CFP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</a:t>
            </a:fld>
            <a:endParaRPr lang="en-GB"/>
          </a:p>
        </p:txBody>
      </p:sp>
      <p:pic>
        <p:nvPicPr>
          <p:cNvPr id="5" name="Picture 4" descr="https://cdn2.iconfinder.com/data/icons/windows-8-metro-style/128/link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145532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cdn2.iconfinder.com/data/icons/windows-8-metro-style/128/link.png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30" y="3649588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2.iconfinder.com/data/icons/windows-8-metro-style/128/link.png">
            <a:hlinkClick r:id="rId5"/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750" y="4153644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s://cdn2.iconfinder.com/data/icons/windows-8-metro-style/128/link.png">
            <a:hlinkClick r:id="rId6"/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50" y="4693140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135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MODFLOW packages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4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9348"/>
            <a:ext cx="2560320" cy="320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25" y="1488911"/>
            <a:ext cx="3800475" cy="2051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1412194" y="1659002"/>
            <a:ext cx="2007678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289532" y="2444970"/>
            <a:ext cx="2672220" cy="347909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1191923" y="2741423"/>
            <a:ext cx="2672220" cy="560311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288910" y="3246818"/>
            <a:ext cx="2007678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1441310" y="4280568"/>
            <a:ext cx="2007678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061014" y="1549170"/>
            <a:ext cx="2939442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217178" y="2569468"/>
            <a:ext cx="2429291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4211960" y="3027154"/>
            <a:ext cx="2429291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039813" y="3937620"/>
            <a:ext cx="262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smtClean="0">
                <a:solidFill>
                  <a:srgbClr val="FFCC66"/>
                </a:solidFill>
              </a:rPr>
              <a:t>We only used a few…</a:t>
            </a:r>
            <a:endParaRPr lang="en-GB" sz="2000" b="1">
              <a:solidFill>
                <a:srgbClr val="FF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54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MODFLOW-LGR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MODFLOW-LGR allows smaller parts of a larger model domain to be refined without refining the entire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5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13484"/>
            <a:ext cx="2200275" cy="221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921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MODFLOW-NWT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710139" cy="3771636"/>
          </a:xfrm>
        </p:spPr>
        <p:txBody>
          <a:bodyPr>
            <a:normAutofit fontScale="85000" lnSpcReduction="20000"/>
          </a:bodyPr>
          <a:lstStyle/>
          <a:p>
            <a:r>
              <a:rPr lang="en-GB" smtClean="0"/>
              <a:t>MODFLOW-NWT </a:t>
            </a:r>
            <a:r>
              <a:rPr lang="en-GB"/>
              <a:t>is a Newton-Raphson formulation for MODFLOW-2005 to improve solution of unconfined groundwater-flow </a:t>
            </a:r>
            <a:r>
              <a:rPr lang="en-GB" smtClean="0"/>
              <a:t>problems.</a:t>
            </a:r>
          </a:p>
          <a:p>
            <a:r>
              <a:rPr lang="en-GB" smtClean="0"/>
              <a:t>It is </a:t>
            </a:r>
            <a:r>
              <a:rPr lang="en-GB"/>
              <a:t>intended for solving problems involving drying and rewetting nonlinearities of the unconfined groundwater-flow equation.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6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05372"/>
            <a:ext cx="3388995" cy="278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050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MODFLOW-OWHM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330824" cy="3771636"/>
          </a:xfrm>
        </p:spPr>
        <p:txBody>
          <a:bodyPr>
            <a:normAutofit fontScale="92500"/>
          </a:bodyPr>
          <a:lstStyle/>
          <a:p>
            <a:r>
              <a:rPr lang="en-GB" sz="2000" smtClean="0"/>
              <a:t>MODFLOW-OWHM, or the </a:t>
            </a:r>
            <a:r>
              <a:rPr lang="en-GB" sz="2000"/>
              <a:t>One-Water Hydrologic Flow </a:t>
            </a:r>
            <a:r>
              <a:rPr lang="en-GB" sz="2000" smtClean="0"/>
              <a:t>Model, is an integrated </a:t>
            </a:r>
            <a:r>
              <a:rPr lang="en-GB" sz="2000"/>
              <a:t>hydrologic flow model (IHM</a:t>
            </a:r>
            <a:r>
              <a:rPr lang="en-GB" sz="2000" smtClean="0"/>
              <a:t>).</a:t>
            </a:r>
          </a:p>
          <a:p>
            <a:r>
              <a:rPr lang="en-GB" sz="2000" smtClean="0"/>
              <a:t>It </a:t>
            </a:r>
            <a:r>
              <a:rPr lang="en-GB" sz="2000"/>
              <a:t>is designed for the analysis of a broad range of </a:t>
            </a:r>
            <a:r>
              <a:rPr lang="en-GB" sz="2000" smtClean="0"/>
              <a:t>issues related to the </a:t>
            </a:r>
            <a:r>
              <a:rPr lang="en-GB" sz="2000"/>
              <a:t>combined use of groundwater and surface </a:t>
            </a:r>
            <a:r>
              <a:rPr lang="en-GB" sz="2000" smtClean="0"/>
              <a:t>water.</a:t>
            </a:r>
          </a:p>
          <a:p>
            <a:r>
              <a:rPr lang="en-GB" sz="2000" smtClean="0"/>
              <a:t>It </a:t>
            </a:r>
            <a:r>
              <a:rPr lang="en-GB" sz="2000"/>
              <a:t>allows the simulation, analysis, and management of human and natural water movement within a physically-based supply-and-demand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7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33364"/>
            <a:ext cx="4166235" cy="307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16016" y="4513684"/>
            <a:ext cx="648072" cy="19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463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MODFLOW-CFP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mtClean="0"/>
              <a:t>MODFLOW-CFP </a:t>
            </a:r>
            <a:r>
              <a:rPr lang="en-GB"/>
              <a:t>has the ability to </a:t>
            </a:r>
            <a:r>
              <a:rPr lang="en-GB" smtClean="0"/>
              <a:t>simulate</a:t>
            </a:r>
            <a:br>
              <a:rPr lang="en-GB" smtClean="0"/>
            </a:br>
            <a:r>
              <a:rPr lang="en-GB" smtClean="0"/>
              <a:t>turbulent </a:t>
            </a:r>
            <a:r>
              <a:rPr lang="en-GB"/>
              <a:t>or laminar </a:t>
            </a:r>
            <a:r>
              <a:rPr lang="en-GB" smtClean="0"/>
              <a:t>groundwater</a:t>
            </a:r>
            <a:br>
              <a:rPr lang="en-GB" smtClean="0"/>
            </a:br>
            <a:r>
              <a:rPr lang="en-GB" smtClean="0"/>
              <a:t>flow </a:t>
            </a:r>
            <a:r>
              <a:rPr lang="en-GB"/>
              <a:t>conditions by:</a:t>
            </a:r>
          </a:p>
          <a:p>
            <a:r>
              <a:rPr lang="en-GB" smtClean="0"/>
              <a:t>coupling </a:t>
            </a:r>
            <a:r>
              <a:rPr lang="en-GB"/>
              <a:t>the traditional </a:t>
            </a:r>
            <a:r>
              <a:rPr lang="en-GB" smtClean="0"/>
              <a:t>groundwater</a:t>
            </a:r>
            <a:br>
              <a:rPr lang="en-GB" smtClean="0"/>
            </a:br>
            <a:r>
              <a:rPr lang="en-GB" smtClean="0"/>
              <a:t>flow </a:t>
            </a:r>
            <a:r>
              <a:rPr lang="en-GB"/>
              <a:t>equation with formulations </a:t>
            </a:r>
            <a:r>
              <a:rPr lang="en-GB" smtClean="0"/>
              <a:t>for</a:t>
            </a:r>
            <a:br>
              <a:rPr lang="en-GB" smtClean="0"/>
            </a:br>
            <a:r>
              <a:rPr lang="en-GB" smtClean="0"/>
              <a:t>a </a:t>
            </a:r>
            <a:r>
              <a:rPr lang="en-GB"/>
              <a:t>1-dimensional discrete network </a:t>
            </a:r>
            <a:r>
              <a:rPr lang="en-GB" smtClean="0"/>
              <a:t>of</a:t>
            </a:r>
            <a:br>
              <a:rPr lang="en-GB" smtClean="0"/>
            </a:br>
            <a:r>
              <a:rPr lang="en-GB" smtClean="0"/>
              <a:t>cylindrical </a:t>
            </a:r>
            <a:r>
              <a:rPr lang="en-GB"/>
              <a:t>pipes (Mode 1, CFPM1),</a:t>
            </a:r>
          </a:p>
          <a:p>
            <a:r>
              <a:rPr lang="en-GB"/>
              <a:t>inserting a high-conductivity flow layer that can switch between laminar and turbulent flow (Mode 2, CFPM2), or</a:t>
            </a:r>
          </a:p>
          <a:p>
            <a:r>
              <a:rPr lang="en-GB"/>
              <a:t>simultaneously coupling a discrete pipe network while inserting a high-conductivity flow layer that can switch between laminar and turbulent flow (Mode 3, CFPM3).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8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17340"/>
            <a:ext cx="1731645" cy="172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93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Beyond the GUI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l-BE" smtClean="0"/>
              <a:t>Several scripting language interfaces to MODFLOW exist, or are in development:</a:t>
            </a:r>
          </a:p>
          <a:p>
            <a:r>
              <a:rPr lang="nl-BE" smtClean="0"/>
              <a:t>Flopy (python)</a:t>
            </a:r>
          </a:p>
          <a:p>
            <a:r>
              <a:rPr lang="nl-BE" smtClean="0"/>
              <a:t>Mflab (matlab)</a:t>
            </a:r>
          </a:p>
          <a:p>
            <a:r>
              <a:rPr lang="nl-BE"/>
              <a:t>RMODFLOW (R</a:t>
            </a:r>
            <a:r>
              <a:rPr lang="nl-BE" smtClean="0"/>
              <a:t>)</a:t>
            </a:r>
          </a:p>
          <a:p>
            <a:pPr marL="0" indent="0">
              <a:buNone/>
            </a:pPr>
            <a:r>
              <a:rPr lang="nl-BE" smtClean="0"/>
              <a:t>These are useful for:</a:t>
            </a:r>
          </a:p>
          <a:p>
            <a:r>
              <a:rPr lang="nl-BE" smtClean="0"/>
              <a:t>Parameter estimation or uncertainty quantification that goes beyond MODFLOW parameters and/or UCODE algorithms</a:t>
            </a:r>
          </a:p>
          <a:p>
            <a:r>
              <a:rPr lang="nl-BE" smtClean="0"/>
              <a:t>Geostatistical simulation for </a:t>
            </a:r>
            <a:r>
              <a:rPr lang="nl-BE" i="1" smtClean="0"/>
              <a:t>e.g.</a:t>
            </a:r>
            <a:r>
              <a:rPr lang="nl-BE" b="1" i="1"/>
              <a:t> </a:t>
            </a:r>
            <a:r>
              <a:rPr lang="nl-BE" smtClean="0"/>
              <a:t>material properties</a:t>
            </a:r>
          </a:p>
          <a:p>
            <a:r>
              <a:rPr lang="nl-BE" smtClean="0"/>
              <a:t>Quickly converting database information to input files</a:t>
            </a:r>
          </a:p>
          <a:p>
            <a:r>
              <a:rPr lang="nl-BE" smtClean="0"/>
              <a:t>Reproducible reporting</a:t>
            </a:r>
          </a:p>
          <a:p>
            <a:r>
              <a:rPr lang="nl-BE" i="1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9</a:t>
            </a:fld>
            <a:endParaRPr lang="en-GB"/>
          </a:p>
        </p:txBody>
      </p:sp>
      <p:pic>
        <p:nvPicPr>
          <p:cNvPr id="7" name="Picture 6" descr="https://cdn2.iconfinder.com/data/icons/windows-8-metro-style/128/link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1921296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s://cdn2.iconfinder.com/data/icons/windows-8-metro-style/128/link.png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2229524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2.iconfinder.com/data/icons/windows-8-metro-style/128/link.png">
            <a:hlinkClick r:id="rId5"/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704" y="2507508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314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315</Words>
  <Application>Microsoft Office PowerPoint</Application>
  <PresentationFormat>On-screen Show (16:10)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1_Office Theme</vt:lpstr>
      <vt:lpstr>Education evenings 2016</vt:lpstr>
      <vt:lpstr>ModelMuse</vt:lpstr>
      <vt:lpstr>ModelMuse and MODFLOW</vt:lpstr>
      <vt:lpstr>MODFLOW packages</vt:lpstr>
      <vt:lpstr>MODFLOW-LGR</vt:lpstr>
      <vt:lpstr>MODFLOW-NWT</vt:lpstr>
      <vt:lpstr>MODFLOW-OWHM</vt:lpstr>
      <vt:lpstr>MODFLOW-CFP</vt:lpstr>
      <vt:lpstr>Beyond the GUI</vt:lpstr>
      <vt:lpstr>ModelMuse and PHAST</vt:lpstr>
      <vt:lpstr>ModelMuse and SUTRA</vt:lpstr>
      <vt:lpstr>Education evenings 2016</vt:lpstr>
    </vt:vector>
  </TitlesOfParts>
  <Company>SCK-CEN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Groundwater flow modelling with open source tools1. A beginner's short course</dc:title>
  <dc:creator>brogiers@SCKCEN.BE</dc:creator>
  <cp:lastModifiedBy>brogiers</cp:lastModifiedBy>
  <cp:revision>37</cp:revision>
  <dcterms:created xsi:type="dcterms:W3CDTF">2015-08-08T11:23:11Z</dcterms:created>
  <dcterms:modified xsi:type="dcterms:W3CDTF">2016-03-03T17:13:03Z</dcterms:modified>
</cp:coreProperties>
</file>