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handoutMasterIdLst>
    <p:handoutMasterId r:id="rId17"/>
  </p:handoutMasterIdLst>
  <p:sldIdLst>
    <p:sldId id="290" r:id="rId2"/>
    <p:sldId id="294" r:id="rId3"/>
    <p:sldId id="285" r:id="rId4"/>
    <p:sldId id="279" r:id="rId5"/>
    <p:sldId id="260" r:id="rId6"/>
    <p:sldId id="286" r:id="rId7"/>
    <p:sldId id="281" r:id="rId8"/>
    <p:sldId id="282" r:id="rId9"/>
    <p:sldId id="287" r:id="rId10"/>
    <p:sldId id="288" r:id="rId11"/>
    <p:sldId id="289" r:id="rId12"/>
    <p:sldId id="292" r:id="rId13"/>
    <p:sldId id="293" r:id="rId14"/>
    <p:sldId id="291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>
        <p:scale>
          <a:sx n="100" d="100"/>
          <a:sy n="100" d="100"/>
        </p:scale>
        <p:origin x="-1104" y="-7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15/02/2016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04 </a:t>
            </a:r>
            <a:r>
              <a:rPr lang="nl-BE" smtClean="0"/>
              <a:t>01 </a:t>
            </a:r>
            <a:r>
              <a:rPr lang="nl-BE"/>
              <a:t>Grid design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21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9348"/>
            <a:ext cx="483489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47" y="3240375"/>
            <a:ext cx="3611880" cy="177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Visualize </a:t>
            </a:r>
            <a:r>
              <a:rPr lang="nl-BE"/>
              <a:t>active part </a:t>
            </a:r>
            <a:r>
              <a:rPr lang="nl-BE"/>
              <a:t>of </a:t>
            </a:r>
            <a:r>
              <a:rPr lang="nl-BE" smtClean="0"/>
              <a:t>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3131840" y="2307302"/>
            <a:ext cx="1656184" cy="766222"/>
          </a:xfrm>
          <a:prstGeom prst="wedgeRoundRectCallout">
            <a:avLst>
              <a:gd name="adj1" fmla="val -117683"/>
              <a:gd name="adj2" fmla="val -6922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Colour the grid with the active data set, or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08" y="1511042"/>
            <a:ext cx="3634740" cy="163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36" y="501774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7292864" y="4251518"/>
            <a:ext cx="1656184" cy="1071022"/>
          </a:xfrm>
          <a:prstGeom prst="wedgeRoundRectCallout">
            <a:avLst>
              <a:gd name="adj1" fmla="val -62472"/>
              <a:gd name="adj2" fmla="val 3127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Select Show or hide 2D gridlines|Show Active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39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Activate Middle and</a:t>
            </a:r>
            <a:br>
              <a:rPr lang="nl-BE" smtClean="0"/>
            </a:br>
            <a:r>
              <a:rPr lang="nl-BE" smtClean="0"/>
              <a:t>Lower Aquifers again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61356"/>
            <a:ext cx="4783455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83568" y="2065412"/>
            <a:ext cx="1440160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</a:t>
            </a:r>
            <a:r>
              <a:rPr lang="nl-BE" sz="1400" b="1" smtClean="0">
                <a:solidFill>
                  <a:srgbClr val="FFC000"/>
                </a:solidFill>
              </a:rPr>
              <a:t>Note only the first layer is active.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3528" y="3289548"/>
            <a:ext cx="2160240" cy="1342286"/>
          </a:xfrm>
          <a:prstGeom prst="wedgeRoundRectCallout">
            <a:avLst>
              <a:gd name="adj1" fmla="val 96701"/>
              <a:gd name="adj2" fmla="val 4692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Set the Lower Z-coordinate of the largest polygon to Lower_Aquifer_Bottom to fix this.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36787"/>
            <a:ext cx="1457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58" y="2806261"/>
            <a:ext cx="1314450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964958" y="2497460"/>
            <a:ext cx="9525" cy="357538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Refine layer discretization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72008" y="1993404"/>
            <a:ext cx="8964488" cy="2444025"/>
            <a:chOff x="179512" y="1129308"/>
            <a:chExt cx="10858400" cy="296037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129308"/>
              <a:ext cx="3726180" cy="296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163216"/>
              <a:ext cx="3651885" cy="289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184553"/>
              <a:ext cx="3657600" cy="2868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ounded Rectangular Callout 13"/>
          <p:cNvSpPr/>
          <p:nvPr/>
        </p:nvSpPr>
        <p:spPr>
          <a:xfrm>
            <a:off x="683568" y="985292"/>
            <a:ext cx="2160240" cy="720080"/>
          </a:xfrm>
          <a:prstGeom prst="wedgeRoundRectCallout">
            <a:avLst>
              <a:gd name="adj1" fmla="val -51449"/>
              <a:gd name="adj2" fmla="val 1091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1. Select Model|MODFLOW </a:t>
            </a:r>
            <a:r>
              <a:rPr lang="nl-BE" sz="1400" b="1">
                <a:solidFill>
                  <a:srgbClr val="FFC000"/>
                </a:solidFill>
              </a:rPr>
              <a:t>Layer </a:t>
            </a:r>
            <a:r>
              <a:rPr lang="nl-BE" sz="1400" b="1" smtClean="0">
                <a:solidFill>
                  <a:srgbClr val="FFC000"/>
                </a:solidFill>
              </a:rPr>
              <a:t>Groups,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770956" y="4077389"/>
            <a:ext cx="2160240" cy="720080"/>
          </a:xfrm>
          <a:prstGeom prst="wedgeRoundRectCallout">
            <a:avLst>
              <a:gd name="adj1" fmla="val -79227"/>
              <a:gd name="adj2" fmla="val -24796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Change the vertical discretization to 10, 20, and 10 respectively,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300192" y="1119039"/>
            <a:ext cx="2736304" cy="919974"/>
          </a:xfrm>
          <a:prstGeom prst="wedgeRoundRectCallout">
            <a:avLst>
              <a:gd name="adj1" fmla="val -24994"/>
              <a:gd name="adj2" fmla="val 19098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And set the Method to Increase upward, Uniform spacing and Increase downward.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5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20" y="1860628"/>
            <a:ext cx="1711118" cy="296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60628"/>
            <a:ext cx="1696367" cy="297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491880" y="3343105"/>
            <a:ext cx="2016224" cy="7375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04 </a:t>
            </a:r>
            <a:r>
              <a:rPr lang="nl-BE" smtClean="0"/>
              <a:t>01 </a:t>
            </a:r>
            <a:r>
              <a:rPr lang="nl-BE"/>
              <a:t>Grid design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52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this </a:t>
            </a:r>
            <a:r>
              <a:rPr lang="en-US" sz="2400" smtClean="0"/>
              <a:t>exercise, </a:t>
            </a:r>
            <a:r>
              <a:rPr lang="en-US" sz="2400"/>
              <a:t>we </a:t>
            </a:r>
            <a:r>
              <a:rPr lang="en-US" sz="2400" smtClean="0"/>
              <a:t>will</a:t>
            </a:r>
          </a:p>
          <a:p>
            <a:r>
              <a:rPr lang="en-US" sz="2400" smtClean="0"/>
              <a:t>modify the default grid manually,</a:t>
            </a:r>
          </a:p>
          <a:p>
            <a:r>
              <a:rPr lang="en-US" sz="2400" smtClean="0"/>
              <a:t>specify the grid design using objects,</a:t>
            </a:r>
          </a:p>
          <a:p>
            <a:r>
              <a:rPr lang="en-US" sz="2400" smtClean="0"/>
              <a:t>change the active part of the grid,</a:t>
            </a:r>
          </a:p>
          <a:p>
            <a:r>
              <a:rPr lang="en-US" sz="2400" smtClean="0"/>
              <a:t>and increase vertical discretization of the default Layer Groups,</a:t>
            </a:r>
          </a:p>
          <a:p>
            <a:pPr marL="0" indent="0">
              <a:buNone/>
            </a:pPr>
            <a:r>
              <a:rPr lang="en-US" sz="2400" smtClean="0"/>
              <a:t>in order to get acquainted with some of the ModelMuse grid design possibilities.</a:t>
            </a: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16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98" y="1921396"/>
            <a:ext cx="4566285" cy="27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initial </a:t>
            </a:r>
            <a:r>
              <a:rPr lang="nl-BE" smtClean="0"/>
              <a:t>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1907704" y="985292"/>
            <a:ext cx="1512168" cy="792088"/>
          </a:xfrm>
          <a:prstGeom prst="wedgeRoundRectCallout">
            <a:avLst>
              <a:gd name="adj1" fmla="val 3103"/>
              <a:gd name="adj2" fmla="val 731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We are now at the initial grid window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5536" y="1515460"/>
            <a:ext cx="1224136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Start ModelMuse. 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51520" y="2641476"/>
            <a:ext cx="1512168" cy="936104"/>
          </a:xfrm>
          <a:prstGeom prst="wedgeRoundRectCallout">
            <a:avLst>
              <a:gd name="adj1" fmla="val 93807"/>
              <a:gd name="adj2" fmla="val -5187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where we can specify the number of cells in each direction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11560" y="4202259"/>
            <a:ext cx="1512168" cy="936104"/>
          </a:xfrm>
          <a:prstGeom prst="wedgeRoundRectCallout">
            <a:avLst>
              <a:gd name="adj1" fmla="val 104389"/>
              <a:gd name="adj2" fmla="val -12269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4. the grid origin, angle and vertical exaggeration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211960" y="1201316"/>
            <a:ext cx="1512168" cy="720080"/>
          </a:xfrm>
          <a:prstGeom prst="wedgeRoundRectCallout">
            <a:avLst>
              <a:gd name="adj1" fmla="val -44265"/>
              <a:gd name="adj2" fmla="val 12118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5. the horizontal cell dimensions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308304" y="2497460"/>
            <a:ext cx="1512168" cy="936104"/>
          </a:xfrm>
          <a:prstGeom prst="wedgeRoundRectCallout">
            <a:avLst>
              <a:gd name="adj1" fmla="val -121867"/>
              <a:gd name="adj2" fmla="val -1963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6. and the layer group names and bottom elevations.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308304" y="4199203"/>
            <a:ext cx="1512168" cy="936104"/>
          </a:xfrm>
          <a:prstGeom prst="wedgeRoundRectCallout">
            <a:avLst>
              <a:gd name="adj1" fmla="val -92640"/>
              <a:gd name="adj2" fmla="val -3184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7. Accept the defaults and click Finish.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984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3" y="1958912"/>
            <a:ext cx="3366135" cy="329755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Modify the grid manually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78" y="2701489"/>
            <a:ext cx="1600200" cy="28575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647564" y="2865712"/>
            <a:ext cx="976828" cy="504055"/>
          </a:xfrm>
          <a:prstGeom prst="wedgeRoundRectCallout">
            <a:avLst>
              <a:gd name="adj1" fmla="val 105469"/>
              <a:gd name="adj2" fmla="val -5131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Delete grid lines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936350" y="3491296"/>
            <a:ext cx="976828" cy="504055"/>
          </a:xfrm>
          <a:prstGeom prst="wedgeRoundRectCallout">
            <a:avLst>
              <a:gd name="adj1" fmla="val 107809"/>
              <a:gd name="adj2" fmla="val -16620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Drag grid lines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173268" y="4153645"/>
            <a:ext cx="1562246" cy="504055"/>
          </a:xfrm>
          <a:prstGeom prst="wedgeRoundRectCallout">
            <a:avLst>
              <a:gd name="adj1" fmla="val 983"/>
              <a:gd name="adj2" fmla="val -30679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5. Add horizontal grid line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71146" y="3607690"/>
            <a:ext cx="1164860" cy="504055"/>
          </a:xfrm>
          <a:prstGeom prst="wedgeRoundRectCallout">
            <a:avLst>
              <a:gd name="adj1" fmla="val -86182"/>
              <a:gd name="adj2" fmla="val -19190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6. Subdivide grid cells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880294" y="2865712"/>
            <a:ext cx="1647800" cy="631677"/>
          </a:xfrm>
          <a:prstGeom prst="wedgeRoundRectCallout">
            <a:avLst>
              <a:gd name="adj1" fmla="val -79094"/>
              <a:gd name="adj2" fmla="val -5386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7. Set spacing of selected elements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736278" y="1970984"/>
            <a:ext cx="1045498" cy="558527"/>
          </a:xfrm>
          <a:prstGeom prst="wedgeRoundRectCallout">
            <a:avLst>
              <a:gd name="adj1" fmla="val -59501"/>
              <a:gd name="adj2" fmla="val 900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8. Drag to rotate grid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848046" y="3577581"/>
            <a:ext cx="1303784" cy="504055"/>
          </a:xfrm>
          <a:prstGeom prst="wedgeRoundRectCallout">
            <a:avLst>
              <a:gd name="adj1" fmla="val 15185"/>
              <a:gd name="adj2" fmla="val -17938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4. Add vertical grid line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3528" y="1544445"/>
            <a:ext cx="1676174" cy="95301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</a:t>
            </a:r>
            <a:r>
              <a:rPr lang="nl-BE" sz="1400" b="1">
                <a:solidFill>
                  <a:srgbClr val="FFC000"/>
                </a:solidFill>
              </a:rPr>
              <a:t>The grid toolbar provides different tools to do so</a:t>
            </a:r>
            <a:r>
              <a:rPr lang="nl-BE" sz="1400" b="1" smtClean="0">
                <a:solidFill>
                  <a:srgbClr val="FFC000"/>
                </a:solidFill>
              </a:rPr>
              <a:t>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00353" y="1748474"/>
            <a:ext cx="1676174" cy="95301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9</a:t>
            </a:r>
            <a:r>
              <a:rPr lang="nl-BE" sz="1400" b="1" smtClean="0">
                <a:solidFill>
                  <a:srgbClr val="FFC000"/>
                </a:solidFill>
              </a:rPr>
              <a:t>. Take a moment to familiarize yourself with the different tools.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64288" y="4415396"/>
            <a:ext cx="1748182" cy="953015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10. Note you can also use some of the tools in the Top and Side views.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70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98" y="1921396"/>
            <a:ext cx="4566285" cy="27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Skip creating a 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683568" y="2448312"/>
            <a:ext cx="1512168" cy="792088"/>
          </a:xfrm>
          <a:prstGeom prst="wedgeRoundRectCallout">
            <a:avLst>
              <a:gd name="adj1" fmla="val 76170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We have used the initial grid window before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9552" y="1417340"/>
            <a:ext cx="1224136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Start ModelMuse again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372200" y="2569468"/>
            <a:ext cx="1944216" cy="1122429"/>
          </a:xfrm>
          <a:prstGeom prst="wedgeRoundRectCallout">
            <a:avLst>
              <a:gd name="adj1" fmla="val -74835"/>
              <a:gd name="adj2" fmla="val 10314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Therefore skip creating a grid at this point by clicking the No grid button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19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7" y="1492645"/>
            <a:ext cx="1123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0400"/>
            <a:ext cx="313182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Use </a:t>
            </a:r>
            <a:r>
              <a:rPr lang="nl-BE" smtClean="0"/>
              <a:t>object </a:t>
            </a:r>
            <a:r>
              <a:rPr lang="nl-BE" smtClean="0"/>
              <a:t>to </a:t>
            </a:r>
            <a:r>
              <a:rPr lang="nl-BE" smtClean="0"/>
              <a:t>set grid cell size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755576" y="2173424"/>
            <a:ext cx="1512168" cy="792088"/>
          </a:xfrm>
          <a:prstGeom prst="wedgeRoundRectCallout">
            <a:avLst>
              <a:gd name="adj1" fmla="val -13831"/>
              <a:gd name="adj2" fmla="val -10467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1</a:t>
            </a:r>
            <a:r>
              <a:rPr lang="nl-BE" sz="1400" b="1" smtClean="0">
                <a:solidFill>
                  <a:srgbClr val="FFC000"/>
                </a:solidFill>
              </a:rPr>
              <a:t>. Select </a:t>
            </a:r>
            <a:r>
              <a:rPr lang="nl-BE" sz="1400" b="1" smtClean="0">
                <a:solidFill>
                  <a:srgbClr val="FFC000"/>
                </a:solidFill>
              </a:rPr>
              <a:t>Create polygon object, and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372200" y="2569468"/>
            <a:ext cx="1944216" cy="1122429"/>
          </a:xfrm>
          <a:prstGeom prst="wedgeRoundRectCallout">
            <a:avLst>
              <a:gd name="adj1" fmla="val -74835"/>
              <a:gd name="adj2" fmla="val 10314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Therefore skip creating a grid at this point by clicking the No grid button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54" y="1608413"/>
            <a:ext cx="473202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2555776" y="2497460"/>
            <a:ext cx="1512168" cy="792088"/>
          </a:xfrm>
          <a:prstGeom prst="wedgeRoundRectCallout">
            <a:avLst>
              <a:gd name="adj1" fmla="val -66332"/>
              <a:gd name="adj2" fmla="val 12084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</a:t>
            </a:r>
            <a:r>
              <a:rPr lang="nl-BE" sz="1400" b="1" smtClean="0">
                <a:solidFill>
                  <a:srgbClr val="FFC000"/>
                </a:solidFill>
              </a:rPr>
              <a:t>. Draw a polygon like this.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900726" y="3244563"/>
            <a:ext cx="2376264" cy="792088"/>
          </a:xfrm>
          <a:prstGeom prst="wedgeRoundRectCallout">
            <a:avLst>
              <a:gd name="adj1" fmla="val -63349"/>
              <a:gd name="adj2" fmla="val -10377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>
                <a:solidFill>
                  <a:srgbClr val="FFC000"/>
                </a:solidFill>
              </a:rPr>
              <a:t>3</a:t>
            </a:r>
            <a:r>
              <a:rPr lang="nl-BE" sz="1400" b="1" smtClean="0">
                <a:solidFill>
                  <a:srgbClr val="FFC000"/>
                </a:solidFill>
              </a:rPr>
              <a:t>. In the Object Properties dialog box, check Use to set grid cell size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264188" y="2489227"/>
            <a:ext cx="1080120" cy="542113"/>
          </a:xfrm>
          <a:prstGeom prst="wedgeRoundRectCallout">
            <a:avLst>
              <a:gd name="adj1" fmla="val -91270"/>
              <a:gd name="adj2" fmla="val 3958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4. And set it to 10.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79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14475"/>
            <a:ext cx="3651885" cy="161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Generate grid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1043608" y="1996254"/>
            <a:ext cx="1224136" cy="717230"/>
          </a:xfrm>
          <a:prstGeom prst="wedgeRoundRectCallout">
            <a:avLst>
              <a:gd name="adj1" fmla="val 76170"/>
              <a:gd name="adj2" fmla="val -90354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Click the Generate grid button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10" y="3058088"/>
            <a:ext cx="2297430" cy="189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75"/>
            <a:ext cx="2076450" cy="28575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4760802" y="3922184"/>
            <a:ext cx="1692188" cy="717230"/>
          </a:xfrm>
          <a:prstGeom prst="wedgeRoundRectCallout">
            <a:avLst>
              <a:gd name="adj1" fmla="val -120375"/>
              <a:gd name="adj2" fmla="val 3516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Leave the default options, and press OK.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876256" y="3289548"/>
            <a:ext cx="1332148" cy="717230"/>
          </a:xfrm>
          <a:prstGeom prst="wedgeRoundRectCallout">
            <a:avLst>
              <a:gd name="adj1" fmla="val -55244"/>
              <a:gd name="adj2" fmla="val -1674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This is what you should get.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70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21" y="1129308"/>
            <a:ext cx="226885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1" y="877657"/>
            <a:ext cx="363474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1" y="2439526"/>
            <a:ext cx="3594735" cy="15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81" y="3971327"/>
            <a:ext cx="3611880" cy="15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Refine grid with </a:t>
            </a:r>
            <a:r>
              <a:rPr lang="nl-BE" smtClean="0"/>
              <a:t>object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502945" y="1777380"/>
            <a:ext cx="1380008" cy="1224136"/>
          </a:xfrm>
          <a:prstGeom prst="wedgeRoundRectCallout">
            <a:avLst>
              <a:gd name="adj1" fmla="val 80587"/>
              <a:gd name="adj2" fmla="val -3246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Generate the grid again without the Smooth grid option.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1" y="3217539"/>
            <a:ext cx="2291715" cy="19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91309" y="4225652"/>
            <a:ext cx="1983844" cy="1121242"/>
          </a:xfrm>
          <a:prstGeom prst="wedgeRoundRectCallout">
            <a:avLst>
              <a:gd name="adj1" fmla="val 42753"/>
              <a:gd name="adj2" fmla="val -6181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3. Then </a:t>
            </a:r>
            <a:r>
              <a:rPr lang="nl-BE" sz="1400" b="1" smtClean="0">
                <a:solidFill>
                  <a:srgbClr val="FFC000"/>
                </a:solidFill>
              </a:rPr>
              <a:t>press undo and generate the grid with the Smooth grid </a:t>
            </a:r>
            <a:r>
              <a:rPr lang="nl-BE" sz="1400" b="1" smtClean="0">
                <a:solidFill>
                  <a:srgbClr val="FFC000"/>
                </a:solidFill>
              </a:rPr>
              <a:t>option to see the difference.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873304" y="1489348"/>
            <a:ext cx="1947168" cy="813807"/>
          </a:xfrm>
          <a:prstGeom prst="wedgeRoundRectCallout">
            <a:avLst>
              <a:gd name="adj1" fmla="val -83330"/>
              <a:gd name="adj2" fmla="val -5102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Add a polygon, and use it to set grid cell size to 2.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70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" y="1633364"/>
            <a:ext cx="396049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active part of </a:t>
            </a:r>
            <a:r>
              <a:rPr lang="nl-BE" smtClean="0"/>
              <a:t>grid with object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395536" y="3289548"/>
            <a:ext cx="1502221" cy="720080"/>
          </a:xfrm>
          <a:prstGeom prst="wedgeRoundRectCallout">
            <a:avLst>
              <a:gd name="adj1" fmla="val 67448"/>
              <a:gd name="adj2" fmla="val 224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1. Set the Active data set default formula to False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18" y="1309891"/>
            <a:ext cx="4789170" cy="37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236296" y="1849388"/>
            <a:ext cx="1728193" cy="874960"/>
          </a:xfrm>
          <a:prstGeom prst="wedgeRoundRectCallout">
            <a:avLst>
              <a:gd name="adj1" fmla="val -100379"/>
              <a:gd name="adj2" fmla="val -2752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2. Then modify the data set with the largest polygon.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39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559</Words>
  <Application>Microsoft Office PowerPoint</Application>
  <PresentationFormat>On-screen Show (16:10)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Education evenings 2016</vt:lpstr>
      <vt:lpstr>Purpose</vt:lpstr>
      <vt:lpstr>Set initial grid</vt:lpstr>
      <vt:lpstr>Modify the grid manually</vt:lpstr>
      <vt:lpstr>Skip creating a grid</vt:lpstr>
      <vt:lpstr>Use object to set grid cell size</vt:lpstr>
      <vt:lpstr>Generate grid</vt:lpstr>
      <vt:lpstr>Refine grid with object</vt:lpstr>
      <vt:lpstr>Set active part of grid with object</vt:lpstr>
      <vt:lpstr>Visualize active part of grid</vt:lpstr>
      <vt:lpstr>Activate Middle and Lower Aquifers again</vt:lpstr>
      <vt:lpstr>Refine layer discretization</vt:lpstr>
      <vt:lpstr>This is what you should get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55</cp:revision>
  <dcterms:created xsi:type="dcterms:W3CDTF">2015-08-08T11:23:11Z</dcterms:created>
  <dcterms:modified xsi:type="dcterms:W3CDTF">2016-02-15T22:59:57Z</dcterms:modified>
</cp:coreProperties>
</file>