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5"/>
  </p:notesMasterIdLst>
  <p:handoutMasterIdLst>
    <p:handoutMasterId r:id="rId26"/>
  </p:handoutMasterIdLst>
  <p:sldIdLst>
    <p:sldId id="283" r:id="rId2"/>
    <p:sldId id="282" r:id="rId3"/>
    <p:sldId id="262" r:id="rId4"/>
    <p:sldId id="272" r:id="rId5"/>
    <p:sldId id="263" r:id="rId6"/>
    <p:sldId id="273" r:id="rId7"/>
    <p:sldId id="264" r:id="rId8"/>
    <p:sldId id="274" r:id="rId9"/>
    <p:sldId id="265" r:id="rId10"/>
    <p:sldId id="281" r:id="rId11"/>
    <p:sldId id="266" r:id="rId12"/>
    <p:sldId id="280" r:id="rId13"/>
    <p:sldId id="267" r:id="rId14"/>
    <p:sldId id="279" r:id="rId15"/>
    <p:sldId id="268" r:id="rId16"/>
    <p:sldId id="278" r:id="rId17"/>
    <p:sldId id="269" r:id="rId18"/>
    <p:sldId id="277" r:id="rId19"/>
    <p:sldId id="270" r:id="rId20"/>
    <p:sldId id="276" r:id="rId21"/>
    <p:sldId id="271" r:id="rId22"/>
    <p:sldId id="275" r:id="rId23"/>
    <p:sldId id="284" r:id="rId24"/>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EE"/>
    <a:srgbClr val="EA0000"/>
    <a:srgbClr val="0097CC"/>
    <a:srgbClr val="D60000"/>
    <a:srgbClr val="33CC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83" autoAdjust="0"/>
  </p:normalViewPr>
  <p:slideViewPr>
    <p:cSldViewPr>
      <p:cViewPr varScale="1">
        <p:scale>
          <a:sx n="111" d="100"/>
          <a:sy n="111" d="100"/>
        </p:scale>
        <p:origin x="-570" y="-78"/>
      </p:cViewPr>
      <p:guideLst>
        <p:guide orient="horz" pos="180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9" d="100"/>
          <a:sy n="89" d="100"/>
        </p:scale>
        <p:origin x="-288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B65111F-249F-4E6B-BD87-FC530FCD2F3A}" type="datetimeFigureOut">
              <a:rPr lang="en-GB" smtClean="0"/>
              <a:t>12/04/2016</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D33F4E-F63E-4D11-9DF4-8E2AD7475EC2}" type="slidenum">
              <a:rPr lang="en-GB" smtClean="0"/>
              <a:t>‹#›</a:t>
            </a:fld>
            <a:endParaRPr lang="en-GB"/>
          </a:p>
        </p:txBody>
      </p:sp>
    </p:spTree>
    <p:extLst>
      <p:ext uri="{BB962C8B-B14F-4D97-AF65-F5344CB8AC3E}">
        <p14:creationId xmlns:p14="http://schemas.microsoft.com/office/powerpoint/2010/main" val="4168622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1011B-7798-48F1-9837-AB630D20F00E}" type="datetimeFigureOut">
              <a:rPr lang="en-GB" smtClean="0"/>
              <a:t>12/04/2016</a:t>
            </a:fld>
            <a:endParaRPr lang="en-GB"/>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63410F-DB9A-4572-81FB-10F95474A652}" type="slidenum">
              <a:rPr lang="en-GB" smtClean="0"/>
              <a:t>‹#›</a:t>
            </a:fld>
            <a:endParaRPr lang="en-GB"/>
          </a:p>
        </p:txBody>
      </p:sp>
    </p:spTree>
    <p:extLst>
      <p:ext uri="{BB962C8B-B14F-4D97-AF65-F5344CB8AC3E}">
        <p14:creationId xmlns:p14="http://schemas.microsoft.com/office/powerpoint/2010/main" val="144640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60"/>
            <a:ext cx="7772400" cy="1225021"/>
          </a:xfrm>
        </p:spPr>
        <p:txBody>
          <a:bodyPr/>
          <a:lstStyle>
            <a:lvl1pPr algn="l">
              <a:defRPr>
                <a:solidFill>
                  <a:srgbClr val="EA0000"/>
                </a:solidFill>
              </a:defRPr>
            </a:lvl1pPr>
          </a:lstStyle>
          <a:p>
            <a:r>
              <a:rPr lang="en-US" smtClean="0"/>
              <a:t>Click to edit Master title style</a:t>
            </a:r>
            <a:endParaRPr lang="en-GB"/>
          </a:p>
        </p:txBody>
      </p:sp>
      <p:sp>
        <p:nvSpPr>
          <p:cNvPr id="3" name="Subtitle 2"/>
          <p:cNvSpPr>
            <a:spLocks noGrp="1"/>
          </p:cNvSpPr>
          <p:nvPr>
            <p:ph type="subTitle" idx="1"/>
          </p:nvPr>
        </p:nvSpPr>
        <p:spPr>
          <a:xfrm>
            <a:off x="1371600" y="3238500"/>
            <a:ext cx="6400800" cy="899142"/>
          </a:xfrm>
        </p:spPr>
        <p:txBody>
          <a:bodyPr anchor="ctr"/>
          <a:lstStyle>
            <a:lvl1pPr marL="0" indent="0" algn="l">
              <a:buNone/>
              <a:defRPr i="1">
                <a:solidFill>
                  <a:srgbClr val="00B0E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pic>
        <p:nvPicPr>
          <p:cNvPr id="9"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9238"/>
          <a:stretch/>
        </p:blipFill>
        <p:spPr bwMode="auto">
          <a:xfrm>
            <a:off x="0" y="1782520"/>
            <a:ext cx="61156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21360"/>
          <a:stretch/>
        </p:blipFill>
        <p:spPr bwMode="auto">
          <a:xfrm>
            <a:off x="0" y="3244324"/>
            <a:ext cx="1304589"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
        <p:nvSpPr>
          <p:cNvPr id="8" name="Subtitle 2"/>
          <p:cNvSpPr txBox="1">
            <a:spLocks/>
          </p:cNvSpPr>
          <p:nvPr userDrawn="1"/>
        </p:nvSpPr>
        <p:spPr>
          <a:xfrm>
            <a:off x="8140714" y="242548"/>
            <a:ext cx="751766" cy="27003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Wingdings" panose="05000000000000000000" pitchFamily="2" charset="2"/>
              <a:buNone/>
              <a:defRPr sz="3200" i="1" kern="1200">
                <a:solidFill>
                  <a:schemeClr val="accent1">
                    <a:lumMod val="75000"/>
                  </a:schemeClr>
                </a:solidFill>
                <a:latin typeface="+mn-lt"/>
                <a:ea typeface="+mn-ea"/>
                <a:cs typeface="+mn-cs"/>
              </a:defRPr>
            </a:lvl1pPr>
            <a:lvl2pPr marL="45720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ctr"/>
            <a:r>
              <a:rPr lang="en-US" sz="1100" b="1" i="0" smtClean="0">
                <a:solidFill>
                  <a:srgbClr val="00B0EE"/>
                </a:solidFill>
              </a:rPr>
              <a:t>BELGIUM</a:t>
            </a:r>
            <a:endParaRPr lang="en-GB" sz="1100" b="1" i="0">
              <a:solidFill>
                <a:srgbClr val="00B0EE"/>
              </a:solidFill>
            </a:endParaRPr>
          </a:p>
        </p:txBody>
      </p:sp>
      <p:pic>
        <p:nvPicPr>
          <p:cNvPr id="11" name="Picture 2" descr="D:\courses\2016\groundwater_modelling_course_iah_belg\iah-60-anniversary-logo.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08963" y="467723"/>
            <a:ext cx="676375" cy="52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8531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2576115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8"/>
            <a:ext cx="2057400" cy="487627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28868"/>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4081646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18902471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9238"/>
          <a:stretch/>
        </p:blipFill>
        <p:spPr bwMode="auto">
          <a:xfrm>
            <a:off x="0" y="1207042"/>
            <a:ext cx="61156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21360"/>
          <a:stretch/>
        </p:blipFill>
        <p:spPr bwMode="auto">
          <a:xfrm>
            <a:off x="0" y="2668846"/>
            <a:ext cx="1304589"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10999"/>
          <a:stretch/>
        </p:blipFill>
        <p:spPr bwMode="auto">
          <a:xfrm>
            <a:off x="3" y="3796337"/>
            <a:ext cx="1986523" cy="717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
        <p:nvSpPr>
          <p:cNvPr id="10" name="Title 1"/>
          <p:cNvSpPr>
            <a:spLocks noGrp="1"/>
          </p:cNvSpPr>
          <p:nvPr>
            <p:ph type="ctrTitle"/>
          </p:nvPr>
        </p:nvSpPr>
        <p:spPr>
          <a:xfrm>
            <a:off x="685800" y="1202807"/>
            <a:ext cx="7772400" cy="1225021"/>
          </a:xfrm>
        </p:spPr>
        <p:txBody>
          <a:bodyPr/>
          <a:lstStyle>
            <a:lvl1pPr algn="l">
              <a:defRPr>
                <a:solidFill>
                  <a:srgbClr val="EA0000"/>
                </a:solidFill>
              </a:defRPr>
            </a:lvl1pPr>
          </a:lstStyle>
          <a:p>
            <a:r>
              <a:rPr lang="en-US" smtClean="0"/>
              <a:t>Click to edit Master title style</a:t>
            </a:r>
            <a:endParaRPr lang="en-GB"/>
          </a:p>
        </p:txBody>
      </p:sp>
      <p:sp>
        <p:nvSpPr>
          <p:cNvPr id="11" name="Subtitle 2"/>
          <p:cNvSpPr>
            <a:spLocks noGrp="1"/>
          </p:cNvSpPr>
          <p:nvPr>
            <p:ph type="subTitle" idx="1"/>
          </p:nvPr>
        </p:nvSpPr>
        <p:spPr>
          <a:xfrm>
            <a:off x="1371600" y="2665948"/>
            <a:ext cx="7088832" cy="899142"/>
          </a:xfrm>
        </p:spPr>
        <p:txBody>
          <a:bodyPr anchor="ctr"/>
          <a:lstStyle>
            <a:lvl1pPr marL="0" indent="0" algn="l">
              <a:buNone/>
              <a:defRPr i="1">
                <a:solidFill>
                  <a:srgbClr val="00B0E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20" name="Text Placeholder 19"/>
          <p:cNvSpPr>
            <a:spLocks noGrp="1"/>
          </p:cNvSpPr>
          <p:nvPr>
            <p:ph type="body" sz="quarter" idx="13" hasCustomPrompt="1"/>
          </p:nvPr>
        </p:nvSpPr>
        <p:spPr>
          <a:xfrm>
            <a:off x="2058756" y="3761693"/>
            <a:ext cx="6396005" cy="832556"/>
          </a:xfrm>
        </p:spPr>
        <p:txBody>
          <a:bodyPr anchor="ctr">
            <a:normAutofit/>
          </a:bodyPr>
          <a:lstStyle>
            <a:lvl1pPr marL="0" marR="0" indent="0" algn="l" defTabSz="914400" rtl="0" eaLnBrk="1" fontAlgn="auto" latinLnBrk="0" hangingPunct="1">
              <a:lnSpc>
                <a:spcPct val="100000"/>
              </a:lnSpc>
              <a:spcBef>
                <a:spcPts val="0"/>
              </a:spcBef>
              <a:spcAft>
                <a:spcPts val="0"/>
              </a:spcAft>
              <a:buClrTx/>
              <a:buSzTx/>
              <a:buFontTx/>
              <a:buNone/>
              <a:tabLst/>
              <a:defRPr sz="2800" i="0">
                <a:solidFill>
                  <a:srgbClr val="FFC000"/>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smtClean="0">
                <a:ln>
                  <a:noFill/>
                </a:ln>
                <a:solidFill>
                  <a:srgbClr val="FFCC66"/>
                </a:solidFill>
                <a:effectLst/>
                <a:uLnTx/>
                <a:uFillTx/>
                <a:latin typeface="+mn-lt"/>
                <a:ea typeface="+mn-ea"/>
                <a:cs typeface="+mn-cs"/>
              </a:rPr>
              <a:t>Click to edit section title style</a:t>
            </a:r>
            <a:endParaRPr kumimoji="0" lang="en-GB" sz="2800" b="0" i="1" u="none" strike="noStrike" kern="1200" cap="none" spc="0" normalizeH="0" baseline="0" noProof="0" smtClean="0">
              <a:ln>
                <a:noFill/>
              </a:ln>
              <a:solidFill>
                <a:srgbClr val="FFCC66"/>
              </a:solidFill>
              <a:effectLst/>
              <a:uLnTx/>
              <a:uFillTx/>
              <a:latin typeface="+mn-lt"/>
              <a:ea typeface="+mn-ea"/>
              <a:cs typeface="+mn-cs"/>
            </a:endParaRPr>
          </a:p>
        </p:txBody>
      </p:sp>
      <p:sp>
        <p:nvSpPr>
          <p:cNvPr id="13" name="Subtitle 2"/>
          <p:cNvSpPr txBox="1">
            <a:spLocks/>
          </p:cNvSpPr>
          <p:nvPr userDrawn="1"/>
        </p:nvSpPr>
        <p:spPr>
          <a:xfrm>
            <a:off x="8140714" y="242548"/>
            <a:ext cx="751766" cy="27003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Wingdings" panose="05000000000000000000" pitchFamily="2" charset="2"/>
              <a:buNone/>
              <a:defRPr sz="3200" i="1" kern="1200">
                <a:solidFill>
                  <a:schemeClr val="accent1">
                    <a:lumMod val="75000"/>
                  </a:schemeClr>
                </a:solidFill>
                <a:latin typeface="+mn-lt"/>
                <a:ea typeface="+mn-ea"/>
                <a:cs typeface="+mn-cs"/>
              </a:defRPr>
            </a:lvl1pPr>
            <a:lvl2pPr marL="45720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ctr"/>
            <a:r>
              <a:rPr lang="en-US" sz="1100" b="1" i="0" smtClean="0">
                <a:solidFill>
                  <a:srgbClr val="00B0EE"/>
                </a:solidFill>
              </a:rPr>
              <a:t>BELGIUM</a:t>
            </a:r>
            <a:endParaRPr lang="en-GB" sz="1100" b="1" i="0">
              <a:solidFill>
                <a:srgbClr val="00B0EE"/>
              </a:solidFill>
            </a:endParaRPr>
          </a:p>
        </p:txBody>
      </p:sp>
      <p:pic>
        <p:nvPicPr>
          <p:cNvPr id="12" name="Picture 2" descr="D:\courses\2016\groundwater_modelling_course_iah_belg\iah-60-anniversary-logo.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208963" y="467723"/>
            <a:ext cx="676375" cy="52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195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105205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Slide Number Placeholder 8"/>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26786900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Slide Number Placeholder 4"/>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1518900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382515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0" y="227541"/>
            <a:ext cx="3008313" cy="968376"/>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10"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1512822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1"/>
            <a:ext cx="5486400" cy="472282"/>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110338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4"/>
          </p:nvPr>
        </p:nvSpPr>
        <p:spPr>
          <a:xfrm>
            <a:off x="3505200" y="5296960"/>
            <a:ext cx="2133600" cy="304271"/>
          </a:xfrm>
          <a:prstGeom prst="rect">
            <a:avLst/>
          </a:prstGeom>
        </p:spPr>
        <p:txBody>
          <a:bodyPr vert="horz" lIns="91440" tIns="45720" rIns="91440" bIns="45720" rtlCol="0" anchor="ctr"/>
          <a:lstStyle>
            <a:lvl1pPr algn="ctr">
              <a:defRPr sz="1200">
                <a:solidFill>
                  <a:srgbClr val="FFC000"/>
                </a:solidFill>
              </a:defRPr>
            </a:lvl1pPr>
          </a:lstStyle>
          <a:p>
            <a:fld id="{68112B53-048C-42CA-9A96-DA53A18E64ED}" type="slidenum">
              <a:rPr lang="en-GB" smtClean="0"/>
              <a:pPr/>
              <a:t>‹#›</a:t>
            </a:fld>
            <a:endParaRPr lang="en-GB"/>
          </a:p>
        </p:txBody>
      </p:sp>
    </p:spTree>
    <p:extLst>
      <p:ext uri="{BB962C8B-B14F-4D97-AF65-F5344CB8AC3E}">
        <p14:creationId xmlns:p14="http://schemas.microsoft.com/office/powerpoint/2010/main" val="400713178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par>
    </p:tnLst>
  </p:timing>
  <p:hf hdr="0" ftr="0" dt="0"/>
  <p:txStyles>
    <p:title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ü"/>
        <a:defRPr sz="3200" kern="1200">
          <a:solidFill>
            <a:srgbClr val="00B0EE"/>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ü"/>
        <a:defRPr sz="2800" kern="1200">
          <a:solidFill>
            <a:srgbClr val="00B0EE"/>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ü"/>
        <a:defRPr sz="2400" kern="1200">
          <a:solidFill>
            <a:srgbClr val="00B0EE"/>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ü"/>
        <a:defRPr sz="2000" kern="1200">
          <a:solidFill>
            <a:srgbClr val="00B0EE"/>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ü"/>
        <a:defRPr sz="2000" kern="1200">
          <a:solidFill>
            <a:srgbClr val="00B0EE"/>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1</a:t>
            </a:fld>
            <a:endParaRPr lang="en-GB"/>
          </a:p>
        </p:txBody>
      </p:sp>
      <p:sp>
        <p:nvSpPr>
          <p:cNvPr id="5" name="Title 4"/>
          <p:cNvSpPr>
            <a:spLocks noGrp="1"/>
          </p:cNvSpPr>
          <p:nvPr>
            <p:ph type="ctrTitle"/>
          </p:nvPr>
        </p:nvSpPr>
        <p:spPr/>
        <p:txBody>
          <a:bodyPr>
            <a:normAutofit/>
          </a:bodyPr>
          <a:lstStyle/>
          <a:p>
            <a:r>
              <a:rPr lang="en-GB" b="1"/>
              <a:t>Education evenings 2016</a:t>
            </a:r>
            <a:endParaRPr lang="en-GB"/>
          </a:p>
        </p:txBody>
      </p:sp>
      <p:sp>
        <p:nvSpPr>
          <p:cNvPr id="6" name="Subtitle 5"/>
          <p:cNvSpPr>
            <a:spLocks noGrp="1"/>
          </p:cNvSpPr>
          <p:nvPr>
            <p:ph type="subTitle" idx="1"/>
          </p:nvPr>
        </p:nvSpPr>
        <p:spPr/>
        <p:txBody>
          <a:bodyPr>
            <a:normAutofit fontScale="92500" lnSpcReduction="20000"/>
          </a:bodyPr>
          <a:lstStyle/>
          <a:p>
            <a:r>
              <a:rPr lang="en-GB"/>
              <a:t>Practical introduction</a:t>
            </a:r>
            <a:br>
              <a:rPr lang="en-GB"/>
            </a:br>
            <a:r>
              <a:rPr lang="en-GB"/>
              <a:t>to groundwater modelling</a:t>
            </a:r>
          </a:p>
        </p:txBody>
      </p:sp>
      <p:sp>
        <p:nvSpPr>
          <p:cNvPr id="9" name="Text Placeholder 8"/>
          <p:cNvSpPr>
            <a:spLocks noGrp="1"/>
          </p:cNvSpPr>
          <p:nvPr>
            <p:ph type="body" sz="quarter" idx="13"/>
          </p:nvPr>
        </p:nvSpPr>
        <p:spPr/>
        <p:txBody>
          <a:bodyPr>
            <a:normAutofit fontScale="92500" lnSpcReduction="10000"/>
          </a:bodyPr>
          <a:lstStyle/>
          <a:p>
            <a:r>
              <a:rPr lang="nl-BE" smtClean="0"/>
              <a:t>Computer exercises</a:t>
            </a:r>
          </a:p>
          <a:p>
            <a:r>
              <a:rPr lang="nl-BE"/>
              <a:t>04 </a:t>
            </a:r>
            <a:r>
              <a:rPr lang="nl-BE" smtClean="0"/>
              <a:t>02 </a:t>
            </a:r>
            <a:r>
              <a:rPr lang="nl-BE"/>
              <a:t>Troubleshooting exercises</a:t>
            </a:r>
            <a:endParaRPr lang="en-GB"/>
          </a:p>
        </p:txBody>
      </p:sp>
    </p:spTree>
    <p:extLst>
      <p:ext uri="{BB962C8B-B14F-4D97-AF65-F5344CB8AC3E}">
        <p14:creationId xmlns:p14="http://schemas.microsoft.com/office/powerpoint/2010/main" val="3121281131"/>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Answer</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10</a:t>
            </a:fld>
            <a:endParaRPr lang="en-GB"/>
          </a:p>
        </p:txBody>
      </p:sp>
      <p:sp>
        <p:nvSpPr>
          <p:cNvPr id="5" name="Content Placeholder 4"/>
          <p:cNvSpPr>
            <a:spLocks noGrp="1"/>
          </p:cNvSpPr>
          <p:nvPr>
            <p:ph idx="1"/>
          </p:nvPr>
        </p:nvSpPr>
        <p:spPr/>
        <p:txBody>
          <a:bodyPr>
            <a:normAutofit fontScale="92500" lnSpcReduction="20000"/>
          </a:bodyPr>
          <a:lstStyle/>
          <a:p>
            <a:pPr marL="0" indent="0">
              <a:buNone/>
            </a:pPr>
            <a:r>
              <a:rPr lang="en-US">
                <a:solidFill>
                  <a:srgbClr val="FFC000"/>
                </a:solidFill>
              </a:rPr>
              <a:t>The Grid Value dialog box can help with diagnosing this problem.  The explanation says “set using parameters via the formula: 0.001”.  Recall that when MODFLOW uses parameters to set the value of a data set, you can’t use objects to set the value of that data set directly.  Thus, when determining the value of Kx, the 4 objects have no effect.  However, you could use objects to set the values of the multiplier and zone array associated with an object.</a:t>
            </a:r>
            <a:endParaRPr lang="en-GB">
              <a:solidFill>
                <a:srgbClr val="FFC000"/>
              </a:solidFill>
            </a:endParaRPr>
          </a:p>
          <a:p>
            <a:pPr marL="0" indent="0">
              <a:buNone/>
            </a:pPr>
            <a:endParaRPr lang="en-GB">
              <a:solidFill>
                <a:srgbClr val="FFC000"/>
              </a:solidFill>
            </a:endParaRPr>
          </a:p>
        </p:txBody>
      </p:sp>
    </p:spTree>
    <p:extLst>
      <p:ext uri="{BB962C8B-B14F-4D97-AF65-F5344CB8AC3E}">
        <p14:creationId xmlns:p14="http://schemas.microsoft.com/office/powerpoint/2010/main" val="1815763436"/>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Exercise 05</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11</a:t>
            </a:fld>
            <a:endParaRPr lang="en-GB"/>
          </a:p>
        </p:txBody>
      </p:sp>
      <p:sp>
        <p:nvSpPr>
          <p:cNvPr id="5" name="Content Placeholder 4"/>
          <p:cNvSpPr>
            <a:spLocks noGrp="1"/>
          </p:cNvSpPr>
          <p:nvPr>
            <p:ph idx="1"/>
          </p:nvPr>
        </p:nvSpPr>
        <p:spPr/>
        <p:txBody>
          <a:bodyPr>
            <a:normAutofit fontScale="92500" lnSpcReduction="10000"/>
          </a:bodyPr>
          <a:lstStyle/>
          <a:p>
            <a:r>
              <a:rPr lang="nl-BE"/>
              <a:t>Open </a:t>
            </a:r>
            <a:r>
              <a:rPr lang="nl-BE" smtClean="0"/>
              <a:t>model </a:t>
            </a:r>
            <a:r>
              <a:rPr lang="nl-BE"/>
              <a:t>named “</a:t>
            </a:r>
            <a:r>
              <a:rPr lang="nl-BE" smtClean="0"/>
              <a:t>exercise_05.mmZLib”.</a:t>
            </a:r>
            <a:endParaRPr lang="nl-BE"/>
          </a:p>
          <a:p>
            <a:r>
              <a:rPr lang="nl-BE"/>
              <a:t>Colour the grid with the </a:t>
            </a:r>
            <a:r>
              <a:rPr lang="nl-BE" i="1"/>
              <a:t>Kx</a:t>
            </a:r>
            <a:r>
              <a:rPr lang="nl-BE"/>
              <a:t> data </a:t>
            </a:r>
            <a:r>
              <a:rPr lang="nl-BE" smtClean="0"/>
              <a:t>set.</a:t>
            </a:r>
            <a:endParaRPr lang="nl-BE"/>
          </a:p>
          <a:p>
            <a:r>
              <a:rPr lang="nl-BE" smtClean="0"/>
              <a:t>Note that the single object in this model is supposed to set the values of </a:t>
            </a:r>
            <a:r>
              <a:rPr lang="nl-BE" i="1" smtClean="0"/>
              <a:t>Kx</a:t>
            </a:r>
            <a:r>
              <a:rPr lang="nl-BE" smtClean="0"/>
              <a:t> for every cell in the grid.</a:t>
            </a:r>
          </a:p>
          <a:p>
            <a:pPr>
              <a:buFont typeface="Calibri" panose="020F0502020204030204" pitchFamily="34" charset="0"/>
              <a:buChar char="?"/>
            </a:pPr>
            <a:r>
              <a:rPr lang="nl-BE" smtClean="0"/>
              <a:t>However, in the middle layer, </a:t>
            </a:r>
            <a:r>
              <a:rPr lang="nl-BE" i="1" smtClean="0"/>
              <a:t>Kx</a:t>
            </a:r>
            <a:r>
              <a:rPr lang="nl-BE" smtClean="0"/>
              <a:t> is set by the default formula. Why is that and what can you do about it?</a:t>
            </a:r>
            <a:endParaRPr lang="en-GB"/>
          </a:p>
        </p:txBody>
      </p:sp>
    </p:spTree>
    <p:extLst>
      <p:ext uri="{BB962C8B-B14F-4D97-AF65-F5344CB8AC3E}">
        <p14:creationId xmlns:p14="http://schemas.microsoft.com/office/powerpoint/2010/main" val="2780165878"/>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Answer</a:t>
            </a:r>
            <a:endParaRPr lang="en-GB"/>
          </a:p>
        </p:txBody>
      </p:sp>
      <p:sp>
        <p:nvSpPr>
          <p:cNvPr id="5" name="Content Placeholder 4"/>
          <p:cNvSpPr>
            <a:spLocks noGrp="1"/>
          </p:cNvSpPr>
          <p:nvPr>
            <p:ph sz="half" idx="1"/>
          </p:nvPr>
        </p:nvSpPr>
        <p:spPr/>
        <p:txBody>
          <a:bodyPr>
            <a:normAutofit fontScale="62500" lnSpcReduction="20000"/>
          </a:bodyPr>
          <a:lstStyle/>
          <a:p>
            <a:pPr marL="0" indent="0">
              <a:buNone/>
            </a:pPr>
            <a:r>
              <a:rPr lang="en-US">
                <a:solidFill>
                  <a:srgbClr val="FFC000"/>
                </a:solidFill>
              </a:rPr>
              <a:t>In the Show or Hide Objects dialog box, note that the object is marked with the word “Intersected” instead of “Enclosed”.  That means it sets the values of cells that it intersects.  The edges of the object are outside the grid so they don’t intersect the middle layer.  The formulas for the top and bottom of the object are “Model_Top” and “Lower_Aquifer_Bottom”.  That causes the top of the object to be at the top of the grid and the bottom of the object to be at the bottom of the grid.  Thus the object intersects the top and bottom layer but it doesn’t intersect the middle layer.</a:t>
            </a:r>
            <a:endParaRPr lang="en-GB">
              <a:solidFill>
                <a:srgbClr val="FFC000"/>
              </a:solidFill>
            </a:endParaRPr>
          </a:p>
          <a:p>
            <a:pPr marL="0" indent="0">
              <a:buNone/>
            </a:pPr>
            <a:endParaRPr lang="en-GB">
              <a:solidFill>
                <a:srgbClr val="FFC000"/>
              </a:solidFill>
            </a:endParaRPr>
          </a:p>
        </p:txBody>
      </p:sp>
      <p:sp>
        <p:nvSpPr>
          <p:cNvPr id="4" name="Slide Number Placeholder 3"/>
          <p:cNvSpPr>
            <a:spLocks noGrp="1"/>
          </p:cNvSpPr>
          <p:nvPr>
            <p:ph type="sldNum" sz="quarter" idx="12"/>
          </p:nvPr>
        </p:nvSpPr>
        <p:spPr/>
        <p:txBody>
          <a:bodyPr/>
          <a:lstStyle/>
          <a:p>
            <a:fld id="{68112B53-048C-42CA-9A96-DA53A18E64ED}" type="slidenum">
              <a:rPr lang="en-GB" smtClean="0"/>
              <a:t>12</a:t>
            </a:fld>
            <a:endParaRPr lang="en-GB"/>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092" y="1675656"/>
            <a:ext cx="2668905" cy="2766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5763436"/>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Exercise 06</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13</a:t>
            </a:fld>
            <a:endParaRPr lang="en-GB"/>
          </a:p>
        </p:txBody>
      </p:sp>
      <p:sp>
        <p:nvSpPr>
          <p:cNvPr id="5" name="Content Placeholder 4"/>
          <p:cNvSpPr>
            <a:spLocks noGrp="1"/>
          </p:cNvSpPr>
          <p:nvPr>
            <p:ph idx="1"/>
          </p:nvPr>
        </p:nvSpPr>
        <p:spPr/>
        <p:txBody>
          <a:bodyPr>
            <a:normAutofit lnSpcReduction="10000"/>
          </a:bodyPr>
          <a:lstStyle/>
          <a:p>
            <a:r>
              <a:rPr lang="nl-BE"/>
              <a:t>Open model named “</a:t>
            </a:r>
            <a:r>
              <a:rPr lang="nl-BE" smtClean="0"/>
              <a:t>exercise_06.mmZLib”.</a:t>
            </a:r>
            <a:endParaRPr lang="nl-BE"/>
          </a:p>
          <a:p>
            <a:r>
              <a:rPr lang="nl-BE" smtClean="0"/>
              <a:t>Colour the grid with the </a:t>
            </a:r>
            <a:r>
              <a:rPr lang="nl-BE" i="1" smtClean="0"/>
              <a:t>Kx</a:t>
            </a:r>
            <a:r>
              <a:rPr lang="nl-BE" smtClean="0"/>
              <a:t> dataset.</a:t>
            </a:r>
          </a:p>
          <a:p>
            <a:r>
              <a:rPr lang="nl-BE" smtClean="0"/>
              <a:t>Note that the object is supposed to set </a:t>
            </a:r>
            <a:r>
              <a:rPr lang="nl-BE" i="1" smtClean="0"/>
              <a:t>Kx</a:t>
            </a:r>
            <a:r>
              <a:rPr lang="nl-BE" smtClean="0"/>
              <a:t> for all the cells it encloses.</a:t>
            </a:r>
          </a:p>
          <a:p>
            <a:pPr>
              <a:buFont typeface="Calibri" panose="020F0502020204030204" pitchFamily="34" charset="0"/>
              <a:buChar char="?"/>
            </a:pPr>
            <a:r>
              <a:rPr lang="nl-BE" smtClean="0"/>
              <a:t>However, there is a group of cells inside it whose values are set by the default formula. Why is that?</a:t>
            </a:r>
            <a:endParaRPr lang="en-GB"/>
          </a:p>
        </p:txBody>
      </p:sp>
    </p:spTree>
    <p:extLst>
      <p:ext uri="{BB962C8B-B14F-4D97-AF65-F5344CB8AC3E}">
        <p14:creationId xmlns:p14="http://schemas.microsoft.com/office/powerpoint/2010/main" val="2780165878"/>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Answer</a:t>
            </a:r>
            <a:endParaRPr lang="en-GB"/>
          </a:p>
        </p:txBody>
      </p:sp>
      <p:sp>
        <p:nvSpPr>
          <p:cNvPr id="3" name="Content Placeholder 2"/>
          <p:cNvSpPr>
            <a:spLocks noGrp="1"/>
          </p:cNvSpPr>
          <p:nvPr>
            <p:ph sz="half" idx="1"/>
          </p:nvPr>
        </p:nvSpPr>
        <p:spPr/>
        <p:txBody>
          <a:bodyPr>
            <a:normAutofit fontScale="47500" lnSpcReduction="20000"/>
          </a:bodyPr>
          <a:lstStyle/>
          <a:p>
            <a:pPr marL="0" indent="0">
              <a:buNone/>
            </a:pPr>
            <a:r>
              <a:rPr lang="en-US">
                <a:solidFill>
                  <a:srgbClr val="FFC000"/>
                </a:solidFill>
              </a:rPr>
              <a:t>The Grid Value dialog box can help with diagnosing this problem.  When you place the cursor over one of the cells where the object is working as it should, it says that the top of the object is at 0 and the bottom is at -10.  However, In the cells where the object isn’t working right, it says that the top of the object is at -10 and the bottom is at 0.  The top of the object is below the bottom of the object.  For an object to enclose anything, its top must be above its bottom. When we look at the formulas for the higher and lower Z-coordinates, they are “Model_Top” and “Upper_Aquifer_Bottom”.  Those seem OK so the problem must be with the Model_Top and Upper_Aquifer_Bottom data sets.  Color the grid with the Model_Top data set and you will see that the area where KX isn’t set right, the elevation of Model_Top is different.  When we place a cursor over this area, the Grid Value dialog box gives as an explanation “Enclosed by Object0 with formula: -10”.  If we display the Show or Hide Objects dialog box, we find that Object0 is hidden. When we display and edit it, we find that it sets Model_Top and Upper_Aquifer_Bottom to -10 and 0 respectively.  The front view of the model looks like this where the layers top and bottom are reversed. </a:t>
            </a:r>
            <a:endParaRPr lang="en-GB">
              <a:solidFill>
                <a:srgbClr val="FFC000"/>
              </a:solidFill>
            </a:endParaRPr>
          </a:p>
        </p:txBody>
      </p:sp>
      <p:sp>
        <p:nvSpPr>
          <p:cNvPr id="4" name="Slide Number Placeholder 3"/>
          <p:cNvSpPr>
            <a:spLocks noGrp="1"/>
          </p:cNvSpPr>
          <p:nvPr>
            <p:ph type="sldNum" sz="quarter" idx="12"/>
          </p:nvPr>
        </p:nvSpPr>
        <p:spPr/>
        <p:txBody>
          <a:bodyPr/>
          <a:lstStyle/>
          <a:p>
            <a:fld id="{68112B53-048C-42CA-9A96-DA53A18E64ED}" type="slidenum">
              <a:rPr lang="en-GB" smtClean="0"/>
              <a:t>14</a:t>
            </a:fld>
            <a:endParaRPr lang="en-GB"/>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2852360"/>
            <a:ext cx="2600325" cy="5657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5763436"/>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Exercise 07</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15</a:t>
            </a:fld>
            <a:endParaRPr lang="en-GB"/>
          </a:p>
        </p:txBody>
      </p:sp>
      <p:sp>
        <p:nvSpPr>
          <p:cNvPr id="5" name="Content Placeholder 4"/>
          <p:cNvSpPr>
            <a:spLocks noGrp="1"/>
          </p:cNvSpPr>
          <p:nvPr>
            <p:ph idx="1"/>
          </p:nvPr>
        </p:nvSpPr>
        <p:spPr/>
        <p:txBody>
          <a:bodyPr/>
          <a:lstStyle/>
          <a:p>
            <a:r>
              <a:rPr lang="nl-BE"/>
              <a:t>Open model named “</a:t>
            </a:r>
            <a:r>
              <a:rPr lang="nl-BE" smtClean="0"/>
              <a:t>exercise_07.mmZLib”.</a:t>
            </a:r>
            <a:endParaRPr lang="nl-BE"/>
          </a:p>
          <a:p>
            <a:r>
              <a:rPr lang="nl-BE" smtClean="0"/>
              <a:t>Note that the Well package is active and that there is an object that is supposed to define a well.</a:t>
            </a:r>
          </a:p>
          <a:p>
            <a:pPr>
              <a:buFont typeface="Calibri" panose="020F0502020204030204" pitchFamily="34" charset="0"/>
              <a:buChar char="?"/>
            </a:pPr>
            <a:r>
              <a:rPr lang="nl-BE" smtClean="0"/>
              <a:t>However, if you colour the grid with the well pumping </a:t>
            </a:r>
            <a:r>
              <a:rPr lang="nl-BE" smtClean="0"/>
              <a:t>rate</a:t>
            </a:r>
            <a:r>
              <a:rPr lang="nl-BE" smtClean="0"/>
              <a:t>, no wells are coloured. Why is that?</a:t>
            </a:r>
            <a:endParaRPr lang="en-GB"/>
          </a:p>
        </p:txBody>
      </p:sp>
    </p:spTree>
    <p:extLst>
      <p:ext uri="{BB962C8B-B14F-4D97-AF65-F5344CB8AC3E}">
        <p14:creationId xmlns:p14="http://schemas.microsoft.com/office/powerpoint/2010/main" val="2780165878"/>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Answer</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16</a:t>
            </a:fld>
            <a:endParaRPr lang="en-GB"/>
          </a:p>
        </p:txBody>
      </p:sp>
      <p:sp>
        <p:nvSpPr>
          <p:cNvPr id="5" name="Content Placeholder 4"/>
          <p:cNvSpPr>
            <a:spLocks noGrp="1"/>
          </p:cNvSpPr>
          <p:nvPr>
            <p:ph idx="1"/>
          </p:nvPr>
        </p:nvSpPr>
        <p:spPr/>
        <p:txBody>
          <a:bodyPr/>
          <a:lstStyle/>
          <a:p>
            <a:pPr marL="0" indent="0">
              <a:buNone/>
            </a:pPr>
            <a:r>
              <a:rPr lang="en-US">
                <a:solidFill>
                  <a:srgbClr val="FFC000"/>
                </a:solidFill>
              </a:rPr>
              <a:t>When you color the grid you get an error message that says “No boundary conditions assigned to the WEL: Well package because the object does not set the values of either enclosed or intersected cells.”  When we double-click on the object, we see that the error message is correct.</a:t>
            </a:r>
            <a:endParaRPr lang="en-GB">
              <a:solidFill>
                <a:srgbClr val="FFC000"/>
              </a:solidFill>
            </a:endParaRPr>
          </a:p>
          <a:p>
            <a:pPr marL="0" indent="0">
              <a:buNone/>
            </a:pPr>
            <a:endParaRPr lang="en-GB">
              <a:solidFill>
                <a:srgbClr val="FFC000"/>
              </a:solidFill>
            </a:endParaRPr>
          </a:p>
        </p:txBody>
      </p:sp>
    </p:spTree>
    <p:extLst>
      <p:ext uri="{BB962C8B-B14F-4D97-AF65-F5344CB8AC3E}">
        <p14:creationId xmlns:p14="http://schemas.microsoft.com/office/powerpoint/2010/main" val="1815763436"/>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Exercise 08</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17</a:t>
            </a:fld>
            <a:endParaRPr lang="en-GB"/>
          </a:p>
        </p:txBody>
      </p:sp>
      <p:sp>
        <p:nvSpPr>
          <p:cNvPr id="5" name="Content Placeholder 4"/>
          <p:cNvSpPr>
            <a:spLocks noGrp="1"/>
          </p:cNvSpPr>
          <p:nvPr>
            <p:ph idx="1"/>
          </p:nvPr>
        </p:nvSpPr>
        <p:spPr/>
        <p:txBody>
          <a:bodyPr/>
          <a:lstStyle/>
          <a:p>
            <a:r>
              <a:rPr lang="nl-BE"/>
              <a:t>Open model named “</a:t>
            </a:r>
            <a:r>
              <a:rPr lang="nl-BE" smtClean="0"/>
              <a:t>exercise_08.mmZLib”.</a:t>
            </a:r>
            <a:endParaRPr lang="nl-BE"/>
          </a:p>
          <a:p>
            <a:r>
              <a:rPr lang="nl-BE"/>
              <a:t>Note that the Well package is active and that there is an object that is supposed to define a well.</a:t>
            </a:r>
          </a:p>
          <a:p>
            <a:pPr>
              <a:buFont typeface="Calibri" panose="020F0502020204030204" pitchFamily="34" charset="0"/>
              <a:buChar char="?"/>
            </a:pPr>
            <a:r>
              <a:rPr lang="nl-BE"/>
              <a:t>However, if you colour the grid with the well pumping rare, no wells are coloured. Why is that</a:t>
            </a:r>
            <a:r>
              <a:rPr lang="nl-BE" smtClean="0"/>
              <a:t>?</a:t>
            </a:r>
            <a:endParaRPr lang="en-GB"/>
          </a:p>
        </p:txBody>
      </p:sp>
    </p:spTree>
    <p:extLst>
      <p:ext uri="{BB962C8B-B14F-4D97-AF65-F5344CB8AC3E}">
        <p14:creationId xmlns:p14="http://schemas.microsoft.com/office/powerpoint/2010/main" val="2780165878"/>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Answer</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18</a:t>
            </a:fld>
            <a:endParaRPr lang="en-GB"/>
          </a:p>
        </p:txBody>
      </p:sp>
      <p:sp>
        <p:nvSpPr>
          <p:cNvPr id="5" name="Content Placeholder 4"/>
          <p:cNvSpPr>
            <a:spLocks noGrp="1"/>
          </p:cNvSpPr>
          <p:nvPr>
            <p:ph idx="1"/>
          </p:nvPr>
        </p:nvSpPr>
        <p:spPr/>
        <p:txBody>
          <a:bodyPr/>
          <a:lstStyle/>
          <a:p>
            <a:pPr marL="0" indent="0">
              <a:buNone/>
            </a:pPr>
            <a:r>
              <a:rPr lang="en-US">
                <a:solidFill>
                  <a:srgbClr val="FFC000"/>
                </a:solidFill>
              </a:rPr>
              <a:t>The object is in layer 2. In the MODFLOW Layer Groups dialog box, you will see that layer 2 is a non-simulated layer.  You can only have wells in simulated layers.</a:t>
            </a:r>
            <a:endParaRPr lang="en-GB">
              <a:solidFill>
                <a:srgbClr val="FFC000"/>
              </a:solidFill>
            </a:endParaRPr>
          </a:p>
        </p:txBody>
      </p:sp>
    </p:spTree>
    <p:extLst>
      <p:ext uri="{BB962C8B-B14F-4D97-AF65-F5344CB8AC3E}">
        <p14:creationId xmlns:p14="http://schemas.microsoft.com/office/powerpoint/2010/main" val="1815763436"/>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Exercise 09</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19</a:t>
            </a:fld>
            <a:endParaRPr lang="en-GB"/>
          </a:p>
        </p:txBody>
      </p:sp>
      <p:sp>
        <p:nvSpPr>
          <p:cNvPr id="5" name="Content Placeholder 4"/>
          <p:cNvSpPr>
            <a:spLocks noGrp="1"/>
          </p:cNvSpPr>
          <p:nvPr>
            <p:ph idx="1"/>
          </p:nvPr>
        </p:nvSpPr>
        <p:spPr/>
        <p:txBody>
          <a:bodyPr>
            <a:normAutofit lnSpcReduction="10000"/>
          </a:bodyPr>
          <a:lstStyle/>
          <a:p>
            <a:r>
              <a:rPr lang="nl-BE"/>
              <a:t>Open model named “</a:t>
            </a:r>
            <a:r>
              <a:rPr lang="nl-BE" smtClean="0"/>
              <a:t>exercise_09.mmZLib”.</a:t>
            </a:r>
            <a:endParaRPr lang="nl-BE"/>
          </a:p>
          <a:p>
            <a:r>
              <a:rPr lang="nl-BE" smtClean="0"/>
              <a:t>Colour the grid with the </a:t>
            </a:r>
            <a:r>
              <a:rPr lang="nl-BE" i="1" smtClean="0"/>
              <a:t>Kx</a:t>
            </a:r>
            <a:r>
              <a:rPr lang="nl-BE" smtClean="0"/>
              <a:t> data set.</a:t>
            </a:r>
          </a:p>
          <a:p>
            <a:r>
              <a:rPr lang="nl-BE" smtClean="0"/>
              <a:t>Note that there are two objects in this model that are supposed to set the value of </a:t>
            </a:r>
            <a:r>
              <a:rPr lang="nl-BE" i="1" smtClean="0"/>
              <a:t>Kx</a:t>
            </a:r>
            <a:r>
              <a:rPr lang="nl-BE" smtClean="0"/>
              <a:t>.</a:t>
            </a:r>
          </a:p>
          <a:p>
            <a:pPr>
              <a:buFont typeface="Calibri" panose="020F0502020204030204" pitchFamily="34" charset="0"/>
              <a:buChar char="?"/>
            </a:pPr>
            <a:r>
              <a:rPr lang="nl-BE" smtClean="0"/>
              <a:t>However, only one of them appears to have an effect. Why is that and what can you do about it?</a:t>
            </a:r>
            <a:endParaRPr lang="en-GB"/>
          </a:p>
        </p:txBody>
      </p:sp>
    </p:spTree>
    <p:extLst>
      <p:ext uri="{BB962C8B-B14F-4D97-AF65-F5344CB8AC3E}">
        <p14:creationId xmlns:p14="http://schemas.microsoft.com/office/powerpoint/2010/main" val="2780165878"/>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BE" smtClean="0"/>
              <a:t>Purpose</a:t>
            </a:r>
            <a:endParaRPr lang="en-GB"/>
          </a:p>
        </p:txBody>
      </p:sp>
      <p:sp>
        <p:nvSpPr>
          <p:cNvPr id="7" name="Content Placeholder 6"/>
          <p:cNvSpPr>
            <a:spLocks noGrp="1"/>
          </p:cNvSpPr>
          <p:nvPr>
            <p:ph idx="1"/>
          </p:nvPr>
        </p:nvSpPr>
        <p:spPr/>
        <p:txBody>
          <a:bodyPr/>
          <a:lstStyle/>
          <a:p>
            <a:pPr marL="0" indent="0">
              <a:buNone/>
            </a:pPr>
            <a:r>
              <a:rPr lang="nl-BE" smtClean="0"/>
              <a:t>These exercises should</a:t>
            </a:r>
          </a:p>
          <a:p>
            <a:r>
              <a:rPr lang="nl-BE" smtClean="0"/>
              <a:t>get </a:t>
            </a:r>
            <a:r>
              <a:rPr lang="nl-BE"/>
              <a:t>you started with </a:t>
            </a:r>
            <a:r>
              <a:rPr lang="nl-BE" smtClean="0"/>
              <a:t>troubleshooting,</a:t>
            </a:r>
            <a:endParaRPr lang="nl-BE"/>
          </a:p>
          <a:p>
            <a:r>
              <a:rPr lang="nl-BE" smtClean="0"/>
              <a:t>and provide you with more insight into the ModelMuse concepts.</a:t>
            </a:r>
          </a:p>
          <a:p>
            <a:pPr marL="0" indent="0">
              <a:buNone/>
            </a:pPr>
            <a:r>
              <a:rPr lang="nl-BE" smtClean="0"/>
              <a:t>Checking the “Troubleshooting” section in the </a:t>
            </a:r>
            <a:r>
              <a:rPr lang="nl-BE"/>
              <a:t>ModelMuse help </a:t>
            </a:r>
            <a:r>
              <a:rPr lang="nl-BE" smtClean="0"/>
              <a:t>might be useful.</a:t>
            </a:r>
            <a:endParaRPr lang="en-GB"/>
          </a:p>
        </p:txBody>
      </p:sp>
      <p:sp>
        <p:nvSpPr>
          <p:cNvPr id="2" name="Slide Number Placeholder 1"/>
          <p:cNvSpPr>
            <a:spLocks noGrp="1"/>
          </p:cNvSpPr>
          <p:nvPr>
            <p:ph type="sldNum" sz="quarter" idx="12"/>
          </p:nvPr>
        </p:nvSpPr>
        <p:spPr/>
        <p:txBody>
          <a:bodyPr/>
          <a:lstStyle/>
          <a:p>
            <a:fld id="{68112B53-048C-42CA-9A96-DA53A18E64ED}" type="slidenum">
              <a:rPr lang="en-GB" smtClean="0"/>
              <a:t>2</a:t>
            </a:fld>
            <a:endParaRPr lang="en-GB"/>
          </a:p>
        </p:txBody>
      </p:sp>
    </p:spTree>
    <p:extLst>
      <p:ext uri="{BB962C8B-B14F-4D97-AF65-F5344CB8AC3E}">
        <p14:creationId xmlns:p14="http://schemas.microsoft.com/office/powerpoint/2010/main" val="2904692469"/>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Answer</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20</a:t>
            </a:fld>
            <a:endParaRPr lang="en-GB"/>
          </a:p>
        </p:txBody>
      </p:sp>
      <p:sp>
        <p:nvSpPr>
          <p:cNvPr id="5" name="Content Placeholder 4"/>
          <p:cNvSpPr>
            <a:spLocks noGrp="1"/>
          </p:cNvSpPr>
          <p:nvPr>
            <p:ph idx="1"/>
          </p:nvPr>
        </p:nvSpPr>
        <p:spPr/>
        <p:txBody>
          <a:bodyPr>
            <a:normAutofit fontScale="85000" lnSpcReduction="20000"/>
          </a:bodyPr>
          <a:lstStyle/>
          <a:p>
            <a:pPr marL="0" indent="0">
              <a:buNone/>
            </a:pPr>
            <a:r>
              <a:rPr lang="en-US">
                <a:solidFill>
                  <a:srgbClr val="FFC000"/>
                </a:solidFill>
              </a:rPr>
              <a:t>The Grid Value dialog box can help with diagnosing this problem.  When the mouse is over a cell enclosed by the inner object, the explanation it gives for the value of Kx is “Enclosed by OuterObject with formula: 0.0003”.  The Rearrange Objects dialog box lists the objects from back to front Inner_Object is listed before OuterObject so OuterObject overrides value set by Inner_Object. You can drag the rows in the Rearrange Objects dialog box to fix the problem.  You drag rows by clicking on the gray area to the left of the row and dragging.</a:t>
            </a:r>
            <a:endParaRPr lang="en-GB">
              <a:solidFill>
                <a:srgbClr val="FFC000"/>
              </a:solidFill>
            </a:endParaRPr>
          </a:p>
        </p:txBody>
      </p:sp>
    </p:spTree>
    <p:extLst>
      <p:ext uri="{BB962C8B-B14F-4D97-AF65-F5344CB8AC3E}">
        <p14:creationId xmlns:p14="http://schemas.microsoft.com/office/powerpoint/2010/main" val="1815763436"/>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Exercise 10</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21</a:t>
            </a:fld>
            <a:endParaRPr lang="en-GB"/>
          </a:p>
        </p:txBody>
      </p:sp>
      <p:sp>
        <p:nvSpPr>
          <p:cNvPr id="5" name="Content Placeholder 4"/>
          <p:cNvSpPr>
            <a:spLocks noGrp="1"/>
          </p:cNvSpPr>
          <p:nvPr>
            <p:ph idx="1"/>
          </p:nvPr>
        </p:nvSpPr>
        <p:spPr/>
        <p:txBody>
          <a:bodyPr>
            <a:normAutofit fontScale="92500" lnSpcReduction="20000"/>
          </a:bodyPr>
          <a:lstStyle/>
          <a:p>
            <a:r>
              <a:rPr lang="nl-BE"/>
              <a:t>Open model named “</a:t>
            </a:r>
            <a:r>
              <a:rPr lang="nl-BE" smtClean="0"/>
              <a:t>exercise_10.mmZLib”.</a:t>
            </a:r>
            <a:endParaRPr lang="nl-BE"/>
          </a:p>
          <a:p>
            <a:r>
              <a:rPr lang="nl-BE" smtClean="0"/>
              <a:t>Colour the grid with the </a:t>
            </a:r>
            <a:r>
              <a:rPr lang="nl-BE" i="1" smtClean="0"/>
              <a:t>Kx</a:t>
            </a:r>
            <a:r>
              <a:rPr lang="nl-BE" smtClean="0"/>
              <a:t> data set.</a:t>
            </a:r>
          </a:p>
          <a:p>
            <a:r>
              <a:rPr lang="nl-BE" smtClean="0"/>
              <a:t>Note that this model uses three parameters to define the distribution of </a:t>
            </a:r>
            <a:r>
              <a:rPr lang="nl-BE" i="1" smtClean="0"/>
              <a:t>Kx</a:t>
            </a:r>
            <a:r>
              <a:rPr lang="nl-BE" smtClean="0"/>
              <a:t>. Each parameter uses a zone array. The parameters have values of 0.0001, 0.0002 and 0.0003.</a:t>
            </a:r>
          </a:p>
          <a:p>
            <a:pPr>
              <a:buFont typeface="Calibri" panose="020F0502020204030204" pitchFamily="34" charset="0"/>
              <a:buChar char="?"/>
            </a:pPr>
            <a:r>
              <a:rPr lang="nl-BE" smtClean="0"/>
              <a:t>However, the calculated values of </a:t>
            </a:r>
            <a:r>
              <a:rPr lang="nl-BE" i="1" smtClean="0"/>
              <a:t>Kx</a:t>
            </a:r>
            <a:r>
              <a:rPr lang="nl-BE" smtClean="0"/>
              <a:t> are 0.0001, 0.0003 and 0.0005. Why is that and what can you do about it?</a:t>
            </a:r>
            <a:endParaRPr lang="en-GB"/>
          </a:p>
        </p:txBody>
      </p:sp>
    </p:spTree>
    <p:extLst>
      <p:ext uri="{BB962C8B-B14F-4D97-AF65-F5344CB8AC3E}">
        <p14:creationId xmlns:p14="http://schemas.microsoft.com/office/powerpoint/2010/main" val="2780165878"/>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Answer</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22</a:t>
            </a:fld>
            <a:endParaRPr lang="en-GB"/>
          </a:p>
        </p:txBody>
      </p:sp>
      <p:sp>
        <p:nvSpPr>
          <p:cNvPr id="5" name="Content Placeholder 4"/>
          <p:cNvSpPr>
            <a:spLocks noGrp="1"/>
          </p:cNvSpPr>
          <p:nvPr>
            <p:ph idx="1"/>
          </p:nvPr>
        </p:nvSpPr>
        <p:spPr/>
        <p:txBody>
          <a:bodyPr>
            <a:normAutofit fontScale="62500" lnSpcReduction="20000"/>
          </a:bodyPr>
          <a:lstStyle/>
          <a:p>
            <a:pPr marL="0" indent="0">
              <a:buNone/>
            </a:pPr>
            <a:r>
              <a:rPr lang="en-US">
                <a:solidFill>
                  <a:srgbClr val="FFC000"/>
                </a:solidFill>
              </a:rPr>
              <a:t>Recall that when parameters are used, zone arrays determine where each parameter is applied and then zone arrays further modify the value applied to an individual cell.  None of these parameters use multiplier arrays so they are not an issue.  The problem must be with the zone arrays.  Recall that if no multiplier arrays are used, the value applied to a cell is the sum of the values of all the parameters that apply to a cell.  To get the value we are getting, more than one parameter must apply to some cells. Try coloring the grid with each of the Zone arrays.  HK_Par1_Zone and HK_Par2_Zone look OK but the HK_Par3_Zone and HK_Par2_Zone overlap. Object3 is used to define where HK_Par3_Zone is true and it uses the formula “If(HK_Par1_Zone, False, True)”.  The formula should be If((HK_Par1_Zone OR HK_Par2_Zone), False, True). Actually, the formula could be made simpler by eliminating the If function: “NOT(HK_Par1_Zone OR HK_Par2_Zone)”</a:t>
            </a:r>
            <a:endParaRPr lang="en-GB">
              <a:solidFill>
                <a:srgbClr val="FFC000"/>
              </a:solidFill>
            </a:endParaRPr>
          </a:p>
        </p:txBody>
      </p:sp>
    </p:spTree>
    <p:extLst>
      <p:ext uri="{BB962C8B-B14F-4D97-AF65-F5344CB8AC3E}">
        <p14:creationId xmlns:p14="http://schemas.microsoft.com/office/powerpoint/2010/main" val="1815763436"/>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23</a:t>
            </a:fld>
            <a:endParaRPr lang="en-GB"/>
          </a:p>
        </p:txBody>
      </p:sp>
      <p:sp>
        <p:nvSpPr>
          <p:cNvPr id="5" name="Title 4"/>
          <p:cNvSpPr>
            <a:spLocks noGrp="1"/>
          </p:cNvSpPr>
          <p:nvPr>
            <p:ph type="ctrTitle"/>
          </p:nvPr>
        </p:nvSpPr>
        <p:spPr/>
        <p:txBody>
          <a:bodyPr>
            <a:normAutofit/>
          </a:bodyPr>
          <a:lstStyle/>
          <a:p>
            <a:r>
              <a:rPr lang="en-GB" b="1"/>
              <a:t>Education evenings 2016</a:t>
            </a:r>
            <a:endParaRPr lang="en-GB"/>
          </a:p>
        </p:txBody>
      </p:sp>
      <p:sp>
        <p:nvSpPr>
          <p:cNvPr id="6" name="Subtitle 5"/>
          <p:cNvSpPr>
            <a:spLocks noGrp="1"/>
          </p:cNvSpPr>
          <p:nvPr>
            <p:ph type="subTitle" idx="1"/>
          </p:nvPr>
        </p:nvSpPr>
        <p:spPr/>
        <p:txBody>
          <a:bodyPr>
            <a:normAutofit fontScale="92500" lnSpcReduction="20000"/>
          </a:bodyPr>
          <a:lstStyle/>
          <a:p>
            <a:r>
              <a:rPr lang="en-GB"/>
              <a:t>Practical introduction</a:t>
            </a:r>
            <a:br>
              <a:rPr lang="en-GB"/>
            </a:br>
            <a:r>
              <a:rPr lang="en-GB"/>
              <a:t>to groundwater modelling</a:t>
            </a:r>
          </a:p>
        </p:txBody>
      </p:sp>
      <p:sp>
        <p:nvSpPr>
          <p:cNvPr id="9" name="Text Placeholder 8"/>
          <p:cNvSpPr>
            <a:spLocks noGrp="1"/>
          </p:cNvSpPr>
          <p:nvPr>
            <p:ph type="body" sz="quarter" idx="13"/>
          </p:nvPr>
        </p:nvSpPr>
        <p:spPr/>
        <p:txBody>
          <a:bodyPr>
            <a:normAutofit fontScale="92500" lnSpcReduction="10000"/>
          </a:bodyPr>
          <a:lstStyle/>
          <a:p>
            <a:r>
              <a:rPr lang="nl-BE" smtClean="0"/>
              <a:t>Computer exercises</a:t>
            </a:r>
          </a:p>
          <a:p>
            <a:r>
              <a:rPr lang="nl-BE"/>
              <a:t>04 </a:t>
            </a:r>
            <a:r>
              <a:rPr lang="nl-BE" smtClean="0"/>
              <a:t>02 </a:t>
            </a:r>
            <a:r>
              <a:rPr lang="nl-BE"/>
              <a:t>Troubleshooting exercises</a:t>
            </a:r>
            <a:endParaRPr lang="en-GB"/>
          </a:p>
        </p:txBody>
      </p:sp>
      <p:sp>
        <p:nvSpPr>
          <p:cNvPr id="7" name="TextBox 6"/>
          <p:cNvSpPr txBox="1"/>
          <p:nvPr/>
        </p:nvSpPr>
        <p:spPr>
          <a:xfrm>
            <a:off x="2627784" y="4729708"/>
            <a:ext cx="3888432" cy="523220"/>
          </a:xfrm>
          <a:prstGeom prst="rect">
            <a:avLst/>
          </a:prstGeom>
          <a:noFill/>
        </p:spPr>
        <p:txBody>
          <a:bodyPr wrap="square" rtlCol="0">
            <a:spAutoFit/>
          </a:bodyPr>
          <a:lstStyle/>
          <a:p>
            <a:pPr algn="ctr"/>
            <a:r>
              <a:rPr lang="nl-BE" sz="1400" i="1" smtClean="0">
                <a:solidFill>
                  <a:schemeClr val="bg1">
                    <a:lumMod val="75000"/>
                  </a:schemeClr>
                </a:solidFill>
              </a:rPr>
              <a:t>Questions? Found an error?</a:t>
            </a:r>
            <a:br>
              <a:rPr lang="nl-BE" sz="1400" i="1" smtClean="0">
                <a:solidFill>
                  <a:schemeClr val="bg1">
                    <a:lumMod val="75000"/>
                  </a:schemeClr>
                </a:solidFill>
              </a:rPr>
            </a:br>
            <a:r>
              <a:rPr lang="nl-BE" sz="1400" i="1" smtClean="0">
                <a:solidFill>
                  <a:schemeClr val="bg1">
                    <a:lumMod val="75000"/>
                  </a:schemeClr>
                </a:solidFill>
              </a:rPr>
              <a:t>Please contact B. Rogiers at brogiers@sckcen.be.</a:t>
            </a:r>
            <a:endParaRPr lang="en-GB" sz="1400" i="1">
              <a:solidFill>
                <a:schemeClr val="bg1">
                  <a:lumMod val="75000"/>
                </a:schemeClr>
              </a:solidFill>
            </a:endParaRPr>
          </a:p>
        </p:txBody>
      </p:sp>
    </p:spTree>
    <p:extLst>
      <p:ext uri="{BB962C8B-B14F-4D97-AF65-F5344CB8AC3E}">
        <p14:creationId xmlns:p14="http://schemas.microsoft.com/office/powerpoint/2010/main" val="3330101781"/>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Exercise 01</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3</a:t>
            </a:fld>
            <a:endParaRPr lang="en-GB"/>
          </a:p>
        </p:txBody>
      </p:sp>
      <p:sp>
        <p:nvSpPr>
          <p:cNvPr id="5" name="Content Placeholder 4"/>
          <p:cNvSpPr>
            <a:spLocks noGrp="1"/>
          </p:cNvSpPr>
          <p:nvPr>
            <p:ph idx="1"/>
          </p:nvPr>
        </p:nvSpPr>
        <p:spPr/>
        <p:txBody>
          <a:bodyPr/>
          <a:lstStyle/>
          <a:p>
            <a:r>
              <a:rPr lang="nl-BE" smtClean="0"/>
              <a:t>Open model named “exercise_01.mmZLib”.</a:t>
            </a:r>
          </a:p>
          <a:p>
            <a:r>
              <a:rPr lang="nl-BE" smtClean="0"/>
              <a:t>Note that the Well package is active and that there is an object that is supposed to define a well.</a:t>
            </a:r>
          </a:p>
          <a:p>
            <a:pPr>
              <a:buFont typeface="Calibri" panose="020F0502020204030204" pitchFamily="34" charset="0"/>
              <a:buChar char="?"/>
            </a:pPr>
            <a:r>
              <a:rPr lang="nl-BE" smtClean="0"/>
              <a:t>However, if you colour the grid with the well pumping rate, no wells are coloured. Why is that?</a:t>
            </a:r>
            <a:endParaRPr lang="en-GB"/>
          </a:p>
        </p:txBody>
      </p:sp>
    </p:spTree>
    <p:extLst>
      <p:ext uri="{BB962C8B-B14F-4D97-AF65-F5344CB8AC3E}">
        <p14:creationId xmlns:p14="http://schemas.microsoft.com/office/powerpoint/2010/main" val="3546135756"/>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Answer</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4</a:t>
            </a:fld>
            <a:endParaRPr lang="en-GB"/>
          </a:p>
        </p:txBody>
      </p:sp>
      <p:sp>
        <p:nvSpPr>
          <p:cNvPr id="5" name="Content Placeholder 4"/>
          <p:cNvSpPr>
            <a:spLocks noGrp="1"/>
          </p:cNvSpPr>
          <p:nvPr>
            <p:ph idx="1"/>
          </p:nvPr>
        </p:nvSpPr>
        <p:spPr/>
        <p:txBody>
          <a:bodyPr>
            <a:normAutofit fontScale="85000" lnSpcReduction="10000"/>
          </a:bodyPr>
          <a:lstStyle/>
          <a:p>
            <a:pPr>
              <a:buFont typeface="Calibri" panose="020F0502020204030204" pitchFamily="34" charset="0"/>
              <a:buChar char="!"/>
            </a:pPr>
            <a:r>
              <a:rPr lang="en-US">
                <a:solidFill>
                  <a:srgbClr val="FFC000"/>
                </a:solidFill>
              </a:rPr>
              <a:t>In the object, the Z coordinate is set to “Model_Top + 1.” which is above the top of the model.  </a:t>
            </a:r>
            <a:endParaRPr lang="en-GB">
              <a:solidFill>
                <a:srgbClr val="FFC000"/>
              </a:solidFill>
            </a:endParaRPr>
          </a:p>
          <a:p>
            <a:pPr>
              <a:buFont typeface="Calibri" panose="020F0502020204030204" pitchFamily="34" charset="0"/>
              <a:buChar char="!"/>
            </a:pPr>
            <a:r>
              <a:rPr lang="en-US">
                <a:solidFill>
                  <a:srgbClr val="FFC000"/>
                </a:solidFill>
              </a:rPr>
              <a:t>The Grid Value dialog box can help with diagnosing this problem.  If you display it and check the check box to display the 3</a:t>
            </a:r>
            <a:r>
              <a:rPr lang="en-US" baseline="30000">
                <a:solidFill>
                  <a:srgbClr val="FFC000"/>
                </a:solidFill>
              </a:rPr>
              <a:t>rd</a:t>
            </a:r>
            <a:r>
              <a:rPr lang="en-US">
                <a:solidFill>
                  <a:srgbClr val="FFC000"/>
                </a:solidFill>
              </a:rPr>
              <a:t>-dimension coordinate of the selected object, the Z-coordinate is always listed as “not assigned” regardless of which layer is selected.  This indicates that the object does not intersect the grid.</a:t>
            </a:r>
            <a:endParaRPr lang="en-GB">
              <a:solidFill>
                <a:srgbClr val="FFC000"/>
              </a:solidFill>
            </a:endParaRPr>
          </a:p>
          <a:p>
            <a:pPr>
              <a:buFont typeface="Calibri" panose="020F0502020204030204" pitchFamily="34" charset="0"/>
              <a:buChar char="!"/>
            </a:pPr>
            <a:endParaRPr lang="en-GB">
              <a:solidFill>
                <a:srgbClr val="FFC000"/>
              </a:solidFill>
            </a:endParaRPr>
          </a:p>
        </p:txBody>
      </p:sp>
    </p:spTree>
    <p:extLst>
      <p:ext uri="{BB962C8B-B14F-4D97-AF65-F5344CB8AC3E}">
        <p14:creationId xmlns:p14="http://schemas.microsoft.com/office/powerpoint/2010/main" val="2248471490"/>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Exercise 02</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5</a:t>
            </a:fld>
            <a:endParaRPr lang="en-GB"/>
          </a:p>
        </p:txBody>
      </p:sp>
      <p:sp>
        <p:nvSpPr>
          <p:cNvPr id="5" name="Content Placeholder 4"/>
          <p:cNvSpPr>
            <a:spLocks noGrp="1"/>
          </p:cNvSpPr>
          <p:nvPr>
            <p:ph idx="1"/>
          </p:nvPr>
        </p:nvSpPr>
        <p:spPr/>
        <p:txBody>
          <a:bodyPr/>
          <a:lstStyle/>
          <a:p>
            <a:r>
              <a:rPr lang="nl-BE"/>
              <a:t>Open model named “</a:t>
            </a:r>
            <a:r>
              <a:rPr lang="nl-BE" smtClean="0"/>
              <a:t>exercise_02.mmZLib”.</a:t>
            </a:r>
            <a:endParaRPr lang="nl-BE"/>
          </a:p>
          <a:p>
            <a:r>
              <a:rPr lang="nl-BE" smtClean="0"/>
              <a:t>Note that the Well package is active and that there is an object that is supposed to define a well.</a:t>
            </a:r>
          </a:p>
          <a:p>
            <a:pPr>
              <a:buFont typeface="Calibri" panose="020F0502020204030204" pitchFamily="34" charset="0"/>
              <a:buChar char="?"/>
            </a:pPr>
            <a:r>
              <a:rPr lang="nl-BE" smtClean="0"/>
              <a:t>However, if you colour the grid with the well pumping rate, no wells are coloured. Why is that?</a:t>
            </a:r>
            <a:endParaRPr lang="en-GB"/>
          </a:p>
        </p:txBody>
      </p:sp>
    </p:spTree>
    <p:extLst>
      <p:ext uri="{BB962C8B-B14F-4D97-AF65-F5344CB8AC3E}">
        <p14:creationId xmlns:p14="http://schemas.microsoft.com/office/powerpoint/2010/main" val="2780165878"/>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Answer</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6</a:t>
            </a:fld>
            <a:endParaRPr lang="en-GB"/>
          </a:p>
        </p:txBody>
      </p:sp>
      <p:sp>
        <p:nvSpPr>
          <p:cNvPr id="5" name="Content Placeholder 4"/>
          <p:cNvSpPr>
            <a:spLocks noGrp="1"/>
          </p:cNvSpPr>
          <p:nvPr>
            <p:ph idx="1"/>
          </p:nvPr>
        </p:nvSpPr>
        <p:spPr/>
        <p:txBody>
          <a:bodyPr/>
          <a:lstStyle/>
          <a:p>
            <a:pPr>
              <a:buFont typeface="Calibri" panose="020F0502020204030204" pitchFamily="34" charset="0"/>
              <a:buChar char="!"/>
            </a:pPr>
            <a:r>
              <a:rPr lang="en-US">
                <a:solidFill>
                  <a:srgbClr val="FFC000"/>
                </a:solidFill>
              </a:rPr>
              <a:t>The starting and ending times for the well are 0 and 1.  However, the stress period ends at time zero.</a:t>
            </a:r>
            <a:endParaRPr lang="en-GB">
              <a:solidFill>
                <a:srgbClr val="FFC000"/>
              </a:solidFill>
            </a:endParaRPr>
          </a:p>
          <a:p>
            <a:pPr>
              <a:buFont typeface="Calibri" panose="020F0502020204030204" pitchFamily="34" charset="0"/>
              <a:buChar char="!"/>
            </a:pPr>
            <a:r>
              <a:rPr lang="en-US">
                <a:solidFill>
                  <a:srgbClr val="FFC000"/>
                </a:solidFill>
              </a:rPr>
              <a:t>When you color the grid, you will get a warning that the end of the last stress period is zero and the last defined time is 1.</a:t>
            </a:r>
            <a:endParaRPr lang="en-GB">
              <a:solidFill>
                <a:srgbClr val="FFC000"/>
              </a:solidFill>
            </a:endParaRPr>
          </a:p>
        </p:txBody>
      </p:sp>
    </p:spTree>
    <p:extLst>
      <p:ext uri="{BB962C8B-B14F-4D97-AF65-F5344CB8AC3E}">
        <p14:creationId xmlns:p14="http://schemas.microsoft.com/office/powerpoint/2010/main" val="1815763436"/>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Exercise 03</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7</a:t>
            </a:fld>
            <a:endParaRPr lang="en-GB"/>
          </a:p>
        </p:txBody>
      </p:sp>
      <p:sp>
        <p:nvSpPr>
          <p:cNvPr id="5" name="Content Placeholder 4"/>
          <p:cNvSpPr>
            <a:spLocks noGrp="1"/>
          </p:cNvSpPr>
          <p:nvPr>
            <p:ph idx="1"/>
          </p:nvPr>
        </p:nvSpPr>
        <p:spPr/>
        <p:txBody>
          <a:bodyPr/>
          <a:lstStyle/>
          <a:p>
            <a:r>
              <a:rPr lang="nl-BE"/>
              <a:t>Open model named “</a:t>
            </a:r>
            <a:r>
              <a:rPr lang="nl-BE" smtClean="0"/>
              <a:t>exercise_03.mmZLib”.</a:t>
            </a:r>
            <a:endParaRPr lang="nl-BE"/>
          </a:p>
          <a:p>
            <a:r>
              <a:rPr lang="nl-BE" smtClean="0"/>
              <a:t>Colour the grid with the </a:t>
            </a:r>
            <a:r>
              <a:rPr lang="nl-BE" i="1" smtClean="0"/>
              <a:t>Kx</a:t>
            </a:r>
            <a:r>
              <a:rPr lang="nl-BE" smtClean="0"/>
              <a:t> data set.</a:t>
            </a:r>
          </a:p>
          <a:p>
            <a:r>
              <a:rPr lang="nl-BE" smtClean="0"/>
              <a:t>Note that there are four objects that are supposed to each set a different value of </a:t>
            </a:r>
            <a:r>
              <a:rPr lang="nl-BE" i="1" smtClean="0"/>
              <a:t>Kx.</a:t>
            </a:r>
          </a:p>
          <a:p>
            <a:pPr>
              <a:buFont typeface="Calibri" panose="020F0502020204030204" pitchFamily="34" charset="0"/>
              <a:buChar char="?"/>
            </a:pPr>
            <a:r>
              <a:rPr lang="nl-BE" smtClean="0"/>
              <a:t>Why do the </a:t>
            </a:r>
            <a:r>
              <a:rPr lang="nl-BE" i="1" smtClean="0"/>
              <a:t>Kx</a:t>
            </a:r>
            <a:r>
              <a:rPr lang="nl-BE" smtClean="0"/>
              <a:t> values all appear to be the same?</a:t>
            </a:r>
            <a:endParaRPr lang="en-GB"/>
          </a:p>
        </p:txBody>
      </p:sp>
    </p:spTree>
    <p:extLst>
      <p:ext uri="{BB962C8B-B14F-4D97-AF65-F5344CB8AC3E}">
        <p14:creationId xmlns:p14="http://schemas.microsoft.com/office/powerpoint/2010/main" val="2780165878"/>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Answer</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8</a:t>
            </a:fld>
            <a:endParaRPr lang="en-GB"/>
          </a:p>
        </p:txBody>
      </p:sp>
      <p:sp>
        <p:nvSpPr>
          <p:cNvPr id="5" name="Content Placeholder 4"/>
          <p:cNvSpPr>
            <a:spLocks noGrp="1"/>
          </p:cNvSpPr>
          <p:nvPr>
            <p:ph idx="1"/>
          </p:nvPr>
        </p:nvSpPr>
        <p:spPr/>
        <p:txBody>
          <a:bodyPr>
            <a:normAutofit lnSpcReduction="10000"/>
          </a:bodyPr>
          <a:lstStyle/>
          <a:p>
            <a:pPr>
              <a:buFont typeface="Calibri" panose="020F0502020204030204" pitchFamily="34" charset="0"/>
              <a:buChar char="!"/>
            </a:pPr>
            <a:r>
              <a:rPr lang="en-US">
                <a:solidFill>
                  <a:srgbClr val="FFC000"/>
                </a:solidFill>
              </a:rPr>
              <a:t>The four objects all set the values of Kx for layer 2.  The selected layer is layer 1.</a:t>
            </a:r>
            <a:endParaRPr lang="en-GB">
              <a:solidFill>
                <a:srgbClr val="FFC000"/>
              </a:solidFill>
            </a:endParaRPr>
          </a:p>
          <a:p>
            <a:pPr>
              <a:buFont typeface="Calibri" panose="020F0502020204030204" pitchFamily="34" charset="0"/>
              <a:buChar char="!"/>
            </a:pPr>
            <a:r>
              <a:rPr lang="en-US">
                <a:solidFill>
                  <a:srgbClr val="FFC000"/>
                </a:solidFill>
              </a:rPr>
              <a:t>The fact that all the cells were blue (instead of green) is a clue that the values are not all the same even though you don’t see any cells that aren’t blue.  When everything is the same value, the color from the middle of the color scale will be used to color the cells.</a:t>
            </a:r>
            <a:endParaRPr lang="en-GB">
              <a:solidFill>
                <a:srgbClr val="FFC000"/>
              </a:solidFill>
            </a:endParaRPr>
          </a:p>
        </p:txBody>
      </p:sp>
    </p:spTree>
    <p:extLst>
      <p:ext uri="{BB962C8B-B14F-4D97-AF65-F5344CB8AC3E}">
        <p14:creationId xmlns:p14="http://schemas.microsoft.com/office/powerpoint/2010/main" val="1815763436"/>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Exercise 04</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9</a:t>
            </a:fld>
            <a:endParaRPr lang="en-GB"/>
          </a:p>
        </p:txBody>
      </p:sp>
      <p:sp>
        <p:nvSpPr>
          <p:cNvPr id="5" name="Content Placeholder 4"/>
          <p:cNvSpPr>
            <a:spLocks noGrp="1"/>
          </p:cNvSpPr>
          <p:nvPr>
            <p:ph idx="1"/>
          </p:nvPr>
        </p:nvSpPr>
        <p:spPr/>
        <p:txBody>
          <a:bodyPr/>
          <a:lstStyle/>
          <a:p>
            <a:r>
              <a:rPr lang="nl-BE"/>
              <a:t>Open model named “</a:t>
            </a:r>
            <a:r>
              <a:rPr lang="nl-BE" smtClean="0"/>
              <a:t>exercise_04.mmZLib”.</a:t>
            </a:r>
            <a:endParaRPr lang="nl-BE"/>
          </a:p>
          <a:p>
            <a:r>
              <a:rPr lang="nl-BE"/>
              <a:t>Colour the grid with the </a:t>
            </a:r>
            <a:r>
              <a:rPr lang="nl-BE" i="1"/>
              <a:t>Kx</a:t>
            </a:r>
            <a:r>
              <a:rPr lang="nl-BE"/>
              <a:t> data set.</a:t>
            </a:r>
          </a:p>
          <a:p>
            <a:r>
              <a:rPr lang="nl-BE"/>
              <a:t>Note that there are four objects that are supposed to each set a different value of </a:t>
            </a:r>
            <a:r>
              <a:rPr lang="nl-BE" i="1"/>
              <a:t>Kx.</a:t>
            </a:r>
          </a:p>
          <a:p>
            <a:pPr>
              <a:buFont typeface="Calibri" panose="020F0502020204030204" pitchFamily="34" charset="0"/>
              <a:buChar char="?"/>
            </a:pPr>
            <a:r>
              <a:rPr lang="nl-BE"/>
              <a:t>Why do the </a:t>
            </a:r>
            <a:r>
              <a:rPr lang="nl-BE" i="1"/>
              <a:t>Kx</a:t>
            </a:r>
            <a:r>
              <a:rPr lang="nl-BE"/>
              <a:t> values all appear to be the same?</a:t>
            </a:r>
            <a:endParaRPr lang="en-GB"/>
          </a:p>
          <a:p>
            <a:endParaRPr lang="en-GB"/>
          </a:p>
        </p:txBody>
      </p:sp>
    </p:spTree>
    <p:extLst>
      <p:ext uri="{BB962C8B-B14F-4D97-AF65-F5344CB8AC3E}">
        <p14:creationId xmlns:p14="http://schemas.microsoft.com/office/powerpoint/2010/main" val="2780165878"/>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TotalTime>
  <Words>1704</Words>
  <Application>Microsoft Office PowerPoint</Application>
  <PresentationFormat>On-screen Show (16:10)</PresentationFormat>
  <Paragraphs>106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Education evenings 2016</vt:lpstr>
      <vt:lpstr>Purpose</vt:lpstr>
      <vt:lpstr>Exercise 01</vt:lpstr>
      <vt:lpstr>Answer</vt:lpstr>
      <vt:lpstr>Exercise 02</vt:lpstr>
      <vt:lpstr>Answer</vt:lpstr>
      <vt:lpstr>Exercise 03</vt:lpstr>
      <vt:lpstr>Answer</vt:lpstr>
      <vt:lpstr>Exercise 04</vt:lpstr>
      <vt:lpstr>Answer</vt:lpstr>
      <vt:lpstr>Exercise 05</vt:lpstr>
      <vt:lpstr>Answer</vt:lpstr>
      <vt:lpstr>Exercise 06</vt:lpstr>
      <vt:lpstr>Answer</vt:lpstr>
      <vt:lpstr>Exercise 07</vt:lpstr>
      <vt:lpstr>Answer</vt:lpstr>
      <vt:lpstr>Exercise 08</vt:lpstr>
      <vt:lpstr>Answer</vt:lpstr>
      <vt:lpstr>Exercise 09</vt:lpstr>
      <vt:lpstr>Answer</vt:lpstr>
      <vt:lpstr>Exercise 10</vt:lpstr>
      <vt:lpstr>Answer</vt:lpstr>
      <vt:lpstr>Education evenings 2016</vt:lpstr>
    </vt:vector>
  </TitlesOfParts>
  <Company>SCK-CEN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Groundwater flow modelling with open source tools1. A beginner's short course</dc:title>
  <dc:creator>brogiers@SCKCEN.BE</dc:creator>
  <cp:lastModifiedBy>brogiers</cp:lastModifiedBy>
  <cp:revision>34</cp:revision>
  <dcterms:created xsi:type="dcterms:W3CDTF">2015-08-08T11:23:11Z</dcterms:created>
  <dcterms:modified xsi:type="dcterms:W3CDTF">2016-04-12T11:21:02Z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D">
    <vt:i4>9774968</vt:i4>
  </property>
  <property fmtid="{D5CDD505-2E9C-101B-9397-08002B2CF9AE}" pid="3" name="Name">
    <vt:lpwstr>04_02_troubleshooting_exercises.pptx</vt:lpwstr>
  </property>
  <property fmtid="{D5CDD505-2E9C-101B-9397-08002B2CF9AE}" pid="4" name="Common Attributes_Reference Number">
    <vt:lpwstr>SCK•CEN/9774968/1</vt:lpwstr>
  </property>
  <property fmtid="{D5CDD505-2E9C-101B-9397-08002B2CF9AE}" pid="5" name="Common Attributes_Short Reference">
    <vt:lpwstr>SCK•CEN/9774968</vt:lpwstr>
  </property>
  <property fmtid="{D5CDD505-2E9C-101B-9397-08002B2CF9AE}" pid="6" name="Common Attributes_Alternative Reference">
    <vt:lpwstr> </vt:lpwstr>
  </property>
  <property fmtid="{D5CDD505-2E9C-101B-9397-08002B2CF9AE}" pid="7" name="Common Attributes_Document Type">
    <vt:lpwstr> </vt:lpwstr>
  </property>
  <property fmtid="{D5CDD505-2E9C-101B-9397-08002B2CF9AE}" pid="8" name="Common Attributes_Author_Author Name">
    <vt:lpwstr>&lt;default creator&gt;</vt:lpwstr>
  </property>
  <property fmtid="{D5CDD505-2E9C-101B-9397-08002B2CF9AE}" pid="9" name="Common Attributes_Author_Author Affiliation">
    <vt:lpwstr>SCK•CEN</vt:lpwstr>
  </property>
  <property fmtid="{D5CDD505-2E9C-101B-9397-08002B2CF9AE}" pid="10" name="Common Attributes_Information Security Classification">
    <vt:lpwstr>Restricted</vt:lpwstr>
  </property>
  <property fmtid="{D5CDD505-2E9C-101B-9397-08002B2CF9AE}" pid="11" name="SuppMarkings">
    <vt:lpwstr> </vt:lpwstr>
  </property>
  <property fmtid="{D5CDD505-2E9C-101B-9397-08002B2CF9AE}" pid="12" name="Security Clearance">
    <vt:lpwstr> </vt:lpwstr>
  </property>
  <property fmtid="{D5CDD505-2E9C-101B-9397-08002B2CF9AE}" pid="13" name="HyperLink">
    <vt:lpwstr>http://ecm.sckcen.be/LL/cs.exe/open/9774968</vt:lpwstr>
  </property>
</Properties>
</file>