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handoutMasterIdLst>
    <p:handoutMasterId r:id="rId12"/>
  </p:handoutMasterIdLst>
  <p:sldIdLst>
    <p:sldId id="259" r:id="rId2"/>
    <p:sldId id="257" r:id="rId3"/>
    <p:sldId id="261" r:id="rId4"/>
    <p:sldId id="266" r:id="rId5"/>
    <p:sldId id="269" r:id="rId6"/>
    <p:sldId id="270" r:id="rId7"/>
    <p:sldId id="268" r:id="rId8"/>
    <p:sldId id="271" r:id="rId9"/>
    <p:sldId id="267" r:id="rId10"/>
  </p:sldIdLst>
  <p:sldSz cx="9144000" cy="5715000" type="screen16x1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3" autoAdjust="0"/>
  </p:normalViewPr>
  <p:slideViewPr>
    <p:cSldViewPr>
      <p:cViewPr varScale="1">
        <p:scale>
          <a:sx n="104" d="100"/>
          <a:sy n="104" d="100"/>
        </p:scale>
        <p:origin x="726" y="108"/>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9" d="100"/>
          <a:sy n="89" d="100"/>
        </p:scale>
        <p:origin x="-2886"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B65111F-249F-4E6B-BD87-FC530FCD2F3A}" type="datetimeFigureOut">
              <a:rPr lang="en-GB" smtClean="0"/>
              <a:t>08/10/2018</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7D33F4E-F63E-4D11-9DF4-8E2AD7475EC2}" type="slidenum">
              <a:rPr lang="en-GB" smtClean="0"/>
              <a:t>‹#›</a:t>
            </a:fld>
            <a:endParaRPr lang="en-GB"/>
          </a:p>
        </p:txBody>
      </p:sp>
    </p:spTree>
    <p:extLst>
      <p:ext uri="{BB962C8B-B14F-4D97-AF65-F5344CB8AC3E}">
        <p14:creationId xmlns:p14="http://schemas.microsoft.com/office/powerpoint/2010/main" val="4168622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AE1011B-7798-48F1-9837-AB630D20F00E}" type="datetimeFigureOut">
              <a:rPr lang="en-GB" smtClean="0"/>
              <a:t>08/10/2018</a:t>
            </a:fld>
            <a:endParaRPr lang="en-GB"/>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A63410F-DB9A-4572-81FB-10F95474A652}" type="slidenum">
              <a:rPr lang="en-GB" smtClean="0"/>
              <a:t>‹#›</a:t>
            </a:fld>
            <a:endParaRPr lang="en-GB"/>
          </a:p>
        </p:txBody>
      </p:sp>
    </p:spTree>
    <p:extLst>
      <p:ext uri="{BB962C8B-B14F-4D97-AF65-F5344CB8AC3E}">
        <p14:creationId xmlns:p14="http://schemas.microsoft.com/office/powerpoint/2010/main" val="144640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0"/>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782520"/>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3244324"/>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8"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1" name="Picture 2" descr="D:\courses\2016\groundwater_modelling_course_iah_belg\iah-60-anniversary-logo.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508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542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57400" cy="487627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28868"/>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2007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2717723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207042"/>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2668846"/>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0999"/>
          <a:stretch/>
        </p:blipFill>
        <p:spPr bwMode="auto">
          <a:xfrm>
            <a:off x="3" y="3796337"/>
            <a:ext cx="1986523" cy="71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10" name="Title 1"/>
          <p:cNvSpPr>
            <a:spLocks noGrp="1"/>
          </p:cNvSpPr>
          <p:nvPr>
            <p:ph type="ctrTitle"/>
          </p:nvPr>
        </p:nvSpPr>
        <p:spPr>
          <a:xfrm>
            <a:off x="685800" y="1202807"/>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11" name="Subtitle 2"/>
          <p:cNvSpPr>
            <a:spLocks noGrp="1"/>
          </p:cNvSpPr>
          <p:nvPr>
            <p:ph type="subTitle" idx="1"/>
          </p:nvPr>
        </p:nvSpPr>
        <p:spPr>
          <a:xfrm>
            <a:off x="1371600" y="2665948"/>
            <a:ext cx="7088832"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20" name="Text Placeholder 19"/>
          <p:cNvSpPr>
            <a:spLocks noGrp="1"/>
          </p:cNvSpPr>
          <p:nvPr>
            <p:ph type="body" sz="quarter" idx="13" hasCustomPrompt="1"/>
          </p:nvPr>
        </p:nvSpPr>
        <p:spPr>
          <a:xfrm>
            <a:off x="2058756" y="3761693"/>
            <a:ext cx="6396005" cy="83255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800" i="0">
                <a:solidFill>
                  <a:srgbClr val="FFC000"/>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smtClean="0">
                <a:ln>
                  <a:noFill/>
                </a:ln>
                <a:solidFill>
                  <a:srgbClr val="FFCC66"/>
                </a:solidFill>
                <a:effectLst/>
                <a:uLnTx/>
                <a:uFillTx/>
                <a:latin typeface="+mn-lt"/>
                <a:ea typeface="+mn-ea"/>
                <a:cs typeface="+mn-cs"/>
              </a:rPr>
              <a:t>Click to edit section title style</a:t>
            </a:r>
            <a:endParaRPr kumimoji="0" lang="en-GB" sz="2800" b="0" i="1" u="none" strike="noStrike" kern="1200" cap="none" spc="0" normalizeH="0" baseline="0" noProof="0" smtClean="0">
              <a:ln>
                <a:noFill/>
              </a:ln>
              <a:solidFill>
                <a:srgbClr val="FFCC66"/>
              </a:solidFill>
              <a:effectLst/>
              <a:uLnTx/>
              <a:uFillTx/>
              <a:latin typeface="+mn-lt"/>
              <a:ea typeface="+mn-ea"/>
              <a:cs typeface="+mn-cs"/>
            </a:endParaRPr>
          </a:p>
        </p:txBody>
      </p:sp>
      <p:sp>
        <p:nvSpPr>
          <p:cNvPr id="13"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4" name="Picture 2" descr="https://iah.org/wp-content/uploads/2017/04/iah-logo-2015.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49170" y="467723"/>
            <a:ext cx="536252"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29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7580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1635028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21136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96277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27541"/>
            <a:ext cx="3008313" cy="9683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0"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37103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56951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4"/>
          </p:nvPr>
        </p:nvSpPr>
        <p:spPr>
          <a:xfrm>
            <a:off x="3505200" y="5296960"/>
            <a:ext cx="2133600" cy="304271"/>
          </a:xfrm>
          <a:prstGeom prst="rect">
            <a:avLst/>
          </a:prstGeom>
        </p:spPr>
        <p:txBody>
          <a:bodyPr vert="horz" lIns="91440" tIns="45720" rIns="91440" bIns="45720" rtlCol="0" anchor="ctr"/>
          <a:lstStyle>
            <a:lvl1pPr algn="ctr">
              <a:defRPr sz="1200">
                <a:solidFill>
                  <a:srgbClr val="FFC000"/>
                </a:solidFill>
              </a:defRPr>
            </a:lvl1pPr>
          </a:lstStyle>
          <a:p>
            <a:fld id="{68112B53-048C-42CA-9A96-DA53A18E64ED}" type="slidenum">
              <a:rPr lang="en-GB" smtClean="0"/>
              <a:pPr/>
              <a:t>‹#›</a:t>
            </a:fld>
            <a:endParaRPr lang="en-GB"/>
          </a:p>
        </p:txBody>
      </p:sp>
    </p:spTree>
    <p:extLst>
      <p:ext uri="{BB962C8B-B14F-4D97-AF65-F5344CB8AC3E}">
        <p14:creationId xmlns:p14="http://schemas.microsoft.com/office/powerpoint/2010/main" val="227283100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ü"/>
        <a:defRPr sz="32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ater.usgs.gov/ogw/modpath/" TargetMode="External"/><Relationship Id="rId3" Type="http://schemas.openxmlformats.org/officeDocument/2006/relationships/image" Target="../media/image6.png"/><Relationship Id="rId7" Type="http://schemas.openxmlformats.org/officeDocument/2006/relationships/hyperlink" Target="https://water.usgs.gov/ogw/modflow/mf2005.html" TargetMode="External"/><Relationship Id="rId2" Type="http://schemas.openxmlformats.org/officeDocument/2006/relationships/hyperlink" Target="http://water.usgs.gov/nrp/gwsoftware/GW_Chart/GW_Chart.html" TargetMode="External"/><Relationship Id="rId1" Type="http://schemas.openxmlformats.org/officeDocument/2006/relationships/slideLayout" Target="../slideLayouts/slideLayout2.xml"/><Relationship Id="rId6" Type="http://schemas.openxmlformats.org/officeDocument/2006/relationships/hyperlink" Target="http://water.usgs.gov/nrp/gwsoftware/modelviewer/ModelViewer.html" TargetMode="External"/><Relationship Id="rId11" Type="http://schemas.openxmlformats.org/officeDocument/2006/relationships/hyperlink" Target="https://water.usgs.gov/ogw/modflow-lgr/" TargetMode="External"/><Relationship Id="rId5" Type="http://schemas.openxmlformats.org/officeDocument/2006/relationships/hyperlink" Target="http://water.usgs.gov/software/ModelMate/" TargetMode="External"/><Relationship Id="rId10" Type="http://schemas.openxmlformats.org/officeDocument/2006/relationships/hyperlink" Target="http://igwmc.mines.edu/freeware/ucode/" TargetMode="External"/><Relationship Id="rId4" Type="http://schemas.openxmlformats.org/officeDocument/2006/relationships/hyperlink" Target="http://water.usgs.gov/nrp/gwsoftware/ModelMuse/ModelMuse.html" TargetMode="External"/><Relationship Id="rId9" Type="http://schemas.openxmlformats.org/officeDocument/2006/relationships/hyperlink" Target="https://water.usgs.gov/ogw/mt3d-us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1</a:t>
            </a:fld>
            <a:endParaRPr lang="en-GB"/>
          </a:p>
        </p:txBody>
      </p:sp>
      <p:sp>
        <p:nvSpPr>
          <p:cNvPr id="5" name="Title 4"/>
          <p:cNvSpPr>
            <a:spLocks noGrp="1"/>
          </p:cNvSpPr>
          <p:nvPr>
            <p:ph type="ctrTitle"/>
          </p:nvPr>
        </p:nvSpPr>
        <p:spPr/>
        <p:txBody>
          <a:bodyPr>
            <a:normAutofit/>
          </a:bodyPr>
          <a:lstStyle/>
          <a:p>
            <a:r>
              <a:rPr lang="en-GB" b="1"/>
              <a:t>Education evenings </a:t>
            </a:r>
            <a:r>
              <a:rPr lang="en-GB" b="1" smtClean="0"/>
              <a:t>2018</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smtClean="0"/>
              <a:t>01 01 General introduction</a:t>
            </a:r>
            <a:endParaRPr lang="en-GB"/>
          </a:p>
        </p:txBody>
      </p:sp>
    </p:spTree>
    <p:extLst>
      <p:ext uri="{BB962C8B-B14F-4D97-AF65-F5344CB8AC3E}">
        <p14:creationId xmlns:p14="http://schemas.microsoft.com/office/powerpoint/2010/main" val="351157020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smtClean="0"/>
              <a:t>Contents of this short course (1/2)</a:t>
            </a:r>
            <a:endParaRPr lang="en-GB"/>
          </a:p>
        </p:txBody>
      </p:sp>
      <p:sp>
        <p:nvSpPr>
          <p:cNvPr id="2" name="Content Placeholder 1"/>
          <p:cNvSpPr>
            <a:spLocks noGrp="1"/>
          </p:cNvSpPr>
          <p:nvPr>
            <p:ph idx="1"/>
          </p:nvPr>
        </p:nvSpPr>
        <p:spPr/>
        <p:txBody>
          <a:bodyPr>
            <a:normAutofit/>
          </a:bodyPr>
          <a:lstStyle/>
          <a:p>
            <a:r>
              <a:rPr lang="nl-BE" sz="2800" smtClean="0"/>
              <a:t>01 Evening 1</a:t>
            </a:r>
            <a:br>
              <a:rPr lang="nl-BE" sz="2800" smtClean="0"/>
            </a:br>
            <a:r>
              <a:rPr lang="nl-BE" sz="2000" smtClean="0">
                <a:solidFill>
                  <a:srgbClr val="FFC000"/>
                </a:solidFill>
              </a:rPr>
              <a:t>01 General introduction</a:t>
            </a:r>
            <a:br>
              <a:rPr lang="nl-BE" sz="2000" smtClean="0">
                <a:solidFill>
                  <a:srgbClr val="FFC000"/>
                </a:solidFill>
              </a:rPr>
            </a:br>
            <a:r>
              <a:rPr lang="nl-BE" sz="2000" smtClean="0">
                <a:solidFill>
                  <a:srgbClr val="FFC000"/>
                </a:solidFill>
              </a:rPr>
              <a:t>02 Introduction to ModelMuse</a:t>
            </a:r>
            <a:br>
              <a:rPr lang="nl-BE" sz="2000" smtClean="0">
                <a:solidFill>
                  <a:srgbClr val="FFC000"/>
                </a:solidFill>
              </a:rPr>
            </a:br>
            <a:r>
              <a:rPr lang="nl-BE" sz="2000" smtClean="0">
                <a:solidFill>
                  <a:srgbClr val="FFC000"/>
                </a:solidFill>
              </a:rPr>
              <a:t>03 Our first MODFLOW model</a:t>
            </a:r>
            <a:br>
              <a:rPr lang="nl-BE" sz="2000" smtClean="0">
                <a:solidFill>
                  <a:srgbClr val="FFC000"/>
                </a:solidFill>
              </a:rPr>
            </a:br>
            <a:r>
              <a:rPr lang="nl-BE" sz="2000" smtClean="0">
                <a:solidFill>
                  <a:srgbClr val="FFC000"/>
                </a:solidFill>
              </a:rPr>
              <a:t>04 Adding features to our model</a:t>
            </a:r>
          </a:p>
          <a:p>
            <a:r>
              <a:rPr lang="nl-BE" sz="2800" smtClean="0"/>
              <a:t>02 Evening </a:t>
            </a:r>
            <a:r>
              <a:rPr lang="nl-BE" sz="2800"/>
              <a:t>2</a:t>
            </a:r>
            <a:r>
              <a:rPr lang="nl-BE" sz="2000">
                <a:solidFill>
                  <a:srgbClr val="FFC000"/>
                </a:solidFill>
              </a:rPr>
              <a:t/>
            </a:r>
            <a:br>
              <a:rPr lang="nl-BE" sz="2000">
                <a:solidFill>
                  <a:srgbClr val="FFC000"/>
                </a:solidFill>
              </a:rPr>
            </a:br>
            <a:r>
              <a:rPr lang="nl-BE" sz="2000" smtClean="0">
                <a:solidFill>
                  <a:srgbClr val="FFC000"/>
                </a:solidFill>
              </a:rPr>
              <a:t>01 A more complex model</a:t>
            </a:r>
            <a:br>
              <a:rPr lang="nl-BE" sz="2000" smtClean="0">
                <a:solidFill>
                  <a:srgbClr val="FFC000"/>
                </a:solidFill>
              </a:rPr>
            </a:br>
            <a:r>
              <a:rPr lang="nl-BE" sz="2000" smtClean="0">
                <a:solidFill>
                  <a:srgbClr val="FFC000"/>
                </a:solidFill>
              </a:rPr>
              <a:t>02 Calibrating the more complex model</a:t>
            </a:r>
            <a:endParaRPr lang="en-GB" sz="2000">
              <a:solidFill>
                <a:srgbClr val="FFC00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2</a:t>
            </a:fld>
            <a:endParaRPr lang="en-GB"/>
          </a:p>
        </p:txBody>
      </p:sp>
    </p:spTree>
    <p:extLst>
      <p:ext uri="{BB962C8B-B14F-4D97-AF65-F5344CB8AC3E}">
        <p14:creationId xmlns:p14="http://schemas.microsoft.com/office/powerpoint/2010/main" val="1810592849"/>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smtClean="0"/>
              <a:t>Contents of this short course (2/2)</a:t>
            </a:r>
            <a:endParaRPr lang="en-GB"/>
          </a:p>
        </p:txBody>
      </p:sp>
      <p:sp>
        <p:nvSpPr>
          <p:cNvPr id="2" name="Content Placeholder 1"/>
          <p:cNvSpPr>
            <a:spLocks noGrp="1"/>
          </p:cNvSpPr>
          <p:nvPr>
            <p:ph idx="1"/>
          </p:nvPr>
        </p:nvSpPr>
        <p:spPr/>
        <p:txBody>
          <a:bodyPr>
            <a:normAutofit/>
          </a:bodyPr>
          <a:lstStyle/>
          <a:p>
            <a:r>
              <a:rPr lang="nl-BE" sz="2800" smtClean="0"/>
              <a:t>03 Evening </a:t>
            </a:r>
            <a:r>
              <a:rPr lang="nl-BE" sz="2800"/>
              <a:t>3</a:t>
            </a:r>
            <a:r>
              <a:rPr lang="nl-BE" sz="2000">
                <a:solidFill>
                  <a:srgbClr val="FFC000"/>
                </a:solidFill>
              </a:rPr>
              <a:t/>
            </a:r>
            <a:br>
              <a:rPr lang="nl-BE" sz="2000">
                <a:solidFill>
                  <a:srgbClr val="FFC000"/>
                </a:solidFill>
              </a:rPr>
            </a:br>
            <a:r>
              <a:rPr lang="nl-BE" sz="2000" smtClean="0">
                <a:solidFill>
                  <a:srgbClr val="FFC000"/>
                </a:solidFill>
              </a:rPr>
              <a:t>01 RMA example model</a:t>
            </a:r>
            <a:br>
              <a:rPr lang="nl-BE" sz="2000" smtClean="0">
                <a:solidFill>
                  <a:srgbClr val="FFC000"/>
                </a:solidFill>
              </a:rPr>
            </a:br>
            <a:r>
              <a:rPr lang="nl-BE" sz="2000" smtClean="0">
                <a:solidFill>
                  <a:srgbClr val="FFC000"/>
                </a:solidFill>
              </a:rPr>
              <a:t>02 Particle tracking</a:t>
            </a:r>
            <a:br>
              <a:rPr lang="nl-BE" sz="2000" smtClean="0">
                <a:solidFill>
                  <a:srgbClr val="FFC000"/>
                </a:solidFill>
              </a:rPr>
            </a:br>
            <a:r>
              <a:rPr lang="nl-BE" sz="2000" smtClean="0">
                <a:solidFill>
                  <a:srgbClr val="FFC000"/>
                </a:solidFill>
              </a:rPr>
              <a:t>03 Solute transport simulation</a:t>
            </a:r>
            <a:br>
              <a:rPr lang="nl-BE" sz="2000" smtClean="0">
                <a:solidFill>
                  <a:srgbClr val="FFC000"/>
                </a:solidFill>
              </a:rPr>
            </a:br>
            <a:r>
              <a:rPr lang="nl-BE" sz="2000" smtClean="0">
                <a:solidFill>
                  <a:srgbClr val="FFC000"/>
                </a:solidFill>
              </a:rPr>
              <a:t>04 What else?</a:t>
            </a:r>
          </a:p>
          <a:p>
            <a:r>
              <a:rPr lang="nl-BE" sz="2800" smtClean="0"/>
              <a:t>04 Additional exercises</a:t>
            </a:r>
            <a:br>
              <a:rPr lang="nl-BE" sz="2800" smtClean="0"/>
            </a:br>
            <a:r>
              <a:rPr lang="nl-BE" sz="2000" smtClean="0">
                <a:solidFill>
                  <a:srgbClr val="FFC000"/>
                </a:solidFill>
              </a:rPr>
              <a:t>01 Grid design</a:t>
            </a:r>
            <a:br>
              <a:rPr lang="nl-BE" sz="2000" smtClean="0">
                <a:solidFill>
                  <a:srgbClr val="FFC000"/>
                </a:solidFill>
              </a:rPr>
            </a:br>
            <a:r>
              <a:rPr lang="nl-BE" sz="2000" smtClean="0">
                <a:solidFill>
                  <a:srgbClr val="FFC000"/>
                </a:solidFill>
              </a:rPr>
              <a:t>02 Troubleshooting exercises</a:t>
            </a:r>
            <a:br>
              <a:rPr lang="nl-BE" sz="2000" smtClean="0">
                <a:solidFill>
                  <a:srgbClr val="FFC000"/>
                </a:solidFill>
              </a:rPr>
            </a:br>
            <a:r>
              <a:rPr lang="nl-BE" sz="2000" smtClean="0">
                <a:solidFill>
                  <a:srgbClr val="FFC000"/>
                </a:solidFill>
              </a:rPr>
              <a:t>03 MODFLOW LGR</a:t>
            </a:r>
            <a:endParaRPr lang="en-GB" sz="2000">
              <a:solidFill>
                <a:srgbClr val="FFC00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3</a:t>
            </a:fld>
            <a:endParaRPr lang="en-GB"/>
          </a:p>
        </p:txBody>
      </p:sp>
    </p:spTree>
    <p:extLst>
      <p:ext uri="{BB962C8B-B14F-4D97-AF65-F5344CB8AC3E}">
        <p14:creationId xmlns:p14="http://schemas.microsoft.com/office/powerpoint/2010/main" val="2232808489"/>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Software we will use</a:t>
            </a:r>
            <a:endParaRPr lang="en-GB"/>
          </a:p>
        </p:txBody>
      </p:sp>
      <p:sp>
        <p:nvSpPr>
          <p:cNvPr id="2" name="Content Placeholder 1"/>
          <p:cNvSpPr>
            <a:spLocks noGrp="1"/>
          </p:cNvSpPr>
          <p:nvPr>
            <p:ph idx="1"/>
          </p:nvPr>
        </p:nvSpPr>
        <p:spPr/>
        <p:txBody>
          <a:bodyPr>
            <a:normAutofit fontScale="92500" lnSpcReduction="10000"/>
          </a:bodyPr>
          <a:lstStyle/>
          <a:p>
            <a:r>
              <a:rPr lang="nl-BE" smtClean="0"/>
              <a:t>Pre- and postprocessors</a:t>
            </a:r>
            <a:br>
              <a:rPr lang="nl-BE" smtClean="0"/>
            </a:br>
            <a:r>
              <a:rPr lang="nl-BE" sz="2400" smtClean="0">
                <a:solidFill>
                  <a:srgbClr val="FFCC66"/>
                </a:solidFill>
              </a:rPr>
              <a:t>ModelMuse</a:t>
            </a:r>
            <a:br>
              <a:rPr lang="nl-BE" sz="2400" smtClean="0">
                <a:solidFill>
                  <a:srgbClr val="FFCC66"/>
                </a:solidFill>
              </a:rPr>
            </a:br>
            <a:r>
              <a:rPr lang="nl-BE" sz="2400" smtClean="0">
                <a:solidFill>
                  <a:srgbClr val="FFCC66"/>
                </a:solidFill>
              </a:rPr>
              <a:t>ModelMate</a:t>
            </a:r>
            <a:br>
              <a:rPr lang="nl-BE" sz="2400" smtClean="0">
                <a:solidFill>
                  <a:srgbClr val="FFCC66"/>
                </a:solidFill>
              </a:rPr>
            </a:br>
            <a:r>
              <a:rPr lang="nl-BE" sz="2400" smtClean="0">
                <a:solidFill>
                  <a:srgbClr val="FFCC66"/>
                </a:solidFill>
              </a:rPr>
              <a:t>ModelViewer</a:t>
            </a:r>
            <a:br>
              <a:rPr lang="nl-BE" sz="2400" smtClean="0">
                <a:solidFill>
                  <a:srgbClr val="FFCC66"/>
                </a:solidFill>
              </a:rPr>
            </a:br>
            <a:r>
              <a:rPr lang="nl-BE" sz="2400" smtClean="0">
                <a:solidFill>
                  <a:srgbClr val="FFCC66"/>
                </a:solidFill>
              </a:rPr>
              <a:t>GW_Chart</a:t>
            </a:r>
          </a:p>
          <a:p>
            <a:r>
              <a:rPr lang="nl-BE" smtClean="0"/>
              <a:t>Codes</a:t>
            </a:r>
            <a:br>
              <a:rPr lang="nl-BE" smtClean="0"/>
            </a:br>
            <a:r>
              <a:rPr lang="nl-BE" sz="2200" smtClean="0">
                <a:solidFill>
                  <a:srgbClr val="FFCC66"/>
                </a:solidFill>
              </a:rPr>
              <a:t>MODFLOW-2005</a:t>
            </a:r>
            <a:br>
              <a:rPr lang="nl-BE" sz="2200" smtClean="0">
                <a:solidFill>
                  <a:srgbClr val="FFCC66"/>
                </a:solidFill>
              </a:rPr>
            </a:br>
            <a:r>
              <a:rPr lang="nl-BE" sz="2200" smtClean="0">
                <a:solidFill>
                  <a:srgbClr val="FFCC66"/>
                </a:solidFill>
              </a:rPr>
              <a:t>MODFLOW-LGR</a:t>
            </a:r>
            <a:r>
              <a:rPr lang="nl-BE" sz="2200" smtClean="0">
                <a:solidFill>
                  <a:srgbClr val="FFCC66"/>
                </a:solidFill>
              </a:rPr>
              <a:t/>
            </a:r>
            <a:br>
              <a:rPr lang="nl-BE" sz="2200" smtClean="0">
                <a:solidFill>
                  <a:srgbClr val="FFCC66"/>
                </a:solidFill>
              </a:rPr>
            </a:br>
            <a:r>
              <a:rPr lang="nl-BE" sz="2200" smtClean="0">
                <a:solidFill>
                  <a:srgbClr val="FFCC66"/>
                </a:solidFill>
              </a:rPr>
              <a:t>MODPATH</a:t>
            </a:r>
            <a:br>
              <a:rPr lang="nl-BE" sz="2200" smtClean="0">
                <a:solidFill>
                  <a:srgbClr val="FFCC66"/>
                </a:solidFill>
              </a:rPr>
            </a:br>
            <a:r>
              <a:rPr lang="nl-BE" sz="2200" smtClean="0">
                <a:solidFill>
                  <a:srgbClr val="FFCC66"/>
                </a:solidFill>
              </a:rPr>
              <a:t>MT3D-USGS</a:t>
            </a:r>
            <a:br>
              <a:rPr lang="nl-BE" sz="2200" smtClean="0">
                <a:solidFill>
                  <a:srgbClr val="FFCC66"/>
                </a:solidFill>
              </a:rPr>
            </a:br>
            <a:r>
              <a:rPr lang="en-GB" sz="2200" smtClean="0">
                <a:solidFill>
                  <a:srgbClr val="FFCC66"/>
                </a:solidFill>
              </a:rPr>
              <a:t>UCODE</a:t>
            </a:r>
            <a:endParaRPr lang="en-GB" sz="2200">
              <a:solidFill>
                <a:srgbClr val="FFCC66"/>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4</a:t>
            </a:fld>
            <a:endParaRPr lang="en-GB"/>
          </a:p>
        </p:txBody>
      </p:sp>
      <p:pic>
        <p:nvPicPr>
          <p:cNvPr id="6" name="Picture 7" descr="https://cdn2.iconfinder.com/data/icons/windows-8-metro-style/128/link.png">
            <a:hlinkClick r:id="rId2"/>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239660" y="2713484"/>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cdn2.iconfinder.com/data/icons/windows-8-metro-style/128/link.png">
            <a:hlinkClick r:id="rId4"/>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400643" y="1803208"/>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s://cdn2.iconfinder.com/data/icons/windows-8-metro-style/128/link.png">
            <a:hlinkClick r:id="rId5"/>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384317" y="2100097"/>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cdn2.iconfinder.com/data/icons/windows-8-metro-style/128/link.png">
            <a:hlinkClick r:id="rId6"/>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581604" y="2406980"/>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https://cdn2.iconfinder.com/data/icons/windows-8-metro-style/128/link.png">
            <a:hlinkClick r:id="rId7"/>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771800" y="3487100"/>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s://cdn2.iconfinder.com/data/icons/windows-8-metro-style/128/link.png">
            <a:hlinkClick r:id="rId8"/>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123996" y="4037336"/>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https://cdn2.iconfinder.com/data/icons/windows-8-metro-style/128/link.png">
            <a:hlinkClick r:id="rId9"/>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339752" y="4311836"/>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cdn2.iconfinder.com/data/icons/windows-8-metro-style/128/link.png">
            <a:hlinkClick r:id="rId10"/>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1835696" y="459986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flipV="1">
            <a:off x="2743200" y="1976582"/>
            <a:ext cx="1756792" cy="653192"/>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673964" y="2629774"/>
            <a:ext cx="1826028" cy="227726"/>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955636" y="2530764"/>
            <a:ext cx="1544356" cy="99010"/>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itle 2"/>
          <p:cNvSpPr txBox="1">
            <a:spLocks/>
          </p:cNvSpPr>
          <p:nvPr/>
        </p:nvSpPr>
        <p:spPr>
          <a:xfrm>
            <a:off x="4572000" y="2193032"/>
            <a:ext cx="3888432" cy="952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r>
              <a:rPr lang="nl-BE" sz="2000" smtClean="0"/>
              <a:t>Make sure these are installed! See </a:t>
            </a:r>
            <a:r>
              <a:rPr lang="nl-BE" sz="2000" smtClean="0">
                <a:solidFill>
                  <a:srgbClr val="92D050"/>
                </a:solidFill>
              </a:rPr>
              <a:t>/00_before-the-course/</a:t>
            </a:r>
            <a:r>
              <a:rPr lang="nl-BE" sz="2000"/>
              <a:t> !</a:t>
            </a:r>
            <a:endParaRPr lang="en-GB" sz="2000">
              <a:solidFill>
                <a:srgbClr val="92D050"/>
              </a:solidFill>
            </a:endParaRPr>
          </a:p>
        </p:txBody>
      </p:sp>
      <p:pic>
        <p:nvPicPr>
          <p:cNvPr id="19" name="Picture 18" descr="https://cdn2.iconfinder.com/data/icons/windows-8-metro-style/128/link.png">
            <a:hlinkClick r:id="rId11"/>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673964" y="3765896"/>
            <a:ext cx="216024" cy="21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254624"/>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Folder structure (1/2)</a:t>
            </a:r>
            <a:endParaRPr lang="en-GB"/>
          </a:p>
        </p:txBody>
      </p:sp>
      <p:sp>
        <p:nvSpPr>
          <p:cNvPr id="3" name="Content Placeholder 2"/>
          <p:cNvSpPr>
            <a:spLocks noGrp="1"/>
          </p:cNvSpPr>
          <p:nvPr>
            <p:ph idx="1"/>
          </p:nvPr>
        </p:nvSpPr>
        <p:spPr/>
        <p:txBody>
          <a:bodyPr/>
          <a:lstStyle/>
          <a:p>
            <a:pPr marL="0" indent="0">
              <a:buNone/>
            </a:pPr>
            <a:r>
              <a:rPr lang="nl-BE" smtClean="0">
                <a:solidFill>
                  <a:srgbClr val="92D050"/>
                </a:solidFill>
              </a:rPr>
              <a:t>/bch_gwmod-2018/</a:t>
            </a:r>
          </a:p>
          <a:p>
            <a:pPr marL="457200" lvl="1" indent="0">
              <a:buNone/>
            </a:pPr>
            <a:r>
              <a:rPr lang="nl-BE" smtClean="0">
                <a:solidFill>
                  <a:srgbClr val="92D050"/>
                </a:solidFill>
              </a:rPr>
              <a:t>01_first-session/</a:t>
            </a:r>
          </a:p>
          <a:p>
            <a:pPr marL="914400" lvl="2" indent="0">
              <a:buNone/>
            </a:pPr>
            <a:r>
              <a:rPr lang="nl-BE" smtClean="0">
                <a:solidFill>
                  <a:srgbClr val="92D050"/>
                </a:solidFill>
              </a:rPr>
              <a:t>01-01_general-introduction/</a:t>
            </a:r>
            <a:endParaRPr lang="en-GB">
              <a:solidFill>
                <a:srgbClr val="92D05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5</a:t>
            </a:fld>
            <a:endParaRPr lang="en-GB"/>
          </a:p>
        </p:txBody>
      </p:sp>
      <p:cxnSp>
        <p:nvCxnSpPr>
          <p:cNvPr id="5" name="Straight Arrow Connector 4"/>
          <p:cNvCxnSpPr/>
          <p:nvPr/>
        </p:nvCxnSpPr>
        <p:spPr>
          <a:xfrm flipH="1">
            <a:off x="4499992" y="1643625"/>
            <a:ext cx="1296144" cy="0"/>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itle 2"/>
          <p:cNvSpPr txBox="1">
            <a:spLocks/>
          </p:cNvSpPr>
          <p:nvPr/>
        </p:nvSpPr>
        <p:spPr>
          <a:xfrm>
            <a:off x="5940152" y="1473306"/>
            <a:ext cx="1872208"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Main folder</a:t>
            </a:r>
            <a:endParaRPr lang="en-GB" sz="2000">
              <a:solidFill>
                <a:srgbClr val="92D050"/>
              </a:solidFill>
            </a:endParaRPr>
          </a:p>
        </p:txBody>
      </p:sp>
      <p:cxnSp>
        <p:nvCxnSpPr>
          <p:cNvPr id="8" name="Straight Arrow Connector 7"/>
          <p:cNvCxnSpPr/>
          <p:nvPr/>
        </p:nvCxnSpPr>
        <p:spPr>
          <a:xfrm flipH="1">
            <a:off x="3892025" y="2179765"/>
            <a:ext cx="1296144" cy="0"/>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itle 2"/>
          <p:cNvSpPr txBox="1">
            <a:spLocks/>
          </p:cNvSpPr>
          <p:nvPr/>
        </p:nvSpPr>
        <p:spPr>
          <a:xfrm>
            <a:off x="5332184" y="2009446"/>
            <a:ext cx="3488288"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Subfolder for each session</a:t>
            </a:r>
            <a:endParaRPr lang="en-GB" sz="2000">
              <a:solidFill>
                <a:srgbClr val="92D050"/>
              </a:solidFill>
            </a:endParaRPr>
          </a:p>
        </p:txBody>
      </p:sp>
      <p:cxnSp>
        <p:nvCxnSpPr>
          <p:cNvPr id="10" name="Straight Arrow Connector 9"/>
          <p:cNvCxnSpPr/>
          <p:nvPr/>
        </p:nvCxnSpPr>
        <p:spPr>
          <a:xfrm flipV="1">
            <a:off x="3203848" y="2939711"/>
            <a:ext cx="0" cy="504056"/>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itle 2"/>
          <p:cNvSpPr txBox="1">
            <a:spLocks/>
          </p:cNvSpPr>
          <p:nvPr/>
        </p:nvSpPr>
        <p:spPr>
          <a:xfrm>
            <a:off x="1338728" y="3793604"/>
            <a:ext cx="3744416"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r>
              <a:rPr lang="nl-BE" sz="2000" smtClean="0"/>
              <a:t>Subfolder for each presentation</a:t>
            </a:r>
            <a:br>
              <a:rPr lang="nl-BE" sz="2000" smtClean="0"/>
            </a:br>
            <a:r>
              <a:rPr lang="nl-BE" sz="2000" smtClean="0"/>
              <a:t>(and corresponding exercise)</a:t>
            </a:r>
            <a:endParaRPr lang="en-GB" sz="2000">
              <a:solidFill>
                <a:srgbClr val="92D050"/>
              </a:solidFill>
            </a:endParaRPr>
          </a:p>
        </p:txBody>
      </p:sp>
    </p:spTree>
    <p:extLst>
      <p:ext uri="{BB962C8B-B14F-4D97-AF65-F5344CB8AC3E}">
        <p14:creationId xmlns:p14="http://schemas.microsoft.com/office/powerpoint/2010/main" val="2801304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Folder structure (1/2)</a:t>
            </a:r>
            <a:endParaRPr lang="en-GB"/>
          </a:p>
        </p:txBody>
      </p:sp>
      <p:sp>
        <p:nvSpPr>
          <p:cNvPr id="3" name="Content Placeholder 2"/>
          <p:cNvSpPr>
            <a:spLocks noGrp="1"/>
          </p:cNvSpPr>
          <p:nvPr>
            <p:ph idx="1"/>
          </p:nvPr>
        </p:nvSpPr>
        <p:spPr/>
        <p:txBody>
          <a:bodyPr>
            <a:normAutofit fontScale="92500" lnSpcReduction="10000"/>
          </a:bodyPr>
          <a:lstStyle/>
          <a:p>
            <a:pPr marL="0" indent="0">
              <a:buNone/>
            </a:pPr>
            <a:r>
              <a:rPr lang="nl-BE" smtClean="0">
                <a:solidFill>
                  <a:srgbClr val="92D050"/>
                </a:solidFill>
              </a:rPr>
              <a:t>/bch_gwmod-2018/</a:t>
            </a:r>
          </a:p>
          <a:p>
            <a:pPr marL="457200" lvl="1" indent="0">
              <a:buNone/>
            </a:pPr>
            <a:r>
              <a:rPr lang="nl-BE" smtClean="0">
                <a:solidFill>
                  <a:srgbClr val="92D050"/>
                </a:solidFill>
              </a:rPr>
              <a:t>00_before-the-course/</a:t>
            </a:r>
          </a:p>
          <a:p>
            <a:pPr marL="457200" lvl="1" indent="0">
              <a:buNone/>
            </a:pPr>
            <a:r>
              <a:rPr lang="nl-BE" smtClean="0">
                <a:solidFill>
                  <a:srgbClr val="92D050"/>
                </a:solidFill>
              </a:rPr>
              <a:t>01_first-session/</a:t>
            </a:r>
          </a:p>
          <a:p>
            <a:pPr marL="457200" lvl="1" indent="0">
              <a:buNone/>
            </a:pPr>
            <a:r>
              <a:rPr lang="nl-BE" smtClean="0">
                <a:solidFill>
                  <a:srgbClr val="92D050"/>
                </a:solidFill>
              </a:rPr>
              <a:t>02_second-session/</a:t>
            </a:r>
          </a:p>
          <a:p>
            <a:pPr marL="457200" lvl="1" indent="0">
              <a:buNone/>
            </a:pPr>
            <a:r>
              <a:rPr lang="nl-BE" smtClean="0">
                <a:solidFill>
                  <a:srgbClr val="92D050"/>
                </a:solidFill>
              </a:rPr>
              <a:t>03_third-session/</a:t>
            </a:r>
          </a:p>
          <a:p>
            <a:pPr marL="457200" lvl="1" indent="0">
              <a:buNone/>
            </a:pPr>
            <a:r>
              <a:rPr lang="nl-BE" smtClean="0">
                <a:solidFill>
                  <a:srgbClr val="92D050"/>
                </a:solidFill>
              </a:rPr>
              <a:t>04_additional-exercises/</a:t>
            </a:r>
          </a:p>
          <a:p>
            <a:pPr marL="457200" lvl="1" indent="0">
              <a:buNone/>
            </a:pPr>
            <a:r>
              <a:rPr lang="nl-BE" smtClean="0">
                <a:solidFill>
                  <a:srgbClr val="92D050"/>
                </a:solidFill>
              </a:rPr>
              <a:t>05_software/</a:t>
            </a:r>
          </a:p>
          <a:p>
            <a:pPr marL="457200" lvl="1" indent="0">
              <a:buNone/>
            </a:pPr>
            <a:r>
              <a:rPr lang="nl-BE" smtClean="0">
                <a:solidFill>
                  <a:srgbClr val="92D050"/>
                </a:solidFill>
              </a:rPr>
              <a:t>06_solutions/</a:t>
            </a:r>
          </a:p>
        </p:txBody>
      </p:sp>
      <p:sp>
        <p:nvSpPr>
          <p:cNvPr id="4" name="Slide Number Placeholder 3"/>
          <p:cNvSpPr>
            <a:spLocks noGrp="1"/>
          </p:cNvSpPr>
          <p:nvPr>
            <p:ph type="sldNum" sz="quarter" idx="12"/>
          </p:nvPr>
        </p:nvSpPr>
        <p:spPr/>
        <p:txBody>
          <a:bodyPr/>
          <a:lstStyle/>
          <a:p>
            <a:fld id="{68112B53-048C-42CA-9A96-DA53A18E64ED}" type="slidenum">
              <a:rPr lang="en-GB" smtClean="0"/>
              <a:t>6</a:t>
            </a:fld>
            <a:endParaRPr lang="en-GB"/>
          </a:p>
        </p:txBody>
      </p:sp>
      <p:cxnSp>
        <p:nvCxnSpPr>
          <p:cNvPr id="5" name="Straight Arrow Connector 4"/>
          <p:cNvCxnSpPr/>
          <p:nvPr/>
        </p:nvCxnSpPr>
        <p:spPr>
          <a:xfrm flipH="1">
            <a:off x="4562764" y="2929508"/>
            <a:ext cx="1017348" cy="626492"/>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itle 2"/>
          <p:cNvSpPr txBox="1">
            <a:spLocks/>
          </p:cNvSpPr>
          <p:nvPr/>
        </p:nvSpPr>
        <p:spPr>
          <a:xfrm>
            <a:off x="5724128" y="2713484"/>
            <a:ext cx="2448272"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When we would have time left…</a:t>
            </a:r>
            <a:endParaRPr lang="en-GB" sz="2000">
              <a:solidFill>
                <a:srgbClr val="92D050"/>
              </a:solidFill>
            </a:endParaRPr>
          </a:p>
        </p:txBody>
      </p:sp>
      <p:cxnSp>
        <p:nvCxnSpPr>
          <p:cNvPr id="8" name="Straight Arrow Connector 7"/>
          <p:cNvCxnSpPr/>
          <p:nvPr/>
        </p:nvCxnSpPr>
        <p:spPr>
          <a:xfrm flipH="1">
            <a:off x="3186545" y="3937620"/>
            <a:ext cx="2177543" cy="292635"/>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itle 2"/>
          <p:cNvSpPr txBox="1">
            <a:spLocks/>
          </p:cNvSpPr>
          <p:nvPr/>
        </p:nvSpPr>
        <p:spPr>
          <a:xfrm>
            <a:off x="5492152" y="3721596"/>
            <a:ext cx="2896272"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All required codes and setup files</a:t>
            </a:r>
            <a:endParaRPr lang="en-GB" sz="2000">
              <a:solidFill>
                <a:srgbClr val="92D050"/>
              </a:solidFill>
            </a:endParaRPr>
          </a:p>
        </p:txBody>
      </p:sp>
      <p:cxnSp>
        <p:nvCxnSpPr>
          <p:cNvPr id="17" name="Straight Arrow Connector 16"/>
          <p:cNvCxnSpPr/>
          <p:nvPr/>
        </p:nvCxnSpPr>
        <p:spPr>
          <a:xfrm flipH="1" flipV="1">
            <a:off x="3195782" y="4710545"/>
            <a:ext cx="1809356" cy="230423"/>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itle 2"/>
          <p:cNvSpPr txBox="1">
            <a:spLocks/>
          </p:cNvSpPr>
          <p:nvPr/>
        </p:nvSpPr>
        <p:spPr>
          <a:xfrm>
            <a:off x="5148064" y="4729708"/>
            <a:ext cx="3312368"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Example ModelMuse files for all exercises</a:t>
            </a:r>
            <a:endParaRPr lang="en-GB" sz="2000">
              <a:solidFill>
                <a:srgbClr val="92D050"/>
              </a:solidFill>
            </a:endParaRPr>
          </a:p>
        </p:txBody>
      </p:sp>
      <p:cxnSp>
        <p:nvCxnSpPr>
          <p:cNvPr id="22" name="Straight Arrow Connector 21"/>
          <p:cNvCxnSpPr/>
          <p:nvPr/>
        </p:nvCxnSpPr>
        <p:spPr>
          <a:xfrm flipH="1">
            <a:off x="4396509" y="1957400"/>
            <a:ext cx="1471635" cy="93073"/>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itle 2"/>
          <p:cNvSpPr txBox="1">
            <a:spLocks/>
          </p:cNvSpPr>
          <p:nvPr/>
        </p:nvSpPr>
        <p:spPr>
          <a:xfrm>
            <a:off x="6084168" y="1777380"/>
            <a:ext cx="2448272"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a:lstStyle>
          <a:p>
            <a:pPr algn="l"/>
            <a:r>
              <a:rPr lang="nl-BE" sz="2000" smtClean="0"/>
              <a:t>How to install everything</a:t>
            </a:r>
            <a:endParaRPr lang="en-GB" sz="2000">
              <a:solidFill>
                <a:srgbClr val="92D050"/>
              </a:solidFill>
            </a:endParaRPr>
          </a:p>
        </p:txBody>
      </p:sp>
    </p:spTree>
    <p:extLst>
      <p:ext uri="{BB962C8B-B14F-4D97-AF65-F5344CB8AC3E}">
        <p14:creationId xmlns:p14="http://schemas.microsoft.com/office/powerpoint/2010/main" val="89145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Acknowledgements (1/2)</a:t>
            </a:r>
            <a:endParaRPr lang="en-GB"/>
          </a:p>
        </p:txBody>
      </p:sp>
      <p:sp>
        <p:nvSpPr>
          <p:cNvPr id="3" name="Content Placeholder 2"/>
          <p:cNvSpPr>
            <a:spLocks noGrp="1"/>
          </p:cNvSpPr>
          <p:nvPr>
            <p:ph idx="1"/>
          </p:nvPr>
        </p:nvSpPr>
        <p:spPr/>
        <p:txBody>
          <a:bodyPr>
            <a:normAutofit lnSpcReduction="10000"/>
          </a:bodyPr>
          <a:lstStyle/>
          <a:p>
            <a:r>
              <a:rPr lang="nl-BE" smtClean="0"/>
              <a:t>A large part of the exercises is based on training materials generously provided by </a:t>
            </a:r>
            <a:r>
              <a:rPr lang="en-GB"/>
              <a:t>Richard </a:t>
            </a:r>
            <a:r>
              <a:rPr lang="en-GB" smtClean="0"/>
              <a:t>Winston (USGS), the ModelMuse author.</a:t>
            </a:r>
          </a:p>
          <a:p>
            <a:r>
              <a:rPr lang="en-GB" smtClean="0"/>
              <a:t>Alberto Casillas (SCK•CEN, UGent) reviewed the exercises of the first edition of this course, and made several suggestions for improvement.</a:t>
            </a:r>
          </a:p>
          <a:p>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7</a:t>
            </a:fld>
            <a:endParaRPr lang="en-GB"/>
          </a:p>
        </p:txBody>
      </p:sp>
    </p:spTree>
    <p:extLst>
      <p:ext uri="{BB962C8B-B14F-4D97-AF65-F5344CB8AC3E}">
        <p14:creationId xmlns:p14="http://schemas.microsoft.com/office/powerpoint/2010/main" val="170211601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Acknowledgements (2/2)</a:t>
            </a:r>
            <a:endParaRPr lang="en-GB"/>
          </a:p>
        </p:txBody>
      </p:sp>
      <p:sp>
        <p:nvSpPr>
          <p:cNvPr id="3" name="Content Placeholder 2"/>
          <p:cNvSpPr>
            <a:spLocks noGrp="1"/>
          </p:cNvSpPr>
          <p:nvPr>
            <p:ph idx="1"/>
          </p:nvPr>
        </p:nvSpPr>
        <p:spPr/>
        <p:txBody>
          <a:bodyPr>
            <a:normAutofit/>
          </a:bodyPr>
          <a:lstStyle/>
          <a:p>
            <a:r>
              <a:rPr lang="nl-BE" smtClean="0"/>
              <a:t>All people who have worked on the programs and codes we will be using (you can find their names on the websites). Without them, this practical introduction to groundwater modelling with open source tools would not have been possible today.</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8</a:t>
            </a:fld>
            <a:endParaRPr lang="en-GB"/>
          </a:p>
        </p:txBody>
      </p:sp>
    </p:spTree>
    <p:extLst>
      <p:ext uri="{BB962C8B-B14F-4D97-AF65-F5344CB8AC3E}">
        <p14:creationId xmlns:p14="http://schemas.microsoft.com/office/powerpoint/2010/main" val="82858805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9</a:t>
            </a:fld>
            <a:endParaRPr lang="en-GB"/>
          </a:p>
        </p:txBody>
      </p:sp>
      <p:sp>
        <p:nvSpPr>
          <p:cNvPr id="5" name="Title 4"/>
          <p:cNvSpPr>
            <a:spLocks noGrp="1"/>
          </p:cNvSpPr>
          <p:nvPr>
            <p:ph type="ctrTitle"/>
          </p:nvPr>
        </p:nvSpPr>
        <p:spPr/>
        <p:txBody>
          <a:bodyPr>
            <a:normAutofit/>
          </a:bodyPr>
          <a:lstStyle/>
          <a:p>
            <a:r>
              <a:rPr lang="en-GB" b="1"/>
              <a:t>Education evenings </a:t>
            </a:r>
            <a:r>
              <a:rPr lang="en-GB" b="1" smtClean="0"/>
              <a:t>2018</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smtClean="0"/>
              <a:t>01 01 General introduction</a:t>
            </a:r>
            <a:endParaRPr lang="en-GB"/>
          </a:p>
        </p:txBody>
      </p:sp>
      <p:sp>
        <p:nvSpPr>
          <p:cNvPr id="7" name="TextBox 6"/>
          <p:cNvSpPr txBox="1"/>
          <p:nvPr/>
        </p:nvSpPr>
        <p:spPr>
          <a:xfrm>
            <a:off x="2627784" y="4729708"/>
            <a:ext cx="3888432" cy="523220"/>
          </a:xfrm>
          <a:prstGeom prst="rect">
            <a:avLst/>
          </a:prstGeom>
          <a:noFill/>
        </p:spPr>
        <p:txBody>
          <a:bodyPr wrap="square" rtlCol="0">
            <a:spAutoFit/>
          </a:bodyPr>
          <a:lstStyle/>
          <a:p>
            <a:pPr algn="ctr"/>
            <a:r>
              <a:rPr lang="nl-BE" sz="1400" i="1" smtClean="0">
                <a:solidFill>
                  <a:schemeClr val="bg1">
                    <a:lumMod val="75000"/>
                  </a:schemeClr>
                </a:solidFill>
              </a:rPr>
              <a:t>Questions? Found an error?</a:t>
            </a:r>
            <a:br>
              <a:rPr lang="nl-BE" sz="1400" i="1" smtClean="0">
                <a:solidFill>
                  <a:schemeClr val="bg1">
                    <a:lumMod val="75000"/>
                  </a:schemeClr>
                </a:solidFill>
              </a:rPr>
            </a:br>
            <a:r>
              <a:rPr lang="nl-BE" sz="1400" i="1" smtClean="0">
                <a:solidFill>
                  <a:schemeClr val="bg1">
                    <a:lumMod val="75000"/>
                  </a:schemeClr>
                </a:solidFill>
              </a:rPr>
              <a:t>Please contact B. Rogiers at brogiers@sckcen.be.</a:t>
            </a:r>
            <a:endParaRPr lang="en-GB" sz="1400" i="1">
              <a:solidFill>
                <a:schemeClr val="bg1">
                  <a:lumMod val="75000"/>
                </a:schemeClr>
              </a:solidFill>
            </a:endParaRPr>
          </a:p>
        </p:txBody>
      </p:sp>
    </p:spTree>
    <p:extLst>
      <p:ext uri="{BB962C8B-B14F-4D97-AF65-F5344CB8AC3E}">
        <p14:creationId xmlns:p14="http://schemas.microsoft.com/office/powerpoint/2010/main" val="3496511191"/>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1455</TotalTime>
  <Words>244</Words>
  <Application>Microsoft Office PowerPoint</Application>
  <PresentationFormat>On-screen Show (16:10)</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Wingdings</vt:lpstr>
      <vt:lpstr>1_Office Theme</vt:lpstr>
      <vt:lpstr>Education evenings 2018</vt:lpstr>
      <vt:lpstr>Contents of this short course (1/2)</vt:lpstr>
      <vt:lpstr>Contents of this short course (2/2)</vt:lpstr>
      <vt:lpstr>Software we will use</vt:lpstr>
      <vt:lpstr>Folder structure (1/2)</vt:lpstr>
      <vt:lpstr>Folder structure (1/2)</vt:lpstr>
      <vt:lpstr>Acknowledgements (1/2)</vt:lpstr>
      <vt:lpstr>Acknowledgements (2/2)</vt:lpstr>
      <vt:lpstr>Education evenings 2018</vt:lpstr>
    </vt:vector>
  </TitlesOfParts>
  <Company>SCK-CEN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Groundwater flow modelling with open source tools1. A beginner's short course</dc:title>
  <dc:creator>brogiers@SCKCEN.BE</dc:creator>
  <cp:lastModifiedBy>Rogiers Bart</cp:lastModifiedBy>
  <cp:revision>57</cp:revision>
  <cp:lastPrinted>2018-10-08T10:04:33Z</cp:lastPrinted>
  <dcterms:created xsi:type="dcterms:W3CDTF">2015-08-08T11:23:11Z</dcterms:created>
  <dcterms:modified xsi:type="dcterms:W3CDTF">2018-10-08T10:05:35Z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exandriaPath">
    <vt:lpwstr/>
  </property>
</Properties>
</file>