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8"/>
  </p:notesMasterIdLst>
  <p:handoutMasterIdLst>
    <p:handoutMasterId r:id="rId39"/>
  </p:handoutMasterIdLst>
  <p:sldIdLst>
    <p:sldId id="259" r:id="rId2"/>
    <p:sldId id="307" r:id="rId3"/>
    <p:sldId id="271" r:id="rId4"/>
    <p:sldId id="308" r:id="rId5"/>
    <p:sldId id="272" r:id="rId6"/>
    <p:sldId id="289" r:id="rId7"/>
    <p:sldId id="277" r:id="rId8"/>
    <p:sldId id="278" r:id="rId9"/>
    <p:sldId id="275" r:id="rId10"/>
    <p:sldId id="276" r:id="rId11"/>
    <p:sldId id="280" r:id="rId12"/>
    <p:sldId id="302" r:id="rId13"/>
    <p:sldId id="279" r:id="rId14"/>
    <p:sldId id="291" r:id="rId15"/>
    <p:sldId id="297" r:id="rId16"/>
    <p:sldId id="290" r:id="rId17"/>
    <p:sldId id="295" r:id="rId18"/>
    <p:sldId id="303" r:id="rId19"/>
    <p:sldId id="299" r:id="rId20"/>
    <p:sldId id="281" r:id="rId21"/>
    <p:sldId id="292" r:id="rId22"/>
    <p:sldId id="282" r:id="rId23"/>
    <p:sldId id="296" r:id="rId24"/>
    <p:sldId id="300" r:id="rId25"/>
    <p:sldId id="283" r:id="rId26"/>
    <p:sldId id="305" r:id="rId27"/>
    <p:sldId id="284" r:id="rId28"/>
    <p:sldId id="306" r:id="rId29"/>
    <p:sldId id="293" r:id="rId30"/>
    <p:sldId id="286" r:id="rId31"/>
    <p:sldId id="294" r:id="rId32"/>
    <p:sldId id="304" r:id="rId33"/>
    <p:sldId id="287" r:id="rId34"/>
    <p:sldId id="298" r:id="rId35"/>
    <p:sldId id="301" r:id="rId36"/>
    <p:sldId id="267" r:id="rId37"/>
  </p:sldIdLst>
  <p:sldSz cx="9144000" cy="5715000" type="screen16x1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83" autoAdjust="0"/>
  </p:normalViewPr>
  <p:slideViewPr>
    <p:cSldViewPr>
      <p:cViewPr varScale="1">
        <p:scale>
          <a:sx n="104" d="100"/>
          <a:sy n="104" d="100"/>
        </p:scale>
        <p:origin x="726" y="10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2886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B65111F-249F-4E6B-BD87-FC530FCD2F3A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7D33F4E-F63E-4D11-9DF4-8E2AD7475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622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AE1011B-7798-48F1-9837-AB630D20F00E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A63410F-DB9A-4572-81FB-10F95474A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406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60"/>
            <a:ext cx="7772400" cy="1225021"/>
          </a:xfrm>
        </p:spPr>
        <p:txBody>
          <a:bodyPr/>
          <a:lstStyle>
            <a:lvl1pPr algn="l">
              <a:defRPr>
                <a:solidFill>
                  <a:srgbClr val="EA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899142"/>
          </a:xfrm>
        </p:spPr>
        <p:txBody>
          <a:bodyPr anchor="ctr"/>
          <a:lstStyle>
            <a:lvl1pPr marL="0" indent="0" algn="l">
              <a:buNone/>
              <a:defRPr i="1">
                <a:solidFill>
                  <a:srgbClr val="00B0E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pic>
        <p:nvPicPr>
          <p:cNvPr id="9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38"/>
          <a:stretch/>
        </p:blipFill>
        <p:spPr bwMode="auto">
          <a:xfrm>
            <a:off x="0" y="1782520"/>
            <a:ext cx="61156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0"/>
          <a:stretch/>
        </p:blipFill>
        <p:spPr bwMode="auto">
          <a:xfrm>
            <a:off x="0" y="3244324"/>
            <a:ext cx="1304589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8140714" y="242548"/>
            <a:ext cx="751766" cy="270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32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i="0" smtClean="0">
                <a:solidFill>
                  <a:srgbClr val="00B0EE"/>
                </a:solidFill>
              </a:rPr>
              <a:t>BELGIUM</a:t>
            </a:r>
            <a:endParaRPr lang="en-GB" sz="1100" b="1" i="0">
              <a:solidFill>
                <a:srgbClr val="00B0EE"/>
              </a:solidFill>
            </a:endParaRPr>
          </a:p>
        </p:txBody>
      </p:sp>
      <p:pic>
        <p:nvPicPr>
          <p:cNvPr id="11" name="Picture 2" descr="D:\courses\2016\groundwater_modelling_course_iah_belg\iah-60-anniversary-logo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963" y="467723"/>
            <a:ext cx="676375" cy="52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750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5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8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8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76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772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38"/>
          <a:stretch/>
        </p:blipFill>
        <p:spPr bwMode="auto">
          <a:xfrm>
            <a:off x="0" y="1207042"/>
            <a:ext cx="61156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0"/>
          <a:stretch/>
        </p:blipFill>
        <p:spPr bwMode="auto">
          <a:xfrm>
            <a:off x="0" y="2668846"/>
            <a:ext cx="1304589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9"/>
          <a:stretch/>
        </p:blipFill>
        <p:spPr bwMode="auto">
          <a:xfrm>
            <a:off x="3" y="3796337"/>
            <a:ext cx="1986523" cy="717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85800" y="1202807"/>
            <a:ext cx="7772400" cy="1225021"/>
          </a:xfrm>
        </p:spPr>
        <p:txBody>
          <a:bodyPr/>
          <a:lstStyle>
            <a:lvl1pPr algn="l">
              <a:defRPr>
                <a:solidFill>
                  <a:srgbClr val="EA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371600" y="2665948"/>
            <a:ext cx="7088832" cy="899142"/>
          </a:xfrm>
        </p:spPr>
        <p:txBody>
          <a:bodyPr anchor="ctr"/>
          <a:lstStyle>
            <a:lvl1pPr marL="0" indent="0" algn="l">
              <a:buNone/>
              <a:defRPr i="1">
                <a:solidFill>
                  <a:srgbClr val="00B0E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2058756" y="3761693"/>
            <a:ext cx="6396005" cy="83255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i="0">
                <a:solidFill>
                  <a:srgbClr val="FFC0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section title style</a:t>
            </a:r>
            <a:endParaRPr kumimoji="0" lang="en-GB" sz="2800" b="0" i="1" u="none" strike="noStrike" kern="1200" cap="none" spc="0" normalizeH="0" baseline="0" noProof="0" smtClean="0">
              <a:ln>
                <a:noFill/>
              </a:ln>
              <a:solidFill>
                <a:srgbClr val="FFCC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8140714" y="242548"/>
            <a:ext cx="751766" cy="270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32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i="0" smtClean="0">
                <a:solidFill>
                  <a:srgbClr val="00B0EE"/>
                </a:solidFill>
              </a:rPr>
              <a:t>BELGIUM</a:t>
            </a:r>
            <a:endParaRPr lang="en-GB" sz="1100" b="1" i="0">
              <a:solidFill>
                <a:srgbClr val="00B0EE"/>
              </a:solidFill>
            </a:endParaRPr>
          </a:p>
        </p:txBody>
      </p:sp>
      <p:pic>
        <p:nvPicPr>
          <p:cNvPr id="14" name="Picture 2" descr="https://iah.org/wp-content/uploads/2017/04/iah-logo-2015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170" y="467723"/>
            <a:ext cx="536252" cy="52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929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01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50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36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77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0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6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0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03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1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6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51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C000"/>
                </a:solidFill>
              </a:defRPr>
            </a:lvl1pPr>
          </a:lstStyle>
          <a:p>
            <a:fld id="{68112B53-048C-42CA-9A96-DA53A18E64E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83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EA0000"/>
          </a:solidFill>
          <a:latin typeface="Arial Rounded MT Bold" panose="020F07040305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3200" kern="1200">
          <a:solidFill>
            <a:srgbClr val="00B0EE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800" kern="1200">
          <a:solidFill>
            <a:srgbClr val="00B0EE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400" kern="1200">
          <a:solidFill>
            <a:srgbClr val="00B0EE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000" kern="1200">
          <a:solidFill>
            <a:srgbClr val="00B0EE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000" kern="1200">
          <a:solidFill>
            <a:srgbClr val="00B0E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/>
              <a:t>Education evenings </a:t>
            </a:r>
            <a:r>
              <a:rPr lang="en-GB" b="1" smtClean="0"/>
              <a:t>2018</a:t>
            </a:r>
            <a:endParaRPr lang="en-GB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/>
              <a:t>Practical introduction</a:t>
            </a:r>
            <a:br>
              <a:rPr lang="en-GB"/>
            </a:br>
            <a:r>
              <a:rPr lang="en-GB"/>
              <a:t>to groundwater modelling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mtClean="0"/>
              <a:t>Computer exercises</a:t>
            </a:r>
          </a:p>
          <a:p>
            <a:r>
              <a:rPr lang="nl-BE" smtClean="0"/>
              <a:t>01 03 Our first MODFLOW model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5702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273324"/>
            <a:ext cx="4783455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/>
              <a:t>Add well to model </a:t>
            </a:r>
            <a:r>
              <a:rPr lang="nl-BE" smtClean="0"/>
              <a:t>(2/4)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240000" cy="3771636"/>
          </a:xfrm>
        </p:spPr>
        <p:txBody>
          <a:bodyPr>
            <a:normAutofit/>
          </a:bodyPr>
          <a:lstStyle/>
          <a:p>
            <a:r>
              <a:rPr lang="en-US" sz="2000"/>
              <a:t>The packages are listed in a tree control on the left.  To activate a package check the checkbox or radio-button next to its name.  Then set any other options for the package in the part of the dialog box to the right of the tree control. </a:t>
            </a:r>
            <a:r>
              <a:rPr lang="en-US" sz="2000" smtClean="0"/>
              <a:t>Check </a:t>
            </a:r>
            <a:r>
              <a:rPr lang="en-US" sz="2000"/>
              <a:t>the check box for the Well package.  Then click </a:t>
            </a:r>
            <a:r>
              <a:rPr lang="en-US" sz="2000" b="1"/>
              <a:t>OK</a:t>
            </a:r>
            <a:r>
              <a:rPr lang="en-US" sz="200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10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211960" y="1921397"/>
            <a:ext cx="936104" cy="432048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7020272" y="4384576"/>
            <a:ext cx="936104" cy="432048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2696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/>
              <a:t>Add well to model </a:t>
            </a:r>
            <a:r>
              <a:rPr lang="nl-BE" smtClean="0"/>
              <a:t>(3/4)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240000" cy="3771636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sz="2000"/>
              <a:t>Objects are used to specify the locations of things like wells, rivers, and drains.  </a:t>
            </a:r>
            <a:r>
              <a:rPr lang="en-US" sz="2000" smtClean="0"/>
              <a:t>They </a:t>
            </a:r>
            <a:r>
              <a:rPr lang="en-US" sz="2000"/>
              <a:t>are also used to set up spatially </a:t>
            </a:r>
            <a:r>
              <a:rPr lang="en-US" sz="2000" smtClean="0"/>
              <a:t>varying </a:t>
            </a:r>
            <a:r>
              <a:rPr lang="en-US" sz="2000"/>
              <a:t>properties of data sets.  In this case, we will use an object to define a well. Select </a:t>
            </a:r>
            <a:r>
              <a:rPr lang="en-US" sz="2000" b="1" smtClean="0"/>
              <a:t>Object | Create | Point</a:t>
            </a:r>
            <a:r>
              <a:rPr lang="en-US" sz="2000" smtClean="0"/>
              <a:t> </a:t>
            </a:r>
            <a:r>
              <a:rPr lang="en-US" sz="2000"/>
              <a:t>and then click in the center of the </a:t>
            </a:r>
            <a:r>
              <a:rPr lang="en-US" sz="2000" smtClean="0"/>
              <a:t>grid (row 11, column 11).</a:t>
            </a:r>
          </a:p>
          <a:p>
            <a:pPr lvl="0"/>
            <a:r>
              <a:rPr lang="en-US" sz="2000" smtClean="0"/>
              <a:t>The </a:t>
            </a:r>
            <a:r>
              <a:rPr lang="en-US" sz="2000" b="1"/>
              <a:t>Object Properties</a:t>
            </a:r>
            <a:r>
              <a:rPr lang="en-US" sz="2000"/>
              <a:t> dialog box will appear.  </a:t>
            </a:r>
            <a:r>
              <a:rPr lang="en-US" sz="2000" smtClean="0"/>
              <a:t>Change the object name into “Well”.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11</a:t>
            </a:fld>
            <a:endParaRPr lang="en-GB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417340"/>
            <a:ext cx="4743450" cy="368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921396"/>
            <a:ext cx="1728192" cy="1719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Oval 13"/>
          <p:cNvSpPr/>
          <p:nvPr/>
        </p:nvSpPr>
        <p:spPr>
          <a:xfrm>
            <a:off x="4211960" y="2137420"/>
            <a:ext cx="1512168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7884368" y="2637371"/>
            <a:ext cx="432048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951864"/>
            <a:ext cx="10953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ounded Rectangular Callout 16"/>
          <p:cNvSpPr/>
          <p:nvPr/>
        </p:nvSpPr>
        <p:spPr>
          <a:xfrm>
            <a:off x="899592" y="4729708"/>
            <a:ext cx="936104" cy="648072"/>
          </a:xfrm>
          <a:prstGeom prst="wedgeRoundRectCallout">
            <a:avLst>
              <a:gd name="adj1" fmla="val 114176"/>
              <a:gd name="adj2" fmla="val -2122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Create point object</a:t>
            </a:r>
            <a:endParaRPr lang="en-GB" sz="1400" b="1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5460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865" y="1314258"/>
            <a:ext cx="4800600" cy="3720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Add well to model </a:t>
            </a:r>
            <a:r>
              <a:rPr lang="nl-BE" smtClean="0"/>
              <a:t>(4/4</a:t>
            </a:r>
            <a:r>
              <a:rPr lang="nl-BE"/>
              <a:t>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394720" cy="3771636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2000"/>
              <a:t>Switch to the </a:t>
            </a:r>
            <a:r>
              <a:rPr lang="en-US" sz="2000" b="1"/>
              <a:t>MODFLOW Features </a:t>
            </a:r>
            <a:r>
              <a:rPr lang="en-US" sz="2000"/>
              <a:t>tab</a:t>
            </a:r>
            <a:r>
              <a:rPr lang="en-US" sz="2000" smtClean="0"/>
              <a:t>.</a:t>
            </a:r>
          </a:p>
          <a:p>
            <a:pPr lvl="0"/>
            <a:r>
              <a:rPr lang="en-US" sz="2000" smtClean="0"/>
              <a:t>Check the </a:t>
            </a:r>
            <a:r>
              <a:rPr lang="en-US" sz="2000" b="1" smtClean="0"/>
              <a:t>Well package</a:t>
            </a:r>
            <a:r>
              <a:rPr lang="en-US" sz="2000" smtClean="0"/>
              <a:t> check box.</a:t>
            </a:r>
          </a:p>
          <a:p>
            <a:pPr lvl="0"/>
            <a:r>
              <a:rPr lang="en-US" sz="2000" smtClean="0"/>
              <a:t>Increase the Number of times to 2,</a:t>
            </a:r>
          </a:p>
          <a:p>
            <a:pPr lvl="0"/>
            <a:r>
              <a:rPr lang="en-US" sz="2000" smtClean="0"/>
              <a:t>Enter </a:t>
            </a:r>
            <a:r>
              <a:rPr lang="en-US" sz="2000"/>
              <a:t>a starting time of </a:t>
            </a:r>
            <a:r>
              <a:rPr lang="en-US" sz="2000" smtClean="0"/>
              <a:t>-1,</a:t>
            </a:r>
          </a:p>
          <a:p>
            <a:pPr lvl="0"/>
            <a:r>
              <a:rPr lang="en-US" sz="2000" smtClean="0"/>
              <a:t>an ending </a:t>
            </a:r>
            <a:r>
              <a:rPr lang="en-US" sz="2000"/>
              <a:t>time of </a:t>
            </a:r>
            <a:r>
              <a:rPr lang="en-US" sz="2000" smtClean="0"/>
              <a:t>0, </a:t>
            </a:r>
          </a:p>
          <a:p>
            <a:pPr lvl="0"/>
            <a:r>
              <a:rPr lang="en-US" sz="2000" smtClean="0"/>
              <a:t>and a </a:t>
            </a:r>
            <a:r>
              <a:rPr lang="en-US" sz="2000"/>
              <a:t>pumping rate of </a:t>
            </a:r>
            <a:r>
              <a:rPr lang="en-US" sz="2000" smtClean="0"/>
              <a:t>0 for the steady state stress period, and</a:t>
            </a:r>
          </a:p>
          <a:p>
            <a:pPr lvl="0"/>
            <a:r>
              <a:rPr lang="en-US" sz="2000" smtClean="0"/>
              <a:t>0, 1000 and -100 for the transient one.  </a:t>
            </a:r>
          </a:p>
          <a:p>
            <a:pPr lvl="0"/>
            <a:r>
              <a:rPr lang="en-US" sz="2000" smtClean="0"/>
              <a:t>Then </a:t>
            </a:r>
            <a:r>
              <a:rPr lang="en-US" sz="2000"/>
              <a:t>click </a:t>
            </a:r>
            <a:r>
              <a:rPr lang="en-US" sz="2000" b="1"/>
              <a:t>OK</a:t>
            </a:r>
            <a:r>
              <a:rPr lang="en-US" sz="2000"/>
              <a:t>. </a:t>
            </a:r>
            <a:endParaRPr lang="en-GB" sz="2000"/>
          </a:p>
          <a:p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12</a:t>
            </a:fld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054792" y="2987340"/>
            <a:ext cx="1512168" cy="446224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4125776" y="1712460"/>
            <a:ext cx="360040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5148064" y="4081636"/>
            <a:ext cx="360040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4818838" y="1528386"/>
            <a:ext cx="1367252" cy="316835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7344872" y="4571516"/>
            <a:ext cx="701615" cy="348519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714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Set default Kx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240000" cy="3771636"/>
          </a:xfrm>
        </p:spPr>
        <p:txBody>
          <a:bodyPr>
            <a:normAutofit/>
          </a:bodyPr>
          <a:lstStyle/>
          <a:p>
            <a:r>
              <a:rPr lang="en-US" sz="2000"/>
              <a:t>The aquifer properties, layer elevations and other similar data are specified by data sets. </a:t>
            </a:r>
            <a:r>
              <a:rPr lang="en-US" sz="2000" smtClean="0"/>
              <a:t>Select </a:t>
            </a:r>
            <a:r>
              <a:rPr lang="en-US" sz="2000" b="1" smtClean="0"/>
              <a:t>Data | Edit </a:t>
            </a:r>
            <a:r>
              <a:rPr lang="en-US" sz="2000" b="1"/>
              <a:t>Data Sets</a:t>
            </a:r>
            <a:r>
              <a:rPr lang="en-US" sz="2000" b="1" smtClean="0"/>
              <a:t>...</a:t>
            </a:r>
            <a:endParaRPr lang="en-US" sz="2000"/>
          </a:p>
          <a:p>
            <a:r>
              <a:rPr lang="en-US" sz="2000" smtClean="0"/>
              <a:t>Then </a:t>
            </a:r>
            <a:r>
              <a:rPr lang="en-US" sz="2000"/>
              <a:t>select the </a:t>
            </a:r>
            <a:r>
              <a:rPr lang="en-US" sz="2000" b="1"/>
              <a:t>Kx</a:t>
            </a:r>
            <a:r>
              <a:rPr lang="en-US" sz="2000"/>
              <a:t> data set under </a:t>
            </a:r>
            <a:r>
              <a:rPr lang="en-US" sz="2000" b="1" smtClean="0"/>
              <a:t>Required | Hydrology</a:t>
            </a:r>
            <a:r>
              <a:rPr lang="en-US" sz="2000" smtClean="0"/>
              <a:t> </a:t>
            </a:r>
            <a:r>
              <a:rPr lang="en-US" sz="2000"/>
              <a:t>and change its default formula to 5</a:t>
            </a:r>
            <a:r>
              <a:rPr lang="en-US" sz="2000" smtClean="0"/>
              <a:t>.</a:t>
            </a:r>
          </a:p>
          <a:p>
            <a:r>
              <a:rPr lang="en-US" sz="2000" smtClean="0"/>
              <a:t>Press </a:t>
            </a:r>
            <a:r>
              <a:rPr lang="en-US" sz="2000" b="1" smtClean="0"/>
              <a:t>Apply</a:t>
            </a:r>
            <a:r>
              <a:rPr lang="en-US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13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6214008" y="3361556"/>
            <a:ext cx="360040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345332"/>
            <a:ext cx="4040505" cy="3166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5050391" y="2137420"/>
            <a:ext cx="457713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6539045" y="3289548"/>
            <a:ext cx="457713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7200856" y="3870809"/>
            <a:ext cx="737151" cy="348519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726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815510"/>
            <a:ext cx="2766060" cy="2737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Modify Kx Aquitard (1/3)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sz="2000" smtClean="0"/>
              <a:t>Select </a:t>
            </a:r>
            <a:r>
              <a:rPr lang="nl-BE" sz="2000" b="1" smtClean="0"/>
              <a:t>Object | Create | </a:t>
            </a:r>
            <a:br>
              <a:rPr lang="nl-BE" sz="2000" b="1" smtClean="0"/>
            </a:br>
            <a:r>
              <a:rPr lang="nl-BE" sz="2000" b="1" smtClean="0"/>
              <a:t>Rectangle</a:t>
            </a:r>
            <a:r>
              <a:rPr lang="nl-BE" sz="2000" smtClean="0"/>
              <a:t> or use the corresponding button, and</a:t>
            </a:r>
          </a:p>
          <a:p>
            <a:r>
              <a:rPr lang="nl-BE" sz="2000" smtClean="0"/>
              <a:t>draw a rectangle in the top view, surrounding the entire grid.</a:t>
            </a:r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14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109" y="3361556"/>
            <a:ext cx="10953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ular Callout 8"/>
          <p:cNvSpPr/>
          <p:nvPr/>
        </p:nvSpPr>
        <p:spPr>
          <a:xfrm>
            <a:off x="2267744" y="3937620"/>
            <a:ext cx="936104" cy="648072"/>
          </a:xfrm>
          <a:prstGeom prst="wedgeRoundRectCallout">
            <a:avLst>
              <a:gd name="adj1" fmla="val 44627"/>
              <a:gd name="adj2" fmla="val -113869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Create rectangle object</a:t>
            </a:r>
            <a:endParaRPr lang="en-GB" sz="1400" b="1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511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611" y="1441369"/>
            <a:ext cx="4794885" cy="3697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Modify Kx </a:t>
            </a:r>
            <a:r>
              <a:rPr lang="nl-BE" smtClean="0"/>
              <a:t>Aquitard (2/3</a:t>
            </a:r>
            <a:r>
              <a:rPr lang="nl-BE"/>
              <a:t>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801556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In the </a:t>
            </a:r>
            <a:r>
              <a:rPr lang="nl-BE" sz="2000" b="1" smtClean="0"/>
              <a:t>Object Properties</a:t>
            </a:r>
            <a:r>
              <a:rPr lang="nl-BE" sz="2000" smtClean="0"/>
              <a:t> dialog box, change the </a:t>
            </a:r>
            <a:r>
              <a:rPr lang="nl-BE" sz="2000" b="1" smtClean="0"/>
              <a:t>Higher Z-coordinate</a:t>
            </a:r>
            <a:r>
              <a:rPr lang="nl-BE" sz="2000" smtClean="0"/>
              <a:t> to “Upper_Aquifer_Bottom”, and</a:t>
            </a:r>
          </a:p>
          <a:p>
            <a:r>
              <a:rPr lang="nl-BE" sz="2000" smtClean="0"/>
              <a:t>the </a:t>
            </a:r>
            <a:r>
              <a:rPr lang="nl-BE" sz="2000" b="1" smtClean="0"/>
              <a:t>Lower Z-coordinate </a:t>
            </a:r>
            <a:r>
              <a:rPr lang="nl-BE" sz="2000" smtClean="0"/>
              <a:t>to “Aquitard_Bottom”</a:t>
            </a:r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15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508104" y="4153644"/>
            <a:ext cx="1139522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499558" y="4386760"/>
            <a:ext cx="1139522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661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Modify Kx </a:t>
            </a:r>
            <a:r>
              <a:rPr lang="nl-BE" smtClean="0"/>
              <a:t>Aquitard (3/3)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2818656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Switch to the </a:t>
            </a:r>
            <a:r>
              <a:rPr lang="nl-BE" sz="2000" b="1" smtClean="0"/>
              <a:t>Data Sets</a:t>
            </a:r>
            <a:r>
              <a:rPr lang="nl-BE" sz="2000" smtClean="0"/>
              <a:t> tab, and</a:t>
            </a:r>
          </a:p>
          <a:p>
            <a:r>
              <a:rPr lang="nl-BE" sz="2000" smtClean="0"/>
              <a:t>change the formula for the </a:t>
            </a:r>
            <a:r>
              <a:rPr lang="nl-BE" sz="2000" b="1" smtClean="0"/>
              <a:t>Kx</a:t>
            </a:r>
            <a:r>
              <a:rPr lang="nl-BE" sz="2000" smtClean="0"/>
              <a:t> data set to 0.001.</a:t>
            </a:r>
          </a:p>
          <a:p>
            <a:r>
              <a:rPr lang="nl-BE" sz="2000" smtClean="0"/>
              <a:t>Then press </a:t>
            </a:r>
            <a:r>
              <a:rPr lang="nl-BE" sz="2000" b="1" smtClean="0"/>
              <a:t>OK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16</a:t>
            </a:fld>
            <a:endParaRPr lang="en-GB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306418"/>
            <a:ext cx="4817745" cy="378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5652120" y="1921396"/>
            <a:ext cx="1139522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4716016" y="1561356"/>
            <a:ext cx="648072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4541709" y="2353444"/>
            <a:ext cx="498343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7445232" y="4614947"/>
            <a:ext cx="802588" cy="316835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053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Visualize Kx data set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322712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Choose </a:t>
            </a:r>
            <a:r>
              <a:rPr lang="nl-BE" sz="2000" b="1" smtClean="0"/>
              <a:t>Data | Data visualization</a:t>
            </a:r>
            <a:r>
              <a:rPr lang="nl-BE" sz="2000" smtClean="0"/>
              <a:t>.</a:t>
            </a:r>
          </a:p>
          <a:p>
            <a:r>
              <a:rPr lang="nl-BE" sz="2000" smtClean="0"/>
              <a:t>Select </a:t>
            </a:r>
            <a:r>
              <a:rPr lang="nl-BE" sz="2000" b="1" smtClean="0"/>
              <a:t>Color Grid</a:t>
            </a:r>
            <a:r>
              <a:rPr lang="nl-BE" sz="2000" smtClean="0"/>
              <a:t>, and the </a:t>
            </a:r>
            <a:r>
              <a:rPr lang="nl-BE" sz="2000" b="1" smtClean="0"/>
              <a:t>Kx</a:t>
            </a:r>
            <a:r>
              <a:rPr lang="nl-BE" sz="2000" smtClean="0"/>
              <a:t> data set and</a:t>
            </a:r>
          </a:p>
          <a:p>
            <a:r>
              <a:rPr lang="nl-BE" sz="2000" smtClean="0"/>
              <a:t>press </a:t>
            </a:r>
            <a:r>
              <a:rPr lang="nl-BE" sz="2000" b="1" smtClean="0"/>
              <a:t>Apply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17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89348"/>
            <a:ext cx="4754880" cy="3480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4175252" y="1705372"/>
            <a:ext cx="756788" cy="216024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220072" y="2014227"/>
            <a:ext cx="756788" cy="216024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7380312" y="4585692"/>
            <a:ext cx="756788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394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This is what you should get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18</a:t>
            </a:fld>
            <a:endParaRPr lang="en-GB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29308"/>
            <a:ext cx="5817870" cy="4217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164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Change layer type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sz="2000" smtClean="0"/>
              <a:t>Select </a:t>
            </a:r>
            <a:r>
              <a:rPr lang="nl-BE" sz="2000" b="1" smtClean="0"/>
              <a:t>Model | MODFLOW Layer Groups…</a:t>
            </a:r>
          </a:p>
          <a:p>
            <a:r>
              <a:rPr lang="nl-BE" sz="2000" smtClean="0"/>
              <a:t>Change the Upper Aquifer layer type to </a:t>
            </a:r>
            <a:r>
              <a:rPr lang="nl-BE" sz="2000" b="1" smtClean="0"/>
              <a:t>Convertible</a:t>
            </a:r>
            <a:r>
              <a:rPr lang="nl-BE" sz="2000" smtClean="0"/>
              <a:t>,</a:t>
            </a:r>
          </a:p>
          <a:p>
            <a:r>
              <a:rPr lang="nl-BE" sz="2000" smtClean="0"/>
              <a:t>and then click </a:t>
            </a:r>
            <a:r>
              <a:rPr lang="nl-BE" sz="2000" b="1" smtClean="0"/>
              <a:t>OK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19</a:t>
            </a:fld>
            <a:endParaRPr lang="en-GB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260" y="1777380"/>
            <a:ext cx="3726180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5616738" y="2641476"/>
            <a:ext cx="1187510" cy="216024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6896645" y="4211276"/>
            <a:ext cx="915715" cy="316281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4968666" y="2037060"/>
            <a:ext cx="1187510" cy="216024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72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Purpose</a:t>
            </a:r>
            <a:endParaRPr lang="en-GB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In this </a:t>
            </a:r>
            <a:r>
              <a:rPr lang="en-US" smtClean="0"/>
              <a:t>exercise, </a:t>
            </a:r>
            <a:r>
              <a:rPr lang="en-US"/>
              <a:t>we </a:t>
            </a:r>
            <a:r>
              <a:rPr lang="en-US" smtClean="0"/>
              <a:t>will use ModelMuse to set up, run, and visualize the results of a very simple MODFLOW model.</a:t>
            </a:r>
          </a:p>
          <a:p>
            <a:r>
              <a:rPr lang="en-US" smtClean="0"/>
              <a:t>We will also introduce visualizing model output with GW_Chart and Model Viewer.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3732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357" y="1595646"/>
            <a:ext cx="3469005" cy="3097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Save model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240000" cy="3771636"/>
          </a:xfrm>
        </p:spPr>
        <p:txBody>
          <a:bodyPr>
            <a:normAutofit/>
          </a:bodyPr>
          <a:lstStyle/>
          <a:p>
            <a:r>
              <a:rPr lang="en-US" sz="2000"/>
              <a:t>Select </a:t>
            </a:r>
            <a:r>
              <a:rPr lang="en-US" sz="2000" b="1" smtClean="0"/>
              <a:t>File | Save</a:t>
            </a:r>
            <a:r>
              <a:rPr lang="en-US" sz="2000" smtClean="0"/>
              <a:t>, and</a:t>
            </a:r>
          </a:p>
          <a:p>
            <a:r>
              <a:rPr lang="en-US" sz="2000" smtClean="0"/>
              <a:t>select the folder “</a:t>
            </a:r>
            <a:r>
              <a:rPr lang="en-US" sz="2000">
                <a:solidFill>
                  <a:srgbClr val="92D050"/>
                </a:solidFill>
              </a:rPr>
              <a:t>“/</a:t>
            </a:r>
            <a:r>
              <a:rPr lang="en-US" sz="2000" smtClean="0">
                <a:solidFill>
                  <a:srgbClr val="92D050"/>
                </a:solidFill>
              </a:rPr>
              <a:t>01-03_our-first-modflow-model/</a:t>
            </a:r>
            <a:r>
              <a:rPr lang="en-US" sz="2000" smtClean="0"/>
              <a:t>” and file </a:t>
            </a:r>
            <a:r>
              <a:rPr lang="en-US" sz="2000"/>
              <a:t>name </a:t>
            </a:r>
            <a:r>
              <a:rPr lang="en-US" sz="2000" smtClean="0"/>
              <a:t>“</a:t>
            </a:r>
            <a:r>
              <a:rPr lang="en-US" sz="2000" smtClean="0">
                <a:solidFill>
                  <a:srgbClr val="92D050"/>
                </a:solidFill>
              </a:rPr>
              <a:t>01-03_our-first-modflow-model.mmZLib</a:t>
            </a:r>
            <a:r>
              <a:rPr lang="en-US" sz="2000" smtClean="0"/>
              <a:t>”.</a:t>
            </a:r>
          </a:p>
          <a:p>
            <a:r>
              <a:rPr lang="en-US" sz="2000" smtClean="0"/>
              <a:t>Deselect the </a:t>
            </a:r>
            <a:r>
              <a:rPr lang="en-US" sz="2000" b="1" smtClean="0"/>
              <a:t>Create archive</a:t>
            </a:r>
            <a:r>
              <a:rPr lang="en-US" sz="2000" smtClean="0"/>
              <a:t> checkbox, and</a:t>
            </a:r>
          </a:p>
          <a:p>
            <a:r>
              <a:rPr lang="en-US" sz="2000" b="1" smtClean="0"/>
              <a:t>Save</a:t>
            </a:r>
            <a:r>
              <a:rPr lang="en-US" sz="2000" smtClean="0"/>
              <a:t> </a:t>
            </a:r>
            <a:r>
              <a:rPr lang="en-US" sz="2000"/>
              <a:t>the file</a:t>
            </a:r>
            <a:r>
              <a:rPr lang="en-US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20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735995" y="4107274"/>
            <a:ext cx="360040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220072" y="1823750"/>
            <a:ext cx="1584176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691693" y="3773458"/>
            <a:ext cx="1584176" cy="42655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7596336" y="3751322"/>
            <a:ext cx="360040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9985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mtClean="0"/>
              <a:t>Set MODFLOW executable location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538736" cy="3771636"/>
          </a:xfrm>
        </p:spPr>
        <p:txBody>
          <a:bodyPr>
            <a:noAutofit/>
          </a:bodyPr>
          <a:lstStyle/>
          <a:p>
            <a:r>
              <a:rPr lang="nl-BE" sz="2000" smtClean="0"/>
              <a:t>Choose </a:t>
            </a:r>
            <a:r>
              <a:rPr lang="nl-BE" sz="2000" b="1" smtClean="0"/>
              <a:t>Model | MODFLOW </a:t>
            </a:r>
            <a:r>
              <a:rPr lang="nl-BE" sz="2000" b="1" smtClean="0">
                <a:solidFill>
                  <a:srgbClr val="00B0F0"/>
                </a:solidFill>
              </a:rPr>
              <a:t>Program locations,</a:t>
            </a:r>
          </a:p>
          <a:p>
            <a:r>
              <a:rPr lang="nl-BE" sz="2000">
                <a:solidFill>
                  <a:srgbClr val="00B0F0"/>
                </a:solidFill>
              </a:rPr>
              <a:t>f</a:t>
            </a:r>
            <a:r>
              <a:rPr lang="nl-BE" sz="2000" smtClean="0">
                <a:solidFill>
                  <a:srgbClr val="00B0F0"/>
                </a:solidFill>
              </a:rPr>
              <a:t>ill in the </a:t>
            </a:r>
            <a:r>
              <a:rPr lang="nl-BE" sz="2000" smtClean="0"/>
              <a:t>MODFLOW executable location </a:t>
            </a:r>
            <a:r>
              <a:rPr lang="nl-BE" sz="2000" smtClean="0">
                <a:solidFill>
                  <a:srgbClr val="00B0F0"/>
                </a:solidFill>
              </a:rPr>
              <a:t>“</a:t>
            </a:r>
            <a:r>
              <a:rPr lang="nl-BE" sz="2000" smtClean="0">
                <a:solidFill>
                  <a:srgbClr val="92D050"/>
                </a:solidFill>
              </a:rPr>
              <a:t>…/bch_gwmod-2018/05_software/modflow/modflow-2005-1.12.exe</a:t>
            </a:r>
            <a:r>
              <a:rPr lang="nl-BE" sz="2000" smtClean="0"/>
              <a:t>”, and</a:t>
            </a:r>
          </a:p>
          <a:p>
            <a:r>
              <a:rPr lang="nl-BE" sz="2000" smtClean="0"/>
              <a:t>click </a:t>
            </a:r>
            <a:r>
              <a:rPr lang="nl-BE" sz="2000" b="1" smtClean="0"/>
              <a:t>OK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21</a:t>
            </a:fld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583" y="1489348"/>
            <a:ext cx="4954905" cy="3034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4009582" y="2045651"/>
            <a:ext cx="4450849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7537328" y="4030892"/>
            <a:ext cx="880576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74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Run model (1/3)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240000" cy="3771636"/>
          </a:xfrm>
        </p:spPr>
        <p:txBody>
          <a:bodyPr>
            <a:normAutofit lnSpcReduction="10000"/>
          </a:bodyPr>
          <a:lstStyle/>
          <a:p>
            <a:r>
              <a:rPr lang="en-US" sz="2000"/>
              <a:t>Select </a:t>
            </a:r>
            <a:r>
              <a:rPr lang="en-US" sz="2000" b="1" smtClean="0"/>
              <a:t>File | Export | MODFLOW-2005 </a:t>
            </a:r>
            <a:r>
              <a:rPr lang="en-US" sz="2000" b="1"/>
              <a:t>Input </a:t>
            </a:r>
            <a:r>
              <a:rPr lang="en-US" sz="2000" b="1" smtClean="0"/>
              <a:t>Files</a:t>
            </a:r>
            <a:r>
              <a:rPr lang="en-US" sz="2000" smtClean="0"/>
              <a:t>,</a:t>
            </a:r>
          </a:p>
          <a:p>
            <a:r>
              <a:rPr lang="en-US" sz="2000" smtClean="0"/>
              <a:t>select </a:t>
            </a:r>
            <a:r>
              <a:rPr lang="en-US" sz="2000"/>
              <a:t>a file name like “</a:t>
            </a:r>
            <a:r>
              <a:rPr lang="en-US" sz="2000">
                <a:solidFill>
                  <a:srgbClr val="92D050"/>
                </a:solidFill>
              </a:rPr>
              <a:t>/</a:t>
            </a:r>
            <a:r>
              <a:rPr lang="en-US" sz="2000" smtClean="0">
                <a:solidFill>
                  <a:srgbClr val="92D050"/>
                </a:solidFill>
              </a:rPr>
              <a:t>01-03_our-first-modflow-model</a:t>
            </a:r>
            <a:r>
              <a:rPr lang="en-US" sz="2000">
                <a:solidFill>
                  <a:srgbClr val="92D050"/>
                </a:solidFill>
              </a:rPr>
              <a:t>/ </a:t>
            </a:r>
            <a:r>
              <a:rPr lang="en-US" sz="2000" smtClean="0">
                <a:solidFill>
                  <a:srgbClr val="92D050"/>
                </a:solidFill>
              </a:rPr>
              <a:t>01-03_our-first-modflow-model.nam</a:t>
            </a:r>
            <a:r>
              <a:rPr lang="en-US" sz="2000" smtClean="0"/>
              <a:t>”, and</a:t>
            </a:r>
          </a:p>
          <a:p>
            <a:r>
              <a:rPr lang="en-US" sz="2000" smtClean="0"/>
              <a:t>click </a:t>
            </a:r>
            <a:r>
              <a:rPr lang="en-US" sz="2000" b="1" smtClean="0"/>
              <a:t>Save</a:t>
            </a:r>
            <a:r>
              <a:rPr lang="en-US" sz="2000" smtClean="0"/>
              <a:t>. ModelMuse </a:t>
            </a:r>
            <a:r>
              <a:rPr lang="en-US" sz="2000"/>
              <a:t>will create the MODFLOW input files and start running MODFLOW</a:t>
            </a:r>
            <a:r>
              <a:rPr lang="en-US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22</a:t>
            </a:fld>
            <a:endParaRPr lang="en-GB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561356"/>
            <a:ext cx="3520440" cy="3091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5300627" y="1794472"/>
            <a:ext cx="1728192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940152" y="3623950"/>
            <a:ext cx="1728192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602633" y="3653319"/>
            <a:ext cx="666293" cy="23804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8563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/>
              <a:t>Run model </a:t>
            </a:r>
            <a:r>
              <a:rPr lang="nl-BE" smtClean="0"/>
              <a:t>(2/3</a:t>
            </a:r>
            <a:r>
              <a:rPr lang="nl-BE"/>
              <a:t>)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240000" cy="3771636"/>
          </a:xfrm>
        </p:spPr>
        <p:txBody>
          <a:bodyPr>
            <a:normAutofit fontScale="92500"/>
          </a:bodyPr>
          <a:lstStyle/>
          <a:p>
            <a:r>
              <a:rPr lang="en-US" sz="2000" smtClean="0"/>
              <a:t>ModelMonitor </a:t>
            </a:r>
            <a:r>
              <a:rPr lang="en-US" sz="2000"/>
              <a:t>will </a:t>
            </a:r>
            <a:r>
              <a:rPr lang="en-US" sz="2000" smtClean="0"/>
              <a:t>graph </a:t>
            </a:r>
            <a:r>
              <a:rPr lang="en-US" sz="2000"/>
              <a:t>the percent discrepancy in the budget</a:t>
            </a:r>
            <a:r>
              <a:rPr lang="en-US" sz="2000" smtClean="0"/>
              <a:t>. </a:t>
            </a:r>
            <a:r>
              <a:rPr lang="en-US" sz="2000"/>
              <a:t>If the percent discrepancy is larger than 1%, there is probably a problem with the model.  </a:t>
            </a:r>
            <a:r>
              <a:rPr lang="en-US" sz="2000" smtClean="0"/>
              <a:t>However</a:t>
            </a:r>
            <a:r>
              <a:rPr lang="en-US" sz="2000"/>
              <a:t>, smaller percent discrepancies do not guarantee that the model is OK</a:t>
            </a:r>
            <a:r>
              <a:rPr lang="en-US" sz="2000" smtClean="0"/>
              <a:t>.</a:t>
            </a:r>
          </a:p>
          <a:p>
            <a:r>
              <a:rPr lang="en-US" sz="2000" smtClean="0"/>
              <a:t>Close </a:t>
            </a:r>
            <a:r>
              <a:rPr lang="en-US" sz="2000"/>
              <a:t>ModelMonitor when the model is done </a:t>
            </a:r>
            <a:r>
              <a:rPr lang="en-US" sz="2000" smtClean="0"/>
              <a:t>running.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23</a:t>
            </a:fld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3" y="1849388"/>
            <a:ext cx="4589145" cy="232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5724128" y="2209428"/>
            <a:ext cx="2664296" cy="136815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8142752" y="1849388"/>
            <a:ext cx="440432" cy="35165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5956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Run model </a:t>
            </a:r>
            <a:r>
              <a:rPr lang="nl-BE" smtClean="0"/>
              <a:t>(3/3</a:t>
            </a:r>
            <a:r>
              <a:rPr lang="nl-BE"/>
              <a:t>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The listing file will be opened in Notepad when you close ModelMonitor. You can close the listing file.</a:t>
            </a:r>
          </a:p>
          <a:p>
            <a:r>
              <a:rPr lang="en-US" sz="2000"/>
              <a:t>There will also be a command line window that you can </a:t>
            </a:r>
            <a:r>
              <a:rPr lang="en-US" sz="2000" smtClean="0"/>
              <a:t>close.</a:t>
            </a:r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24</a:t>
            </a:fld>
            <a:endParaRPr lang="en-GB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506" y="3289548"/>
            <a:ext cx="3123846" cy="1687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506" y="1201315"/>
            <a:ext cx="3123846" cy="2016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>
            <a:off x="7401576" y="1158788"/>
            <a:ext cx="360040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7337784" y="3275372"/>
            <a:ext cx="360040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918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Import model results (1/2)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240000" cy="3771636"/>
          </a:xfrm>
        </p:spPr>
        <p:txBody>
          <a:bodyPr>
            <a:normAutofit/>
          </a:bodyPr>
          <a:lstStyle/>
          <a:p>
            <a:pPr lvl="0"/>
            <a:r>
              <a:rPr lang="en-US" sz="2000"/>
              <a:t>Select </a:t>
            </a:r>
            <a:r>
              <a:rPr lang="en-US" sz="2000" b="1" smtClean="0"/>
              <a:t>File | Import | Model </a:t>
            </a:r>
            <a:r>
              <a:rPr lang="en-US" sz="2000" b="1"/>
              <a:t>Results…</a:t>
            </a:r>
            <a:r>
              <a:rPr lang="en-US" sz="2000"/>
              <a:t>  </a:t>
            </a:r>
            <a:r>
              <a:rPr lang="en-US" sz="2000" smtClean="0"/>
              <a:t>The </a:t>
            </a:r>
            <a:r>
              <a:rPr lang="en-US" sz="2000" b="1" smtClean="0"/>
              <a:t>Select Model File </a:t>
            </a:r>
            <a:r>
              <a:rPr lang="en-US" sz="2000" smtClean="0"/>
              <a:t>dialog </a:t>
            </a:r>
            <a:r>
              <a:rPr lang="en-US" sz="2000"/>
              <a:t>box should </a:t>
            </a:r>
            <a:r>
              <a:rPr lang="en-US" sz="2000" smtClean="0"/>
              <a:t>appear.</a:t>
            </a:r>
          </a:p>
          <a:p>
            <a:pPr lvl="0"/>
            <a:r>
              <a:rPr lang="en-US" sz="2000" smtClean="0"/>
              <a:t>The </a:t>
            </a:r>
            <a:r>
              <a:rPr lang="en-US" sz="2000"/>
              <a:t>file containing the heads should already be selected by default so just click </a:t>
            </a:r>
            <a:r>
              <a:rPr lang="en-US" sz="2000" b="1"/>
              <a:t>Open</a:t>
            </a:r>
            <a:r>
              <a:rPr lang="en-US" sz="2000"/>
              <a:t>.  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25</a:t>
            </a:fld>
            <a:endParaRPr lang="en-GB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695765"/>
            <a:ext cx="3469005" cy="3034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7545126" y="4167820"/>
            <a:ext cx="535596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861272" y="4160732"/>
            <a:ext cx="1389200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3829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Import model results </a:t>
            </a:r>
            <a:r>
              <a:rPr lang="nl-BE" smtClean="0"/>
              <a:t>(</a:t>
            </a:r>
            <a:r>
              <a:rPr lang="nl-BE"/>
              <a:t>2</a:t>
            </a:r>
            <a:r>
              <a:rPr lang="nl-BE" smtClean="0"/>
              <a:t>/2)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/>
              <a:t>In the </a:t>
            </a:r>
            <a:r>
              <a:rPr lang="en-US" sz="2000" b="1"/>
              <a:t>Select Model Results to Import</a:t>
            </a:r>
            <a:r>
              <a:rPr lang="en-US" sz="2000"/>
              <a:t> dialog box, the data for the last time step should already be </a:t>
            </a:r>
            <a:r>
              <a:rPr lang="en-US" sz="2000" smtClean="0"/>
              <a:t>selected, </a:t>
            </a:r>
            <a:r>
              <a:rPr lang="en-US" sz="2000"/>
              <a:t>so just click </a:t>
            </a:r>
            <a:r>
              <a:rPr lang="en-US" sz="2000" b="1"/>
              <a:t>OK</a:t>
            </a:r>
            <a:r>
              <a:rPr lang="en-US" sz="2000"/>
              <a:t>. </a:t>
            </a:r>
            <a:endParaRPr lang="en-US" sz="2000" smtClean="0"/>
          </a:p>
          <a:p>
            <a:pPr lvl="0"/>
            <a:r>
              <a:rPr lang="en-US" sz="2000" smtClean="0"/>
              <a:t>You can ignore the warning of Missing Geo Reference data, and </a:t>
            </a:r>
            <a:r>
              <a:rPr lang="en-US" sz="2000" b="1" smtClean="0"/>
              <a:t>Close </a:t>
            </a:r>
            <a:r>
              <a:rPr lang="en-US" sz="2000" smtClean="0"/>
              <a:t>the Errors and Warnings dialog box.</a:t>
            </a:r>
            <a:endParaRPr lang="en-GB" sz="2000"/>
          </a:p>
          <a:p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26</a:t>
            </a:fld>
            <a:endParaRPr lang="en-GB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633364"/>
            <a:ext cx="4023360" cy="3080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4385122" y="3412300"/>
            <a:ext cx="2707158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7293000" y="4189084"/>
            <a:ext cx="712879" cy="383371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164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477077"/>
            <a:ext cx="3503295" cy="3360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Check model results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240000" cy="3771636"/>
          </a:xfrm>
        </p:spPr>
        <p:txBody>
          <a:bodyPr>
            <a:normAutofit/>
          </a:bodyPr>
          <a:lstStyle/>
          <a:p>
            <a:r>
              <a:rPr lang="en-US" sz="2000"/>
              <a:t>Select </a:t>
            </a:r>
            <a:r>
              <a:rPr lang="en-US" sz="2000" b="1" smtClean="0"/>
              <a:t>Data | Show </a:t>
            </a:r>
            <a:r>
              <a:rPr lang="en-US" sz="2000" b="1"/>
              <a:t>Grid </a:t>
            </a:r>
            <a:r>
              <a:rPr lang="en-US" sz="2000" b="1" smtClean="0"/>
              <a:t>Values</a:t>
            </a:r>
            <a:r>
              <a:rPr lang="en-US" sz="2000" smtClean="0"/>
              <a:t>.  </a:t>
            </a:r>
            <a:r>
              <a:rPr lang="en-US" sz="2000"/>
              <a:t>Move the cursor over the model grid and observe the value displayed in the dialog box.  This is one way to see what the data value is at a particular location</a:t>
            </a:r>
            <a:r>
              <a:rPr lang="en-US" sz="200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27</a:t>
            </a:fld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4400337" y="2471504"/>
            <a:ext cx="1584176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453277"/>
            <a:ext cx="1872208" cy="1844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67316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Change visualization type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240000" cy="3771636"/>
          </a:xfrm>
        </p:spPr>
        <p:txBody>
          <a:bodyPr>
            <a:normAutofit/>
          </a:bodyPr>
          <a:lstStyle/>
          <a:p>
            <a:r>
              <a:rPr lang="en-US" sz="2000"/>
              <a:t>Select </a:t>
            </a:r>
            <a:r>
              <a:rPr lang="en-US" sz="2000" b="1" smtClean="0"/>
              <a:t>Data | Data Visualization...</a:t>
            </a:r>
            <a:r>
              <a:rPr lang="en-US" sz="2000" smtClean="0"/>
              <a:t> </a:t>
            </a:r>
          </a:p>
          <a:p>
            <a:r>
              <a:rPr lang="en-US" sz="2000" smtClean="0"/>
              <a:t>Set </a:t>
            </a:r>
            <a:r>
              <a:rPr lang="en-US" sz="2000" b="1" smtClean="0"/>
              <a:t>Color Grid </a:t>
            </a:r>
            <a:r>
              <a:rPr lang="en-US" sz="2000" smtClean="0"/>
              <a:t>to </a:t>
            </a:r>
            <a:r>
              <a:rPr lang="en-US" sz="2000" b="1" smtClean="0"/>
              <a:t>none</a:t>
            </a:r>
            <a:r>
              <a:rPr lang="en-US" sz="2000" smtClean="0"/>
              <a:t>, and</a:t>
            </a:r>
          </a:p>
          <a:p>
            <a:r>
              <a:rPr lang="en-US" sz="2000" b="1" smtClean="0"/>
              <a:t>Contour Data</a:t>
            </a:r>
            <a:r>
              <a:rPr lang="en-US" sz="2000" smtClean="0"/>
              <a:t> to </a:t>
            </a:r>
            <a:r>
              <a:rPr lang="en-US" sz="2000" b="1" smtClean="0"/>
              <a:t>Data Sets | Optional | Model Results | 3D Data | Head_P2_S100</a:t>
            </a:r>
            <a:r>
              <a:rPr lang="en-US" sz="2000" smtClean="0"/>
              <a:t>.</a:t>
            </a:r>
          </a:p>
          <a:p>
            <a:r>
              <a:rPr lang="en-US" sz="2000" smtClean="0"/>
              <a:t>Then click </a:t>
            </a:r>
            <a:r>
              <a:rPr lang="en-US" sz="2000" b="1" smtClean="0"/>
              <a:t>Apply</a:t>
            </a:r>
            <a:r>
              <a:rPr lang="en-US" sz="200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28</a:t>
            </a:fld>
            <a:endParaRPr lang="en-GB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417340"/>
            <a:ext cx="4817745" cy="352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505572"/>
            <a:ext cx="1691640" cy="166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3779912" y="1705372"/>
            <a:ext cx="1584176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436096" y="2569468"/>
            <a:ext cx="1584176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092280" y="4487279"/>
            <a:ext cx="894226" cy="383371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6673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Plot hydrograph (1/2)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2962672" cy="3771636"/>
          </a:xfrm>
        </p:spPr>
        <p:txBody>
          <a:bodyPr>
            <a:normAutofit/>
          </a:bodyPr>
          <a:lstStyle/>
          <a:p>
            <a:r>
              <a:rPr lang="en-US" sz="2000"/>
              <a:t>Start GW_Chart and select </a:t>
            </a:r>
            <a:r>
              <a:rPr lang="en-US" sz="2000" b="1"/>
              <a:t>Chart </a:t>
            </a:r>
            <a:r>
              <a:rPr lang="en-US" sz="2000" b="1" smtClean="0"/>
              <a:t>Type/Convert | </a:t>
            </a:r>
            <a:br>
              <a:rPr lang="en-US" sz="2000" b="1" smtClean="0"/>
            </a:br>
            <a:r>
              <a:rPr lang="en-US" sz="2000" b="1" smtClean="0"/>
              <a:t>Hydrographs</a:t>
            </a:r>
            <a:r>
              <a:rPr lang="en-US" sz="2000"/>
              <a:t>.</a:t>
            </a:r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29</a:t>
            </a:fld>
            <a:endParaRPr lang="en-GB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489348"/>
            <a:ext cx="486346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3707904" y="2101980"/>
            <a:ext cx="1584176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92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Create new model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3816000" cy="3771636"/>
          </a:xfrm>
        </p:spPr>
        <p:txBody>
          <a:bodyPr>
            <a:normAutofit/>
          </a:bodyPr>
          <a:lstStyle/>
          <a:p>
            <a:r>
              <a:rPr lang="en-US" sz="2000"/>
              <a:t>Start ModelMuse </a:t>
            </a:r>
            <a:r>
              <a:rPr lang="en-US" sz="2000" smtClean="0"/>
              <a:t>by</a:t>
            </a:r>
            <a:br>
              <a:rPr lang="en-US" sz="2000" smtClean="0"/>
            </a:br>
            <a:r>
              <a:rPr lang="en-US" sz="2000" smtClean="0"/>
              <a:t>double-clicking </a:t>
            </a:r>
            <a:r>
              <a:rPr lang="en-US" sz="2000"/>
              <a:t>on its </a:t>
            </a:r>
            <a:r>
              <a:rPr lang="en-US" sz="2000" smtClean="0"/>
              <a:t>icon.</a:t>
            </a:r>
          </a:p>
          <a:p>
            <a:r>
              <a:rPr lang="en-US" sz="2000" smtClean="0"/>
              <a:t>Choose </a:t>
            </a:r>
            <a:r>
              <a:rPr lang="en-US" sz="2000" b="1" smtClean="0"/>
              <a:t>Create</a:t>
            </a:r>
            <a:br>
              <a:rPr lang="en-US" sz="2000" b="1" smtClean="0"/>
            </a:br>
            <a:r>
              <a:rPr lang="en-US" sz="2000" b="1" smtClean="0"/>
              <a:t>new MODFLOW</a:t>
            </a:r>
            <a:br>
              <a:rPr lang="en-US" sz="2000" b="1" smtClean="0"/>
            </a:br>
            <a:r>
              <a:rPr lang="en-US" sz="2000" b="1" smtClean="0"/>
              <a:t>model</a:t>
            </a:r>
            <a:r>
              <a:rPr lang="en-US" sz="2000" smtClean="0"/>
              <a:t> </a:t>
            </a:r>
            <a:r>
              <a:rPr lang="en-US" sz="2000"/>
              <a:t>and </a:t>
            </a:r>
            <a:r>
              <a:rPr lang="en-US" sz="2000" smtClean="0"/>
              <a:t>click</a:t>
            </a:r>
            <a:br>
              <a:rPr lang="en-US" sz="2000" smtClean="0"/>
            </a:br>
            <a:r>
              <a:rPr lang="en-US" sz="2000" b="1" smtClean="0"/>
              <a:t>Next</a:t>
            </a:r>
            <a:r>
              <a:rPr lang="en-US" sz="2000" smtClean="0"/>
              <a:t>.</a:t>
            </a:r>
            <a:endParaRPr lang="en-U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3</a:t>
            </a:fld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4265616" y="2519532"/>
            <a:ext cx="4554856" cy="1922144"/>
            <a:chOff x="3923927" y="1489349"/>
            <a:chExt cx="4554856" cy="1922144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096"/>
            <a:stretch/>
          </p:blipFill>
          <p:spPr bwMode="auto">
            <a:xfrm>
              <a:off x="3923928" y="1489349"/>
              <a:ext cx="4554855" cy="168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2539"/>
            <a:stretch/>
          </p:blipFill>
          <p:spPr bwMode="auto">
            <a:xfrm>
              <a:off x="3923927" y="2929508"/>
              <a:ext cx="4554855" cy="481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Oval 12"/>
          <p:cNvSpPr/>
          <p:nvPr/>
        </p:nvSpPr>
        <p:spPr>
          <a:xfrm>
            <a:off x="4311520" y="2835108"/>
            <a:ext cx="1700640" cy="35728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956376" y="3959691"/>
            <a:ext cx="793360" cy="35728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997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437862"/>
            <a:ext cx="4612005" cy="3697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/>
              <a:t>Plot hydrograph </a:t>
            </a:r>
            <a:r>
              <a:rPr lang="nl-BE" smtClean="0"/>
              <a:t>(2/2</a:t>
            </a:r>
            <a:r>
              <a:rPr lang="nl-BE"/>
              <a:t>)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240000" cy="3771636"/>
          </a:xfrm>
        </p:spPr>
        <p:txBody>
          <a:bodyPr>
            <a:normAutofit/>
          </a:bodyPr>
          <a:lstStyle/>
          <a:p>
            <a:r>
              <a:rPr lang="en-US" sz="2000" smtClean="0"/>
              <a:t>Change </a:t>
            </a:r>
            <a:r>
              <a:rPr lang="en-US" sz="2000"/>
              <a:t>the column and row to </a:t>
            </a:r>
            <a:r>
              <a:rPr lang="en-US" sz="2000" smtClean="0"/>
              <a:t>11. </a:t>
            </a:r>
          </a:p>
          <a:p>
            <a:r>
              <a:rPr lang="en-US" sz="2000" smtClean="0"/>
              <a:t>Then </a:t>
            </a:r>
            <a:r>
              <a:rPr lang="en-US" sz="2000"/>
              <a:t>click the </a:t>
            </a:r>
            <a:r>
              <a:rPr lang="en-US" sz="2000" b="1"/>
              <a:t>Read</a:t>
            </a:r>
            <a:r>
              <a:rPr lang="en-US" sz="2000"/>
              <a:t> </a:t>
            </a:r>
            <a:r>
              <a:rPr lang="en-US" sz="2000" smtClean="0"/>
              <a:t>button, and choose the </a:t>
            </a:r>
            <a:r>
              <a:rPr lang="en-US" sz="2000"/>
              <a:t>file with heads for this exercise.  GW_Chart </a:t>
            </a:r>
            <a:r>
              <a:rPr lang="en-US" sz="2000" smtClean="0"/>
              <a:t>will </a:t>
            </a:r>
            <a:r>
              <a:rPr lang="en-US" sz="2000"/>
              <a:t>plot the change in head vs time.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30</a:t>
            </a:fld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3847703" y="1921396"/>
            <a:ext cx="868313" cy="21640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6444208" y="2073796"/>
            <a:ext cx="868313" cy="21640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3005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Animate in 3D (1/5)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Start Model Viewer. Select </a:t>
            </a:r>
            <a:r>
              <a:rPr lang="en-US" sz="2000" b="1" smtClean="0"/>
              <a:t>File | New</a:t>
            </a:r>
            <a:r>
              <a:rPr lang="en-US" sz="2000" smtClean="0"/>
              <a:t> </a:t>
            </a:r>
            <a:r>
              <a:rPr lang="en-US" sz="2000"/>
              <a:t>and set the model type to a MODFLOW 2000/2005 model</a:t>
            </a:r>
            <a:r>
              <a:rPr lang="en-US" sz="2000" smtClean="0"/>
              <a:t>.</a:t>
            </a:r>
          </a:p>
          <a:p>
            <a:r>
              <a:rPr lang="en-US" sz="2000" smtClean="0"/>
              <a:t>Then press </a:t>
            </a:r>
            <a:r>
              <a:rPr lang="en-US" sz="2000" b="1" smtClean="0"/>
              <a:t>OK</a:t>
            </a:r>
            <a:r>
              <a:rPr lang="en-US" sz="2000" smtClean="0"/>
              <a:t>.</a:t>
            </a:r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31</a:t>
            </a:fld>
            <a:endParaRPr lang="en-GB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994515"/>
            <a:ext cx="3429000" cy="2303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6265094" y="3455686"/>
            <a:ext cx="539154" cy="21640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6171875" y="3074080"/>
            <a:ext cx="868313" cy="21640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4915357" y="2253640"/>
            <a:ext cx="405075" cy="21640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1852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Animate in 3D </a:t>
            </a:r>
            <a:r>
              <a:rPr lang="nl-BE" smtClean="0"/>
              <a:t>(2/5)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8003232" cy="3771636"/>
          </a:xfrm>
        </p:spPr>
        <p:txBody>
          <a:bodyPr>
            <a:normAutofit/>
          </a:bodyPr>
          <a:lstStyle/>
          <a:p>
            <a:r>
              <a:rPr lang="en-US" sz="2000"/>
              <a:t>Select </a:t>
            </a:r>
            <a:r>
              <a:rPr lang="en-US" sz="2000" b="1" smtClean="0"/>
              <a:t>Browse…</a:t>
            </a:r>
            <a:r>
              <a:rPr lang="en-US" sz="2000" smtClean="0"/>
              <a:t>,</a:t>
            </a:r>
          </a:p>
          <a:p>
            <a:r>
              <a:rPr lang="en-US" sz="2000" smtClean="0"/>
              <a:t>choose the </a:t>
            </a:r>
            <a:r>
              <a:rPr lang="en-US" sz="2000"/>
              <a:t>name file </a:t>
            </a:r>
            <a:r>
              <a:rPr lang="en-US" sz="2000" smtClean="0"/>
              <a:t>from </a:t>
            </a:r>
            <a:r>
              <a:rPr lang="en-US" sz="2000"/>
              <a:t>the model and click </a:t>
            </a:r>
            <a:r>
              <a:rPr lang="en-US" sz="2000" b="1" smtClean="0"/>
              <a:t>Open</a:t>
            </a:r>
            <a:r>
              <a:rPr lang="en-US" sz="2000" smtClean="0"/>
              <a:t> and </a:t>
            </a:r>
            <a:r>
              <a:rPr lang="en-US" sz="2000" b="1" smtClean="0"/>
              <a:t>OK</a:t>
            </a:r>
            <a:r>
              <a:rPr lang="en-US" sz="2000" smtClean="0"/>
              <a:t>.</a:t>
            </a:r>
          </a:p>
          <a:p>
            <a:r>
              <a:rPr lang="en-US" sz="2000" smtClean="0"/>
              <a:t>Accept </a:t>
            </a:r>
            <a:r>
              <a:rPr lang="en-US" sz="2000"/>
              <a:t>the defaults for the data </a:t>
            </a:r>
            <a:r>
              <a:rPr lang="en-US" sz="2000" smtClean="0"/>
              <a:t>selection, and click </a:t>
            </a:r>
            <a:r>
              <a:rPr lang="en-US" sz="2000" b="1" smtClean="0"/>
              <a:t>OK</a:t>
            </a:r>
            <a:r>
              <a:rPr lang="en-US" sz="2000" smtClean="0"/>
              <a:t>.</a:t>
            </a:r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32</a:t>
            </a:fld>
            <a:endParaRPr lang="en-GB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55" y="2700928"/>
            <a:ext cx="6063615" cy="246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329578"/>
            <a:ext cx="1657350" cy="1211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>
            <a:off x="2195736" y="3001516"/>
            <a:ext cx="868313" cy="21640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3347864" y="2950155"/>
            <a:ext cx="1512168" cy="21640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3419872" y="4546330"/>
            <a:ext cx="1512168" cy="21640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7142914" y="4145950"/>
            <a:ext cx="756084" cy="21640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0942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Animate in 3D (3/5)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114800" cy="3771636"/>
          </a:xfrm>
        </p:spPr>
        <p:txBody>
          <a:bodyPr>
            <a:normAutofit/>
          </a:bodyPr>
          <a:lstStyle/>
          <a:p>
            <a:r>
              <a:rPr lang="en-US" sz="2000" smtClean="0"/>
              <a:t>Select </a:t>
            </a:r>
            <a:r>
              <a:rPr lang="en-US" sz="2000" b="1" smtClean="0"/>
              <a:t>Show | Solid</a:t>
            </a:r>
            <a:r>
              <a:rPr lang="en-US" sz="2000" smtClean="0"/>
              <a:t>.</a:t>
            </a:r>
          </a:p>
          <a:p>
            <a:r>
              <a:rPr lang="en-US" sz="2000" smtClean="0"/>
              <a:t>Select </a:t>
            </a:r>
            <a:r>
              <a:rPr lang="en-US" sz="2000" b="1" smtClean="0"/>
              <a:t>Toolbox | Geometry</a:t>
            </a:r>
            <a:r>
              <a:rPr lang="en-US" sz="2000" smtClean="0"/>
              <a:t>, set the scale for z to 20, and click </a:t>
            </a:r>
            <a:r>
              <a:rPr lang="en-US" sz="2000" b="1" smtClean="0"/>
              <a:t>Apply</a:t>
            </a:r>
            <a:r>
              <a:rPr lang="en-US" sz="2000" smtClean="0"/>
              <a:t>.</a:t>
            </a:r>
          </a:p>
          <a:p>
            <a:r>
              <a:rPr lang="en-US" sz="2000" smtClean="0"/>
              <a:t>Select </a:t>
            </a:r>
            <a:r>
              <a:rPr lang="en-US" sz="2000" b="1" smtClean="0"/>
              <a:t>Toolbox | Color Bar</a:t>
            </a:r>
            <a:r>
              <a:rPr lang="en-US" sz="2000" smtClean="0"/>
              <a:t>, set the limits to -1 and 0, and click </a:t>
            </a:r>
            <a:r>
              <a:rPr lang="en-US" sz="2000" b="1" smtClean="0"/>
              <a:t>Apply</a:t>
            </a:r>
            <a:r>
              <a:rPr lang="en-US" sz="200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33</a:t>
            </a:fld>
            <a:endParaRPr lang="en-GB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133" y="1562487"/>
            <a:ext cx="1668780" cy="1725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361556"/>
            <a:ext cx="1748790" cy="1491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Oval 14"/>
          <p:cNvSpPr/>
          <p:nvPr/>
        </p:nvSpPr>
        <p:spPr>
          <a:xfrm>
            <a:off x="5940152" y="2893314"/>
            <a:ext cx="868313" cy="21640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6367206" y="3875868"/>
            <a:ext cx="530996" cy="342469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6108810" y="4370737"/>
            <a:ext cx="335398" cy="28696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6326013" y="2497460"/>
            <a:ext cx="335398" cy="28696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3186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Animate in 3D </a:t>
            </a:r>
            <a:r>
              <a:rPr lang="nl-BE" smtClean="0"/>
              <a:t>(4/5)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Then select </a:t>
            </a:r>
            <a:r>
              <a:rPr lang="en-US" sz="2000" b="1" smtClean="0"/>
              <a:t>Toolbox | Animation</a:t>
            </a:r>
            <a:r>
              <a:rPr lang="en-US" sz="2000" smtClean="0"/>
              <a:t>.</a:t>
            </a:r>
          </a:p>
          <a:p>
            <a:r>
              <a:rPr lang="en-US" sz="2000" smtClean="0"/>
              <a:t>Under the </a:t>
            </a:r>
            <a:r>
              <a:rPr lang="en-US" sz="2000" b="1" smtClean="0"/>
              <a:t>Options</a:t>
            </a:r>
            <a:r>
              <a:rPr lang="en-US" sz="2000" smtClean="0"/>
              <a:t> tab, set </a:t>
            </a:r>
            <a:r>
              <a:rPr lang="en-US" sz="2000" b="1" smtClean="0"/>
              <a:t>Delay</a:t>
            </a:r>
            <a:r>
              <a:rPr lang="en-US" sz="2000" smtClean="0"/>
              <a:t> to 0.1, and</a:t>
            </a:r>
          </a:p>
          <a:p>
            <a:r>
              <a:rPr lang="en-US" sz="2000" smtClean="0"/>
              <a:t>and </a:t>
            </a:r>
            <a:r>
              <a:rPr lang="en-US" sz="2000"/>
              <a:t>click </a:t>
            </a:r>
            <a:r>
              <a:rPr lang="en-US" sz="2000" b="1" smtClean="0"/>
              <a:t>Run</a:t>
            </a:r>
            <a:r>
              <a:rPr lang="en-US" sz="2000" smtClean="0"/>
              <a:t> in the </a:t>
            </a:r>
            <a:r>
              <a:rPr lang="en-US" sz="2000" b="1" smtClean="0"/>
              <a:t>Controls</a:t>
            </a:r>
            <a:r>
              <a:rPr lang="en-US" sz="2000" smtClean="0"/>
              <a:t> tab.</a:t>
            </a:r>
          </a:p>
          <a:p>
            <a:r>
              <a:rPr lang="en-US" sz="2000" smtClean="0"/>
              <a:t>Try </a:t>
            </a:r>
            <a:r>
              <a:rPr lang="en-US" sz="2000"/>
              <a:t>dragging with the mouse to rotate the view of the model</a:t>
            </a:r>
            <a:r>
              <a:rPr lang="en-US" sz="2000" smtClean="0"/>
              <a:t>.</a:t>
            </a:r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34</a:t>
            </a:fld>
            <a:endParaRPr lang="en-GB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516" y="1386668"/>
            <a:ext cx="3714750" cy="293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8" t="2649" r="-1"/>
          <a:stretch/>
        </p:blipFill>
        <p:spPr bwMode="auto">
          <a:xfrm>
            <a:off x="6385891" y="2922612"/>
            <a:ext cx="1270394" cy="2125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2922611"/>
            <a:ext cx="1296144" cy="2128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val 10"/>
          <p:cNvSpPr/>
          <p:nvPr/>
        </p:nvSpPr>
        <p:spPr>
          <a:xfrm>
            <a:off x="6660232" y="3361556"/>
            <a:ext cx="868313" cy="21640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7812360" y="3535509"/>
            <a:ext cx="648072" cy="21640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361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Animate in 3D </a:t>
            </a:r>
            <a:r>
              <a:rPr lang="nl-BE" smtClean="0"/>
              <a:t>(5/5)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Select </a:t>
            </a:r>
            <a:r>
              <a:rPr lang="en-US" sz="2000" b="1" smtClean="0"/>
              <a:t>Show | Isosurfaces</a:t>
            </a:r>
            <a:r>
              <a:rPr lang="en-US" sz="2000" smtClean="0"/>
              <a:t>.</a:t>
            </a:r>
            <a:endParaRPr lang="nl-BE" sz="2000" smtClean="0"/>
          </a:p>
          <a:p>
            <a:r>
              <a:rPr lang="nl-BE" sz="2000" smtClean="0"/>
              <a:t>Select </a:t>
            </a:r>
            <a:r>
              <a:rPr lang="nl-BE" sz="2000" b="1" smtClean="0"/>
              <a:t>Toolbox | Isosurface</a:t>
            </a:r>
            <a:r>
              <a:rPr lang="nl-BE" sz="2000" smtClean="0"/>
              <a:t>,</a:t>
            </a:r>
          </a:p>
          <a:p>
            <a:r>
              <a:rPr lang="nl-BE" sz="2000" smtClean="0"/>
              <a:t>and set the limits again to -1 and 0.</a:t>
            </a:r>
          </a:p>
          <a:p>
            <a:r>
              <a:rPr lang="nl-BE" sz="2000" smtClean="0"/>
              <a:t>Also change the number of surfaces to 10,</a:t>
            </a:r>
          </a:p>
          <a:p>
            <a:r>
              <a:rPr lang="nl-BE" sz="2000" smtClean="0"/>
              <a:t>and press </a:t>
            </a:r>
            <a:r>
              <a:rPr lang="nl-BE" sz="2000" b="1" smtClean="0"/>
              <a:t>Apply</a:t>
            </a:r>
            <a:r>
              <a:rPr lang="nl-BE" sz="2000" smtClean="0"/>
              <a:t>.</a:t>
            </a:r>
          </a:p>
          <a:p>
            <a:r>
              <a:rPr lang="nl-BE" sz="2000" smtClean="0"/>
              <a:t>Now try animating the isosurfaces.</a:t>
            </a:r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35</a:t>
            </a:fld>
            <a:endParaRPr lang="en-GB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605" y="1444734"/>
            <a:ext cx="3606165" cy="2708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505572"/>
            <a:ext cx="1377315" cy="1691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7596336" y="4344903"/>
            <a:ext cx="868313" cy="21640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596336" y="4021149"/>
            <a:ext cx="868313" cy="348519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7435315" y="4787540"/>
            <a:ext cx="593069" cy="21640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4831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36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/>
              <a:t>Education evenings </a:t>
            </a:r>
            <a:r>
              <a:rPr lang="en-GB" b="1" smtClean="0"/>
              <a:t>2018</a:t>
            </a:r>
            <a:endParaRPr lang="en-GB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/>
              <a:t>Practical introduction</a:t>
            </a:r>
            <a:br>
              <a:rPr lang="en-GB"/>
            </a:br>
            <a:r>
              <a:rPr lang="en-GB"/>
              <a:t>to groundwater modelling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mtClean="0"/>
              <a:t>Computer exercises</a:t>
            </a:r>
          </a:p>
          <a:p>
            <a:r>
              <a:rPr lang="nl-BE"/>
              <a:t>01 03 Our first MODFLOW model</a:t>
            </a:r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627784" y="4729708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i="1" smtClean="0">
                <a:solidFill>
                  <a:schemeClr val="bg1">
                    <a:lumMod val="75000"/>
                  </a:schemeClr>
                </a:solidFill>
              </a:rPr>
              <a:t>Questions? Found an error?</a:t>
            </a:r>
            <a:br>
              <a:rPr lang="nl-BE" sz="1400" i="1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nl-BE" sz="1400" i="1" smtClean="0">
                <a:solidFill>
                  <a:schemeClr val="bg1">
                    <a:lumMod val="75000"/>
                  </a:schemeClr>
                </a:solidFill>
              </a:rPr>
              <a:t>Please contact B. Rogiers at brogiers@sckcen.be.</a:t>
            </a:r>
            <a:endParaRPr lang="en-GB" sz="1400" i="1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5111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482" y="1835051"/>
            <a:ext cx="4365302" cy="271468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Set the projection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3816000" cy="3771636"/>
          </a:xfrm>
        </p:spPr>
        <p:txBody>
          <a:bodyPr>
            <a:normAutofit/>
          </a:bodyPr>
          <a:lstStyle/>
          <a:p>
            <a:r>
              <a:rPr lang="en-US" sz="2000"/>
              <a:t>We will not be working with projections in this course, so set </a:t>
            </a:r>
            <a:r>
              <a:rPr lang="en-US" sz="2000" b="1"/>
              <a:t>Projection</a:t>
            </a:r>
            <a:r>
              <a:rPr lang="en-US" sz="2000"/>
              <a:t> to "</a:t>
            </a:r>
            <a:r>
              <a:rPr lang="en-US" sz="2000" smtClean="0"/>
              <a:t>NA".</a:t>
            </a:r>
          </a:p>
          <a:p>
            <a:r>
              <a:rPr lang="en-US" sz="2000" smtClean="0"/>
              <a:t>Click </a:t>
            </a:r>
            <a:r>
              <a:rPr lang="en-US" sz="2000" b="1" smtClean="0"/>
              <a:t>Next</a:t>
            </a:r>
            <a:r>
              <a:rPr lang="en-US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4</a:t>
            </a:fld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5480396" y="3568344"/>
            <a:ext cx="504056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740352" y="3946856"/>
            <a:ext cx="850320" cy="275621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4265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031" y="1777380"/>
            <a:ext cx="4720590" cy="290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Initialize model grid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240000" cy="3771636"/>
          </a:xfrm>
        </p:spPr>
        <p:txBody>
          <a:bodyPr>
            <a:normAutofit/>
          </a:bodyPr>
          <a:lstStyle/>
          <a:p>
            <a:r>
              <a:rPr lang="en-US" sz="2000"/>
              <a:t>Change the number of columns and </a:t>
            </a:r>
            <a:r>
              <a:rPr lang="en-US" sz="2000" smtClean="0"/>
              <a:t>rows</a:t>
            </a:r>
            <a:br>
              <a:rPr lang="en-US" sz="2000" smtClean="0"/>
            </a:br>
            <a:r>
              <a:rPr lang="en-US" sz="2000" smtClean="0"/>
              <a:t>each </a:t>
            </a:r>
            <a:r>
              <a:rPr lang="en-US" sz="2000"/>
              <a:t>to </a:t>
            </a:r>
            <a:r>
              <a:rPr lang="en-US" sz="2000" smtClean="0"/>
              <a:t>21. </a:t>
            </a:r>
          </a:p>
          <a:p>
            <a:r>
              <a:rPr lang="en-US" sz="2000" smtClean="0"/>
              <a:t>Set the </a:t>
            </a:r>
            <a:r>
              <a:rPr lang="en-US" sz="2000" b="1" smtClean="0"/>
              <a:t>Model_Top</a:t>
            </a:r>
            <a:r>
              <a:rPr lang="en-US" sz="2000" smtClean="0"/>
              <a:t> to 1,</a:t>
            </a:r>
          </a:p>
          <a:p>
            <a:r>
              <a:rPr lang="en-US" sz="2000" smtClean="0"/>
              <a:t>change the middle layer name to “Aquitard”, and</a:t>
            </a:r>
          </a:p>
          <a:p>
            <a:r>
              <a:rPr lang="en-US" sz="2000" smtClean="0"/>
              <a:t>then click </a:t>
            </a:r>
            <a:r>
              <a:rPr lang="en-US" sz="2000" b="1" smtClean="0"/>
              <a:t>Finish</a:t>
            </a:r>
            <a:r>
              <a:rPr lang="en-US" sz="2000" smtClean="0"/>
              <a:t>. 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5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3931942" y="2108155"/>
            <a:ext cx="597328" cy="576064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6516216" y="2683760"/>
            <a:ext cx="792088" cy="245748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7308304" y="2416748"/>
            <a:ext cx="504056" cy="245748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7596336" y="4195928"/>
            <a:ext cx="792088" cy="245748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206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This is what you should get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6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17340"/>
            <a:ext cx="4669155" cy="3480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228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561356"/>
            <a:ext cx="3463290" cy="2988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Change model units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240000" cy="3771636"/>
          </a:xfrm>
        </p:spPr>
        <p:txBody>
          <a:bodyPr>
            <a:normAutofit/>
          </a:bodyPr>
          <a:lstStyle/>
          <a:p>
            <a:r>
              <a:rPr lang="en-US" sz="2000" smtClean="0"/>
              <a:t>Select </a:t>
            </a:r>
            <a:r>
              <a:rPr lang="en-US" sz="2000" b="1" smtClean="0"/>
              <a:t>Model | MODFLOW </a:t>
            </a:r>
            <a:r>
              <a:rPr lang="en-US" sz="2000" b="1"/>
              <a:t>Options</a:t>
            </a:r>
            <a:r>
              <a:rPr lang="en-US" sz="2000" smtClean="0"/>
              <a:t>…,</a:t>
            </a:r>
          </a:p>
          <a:p>
            <a:r>
              <a:rPr lang="en-US" sz="2000" smtClean="0"/>
              <a:t>switch </a:t>
            </a:r>
            <a:r>
              <a:rPr lang="en-US" sz="2000"/>
              <a:t>to the </a:t>
            </a:r>
            <a:r>
              <a:rPr lang="en-US" sz="2000" b="1"/>
              <a:t>Options</a:t>
            </a:r>
            <a:r>
              <a:rPr lang="en-US" sz="2000"/>
              <a:t> tab</a:t>
            </a:r>
            <a:r>
              <a:rPr lang="en-US" sz="2000" smtClean="0"/>
              <a:t>,</a:t>
            </a:r>
          </a:p>
          <a:p>
            <a:r>
              <a:rPr lang="en-US" sz="2000" smtClean="0"/>
              <a:t>change </a:t>
            </a:r>
            <a:r>
              <a:rPr lang="en-US" sz="2000"/>
              <a:t>the time unit to “days</a:t>
            </a:r>
            <a:r>
              <a:rPr lang="en-US" sz="2000" smtClean="0"/>
              <a:t>”,</a:t>
            </a:r>
          </a:p>
          <a:p>
            <a:r>
              <a:rPr lang="en-US" sz="2000" smtClean="0"/>
              <a:t>and </a:t>
            </a:r>
            <a:r>
              <a:rPr lang="en-US" sz="2000"/>
              <a:t>click </a:t>
            </a:r>
            <a:r>
              <a:rPr lang="en-US" sz="2000" b="1"/>
              <a:t>OK</a:t>
            </a:r>
            <a:r>
              <a:rPr lang="en-US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7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752584" y="3423269"/>
            <a:ext cx="576064" cy="26288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148064" y="1777380"/>
            <a:ext cx="792088" cy="245748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9" name="Oval 8"/>
          <p:cNvSpPr/>
          <p:nvPr/>
        </p:nvSpPr>
        <p:spPr>
          <a:xfrm>
            <a:off x="6660232" y="4072313"/>
            <a:ext cx="792088" cy="297355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8222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353" y="1763662"/>
            <a:ext cx="4749165" cy="2440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Specify time discretization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240000" cy="3771636"/>
          </a:xfrm>
        </p:spPr>
        <p:txBody>
          <a:bodyPr>
            <a:noAutofit/>
          </a:bodyPr>
          <a:lstStyle/>
          <a:p>
            <a:r>
              <a:rPr lang="en-US" sz="2000" smtClean="0"/>
              <a:t>Select </a:t>
            </a:r>
            <a:r>
              <a:rPr lang="en-US" sz="2000" b="1" smtClean="0"/>
              <a:t>Model | MODFLOW Time…</a:t>
            </a:r>
            <a:endParaRPr lang="en-US" sz="2000"/>
          </a:p>
          <a:p>
            <a:r>
              <a:rPr lang="en-US" sz="2000" smtClean="0"/>
              <a:t>Increase the number of stress periods to two,</a:t>
            </a:r>
          </a:p>
          <a:p>
            <a:r>
              <a:rPr lang="en-US" sz="2000" smtClean="0"/>
              <a:t>change </a:t>
            </a:r>
            <a:r>
              <a:rPr lang="en-US" sz="2000" b="1" smtClean="0"/>
              <a:t>Starting </a:t>
            </a:r>
            <a:r>
              <a:rPr lang="en-US" sz="2000" b="1"/>
              <a:t>time </a:t>
            </a:r>
            <a:r>
              <a:rPr lang="en-US" sz="2000"/>
              <a:t>to </a:t>
            </a:r>
            <a:r>
              <a:rPr lang="en-US" sz="2000" smtClean="0"/>
              <a:t>0,</a:t>
            </a:r>
          </a:p>
          <a:p>
            <a:r>
              <a:rPr lang="en-US" sz="2000" smtClean="0"/>
              <a:t>Ending </a:t>
            </a:r>
            <a:r>
              <a:rPr lang="en-US" sz="2000"/>
              <a:t>time to </a:t>
            </a:r>
            <a:r>
              <a:rPr lang="en-US" sz="2000" smtClean="0"/>
              <a:t>1000,</a:t>
            </a:r>
          </a:p>
          <a:p>
            <a:r>
              <a:rPr lang="en-US" sz="2000" smtClean="0"/>
              <a:t>the </a:t>
            </a:r>
            <a:r>
              <a:rPr lang="en-US" sz="2000"/>
              <a:t>length of the first time step to 10 </a:t>
            </a:r>
            <a:r>
              <a:rPr lang="en-US" sz="2000" smtClean="0"/>
              <a:t>and</a:t>
            </a:r>
          </a:p>
          <a:p>
            <a:r>
              <a:rPr lang="en-US" sz="2000" smtClean="0"/>
              <a:t>choose </a:t>
            </a:r>
            <a:r>
              <a:rPr lang="en-US" sz="2000"/>
              <a:t>a </a:t>
            </a:r>
            <a:r>
              <a:rPr lang="en-US" sz="2000" smtClean="0"/>
              <a:t>transient </a:t>
            </a:r>
            <a:r>
              <a:rPr lang="en-US" sz="2000"/>
              <a:t>stress </a:t>
            </a:r>
            <a:r>
              <a:rPr lang="en-US" sz="2000" smtClean="0"/>
              <a:t>period.</a:t>
            </a:r>
          </a:p>
          <a:p>
            <a:r>
              <a:rPr lang="en-US" sz="2000" smtClean="0"/>
              <a:t>Then </a:t>
            </a:r>
            <a:r>
              <a:rPr lang="en-US" sz="2000"/>
              <a:t>click </a:t>
            </a:r>
            <a:r>
              <a:rPr lang="en-US" sz="2000" b="1"/>
              <a:t>OK</a:t>
            </a:r>
            <a:r>
              <a:rPr lang="en-US" sz="200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8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399759" y="3069236"/>
            <a:ext cx="897026" cy="22184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533504" y="3060135"/>
            <a:ext cx="543576" cy="22184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6537480" y="3079863"/>
            <a:ext cx="720080" cy="201679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4060920" y="3522548"/>
            <a:ext cx="448513" cy="22184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7294144" y="3720803"/>
            <a:ext cx="722336" cy="295279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8738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Add well to model (1/4)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240000" cy="3771636"/>
          </a:xfrm>
        </p:spPr>
        <p:txBody>
          <a:bodyPr>
            <a:normAutofit/>
          </a:bodyPr>
          <a:lstStyle/>
          <a:p>
            <a:r>
              <a:rPr lang="en-US" sz="2000"/>
              <a:t>The</a:t>
            </a:r>
            <a:r>
              <a:rPr lang="en-US" sz="2000" b="1"/>
              <a:t> MODFLOW Packages and Programs </a:t>
            </a:r>
            <a:r>
              <a:rPr lang="en-US" sz="2000"/>
              <a:t>dialog box is where you activate any of the optional packages in MODFLOW that you want to use. </a:t>
            </a:r>
            <a:r>
              <a:rPr lang="en-US" sz="2000" smtClean="0"/>
              <a:t>Select </a:t>
            </a:r>
            <a:r>
              <a:rPr lang="en-US" sz="2000" b="1" smtClean="0"/>
              <a:t>Model | MODFLOW </a:t>
            </a:r>
            <a:r>
              <a:rPr lang="en-US" sz="2000" b="1"/>
              <a:t>Packages and Programs</a:t>
            </a:r>
            <a:r>
              <a:rPr lang="en-US" sz="2000" b="1" smtClean="0"/>
              <a:t>…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9</a:t>
            </a:fld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561356"/>
            <a:ext cx="1691640" cy="3057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5371708" y="2683004"/>
            <a:ext cx="1763648" cy="216024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5356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1989</TotalTime>
  <Words>1285</Words>
  <Application>Microsoft Office PowerPoint</Application>
  <PresentationFormat>On-screen Show (16:10)</PresentationFormat>
  <Paragraphs>174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Arial Rounded MT Bold</vt:lpstr>
      <vt:lpstr>Calibri</vt:lpstr>
      <vt:lpstr>Wingdings</vt:lpstr>
      <vt:lpstr>1_Office Theme</vt:lpstr>
      <vt:lpstr>Education evenings 2018</vt:lpstr>
      <vt:lpstr>Purpose</vt:lpstr>
      <vt:lpstr>Create new model</vt:lpstr>
      <vt:lpstr>Set the projection</vt:lpstr>
      <vt:lpstr>Initialize model grid</vt:lpstr>
      <vt:lpstr>This is what you should get</vt:lpstr>
      <vt:lpstr>Change model units</vt:lpstr>
      <vt:lpstr>Specify time discretization</vt:lpstr>
      <vt:lpstr>Add well to model (1/4)</vt:lpstr>
      <vt:lpstr>Add well to model (2/4)</vt:lpstr>
      <vt:lpstr>Add well to model (3/4)</vt:lpstr>
      <vt:lpstr>Add well to model (4/4)</vt:lpstr>
      <vt:lpstr>Set default Kx</vt:lpstr>
      <vt:lpstr>Modify Kx Aquitard (1/3)</vt:lpstr>
      <vt:lpstr>Modify Kx Aquitard (2/3)</vt:lpstr>
      <vt:lpstr>Modify Kx Aquitard (3/3)</vt:lpstr>
      <vt:lpstr>Visualize Kx data set</vt:lpstr>
      <vt:lpstr>This is what you should get</vt:lpstr>
      <vt:lpstr>Change layer type</vt:lpstr>
      <vt:lpstr>Save model</vt:lpstr>
      <vt:lpstr>Set MODFLOW executable location</vt:lpstr>
      <vt:lpstr>Run model (1/3)</vt:lpstr>
      <vt:lpstr>Run model (2/3)</vt:lpstr>
      <vt:lpstr>Run model (3/3)</vt:lpstr>
      <vt:lpstr>Import model results (1/2)</vt:lpstr>
      <vt:lpstr>Import model results (2/2)</vt:lpstr>
      <vt:lpstr>Check model results</vt:lpstr>
      <vt:lpstr>Change visualization type</vt:lpstr>
      <vt:lpstr>Plot hydrograph (1/2)</vt:lpstr>
      <vt:lpstr>Plot hydrograph (2/2)</vt:lpstr>
      <vt:lpstr>Animate in 3D (1/5)</vt:lpstr>
      <vt:lpstr>Animate in 3D (2/5)</vt:lpstr>
      <vt:lpstr>Animate in 3D (3/5)</vt:lpstr>
      <vt:lpstr>Animate in 3D (4/5)</vt:lpstr>
      <vt:lpstr>Animate in 3D (5/5)</vt:lpstr>
      <vt:lpstr>Education evenings 2018</vt:lpstr>
    </vt:vector>
  </TitlesOfParts>
  <Company>SCK-CEN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Groundwater flow modelling with open source tools1. A beginner's short course</dc:title>
  <dc:creator>brogiers@SCKCEN.BE</dc:creator>
  <cp:lastModifiedBy>Rogiers Bart</cp:lastModifiedBy>
  <cp:revision>128</cp:revision>
  <cp:lastPrinted>2018-10-08T10:31:03Z</cp:lastPrinted>
  <dcterms:created xsi:type="dcterms:W3CDTF">2015-08-08T11:23:11Z</dcterms:created>
  <dcterms:modified xsi:type="dcterms:W3CDTF">2018-10-08T10:31:36Z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exandriaPath">
    <vt:lpwstr/>
  </property>
</Properties>
</file>