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5"/>
  </p:notesMasterIdLst>
  <p:handoutMasterIdLst>
    <p:handoutMasterId r:id="rId46"/>
  </p:handoutMasterIdLst>
  <p:sldIdLst>
    <p:sldId id="259" r:id="rId2"/>
    <p:sldId id="271" r:id="rId3"/>
    <p:sldId id="274" r:id="rId4"/>
    <p:sldId id="275" r:id="rId5"/>
    <p:sldId id="276" r:id="rId6"/>
    <p:sldId id="277" r:id="rId7"/>
    <p:sldId id="290" r:id="rId8"/>
    <p:sldId id="278" r:id="rId9"/>
    <p:sldId id="291" r:id="rId10"/>
    <p:sldId id="279" r:id="rId11"/>
    <p:sldId id="292" r:id="rId12"/>
    <p:sldId id="281" r:id="rId13"/>
    <p:sldId id="293" r:id="rId14"/>
    <p:sldId id="294" r:id="rId15"/>
    <p:sldId id="295" r:id="rId16"/>
    <p:sldId id="296" r:id="rId17"/>
    <p:sldId id="297" r:id="rId18"/>
    <p:sldId id="298" r:id="rId19"/>
    <p:sldId id="283" r:id="rId20"/>
    <p:sldId id="284" r:id="rId21"/>
    <p:sldId id="299" r:id="rId22"/>
    <p:sldId id="300" r:id="rId23"/>
    <p:sldId id="301" r:id="rId24"/>
    <p:sldId id="302" r:id="rId25"/>
    <p:sldId id="303" r:id="rId26"/>
    <p:sldId id="304" r:id="rId27"/>
    <p:sldId id="285" r:id="rId28"/>
    <p:sldId id="305" r:id="rId29"/>
    <p:sldId id="306" r:id="rId30"/>
    <p:sldId id="307" r:id="rId31"/>
    <p:sldId id="308" r:id="rId32"/>
    <p:sldId id="311" r:id="rId33"/>
    <p:sldId id="312" r:id="rId34"/>
    <p:sldId id="313" r:id="rId35"/>
    <p:sldId id="314" r:id="rId36"/>
    <p:sldId id="309" r:id="rId37"/>
    <p:sldId id="286" r:id="rId38"/>
    <p:sldId id="315" r:id="rId39"/>
    <p:sldId id="316" r:id="rId40"/>
    <p:sldId id="317" r:id="rId41"/>
    <p:sldId id="318" r:id="rId42"/>
    <p:sldId id="287" r:id="rId43"/>
    <p:sldId id="267" r:id="rId44"/>
  </p:sldIdLst>
  <p:sldSz cx="9144000" cy="5715000" type="screen16x1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3" autoAdjust="0"/>
  </p:normalViewPr>
  <p:slideViewPr>
    <p:cSldViewPr>
      <p:cViewPr varScale="1">
        <p:scale>
          <a:sx n="104" d="100"/>
          <a:sy n="104" d="100"/>
        </p:scale>
        <p:origin x="726" y="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65111F-249F-4E6B-BD87-FC530FCD2F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E1011B-7798-48F1-9837-AB630D20F00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4" name="Picture 2" descr="https://iah.org/wp-content/uploads/2017/04/iah-logo-2015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170" y="467723"/>
            <a:ext cx="536252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03 01 RMA example model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70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Generate the grid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Grid | Generate </a:t>
            </a:r>
            <a:r>
              <a:rPr lang="nl-BE" sz="2000" b="1" smtClean="0"/>
              <a:t>Grid…</a:t>
            </a:r>
            <a:r>
              <a:rPr lang="nl-BE" sz="2000" smtClean="0"/>
              <a:t> or use the corresponding button.</a:t>
            </a:r>
          </a:p>
          <a:p>
            <a:r>
              <a:rPr lang="nl-BE" sz="2000" smtClean="0"/>
              <a:t>Uncheck the </a:t>
            </a:r>
            <a:r>
              <a:rPr lang="nl-BE" sz="2000" b="1" smtClean="0"/>
              <a:t>Calculate grid angle automatically </a:t>
            </a:r>
            <a:r>
              <a:rPr lang="nl-BE" sz="2000" smtClean="0"/>
              <a:t>check box, and</a:t>
            </a:r>
          </a:p>
          <a:p>
            <a:r>
              <a:rPr lang="nl-BE" sz="2000" smtClean="0"/>
              <a:t>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77580"/>
            <a:ext cx="2019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53992"/>
            <a:ext cx="2291715" cy="193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1763688" y="4081636"/>
            <a:ext cx="1368152" cy="504056"/>
          </a:xfrm>
          <a:prstGeom prst="wedgeRoundRectCallout">
            <a:avLst>
              <a:gd name="adj1" fmla="val 46737"/>
              <a:gd name="adj2" fmla="val -10792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Generate grid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08104" y="2529146"/>
            <a:ext cx="601184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379353" y="3675979"/>
            <a:ext cx="800175" cy="32517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34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47" y="1280944"/>
            <a:ext cx="2760345" cy="386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47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Set active part of the grid (1/6)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First visualize the </a:t>
            </a:r>
            <a:r>
              <a:rPr lang="nl-BE" sz="2000" b="1" smtClean="0"/>
              <a:t>Active</a:t>
            </a:r>
            <a:r>
              <a:rPr lang="nl-BE" sz="2000" smtClean="0"/>
              <a:t> data set by selecting </a:t>
            </a:r>
            <a:r>
              <a:rPr lang="nl-BE" sz="2000" b="1" smtClean="0"/>
              <a:t>Data | Data </a:t>
            </a:r>
            <a:r>
              <a:rPr lang="nl-BE" sz="2000" b="1" smtClean="0"/>
              <a:t>Visualization…</a:t>
            </a:r>
            <a:r>
              <a:rPr lang="nl-BE" sz="2000"/>
              <a:t> </a:t>
            </a:r>
            <a:r>
              <a:rPr lang="nl-BE" sz="2000" smtClean="0"/>
              <a:t>or using the corresponding button,</a:t>
            </a:r>
          </a:p>
          <a:p>
            <a:r>
              <a:rPr lang="nl-BE" sz="2000" smtClean="0"/>
              <a:t>expanding </a:t>
            </a:r>
            <a:r>
              <a:rPr lang="nl-BE" sz="2000" b="1" smtClean="0"/>
              <a:t>Data </a:t>
            </a:r>
            <a:r>
              <a:rPr lang="nl-BE" sz="2000" b="1" smtClean="0"/>
              <a:t>Sets | Required | Hydrology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selecting </a:t>
            </a:r>
            <a:r>
              <a:rPr lang="nl-BE" sz="2000" b="1" smtClean="0"/>
              <a:t>Active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83000"/>
            <a:ext cx="4914900" cy="36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5436096" y="1921396"/>
            <a:ext cx="601184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315924" y="4506524"/>
            <a:ext cx="800175" cy="32517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0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9348"/>
            <a:ext cx="3954780" cy="312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Set active part of the grid (2/6)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Data | Edit </a:t>
            </a:r>
            <a:r>
              <a:rPr lang="nl-BE" sz="2000" b="1" smtClean="0"/>
              <a:t>Data Sets…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choose the </a:t>
            </a:r>
            <a:r>
              <a:rPr lang="nl-BE" sz="2000" b="1" smtClean="0"/>
              <a:t>Active </a:t>
            </a:r>
            <a:r>
              <a:rPr lang="nl-BE" sz="2000" smtClean="0"/>
              <a:t>data set.</a:t>
            </a:r>
          </a:p>
          <a:p>
            <a:r>
              <a:rPr lang="nl-BE" sz="2000" smtClean="0"/>
              <a:t>Change its </a:t>
            </a:r>
            <a:r>
              <a:rPr lang="nl-BE" sz="2000" b="1" smtClean="0"/>
              <a:t>Default Formula </a:t>
            </a:r>
            <a:r>
              <a:rPr lang="nl-BE" sz="2000" smtClean="0"/>
              <a:t>to “False”,</a:t>
            </a:r>
          </a:p>
          <a:p>
            <a:r>
              <a:rPr lang="nl-BE" sz="2000" smtClean="0"/>
              <a:t>and click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13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932040" y="1911214"/>
            <a:ext cx="601184" cy="26873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372200" y="3361556"/>
            <a:ext cx="800175" cy="32517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012185" y="3972487"/>
            <a:ext cx="800175" cy="32517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6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45332"/>
            <a:ext cx="4794885" cy="372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Set active part of the grid (3/6)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the object that was used to define the domain outline, and double-click to open the </a:t>
            </a:r>
            <a:r>
              <a:rPr lang="nl-BE" sz="2000" b="1" smtClean="0"/>
              <a:t>Object Properties</a:t>
            </a:r>
            <a:r>
              <a:rPr lang="nl-BE" sz="2000" smtClean="0"/>
              <a:t> dialog box.</a:t>
            </a:r>
          </a:p>
          <a:p>
            <a:r>
              <a:rPr lang="nl-BE" sz="2000" smtClean="0"/>
              <a:t>Change the </a:t>
            </a:r>
            <a:r>
              <a:rPr lang="nl-BE" sz="2000" b="1" smtClean="0"/>
              <a:t>Higher Z-coordinate</a:t>
            </a:r>
            <a:r>
              <a:rPr lang="nl-BE" sz="2000" smtClean="0"/>
              <a:t> and </a:t>
            </a:r>
            <a:r>
              <a:rPr lang="nl-BE" sz="2000" b="1" smtClean="0"/>
              <a:t>Lower Z-coordinate</a:t>
            </a:r>
            <a:r>
              <a:rPr lang="nl-BE" sz="2000" smtClean="0"/>
              <a:t> to “Model_Top” and “Aquifer_Bottom” respectively.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14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153397" y="4115544"/>
            <a:ext cx="1173306" cy="51546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6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45332"/>
            <a:ext cx="4783455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Set active part of the grid (4/6)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Data Sets</a:t>
            </a:r>
            <a:r>
              <a:rPr lang="nl-BE" sz="2000" smtClean="0"/>
              <a:t> tab,</a:t>
            </a:r>
          </a:p>
          <a:p>
            <a:r>
              <a:rPr lang="nl-BE" sz="2000" smtClean="0"/>
              <a:t>expand </a:t>
            </a:r>
            <a:r>
              <a:rPr lang="nl-BE" sz="2000" b="1" smtClean="0"/>
              <a:t>Required | Hydrology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select </a:t>
            </a:r>
            <a:r>
              <a:rPr lang="nl-BE" sz="2000" b="1" smtClean="0"/>
              <a:t>Active</a:t>
            </a:r>
            <a:r>
              <a:rPr lang="nl-BE" sz="2000" smtClean="0"/>
              <a:t>.</a:t>
            </a:r>
          </a:p>
          <a:p>
            <a:r>
              <a:rPr lang="nl-BE" sz="2000" smtClean="0"/>
              <a:t>Change the formula to “True”.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15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47034" y="1947724"/>
            <a:ext cx="601184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315924" y="4506524"/>
            <a:ext cx="800175" cy="32517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599434" y="1553776"/>
            <a:ext cx="601184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771016" y="1849388"/>
            <a:ext cx="601184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99206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828" y="1273324"/>
            <a:ext cx="2760345" cy="384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Set active part of the grid (5/6)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Now repeat the procedure in the last two slides for the objects that are selected in the figure on the right, but set the </a:t>
            </a:r>
            <a:r>
              <a:rPr lang="nl-BE" sz="2000" b="1" smtClean="0"/>
              <a:t>Active</a:t>
            </a:r>
            <a:r>
              <a:rPr lang="nl-BE" sz="2000" smtClean="0"/>
              <a:t> data set to “False”.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16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347080" y="2855059"/>
            <a:ext cx="601184" cy="86921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76373" y="4297660"/>
            <a:ext cx="2968035" cy="7272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92280" y="2425451"/>
            <a:ext cx="601184" cy="86421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148064" y="1284724"/>
            <a:ext cx="879803" cy="31569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2" name="Oval 11"/>
          <p:cNvSpPr/>
          <p:nvPr/>
        </p:nvSpPr>
        <p:spPr>
          <a:xfrm>
            <a:off x="7452320" y="1212716"/>
            <a:ext cx="879803" cy="31569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16184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106" y="1709906"/>
            <a:ext cx="2160270" cy="273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Set active part of the grid (6/6)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Finally, select </a:t>
            </a:r>
            <a:r>
              <a:rPr lang="nl-BE" sz="2000" b="1" smtClean="0"/>
              <a:t>Object | Edit | Rearrange </a:t>
            </a:r>
            <a:r>
              <a:rPr lang="nl-BE" sz="2000" b="1" smtClean="0"/>
              <a:t>Objects…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move the Domain_Outline object located at the bottom of the list to the top of the list.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17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503106" y="2641476"/>
            <a:ext cx="1301142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301699" y="3899461"/>
            <a:ext cx="601184" cy="43210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4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18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47564"/>
            <a:ext cx="276606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16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Enable the CHD package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 | MODFLOW </a:t>
            </a:r>
            <a:r>
              <a:rPr lang="nl-BE" sz="2000" b="1" smtClean="0"/>
              <a:t>Packages and Programs…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expand </a:t>
            </a:r>
            <a:r>
              <a:rPr lang="nl-BE" sz="2000" b="1" smtClean="0"/>
              <a:t>Boundary </a:t>
            </a:r>
            <a:r>
              <a:rPr lang="nl-BE" sz="2000" b="1" smtClean="0"/>
              <a:t>conditions | Specified </a:t>
            </a:r>
            <a:r>
              <a:rPr lang="nl-BE" sz="2000" b="1" smtClean="0"/>
              <a:t>head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select the </a:t>
            </a:r>
            <a:r>
              <a:rPr lang="nl-BE" sz="2000" b="1" smtClean="0"/>
              <a:t>CHD</a:t>
            </a:r>
            <a:r>
              <a:rPr lang="nl-BE" sz="2000" smtClean="0"/>
              <a:t> package.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19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7340"/>
            <a:ext cx="4840605" cy="366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433317" y="1964829"/>
            <a:ext cx="1301142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240547" y="4604955"/>
            <a:ext cx="888697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95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In this </a:t>
            </a:r>
            <a:r>
              <a:rPr lang="en-US" smtClean="0"/>
              <a:t>exercise, </a:t>
            </a:r>
            <a:r>
              <a:rPr lang="en-US"/>
              <a:t>we will </a:t>
            </a:r>
            <a:r>
              <a:rPr lang="en-US" smtClean="0"/>
              <a:t>reconstruct the Rocky Mountain Arsenal model, which is one of the examples that come with ModelMuse. We will learn to</a:t>
            </a:r>
          </a:p>
          <a:p>
            <a:r>
              <a:rPr lang="en-US" smtClean="0"/>
              <a:t>import a map,</a:t>
            </a:r>
          </a:p>
          <a:p>
            <a:r>
              <a:rPr lang="en-US" smtClean="0"/>
              <a:t>import objects from a shapefile,</a:t>
            </a:r>
          </a:p>
          <a:p>
            <a:r>
              <a:rPr lang="en-US" smtClean="0"/>
              <a:t>generate the grid and</a:t>
            </a:r>
          </a:p>
          <a:p>
            <a:r>
              <a:rPr lang="en-US" smtClean="0"/>
              <a:t>use the CHD package.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3151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Add specified head boundaries (1/6)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We will model the lake and river as a specified head boundary.</a:t>
            </a:r>
          </a:p>
          <a:p>
            <a:r>
              <a:rPr lang="nl-BE" sz="2000" smtClean="0"/>
              <a:t>First select </a:t>
            </a:r>
            <a:r>
              <a:rPr lang="nl-BE" sz="2000" b="1" smtClean="0"/>
              <a:t>Data | Data </a:t>
            </a:r>
            <a:r>
              <a:rPr lang="nl-BE" sz="2000" b="1" smtClean="0"/>
              <a:t>Visualization…</a:t>
            </a:r>
            <a:r>
              <a:rPr lang="nl-BE" sz="2000" smtClean="0"/>
              <a:t> and select the </a:t>
            </a:r>
            <a:r>
              <a:rPr lang="nl-BE" sz="2000" b="1" smtClean="0"/>
              <a:t>CHD Ending Head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</a:p>
          <a:p>
            <a:r>
              <a:rPr lang="en-GB" sz="2000" smtClean="0"/>
              <a:t>You can ignore the warnings.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20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529" y="1417340"/>
            <a:ext cx="4834890" cy="355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101805" y="4532734"/>
            <a:ext cx="888697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558806" y="2569468"/>
            <a:ext cx="1075324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80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Add specified head boundaries (2/6)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Double-click the object that represents the lake.</a:t>
            </a:r>
          </a:p>
          <a:p>
            <a:r>
              <a:rPr lang="nl-BE" sz="2000" smtClean="0"/>
              <a:t>In the </a:t>
            </a:r>
            <a:r>
              <a:rPr lang="nl-BE" sz="2000" b="1" smtClean="0"/>
              <a:t>Object Properties</a:t>
            </a:r>
            <a:r>
              <a:rPr lang="nl-BE" sz="2000"/>
              <a:t> </a:t>
            </a:r>
            <a:r>
              <a:rPr lang="nl-BE" sz="2000" smtClean="0"/>
              <a:t>dialog box, check </a:t>
            </a:r>
            <a:r>
              <a:rPr lang="nl-BE" sz="2000" b="1" smtClean="0"/>
              <a:t>Set values of enclosed cells</a:t>
            </a:r>
            <a:r>
              <a:rPr lang="nl-BE" sz="2000" smtClean="0"/>
              <a:t> and uncheck </a:t>
            </a:r>
            <a:r>
              <a:rPr lang="nl-BE" sz="2000" b="1" smtClean="0"/>
              <a:t>Set values of intersected cells</a:t>
            </a:r>
            <a:r>
              <a:rPr lang="nl-BE" sz="2000" smtClean="0"/>
              <a:t>.</a:t>
            </a:r>
            <a:endParaRPr lang="nl-BE" sz="2000"/>
          </a:p>
          <a:p>
            <a:r>
              <a:rPr lang="nl-BE" sz="2000" smtClean="0"/>
              <a:t>Change the </a:t>
            </a:r>
            <a:r>
              <a:rPr lang="nl-BE" sz="2000" b="1" smtClean="0"/>
              <a:t>Number of Z formulas</a:t>
            </a:r>
            <a:r>
              <a:rPr lang="nl-BE" sz="2000" smtClean="0"/>
              <a:t> to </a:t>
            </a:r>
            <a:r>
              <a:rPr lang="nl-BE" sz="2000" b="1" smtClean="0"/>
              <a:t>Two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21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875" y="1273324"/>
            <a:ext cx="4840605" cy="37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924613" y="3145532"/>
            <a:ext cx="1731820" cy="39018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491462" y="3630538"/>
            <a:ext cx="501648" cy="39018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11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Add specified head boundaries (3/6)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75476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MODFLOW Features</a:t>
            </a:r>
            <a:r>
              <a:rPr lang="nl-BE" sz="2000" smtClean="0"/>
              <a:t> tab,</a:t>
            </a:r>
          </a:p>
          <a:p>
            <a:r>
              <a:rPr lang="nl-BE" sz="2000" smtClean="0"/>
              <a:t>select the </a:t>
            </a:r>
            <a:r>
              <a:rPr lang="nl-BE" sz="2000" b="1" smtClean="0"/>
              <a:t>CHD </a:t>
            </a:r>
            <a:r>
              <a:rPr lang="nl-BE" sz="2000" smtClean="0"/>
              <a:t>package,</a:t>
            </a:r>
          </a:p>
          <a:p>
            <a:r>
              <a:rPr lang="nl-BE" sz="2000" smtClean="0"/>
              <a:t>change the </a:t>
            </a:r>
            <a:r>
              <a:rPr lang="nl-BE" sz="2000" b="1" smtClean="0"/>
              <a:t>Number of times</a:t>
            </a:r>
            <a:r>
              <a:rPr lang="nl-BE" sz="2000" smtClean="0"/>
              <a:t> to 1,</a:t>
            </a:r>
          </a:p>
          <a:p>
            <a:r>
              <a:rPr lang="nl-BE" sz="2000" smtClean="0"/>
              <a:t>and set </a:t>
            </a:r>
            <a:r>
              <a:rPr lang="nl-BE" sz="2000" b="1" smtClean="0"/>
              <a:t>Starting time</a:t>
            </a:r>
            <a:r>
              <a:rPr lang="nl-BE" sz="2000" smtClean="0"/>
              <a:t>, </a:t>
            </a:r>
            <a:r>
              <a:rPr lang="nl-BE" sz="2000" b="1" smtClean="0"/>
              <a:t>Ending time</a:t>
            </a:r>
            <a:r>
              <a:rPr lang="nl-BE" sz="2000" smtClean="0"/>
              <a:t>, </a:t>
            </a:r>
            <a:r>
              <a:rPr lang="nl-BE" sz="2000" b="1" smtClean="0"/>
              <a:t>Starting head</a:t>
            </a:r>
            <a:r>
              <a:rPr lang="nl-BE" sz="2000" smtClean="0"/>
              <a:t>, and </a:t>
            </a:r>
            <a:r>
              <a:rPr lang="nl-BE" sz="2000" b="1" smtClean="0"/>
              <a:t>Ending head </a:t>
            </a:r>
            <a:r>
              <a:rPr lang="nl-BE" sz="2000" smtClean="0"/>
              <a:t>to -1, 0, 75 and 75.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22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9348"/>
            <a:ext cx="4789170" cy="369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214598" y="1869329"/>
            <a:ext cx="1431256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140794" y="2924388"/>
            <a:ext cx="2095502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92080" y="4441676"/>
            <a:ext cx="1301142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429078" y="4743638"/>
            <a:ext cx="977567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11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Add specified head boundaries (4/6)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Now double-click on the object that represents the river, to open the </a:t>
            </a:r>
            <a:r>
              <a:rPr lang="nl-BE" sz="2000" b="1" smtClean="0"/>
              <a:t>Object Properties </a:t>
            </a:r>
            <a:r>
              <a:rPr lang="nl-BE" sz="2000" smtClean="0"/>
              <a:t>dialog box.</a:t>
            </a:r>
          </a:p>
          <a:p>
            <a:r>
              <a:rPr lang="nl-BE" sz="2000" smtClean="0"/>
              <a:t>Change the </a:t>
            </a:r>
            <a:r>
              <a:rPr lang="nl-BE" sz="2000" b="1" smtClean="0"/>
              <a:t>Number of Z formulas</a:t>
            </a:r>
            <a:r>
              <a:rPr lang="nl-BE" sz="2000" smtClean="0"/>
              <a:t> to </a:t>
            </a:r>
            <a:r>
              <a:rPr lang="nl-BE" sz="2000" b="1" smtClean="0"/>
              <a:t>Two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23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5332"/>
            <a:ext cx="4766310" cy="372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364088" y="3721596"/>
            <a:ext cx="576064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1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Add specified head boundaries (5/6)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MODFLOW features </a:t>
            </a:r>
            <a:r>
              <a:rPr lang="nl-BE" sz="2000" smtClean="0"/>
              <a:t>tab,</a:t>
            </a:r>
          </a:p>
          <a:p>
            <a:r>
              <a:rPr lang="nl-BE" sz="2000" smtClean="0"/>
              <a:t>select the </a:t>
            </a:r>
            <a:r>
              <a:rPr lang="nl-BE" sz="2000" b="1" smtClean="0"/>
              <a:t>CHD</a:t>
            </a:r>
            <a:r>
              <a:rPr lang="nl-BE" sz="2000" smtClean="0"/>
              <a:t> package,</a:t>
            </a:r>
          </a:p>
          <a:p>
            <a:r>
              <a:rPr lang="nl-BE" sz="2000" smtClean="0"/>
              <a:t>set the </a:t>
            </a:r>
            <a:r>
              <a:rPr lang="nl-BE" sz="2000" b="1" smtClean="0"/>
              <a:t>Starting time </a:t>
            </a:r>
            <a:r>
              <a:rPr lang="nl-BE" sz="2000" smtClean="0"/>
              <a:t>and </a:t>
            </a:r>
            <a:r>
              <a:rPr lang="nl-BE" sz="2000" b="1" smtClean="0"/>
              <a:t>Ending time</a:t>
            </a:r>
            <a:r>
              <a:rPr lang="nl-BE" sz="2000" smtClean="0"/>
              <a:t> to -1 and 0,</a:t>
            </a:r>
          </a:p>
          <a:p>
            <a:r>
              <a:rPr lang="nl-BE" sz="2000" smtClean="0"/>
              <a:t>and click the button in the </a:t>
            </a:r>
            <a:r>
              <a:rPr lang="nl-BE" sz="2000" b="1" smtClean="0"/>
              <a:t>Starting head</a:t>
            </a:r>
            <a:r>
              <a:rPr lang="nl-BE" sz="2000" smtClean="0"/>
              <a:t> cell to open the </a:t>
            </a:r>
            <a:r>
              <a:rPr lang="nl-BE" sz="2000" b="1" smtClean="0"/>
              <a:t>Formula Editor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24</a:t>
            </a:fld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73324"/>
            <a:ext cx="482346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085949" y="1681202"/>
            <a:ext cx="1494163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09369" y="2746665"/>
            <a:ext cx="927757" cy="32246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80329" y="2751057"/>
            <a:ext cx="576064" cy="32246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11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Add specified head boundaries (6/6)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754760" cy="3771636"/>
          </a:xfrm>
        </p:spPr>
        <p:txBody>
          <a:bodyPr>
            <a:normAutofit fontScale="85000" lnSpcReduction="20000"/>
          </a:bodyPr>
          <a:lstStyle/>
          <a:p>
            <a:r>
              <a:rPr lang="en-GB" sz="2000"/>
              <a:t>The head in the stream varies from 5 near the cross mark near the left end of the stream to 23.5 near the cross mark at the right end of the stream.  The cross marks are </a:t>
            </a:r>
            <a:r>
              <a:rPr lang="en-GB" sz="2000" smtClean="0"/>
              <a:t>at </a:t>
            </a:r>
            <a:r>
              <a:rPr lang="en-GB" sz="2000"/>
              <a:t>10% and 90% of the length of the object representing the stream.  </a:t>
            </a:r>
            <a:r>
              <a:rPr lang="en-GB" sz="2000" smtClean="0"/>
              <a:t>Enter the formula </a:t>
            </a:r>
            <a:r>
              <a:rPr lang="en-GB" sz="2000"/>
              <a:t>"Interpolate(FractionOfObjectLength, </a:t>
            </a:r>
            <a:r>
              <a:rPr lang="en-GB" sz="2000" smtClean="0"/>
              <a:t>5, </a:t>
            </a:r>
            <a:r>
              <a:rPr lang="en-GB" sz="2000"/>
              <a:t>0.1, 23.5, 0.9)"</a:t>
            </a:r>
            <a:endParaRPr lang="nl-BE" sz="2000" smtClean="0"/>
          </a:p>
          <a:p>
            <a:r>
              <a:rPr lang="nl-BE" sz="2000" smtClean="0"/>
              <a:t>Check the </a:t>
            </a:r>
            <a:r>
              <a:rPr lang="nl-BE" sz="2000" b="1" smtClean="0"/>
              <a:t>Interpolate</a:t>
            </a:r>
            <a:r>
              <a:rPr lang="nl-BE" sz="2000" smtClean="0"/>
              <a:t> and </a:t>
            </a:r>
            <a:r>
              <a:rPr lang="nl-BE" sz="2000" b="1" smtClean="0"/>
              <a:t>FractionOfObjectLength</a:t>
            </a:r>
            <a:r>
              <a:rPr lang="nl-BE" sz="2000" smtClean="0"/>
              <a:t> </a:t>
            </a:r>
            <a:r>
              <a:rPr lang="nl-BE" sz="2000" b="1" smtClean="0"/>
              <a:t>Function help</a:t>
            </a:r>
            <a:r>
              <a:rPr lang="nl-BE" sz="2000" smtClean="0"/>
              <a:t> to see what these functions do, and click </a:t>
            </a:r>
            <a:r>
              <a:rPr lang="nl-BE" sz="2000" b="1" smtClean="0"/>
              <a:t>OK</a:t>
            </a:r>
            <a:r>
              <a:rPr lang="nl-BE" sz="2000" smtClean="0"/>
              <a:t>. </a:t>
            </a:r>
          </a:p>
          <a:p>
            <a:r>
              <a:rPr lang="nl-BE" sz="2000" smtClean="0"/>
              <a:t>Copy the Starting head formula to the </a:t>
            </a:r>
            <a:r>
              <a:rPr lang="nl-BE" sz="2000" b="1" smtClean="0"/>
              <a:t>Ending head</a:t>
            </a:r>
            <a:r>
              <a:rPr lang="nl-BE" sz="2000" smtClean="0"/>
              <a:t> cell, and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25</a:t>
            </a:fld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89348"/>
            <a:ext cx="4800600" cy="318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188822" y="2280170"/>
            <a:ext cx="2911700" cy="35471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033141" y="4158970"/>
            <a:ext cx="1122586" cy="35471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550621" y="4197070"/>
            <a:ext cx="697037" cy="35471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692783" y="2769704"/>
            <a:ext cx="1234845" cy="24227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11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26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98" y="1345332"/>
            <a:ext cx="2708910" cy="386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598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aquifer geometry (1/9)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en-GB" sz="2000"/>
              <a:t>The elevation of the top of the aquifer slopes gradually from approximately 71 at the north end of the model to 1 m above the stream at the south end of the model.</a:t>
            </a:r>
            <a:endParaRPr lang="nl-BE" sz="2000" smtClean="0"/>
          </a:p>
          <a:p>
            <a:r>
              <a:rPr lang="nl-BE" sz="2000" smtClean="0"/>
              <a:t>First </a:t>
            </a:r>
            <a:r>
              <a:rPr lang="nl-BE" sz="2000"/>
              <a:t>select </a:t>
            </a:r>
            <a:r>
              <a:rPr lang="nl-BE" sz="2000" b="1" smtClean="0"/>
              <a:t>Data | Data </a:t>
            </a:r>
            <a:r>
              <a:rPr lang="nl-BE" sz="2000" b="1"/>
              <a:t>Visualization…</a:t>
            </a:r>
            <a:r>
              <a:rPr lang="nl-BE" sz="2000"/>
              <a:t> and select the </a:t>
            </a:r>
            <a:r>
              <a:rPr lang="nl-BE" sz="2000" b="1" smtClean="0"/>
              <a:t>Model_Top</a:t>
            </a:r>
            <a:r>
              <a:rPr lang="nl-BE" sz="2000" smtClean="0"/>
              <a:t>.</a:t>
            </a:r>
            <a:endParaRPr lang="nl-BE" sz="2000"/>
          </a:p>
          <a:p>
            <a:r>
              <a:rPr lang="nl-BE" sz="2000"/>
              <a:t>Then press </a:t>
            </a:r>
            <a:r>
              <a:rPr lang="nl-BE" sz="2000" b="1"/>
              <a:t>Apply</a:t>
            </a:r>
            <a:r>
              <a:rPr lang="nl-BE" sz="200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27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7340"/>
            <a:ext cx="4749165" cy="352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580112" y="2569468"/>
            <a:ext cx="1358330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328985" y="4535214"/>
            <a:ext cx="843415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071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aquifer geometry (2/9)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Data | Edit </a:t>
            </a:r>
            <a:r>
              <a:rPr lang="nl-BE" sz="2000" b="1" smtClean="0"/>
              <a:t>Data Sets…</a:t>
            </a:r>
            <a:r>
              <a:rPr lang="en-GB" sz="2000" smtClean="0"/>
              <a:t>,</a:t>
            </a:r>
          </a:p>
          <a:p>
            <a:r>
              <a:rPr lang="nl-BE" sz="2000" smtClean="0"/>
              <a:t>select </a:t>
            </a:r>
            <a:r>
              <a:rPr lang="nl-BE" sz="2000" b="1" smtClean="0"/>
              <a:t>Model_Top</a:t>
            </a:r>
            <a:r>
              <a:rPr lang="nl-BE" sz="2000"/>
              <a:t>,</a:t>
            </a:r>
            <a:endParaRPr lang="nl-BE" sz="2000" smtClean="0"/>
          </a:p>
          <a:p>
            <a:r>
              <a:rPr lang="nl-BE" sz="2000" smtClean="0"/>
              <a:t>for interpolation, select </a:t>
            </a:r>
            <a:r>
              <a:rPr lang="nl-BE" sz="2000" b="1" smtClean="0"/>
              <a:t>Triangle Interp.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press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33364"/>
            <a:ext cx="3989070" cy="315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788024" y="2209428"/>
            <a:ext cx="1358330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478913" y="3200970"/>
            <a:ext cx="1020533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145238" y="4190032"/>
            <a:ext cx="766741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aquifer geometry (3/9)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Object | Create | Straight </a:t>
            </a:r>
            <a:r>
              <a:rPr lang="nl-BE" sz="2000" b="1" smtClean="0"/>
              <a:t>Line</a:t>
            </a:r>
            <a:r>
              <a:rPr lang="nl-BE" sz="2000" smtClean="0"/>
              <a:t>, or use the corresponding button, and</a:t>
            </a:r>
          </a:p>
          <a:p>
            <a:r>
              <a:rPr lang="nl-BE" sz="2000" smtClean="0"/>
              <a:t>draw a straight east-west line at the north end of the model.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29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39" y="3891158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165526" y="4324183"/>
            <a:ext cx="1174202" cy="648072"/>
          </a:xfrm>
          <a:prstGeom prst="wedgeRoundRectCallout">
            <a:avLst>
              <a:gd name="adj1" fmla="val 20003"/>
              <a:gd name="adj2" fmla="val -8524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straight-line object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846" y="1273324"/>
            <a:ext cx="3023235" cy="385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716016" y="1548031"/>
            <a:ext cx="3523157" cy="293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Create new model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/>
              <a:t>Start ModelMuse </a:t>
            </a:r>
            <a:r>
              <a:rPr lang="en-US" sz="2000" smtClean="0"/>
              <a:t>by</a:t>
            </a:r>
            <a:br>
              <a:rPr lang="en-US" sz="2000" smtClean="0"/>
            </a:br>
            <a:r>
              <a:rPr lang="en-US" sz="2000" smtClean="0"/>
              <a:t>double-clicking </a:t>
            </a:r>
            <a:r>
              <a:rPr lang="en-US" sz="2000"/>
              <a:t>on its </a:t>
            </a:r>
            <a:r>
              <a:rPr lang="en-US" sz="2000" smtClean="0"/>
              <a:t>icon.</a:t>
            </a:r>
          </a:p>
          <a:p>
            <a:r>
              <a:rPr lang="en-US" sz="2000" smtClean="0"/>
              <a:t>Choose </a:t>
            </a:r>
            <a:r>
              <a:rPr lang="en-US" sz="2000" b="1" smtClean="0"/>
              <a:t>Create</a:t>
            </a:r>
            <a:br>
              <a:rPr lang="en-US" sz="2000" b="1" smtClean="0"/>
            </a:br>
            <a:r>
              <a:rPr lang="en-US" sz="2000" b="1" smtClean="0"/>
              <a:t>new MODFLOW</a:t>
            </a:r>
            <a:br>
              <a:rPr lang="en-US" sz="2000" b="1" smtClean="0"/>
            </a:br>
            <a:r>
              <a:rPr lang="en-US" sz="2000" b="1" smtClean="0"/>
              <a:t>model</a:t>
            </a:r>
            <a:r>
              <a:rPr lang="en-US" sz="2000" smtClean="0"/>
              <a:t> </a:t>
            </a:r>
            <a:r>
              <a:rPr lang="en-US" sz="2000"/>
              <a:t>and </a:t>
            </a:r>
            <a:r>
              <a:rPr lang="en-US" sz="2000" smtClean="0"/>
              <a:t>click</a:t>
            </a:r>
            <a:br>
              <a:rPr lang="en-US" sz="2000" smtClean="0"/>
            </a:br>
            <a:r>
              <a:rPr lang="en-US" sz="2000" b="1" smtClean="0"/>
              <a:t>Next</a:t>
            </a:r>
            <a:r>
              <a:rPr lang="en-US" sz="2000" smtClean="0"/>
              <a:t>.</a:t>
            </a:r>
          </a:p>
          <a:p>
            <a:r>
              <a:rPr lang="en-US" sz="2000" smtClean="0"/>
              <a:t>Set the </a:t>
            </a:r>
            <a:r>
              <a:rPr lang="en-US" sz="2000" b="1" smtClean="0"/>
              <a:t>Projection </a:t>
            </a:r>
            <a:r>
              <a:rPr lang="en-US" sz="2000"/>
              <a:t>to </a:t>
            </a:r>
            <a:r>
              <a:rPr lang="en-US" sz="2000"/>
              <a:t>"</a:t>
            </a:r>
            <a:r>
              <a:rPr lang="en-US" sz="2000" smtClean="0"/>
              <a:t>NA" and click </a:t>
            </a:r>
            <a:r>
              <a:rPr lang="en-US" sz="2000" b="1" smtClean="0"/>
              <a:t>Next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4265616" y="2519532"/>
            <a:ext cx="4554856" cy="1922144"/>
            <a:chOff x="3923927" y="1489349"/>
            <a:chExt cx="4554856" cy="192214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096"/>
            <a:stretch/>
          </p:blipFill>
          <p:spPr bwMode="auto">
            <a:xfrm>
              <a:off x="3923928" y="1489349"/>
              <a:ext cx="4554855" cy="168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539"/>
            <a:stretch/>
          </p:blipFill>
          <p:spPr bwMode="auto">
            <a:xfrm>
              <a:off x="3923927" y="2929508"/>
              <a:ext cx="4554855" cy="48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Oval 12"/>
          <p:cNvSpPr/>
          <p:nvPr/>
        </p:nvSpPr>
        <p:spPr>
          <a:xfrm>
            <a:off x="4311520" y="2835108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984236" y="3959691"/>
            <a:ext cx="85032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966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aquifer geometry (4/9)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In the </a:t>
            </a:r>
            <a:r>
              <a:rPr lang="nl-BE" sz="2000" b="1" smtClean="0"/>
              <a:t>Object Properties  </a:t>
            </a:r>
            <a:r>
              <a:rPr lang="nl-BE" sz="2000" smtClean="0"/>
              <a:t>dialog box, change the </a:t>
            </a:r>
            <a:r>
              <a:rPr lang="nl-BE" sz="2000" b="1" smtClean="0"/>
              <a:t>Number of Z formulas </a:t>
            </a:r>
            <a:r>
              <a:rPr lang="nl-BE" sz="2000" smtClean="0"/>
              <a:t>to </a:t>
            </a:r>
            <a:r>
              <a:rPr lang="nl-BE" sz="2000" b="1" smtClean="0"/>
              <a:t>Zero</a:t>
            </a:r>
            <a:r>
              <a:rPr lang="nl-BE" sz="2000" smtClean="0"/>
              <a:t>,</a:t>
            </a:r>
          </a:p>
          <a:p>
            <a:r>
              <a:rPr lang="nl-BE" sz="2000" smtClean="0"/>
              <a:t>uncheck </a:t>
            </a:r>
            <a:r>
              <a:rPr lang="nl-BE" sz="2000" b="1" smtClean="0"/>
              <a:t>Set values of intersected cells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check </a:t>
            </a:r>
            <a:r>
              <a:rPr lang="nl-BE" sz="2000" b="1" smtClean="0"/>
              <a:t>Set values of cells by interpolation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30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17340"/>
            <a:ext cx="4783455" cy="362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067944" y="3793604"/>
            <a:ext cx="766741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925716" y="3352673"/>
            <a:ext cx="1807937" cy="39018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aquifer geometry (5/9)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Data Sets</a:t>
            </a:r>
            <a:r>
              <a:rPr lang="nl-BE" sz="2000" smtClean="0"/>
              <a:t> tab,</a:t>
            </a:r>
          </a:p>
          <a:p>
            <a:r>
              <a:rPr lang="nl-BE" sz="2000" smtClean="0"/>
              <a:t>select </a:t>
            </a:r>
            <a:r>
              <a:rPr lang="nl-BE" sz="2000" b="1" smtClean="0"/>
              <a:t>Model_Top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change its formula to 71.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</a:p>
          <a:p>
            <a:pPr marL="0" indent="0">
              <a:buNone/>
            </a:pPr>
            <a:r>
              <a:rPr lang="nl-BE" sz="2000" smtClean="0"/>
              <a:t>Because there are only two points in this object, nothing will change yet. At least </a:t>
            </a:r>
            <a:r>
              <a:rPr lang="en-GB" sz="2000"/>
              <a:t>3 non-collinear points must be present for </a:t>
            </a:r>
            <a:r>
              <a:rPr lang="en-GB" sz="2000" b="1"/>
              <a:t>Triangle Interp.</a:t>
            </a:r>
            <a:r>
              <a:rPr lang="en-GB" sz="2000"/>
              <a:t> to be used.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31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45332"/>
            <a:ext cx="4754880" cy="365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650305" y="1592411"/>
            <a:ext cx="766741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27984" y="2014934"/>
            <a:ext cx="1122586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848505" y="1904826"/>
            <a:ext cx="523695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12323" y="4557783"/>
            <a:ext cx="766743" cy="35471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67988"/>
            <a:ext cx="277749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aquifer geometry (6/9)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Object|Create|Polyline</a:t>
            </a:r>
            <a:r>
              <a:rPr lang="nl-BE" sz="2000" smtClean="0"/>
              <a:t>, or use the corresponding button, and</a:t>
            </a:r>
          </a:p>
          <a:p>
            <a:r>
              <a:rPr lang="nl-BE" sz="2000" smtClean="0"/>
              <a:t>draw a polyline at the location of the stream.</a:t>
            </a:r>
          </a:p>
          <a:p>
            <a:r>
              <a:rPr lang="en-GB" sz="2000"/>
              <a:t>The previous stream object can not be used for this because it must have two Z formulas and this one will need to have zero Z formulas.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32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307" y="2425452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4261894" y="2858477"/>
            <a:ext cx="1174202" cy="648072"/>
          </a:xfrm>
          <a:prstGeom prst="wedgeRoundRectCallout">
            <a:avLst>
              <a:gd name="adj1" fmla="val -19745"/>
              <a:gd name="adj2" fmla="val -8524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polyline object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21422642">
            <a:off x="5341503" y="4205885"/>
            <a:ext cx="3523157" cy="50917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156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11" y="1417340"/>
            <a:ext cx="477774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aquifer geometry (7/9)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In the </a:t>
            </a:r>
            <a:r>
              <a:rPr lang="nl-BE" sz="2000" b="1" smtClean="0"/>
              <a:t>Object Properties  </a:t>
            </a:r>
            <a:r>
              <a:rPr lang="nl-BE" sz="2000" smtClean="0"/>
              <a:t>dialog box, change the </a:t>
            </a:r>
            <a:r>
              <a:rPr lang="nl-BE" sz="2000" b="1" smtClean="0"/>
              <a:t>Number of Z formulas </a:t>
            </a:r>
            <a:r>
              <a:rPr lang="nl-BE" sz="2000" smtClean="0"/>
              <a:t>to </a:t>
            </a:r>
            <a:r>
              <a:rPr lang="nl-BE" sz="2000" b="1" smtClean="0"/>
              <a:t>Zero</a:t>
            </a:r>
            <a:r>
              <a:rPr lang="nl-BE" sz="2000" smtClean="0"/>
              <a:t>,</a:t>
            </a:r>
          </a:p>
          <a:p>
            <a:r>
              <a:rPr lang="nl-BE" sz="2000" smtClean="0"/>
              <a:t>uncheck </a:t>
            </a:r>
            <a:r>
              <a:rPr lang="nl-BE" sz="2000" b="1" smtClean="0"/>
              <a:t>Set values of intersected cells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check </a:t>
            </a:r>
            <a:r>
              <a:rPr lang="nl-BE" sz="2000" b="1" smtClean="0"/>
              <a:t>Set values of cells by interpolation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33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67944" y="3793604"/>
            <a:ext cx="766741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925716" y="3352673"/>
            <a:ext cx="1807937" cy="39018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51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22" y="1368192"/>
            <a:ext cx="477774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aquifer geometry (8/9)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Data Sets</a:t>
            </a:r>
            <a:r>
              <a:rPr lang="nl-BE" sz="2000" smtClean="0"/>
              <a:t> tab,</a:t>
            </a:r>
          </a:p>
          <a:p>
            <a:r>
              <a:rPr lang="nl-BE" sz="2000" smtClean="0"/>
              <a:t>select </a:t>
            </a:r>
            <a:r>
              <a:rPr lang="nl-BE" sz="2000" b="1" smtClean="0"/>
              <a:t>Model_Top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change its formula to </a:t>
            </a:r>
            <a:r>
              <a:rPr lang="en-GB" sz="2000" smtClean="0"/>
              <a:t>“Interpolate(FractionOfObjectLength</a:t>
            </a:r>
            <a:r>
              <a:rPr lang="en-GB" sz="2000"/>
              <a:t>, 5., 0.1, 23.5, 0.9) + </a:t>
            </a:r>
            <a:r>
              <a:rPr lang="en-GB" sz="2000" smtClean="0"/>
              <a:t>1”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34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650305" y="1592411"/>
            <a:ext cx="766741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27984" y="2014934"/>
            <a:ext cx="1122586" cy="26650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848505" y="1904826"/>
            <a:ext cx="2755943" cy="37661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12323" y="4557783"/>
            <a:ext cx="766743" cy="35471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51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Define aquifer geometry </a:t>
            </a:r>
            <a:r>
              <a:rPr lang="nl-BE" smtClean="0"/>
              <a:t>(9/9)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Finally, change the aquifer bottom elevation by selecting </a:t>
            </a:r>
            <a:r>
              <a:rPr lang="nl-BE" sz="2000" b="1" smtClean="0"/>
              <a:t>Data | Edit </a:t>
            </a:r>
            <a:r>
              <a:rPr lang="nl-BE" sz="2000" b="1" smtClean="0"/>
              <a:t>Data Sets…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selecting </a:t>
            </a:r>
            <a:r>
              <a:rPr lang="nl-BE" sz="2000" b="1" smtClean="0"/>
              <a:t>Aquifer_Bottom</a:t>
            </a:r>
            <a:r>
              <a:rPr lang="nl-BE" sz="2000" smtClean="0"/>
              <a:t>, and changing the </a:t>
            </a:r>
            <a:r>
              <a:rPr lang="nl-BE" sz="2000" b="1" smtClean="0"/>
              <a:t>Default Formula</a:t>
            </a:r>
            <a:r>
              <a:rPr lang="nl-BE" sz="2000" smtClean="0"/>
              <a:t> to “Model_Top - 12”.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35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14450"/>
            <a:ext cx="401764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912990" y="2186729"/>
            <a:ext cx="1062535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444208" y="3433564"/>
            <a:ext cx="1062535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052719" y="4048615"/>
            <a:ext cx="878128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91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36</a:t>
            </a:fld>
            <a:endParaRPr lang="en-GB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850" y="4945732"/>
            <a:ext cx="2686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73882"/>
            <a:ext cx="97726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80" y="1230982"/>
            <a:ext cx="273748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284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Add wells (1/5)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75476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 | MODFLOW </a:t>
            </a:r>
            <a:r>
              <a:rPr lang="nl-BE" sz="2000" b="1" smtClean="0"/>
              <a:t>Packages and Programs…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expand </a:t>
            </a:r>
            <a:r>
              <a:rPr lang="nl-BE" sz="2000" b="1" smtClean="0"/>
              <a:t>Boundary </a:t>
            </a:r>
            <a:r>
              <a:rPr lang="nl-BE" sz="2000" b="1" smtClean="0"/>
              <a:t>conditions | Specified </a:t>
            </a:r>
            <a:r>
              <a:rPr lang="nl-BE" sz="2000" b="1" smtClean="0"/>
              <a:t>flux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check the </a:t>
            </a:r>
            <a:r>
              <a:rPr lang="nl-BE" sz="2000" b="1" smtClean="0"/>
              <a:t>Well Package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</a:p>
          <a:p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37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7340"/>
            <a:ext cx="4806315" cy="365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572000" y="2171328"/>
            <a:ext cx="1062535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308304" y="4590771"/>
            <a:ext cx="1062535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52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Add wells (2/5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Double click on the</a:t>
            </a:r>
            <a:r>
              <a:rPr lang="nl-BE" sz="2000" b="1"/>
              <a:t> </a:t>
            </a:r>
            <a:r>
              <a:rPr lang="nl-BE" sz="2000" smtClean="0"/>
              <a:t>object that represents the disposal pond to open the </a:t>
            </a:r>
            <a:r>
              <a:rPr lang="nl-BE" sz="2000" b="1" smtClean="0"/>
              <a:t>Object Properties </a:t>
            </a:r>
            <a:r>
              <a:rPr lang="nl-BE" sz="2000" smtClean="0"/>
              <a:t>dialog box.</a:t>
            </a:r>
          </a:p>
          <a:p>
            <a:r>
              <a:rPr lang="nl-BE" sz="2000" smtClean="0"/>
              <a:t>Change the </a:t>
            </a:r>
            <a:r>
              <a:rPr lang="nl-BE" sz="2000" b="1" smtClean="0"/>
              <a:t>Number of Z formulas</a:t>
            </a:r>
            <a:r>
              <a:rPr lang="nl-BE" sz="2000" smtClean="0"/>
              <a:t> to </a:t>
            </a:r>
            <a:r>
              <a:rPr lang="nl-BE" sz="2000" b="1" smtClean="0"/>
              <a:t>One</a:t>
            </a:r>
            <a:r>
              <a:rPr lang="nl-BE" sz="2000" smtClean="0"/>
              <a:t> and make sure the formula is </a:t>
            </a:r>
            <a:r>
              <a:rPr lang="en-GB" sz="2000" smtClean="0"/>
              <a:t>“(</a:t>
            </a:r>
            <a:r>
              <a:rPr lang="en-GB" sz="2000"/>
              <a:t>Model_Top + Aquifer_Bottom) / </a:t>
            </a:r>
            <a:r>
              <a:rPr lang="en-GB" sz="2000" smtClean="0"/>
              <a:t>2”.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608" y="1345332"/>
            <a:ext cx="4800600" cy="36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5023098" y="3693021"/>
            <a:ext cx="659750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445284" y="3894187"/>
            <a:ext cx="1882348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75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Add </a:t>
            </a:r>
            <a:r>
              <a:rPr lang="nl-BE"/>
              <a:t>wells </a:t>
            </a:r>
            <a:r>
              <a:rPr lang="nl-BE" smtClean="0"/>
              <a:t>(3/5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 lnSpcReduction="10000"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MODFLOW Features</a:t>
            </a:r>
            <a:r>
              <a:rPr lang="nl-BE" sz="2000" smtClean="0"/>
              <a:t> tab,</a:t>
            </a:r>
          </a:p>
          <a:p>
            <a:r>
              <a:rPr lang="nl-BE" sz="2000" smtClean="0"/>
              <a:t>check the </a:t>
            </a:r>
            <a:r>
              <a:rPr lang="nl-BE" sz="2000" b="1" smtClean="0"/>
              <a:t>WEL</a:t>
            </a:r>
            <a:r>
              <a:rPr lang="nl-BE" sz="2000" smtClean="0"/>
              <a:t> package, </a:t>
            </a:r>
          </a:p>
          <a:p>
            <a:r>
              <a:rPr lang="nl-BE" sz="2000" smtClean="0"/>
              <a:t>change the </a:t>
            </a:r>
            <a:r>
              <a:rPr lang="nl-BE" sz="2000" b="1" smtClean="0"/>
              <a:t>Number of times</a:t>
            </a:r>
            <a:r>
              <a:rPr lang="nl-BE" sz="2000" smtClean="0"/>
              <a:t> to 1,</a:t>
            </a:r>
          </a:p>
          <a:p>
            <a:r>
              <a:rPr lang="nl-BE" sz="2000" smtClean="0"/>
              <a:t>the </a:t>
            </a:r>
            <a:r>
              <a:rPr lang="nl-BE" sz="2000" b="1" smtClean="0"/>
              <a:t>Pumping rate interpretation</a:t>
            </a:r>
            <a:r>
              <a:rPr lang="nl-BE" sz="2000" smtClean="0"/>
              <a:t> to </a:t>
            </a:r>
            <a:r>
              <a:rPr lang="nl-BE" sz="2000" b="1" smtClean="0"/>
              <a:t>Total per layer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set </a:t>
            </a:r>
            <a:r>
              <a:rPr lang="nl-BE" sz="2000" b="1" smtClean="0"/>
              <a:t>Starting time</a:t>
            </a:r>
            <a:r>
              <a:rPr lang="nl-BE" sz="2000" smtClean="0"/>
              <a:t>, </a:t>
            </a:r>
            <a:r>
              <a:rPr lang="nl-BE" sz="2000" b="1" smtClean="0"/>
              <a:t>Ending time</a:t>
            </a:r>
            <a:r>
              <a:rPr lang="nl-BE" sz="2000"/>
              <a:t> </a:t>
            </a:r>
            <a:r>
              <a:rPr lang="nl-BE" sz="2000" smtClean="0"/>
              <a:t>and </a:t>
            </a:r>
            <a:r>
              <a:rPr lang="nl-BE" sz="2000" b="1" smtClean="0"/>
              <a:t>Total pumping rate</a:t>
            </a:r>
            <a:r>
              <a:rPr lang="nl-BE" sz="2000" smtClean="0"/>
              <a:t> to -1, 0, and 0.025.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39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5332"/>
            <a:ext cx="475488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139952" y="1849388"/>
            <a:ext cx="1414235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071577" y="3006595"/>
            <a:ext cx="1711225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497488" y="4374747"/>
            <a:ext cx="1062535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215234" y="4110211"/>
            <a:ext cx="599773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455725" y="4604742"/>
            <a:ext cx="725725" cy="28295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47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23" y="1823099"/>
            <a:ext cx="4612005" cy="281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Use a single layer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Change the </a:t>
            </a:r>
            <a:r>
              <a:rPr lang="en-US" sz="2000" b="1" smtClean="0"/>
              <a:t>Number of layers</a:t>
            </a:r>
            <a:r>
              <a:rPr lang="en-US" sz="2000" smtClean="0"/>
              <a:t> to 1, </a:t>
            </a:r>
          </a:p>
          <a:p>
            <a:r>
              <a:rPr lang="en-US" sz="2000" smtClean="0"/>
              <a:t>set the </a:t>
            </a:r>
            <a:r>
              <a:rPr lang="en-US" sz="2000" b="1" smtClean="0"/>
              <a:t>Layer group name</a:t>
            </a:r>
            <a:r>
              <a:rPr lang="en-US" sz="2000" smtClean="0"/>
              <a:t> to “Aquifer”,</a:t>
            </a:r>
          </a:p>
          <a:p>
            <a:r>
              <a:rPr lang="en-US" sz="2000" smtClean="0"/>
              <a:t>and click the </a:t>
            </a:r>
            <a:r>
              <a:rPr lang="en-US" sz="2000" b="1" smtClean="0"/>
              <a:t>No grid</a:t>
            </a:r>
            <a:r>
              <a:rPr lang="en-US" sz="2000" smtClean="0"/>
              <a:t> button. 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974672" y="2633896"/>
            <a:ext cx="597328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516216" y="2569468"/>
            <a:ext cx="792088" cy="2457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4371" y="4144321"/>
            <a:ext cx="737989" cy="29735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563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Add </a:t>
            </a:r>
            <a:r>
              <a:rPr lang="nl-BE"/>
              <a:t>wells </a:t>
            </a:r>
            <a:r>
              <a:rPr lang="nl-BE" smtClean="0"/>
              <a:t>(4/5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Now colour the grid with the </a:t>
            </a:r>
            <a:r>
              <a:rPr lang="nl-BE" sz="2000" b="1" smtClean="0"/>
              <a:t>Well pumping rate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check if the total is 0.025.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40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93404"/>
            <a:ext cx="2908935" cy="209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477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Add </a:t>
            </a:r>
            <a:r>
              <a:rPr lang="nl-BE"/>
              <a:t>wells </a:t>
            </a:r>
            <a:r>
              <a:rPr lang="nl-BE" smtClean="0"/>
              <a:t>(5/5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nl-BE" sz="2000" smtClean="0"/>
              <a:t>To add the two pumping wells, create point objects at the center of the well symbols,</a:t>
            </a:r>
          </a:p>
          <a:p>
            <a:r>
              <a:rPr lang="nl-BE" sz="2000" smtClean="0"/>
              <a:t>check the </a:t>
            </a:r>
            <a:r>
              <a:rPr lang="nl-BE" sz="2000" b="1" smtClean="0"/>
              <a:t>WEL</a:t>
            </a:r>
            <a:r>
              <a:rPr lang="nl-BE" sz="2000" smtClean="0"/>
              <a:t> package,</a:t>
            </a:r>
          </a:p>
          <a:p>
            <a:r>
              <a:rPr lang="nl-BE" sz="2000" smtClean="0"/>
              <a:t>set the </a:t>
            </a:r>
            <a:r>
              <a:rPr lang="nl-BE" sz="2000" b="1" smtClean="0"/>
              <a:t>Number of times </a:t>
            </a:r>
            <a:r>
              <a:rPr lang="nl-BE" sz="2000" smtClean="0"/>
              <a:t>to 1,</a:t>
            </a:r>
          </a:p>
          <a:p>
            <a:r>
              <a:rPr lang="nl-BE" sz="2000" smtClean="0"/>
              <a:t>the </a:t>
            </a:r>
            <a:r>
              <a:rPr lang="nl-BE" sz="2000" b="1" smtClean="0"/>
              <a:t>Pumping rate interpretation </a:t>
            </a:r>
            <a:r>
              <a:rPr lang="nl-BE" sz="2000" smtClean="0"/>
              <a:t>to</a:t>
            </a:r>
            <a:r>
              <a:rPr lang="nl-BE" sz="2000" b="1" smtClean="0"/>
              <a:t> Direct</a:t>
            </a:r>
            <a:r>
              <a:rPr lang="nl-BE" sz="2000" smtClean="0"/>
              <a:t>,</a:t>
            </a:r>
          </a:p>
          <a:p>
            <a:r>
              <a:rPr lang="nl-BE" sz="2000" smtClean="0"/>
              <a:t>the </a:t>
            </a:r>
            <a:r>
              <a:rPr lang="nl-BE" sz="2000" b="1" smtClean="0"/>
              <a:t>Starting </a:t>
            </a:r>
            <a:r>
              <a:rPr lang="nl-BE" sz="2000" smtClean="0"/>
              <a:t>and </a:t>
            </a:r>
            <a:r>
              <a:rPr lang="nl-BE" sz="2000" b="1" smtClean="0"/>
              <a:t>Ending time </a:t>
            </a:r>
            <a:r>
              <a:rPr lang="nl-BE" sz="2000" smtClean="0"/>
              <a:t>to</a:t>
            </a:r>
            <a:br>
              <a:rPr lang="nl-BE" sz="2000" smtClean="0"/>
            </a:br>
            <a:r>
              <a:rPr lang="nl-BE" sz="2000" smtClean="0"/>
              <a:t>-1 and 0,</a:t>
            </a:r>
          </a:p>
          <a:p>
            <a:r>
              <a:rPr lang="nl-BE" sz="2000" smtClean="0"/>
              <a:t>and finally the </a:t>
            </a:r>
            <a:r>
              <a:rPr lang="nl-BE" sz="2000" b="1" smtClean="0"/>
              <a:t>Pumping rate</a:t>
            </a:r>
            <a:r>
              <a:rPr lang="nl-BE" sz="2000" smtClean="0"/>
              <a:t> to</a:t>
            </a:r>
            <a:br>
              <a:rPr lang="nl-BE" sz="2000" smtClean="0"/>
            </a:br>
            <a:r>
              <a:rPr lang="nl-BE" sz="2000" smtClean="0"/>
              <a:t>-0.001 and -0.002 for the western and eastern well respectively.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41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6193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686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Run the model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Now save the model as “</a:t>
            </a:r>
            <a:r>
              <a:rPr lang="nl-BE" sz="2000" smtClean="0">
                <a:solidFill>
                  <a:srgbClr val="92D050"/>
                </a:solidFill>
              </a:rPr>
              <a:t>03-01_rma-example-model.mmZLib</a:t>
            </a:r>
            <a:r>
              <a:rPr lang="nl-BE" sz="2000" smtClean="0"/>
              <a:t>” in folder “</a:t>
            </a:r>
            <a:r>
              <a:rPr lang="nl-BE" sz="2000" smtClean="0">
                <a:solidFill>
                  <a:srgbClr val="92D050"/>
                </a:solidFill>
              </a:rPr>
              <a:t>03-01_rma-example-model</a:t>
            </a:r>
            <a:r>
              <a:rPr lang="nl-BE" sz="2000" smtClean="0"/>
              <a:t>”,</a:t>
            </a:r>
          </a:p>
          <a:p>
            <a:r>
              <a:rPr lang="nl-BE" sz="2000" smtClean="0"/>
              <a:t>run MODFLOW, and</a:t>
            </a:r>
          </a:p>
          <a:p>
            <a:r>
              <a:rPr lang="nl-BE" sz="2000" smtClean="0"/>
              <a:t>import the head results.</a:t>
            </a:r>
          </a:p>
          <a:p>
            <a:r>
              <a:rPr lang="nl-BE" sz="2000" smtClean="0"/>
              <a:t>You should get something similar to the figure on the right.</a:t>
            </a:r>
          </a:p>
          <a:p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33364"/>
            <a:ext cx="21717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08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03 01 RMA example model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1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Import image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8338" cy="3771636"/>
          </a:xfrm>
        </p:spPr>
        <p:txBody>
          <a:bodyPr>
            <a:normAutofit lnSpcReduction="10000"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File | Import | Image</a:t>
            </a:r>
            <a:r>
              <a:rPr lang="nl-BE" sz="2000" b="1" smtClean="0"/>
              <a:t>…</a:t>
            </a:r>
            <a:r>
              <a:rPr lang="nl-BE" sz="2000" smtClean="0"/>
              <a:t>, </a:t>
            </a:r>
          </a:p>
          <a:p>
            <a:r>
              <a:rPr lang="nl-BE" sz="2000" smtClean="0"/>
              <a:t>and use the </a:t>
            </a:r>
            <a:r>
              <a:rPr lang="nl-BE" sz="2000" b="1" smtClean="0"/>
              <a:t>Select image</a:t>
            </a:r>
            <a:r>
              <a:rPr lang="nl-BE" sz="2000" smtClean="0"/>
              <a:t> button to choose “</a:t>
            </a:r>
            <a:r>
              <a:rPr lang="nl-BE" sz="2000" smtClean="0">
                <a:solidFill>
                  <a:srgbClr val="92D050"/>
                </a:solidFill>
              </a:rPr>
              <a:t>03-01_rma-example-model-map.emf</a:t>
            </a:r>
            <a:r>
              <a:rPr lang="nl-BE" sz="2000" smtClean="0"/>
              <a:t>”.</a:t>
            </a:r>
          </a:p>
          <a:p>
            <a:r>
              <a:rPr lang="nl-BE" sz="2000" smtClean="0"/>
              <a:t>Then increase the </a:t>
            </a:r>
            <a:r>
              <a:rPr lang="nl-BE" sz="2000" b="1" smtClean="0"/>
              <a:t>Number of rows</a:t>
            </a:r>
            <a:r>
              <a:rPr lang="nl-BE" sz="2000" smtClean="0"/>
              <a:t> to 2, and</a:t>
            </a:r>
          </a:p>
          <a:p>
            <a:r>
              <a:rPr lang="nl-BE" sz="2000" smtClean="0"/>
              <a:t>fill in the table as shown on the right to correctly georeference the image.</a:t>
            </a:r>
          </a:p>
          <a:p>
            <a:r>
              <a:rPr lang="nl-BE" sz="2000" smtClean="0"/>
              <a:t>Click </a:t>
            </a:r>
            <a:r>
              <a:rPr lang="nl-BE" sz="2000" b="1" smtClean="0"/>
              <a:t>OK</a:t>
            </a:r>
            <a:r>
              <a:rPr lang="nl-BE" sz="200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98" y="1276702"/>
            <a:ext cx="4949190" cy="366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115538" y="4013006"/>
            <a:ext cx="597328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115538" y="4229030"/>
            <a:ext cx="1123896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743490" y="4248402"/>
            <a:ext cx="1800200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095690" y="1564734"/>
            <a:ext cx="1935832" cy="50405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456442" y="4428608"/>
            <a:ext cx="855712" cy="39172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1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Import objects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 fontScale="92500"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File | Import | Shapefile</a:t>
            </a:r>
            <a:r>
              <a:rPr lang="nl-BE" sz="2000" b="1" smtClean="0"/>
              <a:t>…</a:t>
            </a:r>
            <a:r>
              <a:rPr lang="nl-BE" sz="2000" smtClean="0"/>
              <a:t>, </a:t>
            </a:r>
          </a:p>
          <a:p>
            <a:r>
              <a:rPr lang="nl-BE" sz="2000"/>
              <a:t>and choose “</a:t>
            </a:r>
            <a:r>
              <a:rPr lang="nl-BE" sz="2000" smtClean="0">
                <a:solidFill>
                  <a:srgbClr val="92D050"/>
                </a:solidFill>
              </a:rPr>
              <a:t>03-01_rma-example-model-objects.SHP</a:t>
            </a:r>
            <a:r>
              <a:rPr lang="nl-BE" sz="2000" smtClean="0"/>
              <a:t>” in the </a:t>
            </a:r>
            <a:r>
              <a:rPr lang="nl-BE" sz="2000" b="1" smtClean="0"/>
              <a:t>Open a Shapefile</a:t>
            </a:r>
            <a:r>
              <a:rPr lang="nl-BE" sz="2000" smtClean="0"/>
              <a:t> dialog box.</a:t>
            </a:r>
          </a:p>
          <a:p>
            <a:r>
              <a:rPr lang="nl-BE" sz="2000" smtClean="0"/>
              <a:t>In the </a:t>
            </a:r>
            <a:r>
              <a:rPr lang="nl-BE" sz="2000" b="1" smtClean="0"/>
              <a:t>Import Shapefile</a:t>
            </a:r>
            <a:r>
              <a:rPr lang="nl-BE" sz="2000" smtClean="0"/>
              <a:t> dialog box, check the check box for </a:t>
            </a:r>
            <a:r>
              <a:rPr lang="nl-BE" sz="2000" b="1" smtClean="0"/>
              <a:t>Set values of intersected cells</a:t>
            </a:r>
            <a:r>
              <a:rPr lang="nl-BE" sz="2000" smtClean="0"/>
              <a:t>.</a:t>
            </a:r>
          </a:p>
          <a:p>
            <a:r>
              <a:rPr lang="nl-BE" sz="2000" smtClean="0"/>
              <a:t>We will only use the geometry of the shapes, so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nl-BE" sz="2000"/>
          </a:p>
          <a:p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73324"/>
            <a:ext cx="480631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152900" y="1993404"/>
            <a:ext cx="1715244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213863" y="4369668"/>
            <a:ext cx="958537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Import objects </a:t>
            </a:r>
            <a:r>
              <a:rPr lang="nl-BE" smtClean="0"/>
              <a:t>(2/2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smtClean="0"/>
              <a:t>Take a moment to inspect the different items on the image.</a:t>
            </a:r>
          </a:p>
          <a:p>
            <a:r>
              <a:rPr lang="nl-BE" smtClean="0"/>
              <a:t>Select </a:t>
            </a:r>
            <a:r>
              <a:rPr lang="nl-BE" b="1" smtClean="0"/>
              <a:t>Edit | Show </a:t>
            </a:r>
            <a:r>
              <a:rPr lang="nl-BE" b="1" smtClean="0"/>
              <a:t>or Hide Image</a:t>
            </a:r>
            <a:r>
              <a:rPr lang="nl-BE" smtClean="0"/>
              <a:t>, so we can focus on the objects.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91" y="2194363"/>
            <a:ext cx="1680210" cy="258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15" y="2161978"/>
            <a:ext cx="1663065" cy="236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509335" y="3349589"/>
            <a:ext cx="1080120" cy="0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5441228" y="1331637"/>
            <a:ext cx="1068107" cy="504056"/>
          </a:xfrm>
          <a:prstGeom prst="wedgeRoundRectCallout">
            <a:avLst>
              <a:gd name="adj1" fmla="val -5263"/>
              <a:gd name="adj2" fmla="val 159745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Freshwater Lake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867595" y="4522273"/>
            <a:ext cx="1068107" cy="504056"/>
          </a:xfrm>
          <a:prstGeom prst="wedgeRoundRectCallout">
            <a:avLst>
              <a:gd name="adj1" fmla="val -92602"/>
              <a:gd name="adj2" fmla="val -14077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River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665364" y="1583665"/>
            <a:ext cx="924091" cy="504056"/>
          </a:xfrm>
          <a:prstGeom prst="wedgeRoundRectCallout">
            <a:avLst>
              <a:gd name="adj1" fmla="val -90704"/>
              <a:gd name="adj2" fmla="val 18906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Disposal Pond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989055" y="1471247"/>
            <a:ext cx="1254133" cy="504056"/>
          </a:xfrm>
          <a:prstGeom prst="wedgeRoundRectCallout">
            <a:avLst>
              <a:gd name="adj1" fmla="val 58749"/>
              <a:gd name="adj2" fmla="val 2055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Impermeable bedrock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616121" y="4585692"/>
            <a:ext cx="924091" cy="504056"/>
          </a:xfrm>
          <a:prstGeom prst="wedgeRoundRectCallout">
            <a:avLst>
              <a:gd name="adj1" fmla="val 71216"/>
              <a:gd name="adj2" fmla="val -19940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Pumping wells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268748" y="2943795"/>
            <a:ext cx="1172480" cy="504056"/>
          </a:xfrm>
          <a:prstGeom prst="wedgeRoundRectCallout">
            <a:avLst>
              <a:gd name="adj1" fmla="val 105233"/>
              <a:gd name="adj2" fmla="val 948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Observation well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8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model limits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Object | Create | Polygon</a:t>
            </a:r>
            <a:r>
              <a:rPr lang="nl-BE" sz="2000" smtClean="0"/>
              <a:t>, or use the corresponding button,</a:t>
            </a:r>
          </a:p>
          <a:p>
            <a:r>
              <a:rPr lang="nl-BE" sz="2000" smtClean="0"/>
              <a:t>and draw a polygon as shown on the right.</a:t>
            </a:r>
          </a:p>
          <a:p>
            <a:r>
              <a:rPr lang="nl-BE" sz="2000" smtClean="0"/>
              <a:t>Double click at the final point, to open the </a:t>
            </a:r>
            <a:r>
              <a:rPr lang="nl-BE" sz="2000" b="1" smtClean="0"/>
              <a:t>Object Properties</a:t>
            </a:r>
            <a:r>
              <a:rPr lang="nl-BE" sz="2000" smtClean="0"/>
              <a:t> dialog box.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17340"/>
            <a:ext cx="2686050" cy="377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25" y="4008651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1907704" y="4441676"/>
            <a:ext cx="1368152" cy="504056"/>
          </a:xfrm>
          <a:prstGeom prst="wedgeRoundRectCallout">
            <a:avLst>
              <a:gd name="adj1" fmla="val -7288"/>
              <a:gd name="adj2" fmla="val -91295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polygon object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4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model limits (2/2)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754760" cy="3771636"/>
          </a:xfrm>
        </p:spPr>
        <p:txBody>
          <a:bodyPr>
            <a:normAutofit fontScale="92500" lnSpcReduction="10000"/>
          </a:bodyPr>
          <a:lstStyle/>
          <a:p>
            <a:r>
              <a:rPr lang="nl-BE" smtClean="0"/>
              <a:t>Change the object </a:t>
            </a:r>
            <a:r>
              <a:rPr lang="nl-BE" b="1" smtClean="0"/>
              <a:t>Name</a:t>
            </a:r>
            <a:r>
              <a:rPr lang="nl-BE" smtClean="0"/>
              <a:t> to “Domain Outline”,</a:t>
            </a:r>
          </a:p>
          <a:p>
            <a:r>
              <a:rPr lang="nl-BE" smtClean="0"/>
              <a:t>check the check box for </a:t>
            </a:r>
            <a:r>
              <a:rPr lang="nl-BE" b="1" smtClean="0"/>
              <a:t>Use to set grid cell size</a:t>
            </a:r>
            <a:r>
              <a:rPr lang="nl-BE" smtClean="0"/>
              <a:t>, and</a:t>
            </a:r>
          </a:p>
          <a:p>
            <a:r>
              <a:rPr lang="nl-BE" smtClean="0"/>
              <a:t>set the </a:t>
            </a:r>
            <a:r>
              <a:rPr lang="nl-BE" b="1" smtClean="0"/>
              <a:t>Grid cell size</a:t>
            </a:r>
            <a:r>
              <a:rPr lang="nl-BE" smtClean="0"/>
              <a:t> to 100.</a:t>
            </a:r>
          </a:p>
          <a:p>
            <a:r>
              <a:rPr lang="nl-BE" smtClean="0"/>
              <a:t>Then press </a:t>
            </a:r>
            <a:r>
              <a:rPr lang="nl-BE" b="1" smtClean="0"/>
              <a:t>OK</a:t>
            </a:r>
            <a:r>
              <a:rPr lang="nl-BE" smtClean="0"/>
              <a:t>.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7340"/>
            <a:ext cx="478345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355976" y="2141210"/>
            <a:ext cx="1715244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328078" y="2489880"/>
            <a:ext cx="1288688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410976" y="2642280"/>
            <a:ext cx="601184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600796" y="4706888"/>
            <a:ext cx="727432" cy="2956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7597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</TotalTime>
  <Words>1598</Words>
  <Application>Microsoft Office PowerPoint</Application>
  <PresentationFormat>On-screen Show (16:10)</PresentationFormat>
  <Paragraphs>233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Arial Rounded MT Bold</vt:lpstr>
      <vt:lpstr>Calibri</vt:lpstr>
      <vt:lpstr>Wingdings</vt:lpstr>
      <vt:lpstr>1_Office Theme</vt:lpstr>
      <vt:lpstr>Education evenings 2018</vt:lpstr>
      <vt:lpstr>Purpose</vt:lpstr>
      <vt:lpstr>Create new model</vt:lpstr>
      <vt:lpstr>Use a single layer</vt:lpstr>
      <vt:lpstr>Import image</vt:lpstr>
      <vt:lpstr>Import objects (1/2)</vt:lpstr>
      <vt:lpstr>Import objects (2/2)</vt:lpstr>
      <vt:lpstr>Define model limits (1/2)</vt:lpstr>
      <vt:lpstr>Define model limits (2/2)</vt:lpstr>
      <vt:lpstr>Generate the grid</vt:lpstr>
      <vt:lpstr>This is what you should get</vt:lpstr>
      <vt:lpstr>Set active part of the grid (1/6)</vt:lpstr>
      <vt:lpstr>Set active part of the grid (2/6)</vt:lpstr>
      <vt:lpstr>Set active part of the grid (3/6)</vt:lpstr>
      <vt:lpstr>Set active part of the grid (4/6)</vt:lpstr>
      <vt:lpstr>Set active part of the grid (5/6)</vt:lpstr>
      <vt:lpstr>Set active part of the grid (6/6)</vt:lpstr>
      <vt:lpstr>This is what you should get</vt:lpstr>
      <vt:lpstr>Enable the CHD package</vt:lpstr>
      <vt:lpstr>Add specified head boundaries (1/6)</vt:lpstr>
      <vt:lpstr>Add specified head boundaries (2/6)</vt:lpstr>
      <vt:lpstr>Add specified head boundaries (3/6)</vt:lpstr>
      <vt:lpstr>Add specified head boundaries (4/6)</vt:lpstr>
      <vt:lpstr>Add specified head boundaries (5/6)</vt:lpstr>
      <vt:lpstr>Add specified head boundaries (6/6)</vt:lpstr>
      <vt:lpstr>This is what you should get</vt:lpstr>
      <vt:lpstr>Define aquifer geometry (1/9)</vt:lpstr>
      <vt:lpstr>Define aquifer geometry (2/9)</vt:lpstr>
      <vt:lpstr>Define aquifer geometry (3/9)</vt:lpstr>
      <vt:lpstr>Define aquifer geometry (4/9)</vt:lpstr>
      <vt:lpstr>Define aquifer geometry (5/9)</vt:lpstr>
      <vt:lpstr>Define aquifer geometry (6/9)</vt:lpstr>
      <vt:lpstr>Define aquifer geometry (7/9)</vt:lpstr>
      <vt:lpstr>Define aquifer geometry (8/9)</vt:lpstr>
      <vt:lpstr>Define aquifer geometry (9/9)</vt:lpstr>
      <vt:lpstr>This is what you should get</vt:lpstr>
      <vt:lpstr>Add wells (1/5)</vt:lpstr>
      <vt:lpstr>Add wells (2/5)</vt:lpstr>
      <vt:lpstr>Add wells (3/5)</vt:lpstr>
      <vt:lpstr>Add wells (4/5)</vt:lpstr>
      <vt:lpstr>Add wells (5/5)</vt:lpstr>
      <vt:lpstr>Run the model</vt:lpstr>
      <vt:lpstr>Education evenings 2018</vt:lpstr>
    </vt:vector>
  </TitlesOfParts>
  <Company>SCK-CEN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Rogiers Bart</cp:lastModifiedBy>
  <cp:revision>104</cp:revision>
  <cp:lastPrinted>2018-10-08T13:47:27Z</cp:lastPrinted>
  <dcterms:created xsi:type="dcterms:W3CDTF">2015-08-08T11:23:11Z</dcterms:created>
  <dcterms:modified xsi:type="dcterms:W3CDTF">2018-10-08T13:47:34Z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exandriaPath">
    <vt:lpwstr/>
  </property>
</Properties>
</file>