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71" r:id="rId3"/>
    <p:sldId id="272" r:id="rId4"/>
    <p:sldId id="273" r:id="rId5"/>
    <p:sldId id="274" r:id="rId6"/>
    <p:sldId id="291" r:id="rId7"/>
    <p:sldId id="284" r:id="rId8"/>
    <p:sldId id="275" r:id="rId9"/>
    <p:sldId id="292" r:id="rId10"/>
    <p:sldId id="276" r:id="rId11"/>
    <p:sldId id="277" r:id="rId12"/>
    <p:sldId id="278" r:id="rId13"/>
    <p:sldId id="279" r:id="rId14"/>
    <p:sldId id="280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83" r:id="rId23"/>
    <p:sldId id="267" r:id="rId24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iers Bart" initials="RB" lastIdx="1" clrIdx="0">
    <p:extLst>
      <p:ext uri="{19B8F6BF-5375-455C-9EA6-DF929625EA0E}">
        <p15:presenceInfo xmlns:p15="http://schemas.microsoft.com/office/powerpoint/2012/main" userId="S-1-5-21-2143564435-1125984783-857296014-2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02 Particle tracking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3324"/>
            <a:ext cx="345757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Run MODFLOW by saving the MODFLOW input files.</a:t>
            </a:r>
          </a:p>
          <a:p>
            <a:r>
              <a:rPr lang="nl-BE" sz="2000" smtClean="0"/>
              <a:t>Note that the </a:t>
            </a:r>
            <a:r>
              <a:rPr lang="nl-BE" sz="2000" b="1" smtClean="0"/>
              <a:t>Export MODPATH</a:t>
            </a:r>
            <a:r>
              <a:rPr lang="nl-BE" sz="2000" smtClean="0"/>
              <a:t> </a:t>
            </a:r>
            <a:r>
              <a:rPr lang="nl-BE" sz="2000" b="1" smtClean="0"/>
              <a:t>input</a:t>
            </a:r>
            <a:r>
              <a:rPr lang="nl-BE" sz="2000" smtClean="0"/>
              <a:t> checkbox is selected as well, and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Create new composite budget file</a:t>
            </a:r>
            <a:r>
              <a:rPr lang="nl-BE" sz="2000" smtClean="0"/>
              <a:t> checkbox.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Save </a:t>
            </a:r>
            <a:r>
              <a:rPr lang="nl-BE" sz="2000" smtClean="0"/>
              <a:t>to save and run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943096" y="3656229"/>
            <a:ext cx="1645128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982279" y="3296189"/>
            <a:ext cx="135709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491765" y="1423981"/>
            <a:ext cx="135709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621683" y="3339314"/>
            <a:ext cx="696405" cy="26826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Run model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97078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You can neglect the warnings and close the </a:t>
            </a:r>
            <a:r>
              <a:rPr lang="nl-BE" sz="2000" b="1" smtClean="0"/>
              <a:t>Errors and Warnings </a:t>
            </a:r>
            <a:r>
              <a:rPr lang="nl-BE" sz="2000" smtClean="0"/>
              <a:t>window.</a:t>
            </a:r>
          </a:p>
          <a:p>
            <a:r>
              <a:rPr lang="nl-BE" sz="2000" smtClean="0"/>
              <a:t>Note that when </a:t>
            </a:r>
            <a:r>
              <a:rPr lang="nl-BE" sz="2000"/>
              <a:t>you close ModelMonitor, MODPATH will be launched as well</a:t>
            </a:r>
            <a:r>
              <a:rPr lang="nl-BE" sz="2000" smtClean="0"/>
              <a:t>.</a:t>
            </a:r>
          </a:p>
          <a:p>
            <a:r>
              <a:rPr lang="nl-BE" sz="2000" smtClean="0"/>
              <a:t>Close the command line window after it has finished.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50051"/>
            <a:ext cx="4149090" cy="221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09" y="1201316"/>
            <a:ext cx="306324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503065" y="1230796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067944" y="4153644"/>
            <a:ext cx="3647920" cy="72008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080296" y="2959652"/>
            <a:ext cx="36004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pathlines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Data | Data </a:t>
            </a:r>
            <a:r>
              <a:rPr lang="nl-BE" sz="2000" b="1" smtClean="0"/>
              <a:t>Visualization…</a:t>
            </a:r>
            <a:r>
              <a:rPr lang="nl-BE" sz="2000" smtClean="0"/>
              <a:t> or use the corresponding button,</a:t>
            </a:r>
          </a:p>
          <a:p>
            <a:r>
              <a:rPr lang="nl-BE" sz="2000" smtClean="0"/>
              <a:t>and choose </a:t>
            </a:r>
            <a:r>
              <a:rPr lang="nl-BE" sz="2000" b="1" smtClean="0"/>
              <a:t>MODPATH Pathlines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Select the MODPATH pathline file “</a:t>
            </a:r>
            <a:r>
              <a:rPr lang="nl-BE" sz="2000" smtClean="0">
                <a:solidFill>
                  <a:srgbClr val="92D050"/>
                </a:solidFill>
              </a:rPr>
              <a:t>03-01_particle-tracking.path</a:t>
            </a:r>
            <a:r>
              <a:rPr lang="nl-BE" sz="200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7340"/>
            <a:ext cx="4772025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995936" y="1777380"/>
            <a:ext cx="129614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1" y="1883120"/>
            <a:ext cx="3619897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0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pathlines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Options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Color limits</a:t>
            </a:r>
            <a:r>
              <a:rPr lang="nl-BE" sz="2000" smtClean="0"/>
              <a:t> to 0 and 1E9.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  <a:p>
            <a:endParaRPr lang="nl-BE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89348"/>
            <a:ext cx="4817745" cy="354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36097" y="1633364"/>
            <a:ext cx="792088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938820" y="2759204"/>
            <a:ext cx="1899827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02388" y="4573664"/>
            <a:ext cx="674360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98" y="1273324"/>
            <a:ext cx="3280410" cy="385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7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without weak sinks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go to </a:t>
            </a:r>
            <a:r>
              <a:rPr lang="nl-BE" sz="2000" b="1" smtClean="0"/>
              <a:t>MODPATH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Treatment of weak sinks</a:t>
            </a:r>
            <a:r>
              <a:rPr lang="nl-BE" sz="2000" smtClean="0"/>
              <a:t> to </a:t>
            </a:r>
            <a:r>
              <a:rPr lang="nl-BE" sz="2000" b="1" smtClean="0"/>
              <a:t>Stop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1417339"/>
            <a:ext cx="4874895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118579" y="2384688"/>
            <a:ext cx="1173501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76056" y="4009628"/>
            <a:ext cx="1357326" cy="4008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08305" y="4585692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without weak sinks (2/3)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 | Export | MODPATH </a:t>
            </a:r>
            <a:r>
              <a:rPr lang="nl-BE" sz="2000" b="1" smtClean="0"/>
              <a:t>Input 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Execute model </a:t>
            </a:r>
            <a:r>
              <a:rPr lang="nl-BE" sz="2000" smtClean="0"/>
              <a:t>and </a:t>
            </a:r>
            <a:r>
              <a:rPr lang="nl-BE" sz="2000" b="1" smtClean="0"/>
              <a:t>Create new composite budget file</a:t>
            </a:r>
            <a:r>
              <a:rPr lang="nl-BE" sz="2000" smtClean="0"/>
              <a:t> checkboxes,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Save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5372"/>
            <a:ext cx="350901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860032" y="4153644"/>
            <a:ext cx="1224136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96336" y="3830920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without weak sinks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04279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update the visualization in the </a:t>
            </a:r>
            <a:r>
              <a:rPr lang="nl-BE" sz="2000" b="1" smtClean="0"/>
              <a:t>Data Visualization </a:t>
            </a:r>
            <a:r>
              <a:rPr lang="nl-BE" sz="2000" smtClean="0"/>
              <a:t>dialog box, by pressing </a:t>
            </a:r>
            <a:r>
              <a:rPr lang="nl-BE" sz="2000" b="1" smtClean="0"/>
              <a:t>Apply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Yes</a:t>
            </a:r>
            <a:r>
              <a:rPr lang="nl-BE" sz="2000" smtClean="0"/>
              <a:t> to import the new file.</a:t>
            </a:r>
          </a:p>
          <a:p>
            <a:r>
              <a:rPr lang="nl-BE" sz="2000" smtClean="0"/>
              <a:t>Can you see what has changed by stopping the particles at weak sinks?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3404"/>
            <a:ext cx="4069080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740352" y="4184888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particles at well cells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Double click on each of the extraction well objects,</a:t>
            </a:r>
          </a:p>
          <a:p>
            <a:r>
              <a:rPr lang="nl-BE" sz="2000" smtClean="0"/>
              <a:t>go to the </a:t>
            </a:r>
            <a:r>
              <a:rPr lang="nl-BE" sz="2000" b="1" smtClean="0"/>
              <a:t>MODFLOW Features </a:t>
            </a:r>
            <a:r>
              <a:rPr lang="nl-BE" sz="2000" smtClean="0"/>
              <a:t>tab 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box, and</a:t>
            </a:r>
          </a:p>
          <a:p>
            <a:r>
              <a:rPr lang="nl-BE" sz="2000" smtClean="0"/>
              <a:t>set </a:t>
            </a:r>
            <a:r>
              <a:rPr lang="nl-BE" sz="2000" b="1" smtClean="0"/>
              <a:t>IFACE</a:t>
            </a:r>
            <a:r>
              <a:rPr lang="nl-BE" sz="2000" smtClean="0"/>
              <a:t> to </a:t>
            </a:r>
            <a:r>
              <a:rPr lang="nl-BE" sz="2000" b="1" smtClean="0"/>
              <a:t>Internal</a:t>
            </a:r>
            <a:r>
              <a:rPr lang="nl-BE" sz="2000" smtClean="0"/>
              <a:t>,</a:t>
            </a:r>
          </a:p>
          <a:p>
            <a:r>
              <a:rPr lang="nl-BE" sz="2000" smtClean="0"/>
              <a:t>the </a:t>
            </a:r>
            <a:r>
              <a:rPr lang="nl-BE" sz="2000" b="1" smtClean="0"/>
              <a:t>Initial particle placement</a:t>
            </a:r>
            <a:r>
              <a:rPr lang="nl-BE" sz="2000" smtClean="0"/>
              <a:t> to </a:t>
            </a:r>
            <a:r>
              <a:rPr lang="nl-BE" sz="2000" b="1" smtClean="0"/>
              <a:t>Grid</a:t>
            </a:r>
            <a:r>
              <a:rPr lang="nl-BE" sz="2000" smtClean="0"/>
              <a:t> and </a:t>
            </a:r>
            <a:r>
              <a:rPr lang="nl-BE" sz="2000" b="1" smtClean="0"/>
              <a:t>Internal</a:t>
            </a:r>
            <a:r>
              <a:rPr lang="nl-BE" sz="2000" smtClean="0"/>
              <a:t>, and </a:t>
            </a:r>
          </a:p>
          <a:p>
            <a:r>
              <a:rPr lang="nl-BE" sz="2000" smtClean="0"/>
              <a:t>use 5 by 5 by 5 rows.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743450" cy="386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1960" y="1921396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92080" y="2073796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20072" y="2713484"/>
            <a:ext cx="648072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028144" y="3297932"/>
            <a:ext cx="648072" cy="7837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452320" y="4729708"/>
            <a:ext cx="648072" cy="3918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86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699" y="1371619"/>
            <a:ext cx="484060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9415" y="3536735"/>
            <a:ext cx="360937" cy="10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MODPATH</a:t>
            </a:r>
            <a:br>
              <a:rPr lang="nl-BE" smtClean="0"/>
            </a:br>
            <a:r>
              <a:rPr lang="nl-BE" smtClean="0"/>
              <a:t>with backward tracking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go to </a:t>
            </a:r>
            <a:r>
              <a:rPr lang="nl-BE" sz="2000" b="1" smtClean="0"/>
              <a:t>MODPATH</a:t>
            </a:r>
            <a:r>
              <a:rPr lang="nl-BE" sz="2000" smtClean="0"/>
              <a:t>,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Reference time for simulation </a:t>
            </a:r>
            <a:r>
              <a:rPr lang="nl-BE" sz="2000" smtClean="0"/>
              <a:t>to 1E9,</a:t>
            </a:r>
          </a:p>
          <a:p>
            <a:r>
              <a:rPr lang="nl-BE" sz="2000" smtClean="0"/>
              <a:t>and </a:t>
            </a:r>
            <a:r>
              <a:rPr lang="nl-BE" sz="2000" smtClean="0"/>
              <a:t>set the </a:t>
            </a:r>
            <a:r>
              <a:rPr lang="nl-BE" sz="2000" b="1" smtClean="0"/>
              <a:t>Tracking direction</a:t>
            </a:r>
            <a:r>
              <a:rPr lang="nl-BE" sz="2000" smtClean="0"/>
              <a:t> to </a:t>
            </a:r>
            <a:r>
              <a:rPr lang="nl-BE" sz="2000" b="1" smtClean="0"/>
              <a:t>Backward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118579" y="2384688"/>
            <a:ext cx="1173501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092280" y="4184888"/>
            <a:ext cx="1357326" cy="4008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08305" y="4585692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236296" y="3383280"/>
            <a:ext cx="1080120" cy="40080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299069" y="3488980"/>
            <a:ext cx="864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1E9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875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this example, we will </a:t>
            </a:r>
            <a:r>
              <a:rPr lang="en-US" smtClean="0"/>
              <a:t>use the Rocky Mountain Arsenal model, one of the examples that come with ModelMuse, to set up</a:t>
            </a:r>
          </a:p>
          <a:p>
            <a:r>
              <a:rPr lang="en-US" smtClean="0"/>
              <a:t>forward particle tracking to visualize advective flow paths from a disposal pond, and</a:t>
            </a:r>
          </a:p>
          <a:p>
            <a:r>
              <a:rPr lang="en-US" smtClean="0"/>
              <a:t>backward particle tracking to map an (advective) well capture zone.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3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</a:t>
            </a:r>
            <a:r>
              <a:rPr lang="nl-BE"/>
              <a:t>MODPATH</a:t>
            </a:r>
            <a:br>
              <a:rPr lang="nl-BE"/>
            </a:br>
            <a:r>
              <a:rPr lang="nl-BE"/>
              <a:t>with backward </a:t>
            </a:r>
            <a:r>
              <a:rPr lang="nl-BE" smtClean="0"/>
              <a:t>tracking (</a:t>
            </a:r>
            <a:r>
              <a:rPr lang="nl-BE"/>
              <a:t>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 | Export | MODPATH </a:t>
            </a:r>
            <a:r>
              <a:rPr lang="nl-BE" sz="2000" b="1" smtClean="0"/>
              <a:t>Input 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Execute model </a:t>
            </a:r>
            <a:r>
              <a:rPr lang="nl-BE" sz="2000" smtClean="0"/>
              <a:t>and </a:t>
            </a:r>
            <a:r>
              <a:rPr lang="nl-BE" sz="2000" b="1" smtClean="0"/>
              <a:t>Create new composite budget file</a:t>
            </a:r>
            <a:r>
              <a:rPr lang="nl-BE" sz="2000" smtClean="0"/>
              <a:t> checkboxes, and</a:t>
            </a:r>
          </a:p>
          <a:p>
            <a:r>
              <a:rPr lang="nl-BE" sz="2000" smtClean="0"/>
              <a:t>press </a:t>
            </a:r>
            <a:r>
              <a:rPr lang="nl-BE" sz="2000" b="1" smtClean="0"/>
              <a:t>Save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5372"/>
            <a:ext cx="3509010" cy="31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860032" y="4153644"/>
            <a:ext cx="1224136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96336" y="3830920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Rerun </a:t>
            </a:r>
            <a:r>
              <a:rPr lang="nl-BE"/>
              <a:t>MODPATH</a:t>
            </a:r>
            <a:br>
              <a:rPr lang="nl-BE"/>
            </a:br>
            <a:r>
              <a:rPr lang="nl-BE"/>
              <a:t>with backward </a:t>
            </a:r>
            <a:r>
              <a:rPr lang="nl-BE" smtClean="0"/>
              <a:t>tracking (</a:t>
            </a:r>
            <a:r>
              <a:rPr lang="nl-BE"/>
              <a:t>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04279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update the visualization in the </a:t>
            </a:r>
            <a:r>
              <a:rPr lang="nl-BE" sz="2000" b="1" smtClean="0"/>
              <a:t>Data Visualization </a:t>
            </a:r>
            <a:r>
              <a:rPr lang="nl-BE" sz="2000" smtClean="0"/>
              <a:t>dialog box, by pressing </a:t>
            </a:r>
            <a:r>
              <a:rPr lang="nl-BE" sz="2000" b="1" smtClean="0"/>
              <a:t>Apply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click </a:t>
            </a:r>
            <a:r>
              <a:rPr lang="nl-BE" sz="2000" b="1" smtClean="0"/>
              <a:t>Yes</a:t>
            </a:r>
            <a:r>
              <a:rPr lang="nl-BE" sz="2000" smtClean="0"/>
              <a:t> to import the new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93404"/>
            <a:ext cx="4069080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7740352" y="4184888"/>
            <a:ext cx="720080" cy="328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204" y="1332706"/>
            <a:ext cx="326898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7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02 Particle tracking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06881"/>
            <a:ext cx="1457325" cy="280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1" y="1775436"/>
            <a:ext cx="885825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Copy example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4186808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Copy the model from the previous exercise “</a:t>
            </a:r>
            <a:r>
              <a:rPr lang="en-US" sz="2000" smtClean="0">
                <a:solidFill>
                  <a:srgbClr val="92D050"/>
                </a:solidFill>
              </a:rPr>
              <a:t>03-01_rma-example-model.mmZLib</a:t>
            </a:r>
            <a:r>
              <a:rPr lang="en-US" sz="2000" smtClean="0"/>
              <a:t>” to folder “</a:t>
            </a:r>
            <a:r>
              <a:rPr lang="en-US" sz="2000" smtClean="0">
                <a:solidFill>
                  <a:srgbClr val="92D050"/>
                </a:solidFill>
              </a:rPr>
              <a:t>/</a:t>
            </a:r>
            <a:r>
              <a:rPr lang="en-US" sz="2000" smtClean="0">
                <a:solidFill>
                  <a:srgbClr val="92D050"/>
                </a:solidFill>
              </a:rPr>
              <a:t>03-02_particle-tracking</a:t>
            </a:r>
            <a:r>
              <a:rPr lang="en-US" sz="2000" smtClean="0">
                <a:solidFill>
                  <a:srgbClr val="92D050"/>
                </a:solidFill>
              </a:rPr>
              <a:t>/</a:t>
            </a:r>
            <a:r>
              <a:rPr lang="en-US" sz="2000" smtClean="0"/>
              <a:t>”,</a:t>
            </a:r>
          </a:p>
          <a:p>
            <a:pPr lvl="0"/>
            <a:r>
              <a:rPr lang="en-US" sz="2000" smtClean="0"/>
              <a:t>and rename the copied file to “</a:t>
            </a:r>
            <a:r>
              <a:rPr lang="en-US" sz="2000" smtClean="0">
                <a:solidFill>
                  <a:srgbClr val="92D050"/>
                </a:solidFill>
              </a:rPr>
              <a:t>03-02_particle-tracking.mmZLib</a:t>
            </a:r>
            <a:r>
              <a:rPr lang="en-US" sz="2000" smtClean="0"/>
              <a:t>”. </a:t>
            </a:r>
          </a:p>
          <a:p>
            <a:pPr lvl="0"/>
            <a:r>
              <a:rPr lang="nl-BE" sz="2000" smtClean="0"/>
              <a:t>Another option is to copy file </a:t>
            </a:r>
            <a:r>
              <a:rPr lang="en-US" sz="2000"/>
              <a:t>“</a:t>
            </a:r>
            <a:r>
              <a:rPr lang="en-US" sz="2000" smtClean="0">
                <a:solidFill>
                  <a:srgbClr val="92D050"/>
                </a:solidFill>
              </a:rPr>
              <a:t>03-01_rma-example-model.mmZLib</a:t>
            </a:r>
            <a:r>
              <a:rPr lang="en-US" sz="2000" smtClean="0"/>
              <a:t>” in folder “</a:t>
            </a:r>
            <a:r>
              <a:rPr lang="en-US" sz="2000" smtClean="0">
                <a:solidFill>
                  <a:srgbClr val="92D050"/>
                </a:solidFill>
              </a:rPr>
              <a:t>/06_solutions/</a:t>
            </a:r>
            <a:r>
              <a:rPr lang="en-US" sz="2000" smtClean="0"/>
              <a:t>”.</a:t>
            </a:r>
            <a:endParaRPr lang="nl-BE" sz="2000" smtClean="0"/>
          </a:p>
          <a:p>
            <a:pPr lvl="0"/>
            <a:r>
              <a:rPr lang="nl-BE" sz="2000" smtClean="0"/>
              <a:t>Double click the new file to open ModelMuse.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29" y="1906881"/>
            <a:ext cx="2045970" cy="52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6588226" y="2049864"/>
            <a:ext cx="284847" cy="1023660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56" y="1775436"/>
            <a:ext cx="1040130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7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Inspect model features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2000" smtClean="0"/>
              <a:t>Take some time to inspect the objects and learn what model features they define, if you did not just create them yourself in the last exercise.</a:t>
            </a:r>
          </a:p>
          <a:p>
            <a:r>
              <a:rPr lang="nl-BE" sz="1600" smtClean="0"/>
              <a:t>What is the lake head?</a:t>
            </a:r>
          </a:p>
          <a:p>
            <a:r>
              <a:rPr lang="nl-BE" sz="1600" smtClean="0"/>
              <a:t>How is the river head specified?</a:t>
            </a:r>
          </a:p>
          <a:p>
            <a:r>
              <a:rPr lang="nl-BE" sz="1600" smtClean="0"/>
              <a:t>How is the impermeable bedrock simulated?</a:t>
            </a:r>
          </a:p>
          <a:p>
            <a:r>
              <a:rPr lang="nl-BE" sz="1600" smtClean="0"/>
              <a:t>How much does the extraction well pump?</a:t>
            </a:r>
          </a:p>
          <a:p>
            <a:r>
              <a:rPr lang="nl-BE" sz="1600" smtClean="0"/>
              <a:t>How much does the disposal pump leak?</a:t>
            </a:r>
            <a:endParaRPr lang="en-GB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5332"/>
            <a:ext cx="3234690" cy="376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851920" y="1849388"/>
            <a:ext cx="1542502" cy="720080"/>
          </a:xfrm>
          <a:prstGeom prst="wedgeRoundRectCallout">
            <a:avLst>
              <a:gd name="adj1" fmla="val 70503"/>
              <a:gd name="adj2" fmla="val -8269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Lake represented as a specified head boundary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05562" y="3793604"/>
            <a:ext cx="1758526" cy="720080"/>
          </a:xfrm>
          <a:prstGeom prst="wedgeRoundRectCallout">
            <a:avLst>
              <a:gd name="adj1" fmla="val 53405"/>
              <a:gd name="adj2" fmla="val 104335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River represented as a specified head boundary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524328" y="553244"/>
            <a:ext cx="1542502" cy="720080"/>
          </a:xfrm>
          <a:prstGeom prst="wedgeRoundRectCallout">
            <a:avLst>
              <a:gd name="adj1" fmla="val -71863"/>
              <a:gd name="adj2" fmla="val 18027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Disposal pond modelled as an injection well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940152" y="5017740"/>
            <a:ext cx="1512168" cy="360040"/>
          </a:xfrm>
          <a:prstGeom prst="wedgeRoundRectCallout">
            <a:avLst>
              <a:gd name="adj1" fmla="val 3493"/>
              <a:gd name="adj2" fmla="val -21938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Extraction wells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77165" y="3721596"/>
            <a:ext cx="1331339" cy="504056"/>
          </a:xfrm>
          <a:prstGeom prst="wedgeRoundRectCallout">
            <a:avLst>
              <a:gd name="adj1" fmla="val -66812"/>
              <a:gd name="adj2" fmla="val -152253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Impermeable bedrock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614296" y="2976396"/>
            <a:ext cx="1331339" cy="504056"/>
          </a:xfrm>
          <a:prstGeom prst="wedgeRoundRectCallout">
            <a:avLst>
              <a:gd name="adj1" fmla="val 92727"/>
              <a:gd name="adj2" fmla="val -13697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Model boundary</a:t>
            </a:r>
            <a:endParaRPr lang="en-GB" sz="1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MODPATH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Post processors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check the check box for </a:t>
            </a:r>
            <a:r>
              <a:rPr lang="nl-BE" sz="2000" b="1" smtClean="0"/>
              <a:t>MODPATH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Change the Output mode to </a:t>
            </a:r>
            <a:r>
              <a:rPr lang="nl-BE" sz="2000" b="1" smtClean="0"/>
              <a:t>Pathlines</a:t>
            </a:r>
            <a:r>
              <a:rPr lang="nl-BE" sz="2000" smtClean="0"/>
              <a:t>, and note </a:t>
            </a:r>
            <a:r>
              <a:rPr lang="nl-BE" sz="2000" smtClean="0"/>
              <a:t>we will be doing </a:t>
            </a:r>
            <a:r>
              <a:rPr lang="nl-BE" sz="2000" b="1" smtClean="0"/>
              <a:t>Forward</a:t>
            </a:r>
            <a:r>
              <a:rPr lang="nl-BE" sz="2000" smtClean="0"/>
              <a:t> tracking,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9348"/>
            <a:ext cx="4852035" cy="367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67944" y="2353445"/>
            <a:ext cx="1125569" cy="57606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236296" y="4297660"/>
            <a:ext cx="1125569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229209" y="4668972"/>
            <a:ext cx="792088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062469" y="2719120"/>
            <a:ext cx="749892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5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05" y="1489348"/>
            <a:ext cx="4548931" cy="3316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Change head output file type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Note you get a warning concerning the head output file type.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Model | MODFLOW Output Control…</a:t>
            </a:r>
            <a:r>
              <a:rPr lang="nl-BE" sz="2000" smtClean="0"/>
              <a:t>,</a:t>
            </a:r>
            <a:endParaRPr lang="nl-BE" sz="2000" smtClean="0"/>
          </a:p>
          <a:p>
            <a:r>
              <a:rPr lang="nl-BE" sz="2000" smtClean="0"/>
              <a:t>Choose </a:t>
            </a:r>
            <a:r>
              <a:rPr lang="nl-BE" sz="2000" b="1" smtClean="0"/>
              <a:t>Head</a:t>
            </a:r>
            <a:r>
              <a:rPr lang="nl-BE" sz="2000" smtClean="0"/>
              <a:t>, and set the </a:t>
            </a:r>
            <a:r>
              <a:rPr lang="nl-BE" sz="2000" b="1" smtClean="0"/>
              <a:t>External file type</a:t>
            </a:r>
            <a:r>
              <a:rPr lang="nl-BE" sz="2000" smtClean="0"/>
              <a:t> to </a:t>
            </a:r>
            <a:r>
              <a:rPr lang="nl-BE" sz="2000" b="1" smtClean="0"/>
              <a:t>Binary</a:t>
            </a:r>
            <a:r>
              <a:rPr lang="nl-BE" sz="2000" smtClean="0"/>
              <a:t>.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nl-BE" sz="2000" smtClean="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427985" y="1921396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64288" y="4225652"/>
            <a:ext cx="792088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63854" y="2281436"/>
            <a:ext cx="749892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the MODPATH program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Program Locations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fill in the path to </a:t>
            </a:r>
            <a:r>
              <a:rPr lang="nl-BE" sz="2000" smtClean="0"/>
              <a:t>the </a:t>
            </a:r>
            <a:r>
              <a:rPr lang="nl-BE" sz="2000" smtClean="0"/>
              <a:t>MODPATH executable </a:t>
            </a:r>
            <a:r>
              <a:rPr lang="nl-BE" sz="2000" smtClean="0"/>
              <a:t>for your machine architecture in </a:t>
            </a:r>
            <a:r>
              <a:rPr lang="nl-BE" sz="2000" smtClean="0"/>
              <a:t>folder “</a:t>
            </a:r>
            <a:r>
              <a:rPr lang="nl-BE" sz="2000" smtClean="0">
                <a:solidFill>
                  <a:srgbClr val="92D050"/>
                </a:solidFill>
              </a:rPr>
              <a:t>/</a:t>
            </a:r>
            <a:r>
              <a:rPr lang="nl-BE" sz="2000" smtClean="0">
                <a:solidFill>
                  <a:srgbClr val="92D050"/>
                </a:solidFill>
              </a:rPr>
              <a:t>05_software/modpath/</a:t>
            </a:r>
            <a:r>
              <a:rPr lang="nl-BE" sz="2000" smtClean="0"/>
              <a:t>”.</a:t>
            </a:r>
            <a:endParaRPr lang="nl-BE" sz="2000" smtClean="0"/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7340"/>
            <a:ext cx="393763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932040" y="2959989"/>
            <a:ext cx="3744416" cy="47357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364985" y="4603050"/>
            <a:ext cx="814895" cy="35580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Define initial particle placement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Double click on the disposal pond object,</a:t>
            </a:r>
          </a:p>
          <a:p>
            <a:r>
              <a:rPr lang="nl-BE" sz="2000" smtClean="0"/>
              <a:t>and in the </a:t>
            </a:r>
            <a:r>
              <a:rPr lang="nl-BE" sz="2000" b="1" smtClean="0"/>
              <a:t>Object Properties </a:t>
            </a:r>
            <a:r>
              <a:rPr lang="nl-BE" sz="2000" smtClean="0"/>
              <a:t>dialog box, select </a:t>
            </a:r>
            <a:r>
              <a:rPr lang="nl-BE" sz="2000" b="1" smtClean="0"/>
              <a:t>MODFLOW Features</a:t>
            </a:r>
            <a:r>
              <a:rPr lang="nl-BE" sz="2000" smtClean="0"/>
              <a:t>, and click on </a:t>
            </a:r>
            <a:r>
              <a:rPr lang="nl-BE" sz="2000" b="1" smtClean="0"/>
              <a:t>MODPATH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Set the flow into the cell at the </a:t>
            </a:r>
            <a:r>
              <a:rPr lang="nl-BE" sz="2000" b="1" smtClean="0"/>
              <a:t>Top</a:t>
            </a:r>
            <a:r>
              <a:rPr lang="nl-BE" sz="2000" smtClean="0"/>
              <a:t> face, and</a:t>
            </a:r>
          </a:p>
          <a:p>
            <a:r>
              <a:rPr lang="nl-BE" sz="2000" smtClean="0"/>
              <a:t>put 5 by 5 particles at the </a:t>
            </a:r>
            <a:r>
              <a:rPr lang="nl-BE" sz="2000" b="1" smtClean="0"/>
              <a:t>Top face</a:t>
            </a:r>
            <a:r>
              <a:rPr lang="nl-BE" sz="2000" smtClean="0"/>
              <a:t> in the </a:t>
            </a:r>
            <a:r>
              <a:rPr lang="nl-BE" sz="2000" b="1" smtClean="0"/>
              <a:t>Grid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5332"/>
            <a:ext cx="4800600" cy="376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48064" y="1489348"/>
            <a:ext cx="1125569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9769" y="1935572"/>
            <a:ext cx="805543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18889" y="2518724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92079" y="2713484"/>
            <a:ext cx="950845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177440" y="3461916"/>
            <a:ext cx="475422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927000" y="3188060"/>
            <a:ext cx="72008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439440" y="4657700"/>
            <a:ext cx="72008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47" y="2041211"/>
            <a:ext cx="4724228" cy="2286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Chance stress period duration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Time…</a:t>
            </a:r>
            <a:r>
              <a:rPr lang="nl-BE" sz="2000" smtClean="0"/>
              <a:t> and</a:t>
            </a:r>
          </a:p>
          <a:p>
            <a:r>
              <a:rPr lang="nl-BE" sz="2000" smtClean="0"/>
              <a:t>Set </a:t>
            </a:r>
            <a:r>
              <a:rPr lang="nl-BE" sz="2000" b="1" smtClean="0"/>
              <a:t>Starting time </a:t>
            </a:r>
            <a:r>
              <a:rPr lang="nl-BE" sz="2000" smtClean="0"/>
              <a:t>to 0,</a:t>
            </a:r>
          </a:p>
          <a:p>
            <a:r>
              <a:rPr lang="nl-BE" sz="2000" b="1" smtClean="0"/>
              <a:t>Ending time</a:t>
            </a:r>
            <a:r>
              <a:rPr lang="nl-BE" sz="2000" smtClean="0"/>
              <a:t>, </a:t>
            </a:r>
            <a:r>
              <a:rPr lang="nl-BE" sz="2000" b="1" smtClean="0"/>
              <a:t>Length</a:t>
            </a:r>
            <a:r>
              <a:rPr lang="nl-BE" sz="2000"/>
              <a:t> </a:t>
            </a:r>
            <a:r>
              <a:rPr lang="nl-BE" sz="2000" smtClean="0"/>
              <a:t>and </a:t>
            </a:r>
            <a:r>
              <a:rPr lang="nl-BE" sz="2000" b="1" smtClean="0"/>
              <a:t>Max first time step length</a:t>
            </a:r>
            <a:r>
              <a:rPr lang="nl-BE" sz="2000" smtClean="0"/>
              <a:t> to 1E9.</a:t>
            </a:r>
            <a:endParaRPr lang="nl-BE" sz="2000" b="1"/>
          </a:p>
          <a:p>
            <a:r>
              <a:rPr lang="nl-BE" sz="2000" smtClean="0"/>
              <a:t>Then </a:t>
            </a:r>
            <a:r>
              <a:rPr lang="nl-BE" sz="2000" smtClean="0"/>
              <a:t>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18889" y="2518724"/>
            <a:ext cx="6480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672641" y="3003295"/>
            <a:ext cx="2254359" cy="43204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647080" y="3937620"/>
            <a:ext cx="720080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849</Words>
  <Application>Microsoft Office PowerPoint</Application>
  <PresentationFormat>On-screen Show (16:10)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Copy example model</vt:lpstr>
      <vt:lpstr>Inspect model features</vt:lpstr>
      <vt:lpstr>Enable MODPATH</vt:lpstr>
      <vt:lpstr>Change head output file type</vt:lpstr>
      <vt:lpstr>Set the MODPATH program location</vt:lpstr>
      <vt:lpstr>Define initial particle placement</vt:lpstr>
      <vt:lpstr>Chance stress period duration</vt:lpstr>
      <vt:lpstr>Run model (1/2)</vt:lpstr>
      <vt:lpstr>Run model (2/2)</vt:lpstr>
      <vt:lpstr>Visualize pathlines (1/2)</vt:lpstr>
      <vt:lpstr>Visualize pathlines (2/2)</vt:lpstr>
      <vt:lpstr>This is what you should get</vt:lpstr>
      <vt:lpstr>Rerun MODPATH without weak sinks (1/3)</vt:lpstr>
      <vt:lpstr>Rerun MODPATH without weak sinks (2/3)</vt:lpstr>
      <vt:lpstr>Rerun MODPATH without weak sinks (3/3)</vt:lpstr>
      <vt:lpstr>Define particles at well cells</vt:lpstr>
      <vt:lpstr>Rerun MODPATH with backward tracking (1/3)</vt:lpstr>
      <vt:lpstr>Rerun MODPATH with backward tracking (2/3)</vt:lpstr>
      <vt:lpstr>Rerun MODPATH with backward tracking (3/3)</vt:lpstr>
      <vt:lpstr>This is what you should get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73</cp:revision>
  <cp:lastPrinted>2018-10-08T14:42:59Z</cp:lastPrinted>
  <dcterms:created xsi:type="dcterms:W3CDTF">2015-08-08T11:23:11Z</dcterms:created>
  <dcterms:modified xsi:type="dcterms:W3CDTF">2018-10-08T14:43:22Z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