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1" r:id="rId15"/>
    <p:sldId id="284" r:id="rId16"/>
    <p:sldId id="285" r:id="rId17"/>
    <p:sldId id="286" r:id="rId18"/>
    <p:sldId id="267" r:id="rId19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03 Solute transport simulation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MT3DMS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First run MODFLOW again,</a:t>
            </a:r>
          </a:p>
          <a:p>
            <a:r>
              <a:rPr lang="nl-BE" sz="2000" smtClean="0"/>
              <a:t>then select </a:t>
            </a:r>
            <a:r>
              <a:rPr lang="nl-BE" sz="2000" b="1" smtClean="0"/>
              <a:t>File | Export | MT3DMS </a:t>
            </a:r>
            <a:r>
              <a:rPr lang="nl-BE" sz="2000" b="1" smtClean="0"/>
              <a:t>Input Files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Save</a:t>
            </a:r>
            <a:r>
              <a:rPr lang="nl-BE" sz="2000" smtClean="0"/>
              <a:t> in the </a:t>
            </a:r>
            <a:r>
              <a:rPr lang="nl-BE" sz="2000" b="1" smtClean="0"/>
              <a:t>Save MT3DMS input files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After MT3DMS has finished, close the text and command line windows.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9348"/>
            <a:ext cx="3526155" cy="31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524328" y="3865612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26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MT3DMS results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 | Import | Model </a:t>
            </a:r>
            <a:r>
              <a:rPr lang="nl-BE" sz="2000" b="1" smtClean="0"/>
              <a:t>Results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choose the “</a:t>
            </a:r>
            <a:r>
              <a:rPr lang="nl-BE" sz="2000" smtClean="0">
                <a:solidFill>
                  <a:srgbClr val="92D050"/>
                </a:solidFill>
              </a:rPr>
              <a:t>_</a:t>
            </a:r>
            <a:r>
              <a:rPr lang="nl-BE" sz="2000" smtClean="0">
                <a:solidFill>
                  <a:srgbClr val="92D050"/>
                </a:solidFill>
              </a:rPr>
              <a:t>03_03_solute_transport_simulation_Cl.ucn</a:t>
            </a:r>
            <a:r>
              <a:rPr lang="nl-BE" sz="2000" smtClean="0"/>
              <a:t>” file.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Open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43608"/>
            <a:ext cx="349758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436096" y="2137420"/>
            <a:ext cx="180020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488324" y="4139468"/>
            <a:ext cx="900100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97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MT3DMS results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Select Model Results to Import</a:t>
            </a:r>
            <a:r>
              <a:rPr lang="nl-BE" sz="2000" smtClean="0"/>
              <a:t> dialog box, select all data sets,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33364"/>
            <a:ext cx="4029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427984" y="4225652"/>
            <a:ext cx="7920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48264" y="4225652"/>
            <a:ext cx="7920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39" y="1201316"/>
            <a:ext cx="3331845" cy="392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6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89" y="1129308"/>
            <a:ext cx="4806315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MT3DMS contours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 fontScale="85000" lnSpcReduction="10000"/>
          </a:bodyPr>
          <a:lstStyle/>
          <a:p>
            <a:r>
              <a:rPr lang="nl-BE" sz="2000" smtClean="0"/>
              <a:t>Go to the </a:t>
            </a:r>
            <a:r>
              <a:rPr lang="nl-BE" sz="2000" b="1" smtClean="0"/>
              <a:t>Data Visualization</a:t>
            </a:r>
            <a:r>
              <a:rPr lang="nl-BE" sz="2000" smtClean="0"/>
              <a:t> dialog box,</a:t>
            </a:r>
          </a:p>
          <a:p>
            <a:r>
              <a:rPr lang="nl-BE" sz="2000" smtClean="0"/>
              <a:t>and set the </a:t>
            </a:r>
            <a:r>
              <a:rPr lang="nl-BE" sz="2000" b="1" smtClean="0"/>
              <a:t>Color Grid Data set </a:t>
            </a:r>
            <a:r>
              <a:rPr lang="nl-BE" sz="2000" smtClean="0"/>
              <a:t>to </a:t>
            </a:r>
            <a:r>
              <a:rPr lang="nl-BE" sz="2000" b="1" smtClean="0"/>
              <a:t>none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go to </a:t>
            </a:r>
            <a:r>
              <a:rPr lang="nl-BE" sz="2000" b="1" smtClean="0"/>
              <a:t>Contour Data</a:t>
            </a:r>
            <a:r>
              <a:rPr lang="nl-BE" sz="2000" smtClean="0"/>
              <a:t> and </a:t>
            </a:r>
          </a:p>
          <a:p>
            <a:r>
              <a:rPr lang="nl-BE" sz="2000" smtClean="0"/>
              <a:t>select the first concentration </a:t>
            </a:r>
            <a:r>
              <a:rPr lang="nl-BE" sz="2000" b="1" smtClean="0"/>
              <a:t>Data set</a:t>
            </a:r>
            <a:r>
              <a:rPr lang="nl-BE" sz="2000" smtClean="0"/>
              <a:t>.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Contour Interval </a:t>
            </a:r>
            <a:r>
              <a:rPr lang="nl-BE" sz="2000" smtClean="0"/>
              <a:t>to 50, and click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check </a:t>
            </a:r>
            <a:r>
              <a:rPr lang="nl-BE" sz="2000" b="1" smtClean="0"/>
              <a:t>Specify contours</a:t>
            </a:r>
            <a:r>
              <a:rPr lang="nl-BE" sz="2000" smtClean="0"/>
              <a:t>, click the </a:t>
            </a:r>
            <a:r>
              <a:rPr lang="nl-BE" sz="2000" b="1" smtClean="0"/>
              <a:t>Edit contours</a:t>
            </a:r>
            <a:r>
              <a:rPr lang="nl-BE" sz="2000" smtClean="0"/>
              <a:t> button and remove the 0 and 1000 contours.</a:t>
            </a:r>
          </a:p>
          <a:p>
            <a:r>
              <a:rPr lang="nl-BE" sz="2000" smtClean="0"/>
              <a:t>Finally, select </a:t>
            </a:r>
            <a:r>
              <a:rPr lang="nl-BE" sz="2000" b="1" smtClean="0"/>
              <a:t>Retain limits and legend</a:t>
            </a:r>
            <a:r>
              <a:rPr lang="nl-BE" sz="2000" smtClean="0"/>
              <a:t>, and press </a:t>
            </a:r>
            <a:r>
              <a:rPr lang="nl-BE" sz="2000" b="1" smtClean="0"/>
              <a:t>Apply</a:t>
            </a:r>
            <a:r>
              <a:rPr lang="nl-BE" sz="2000" smtClean="0"/>
              <a:t> again.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61556"/>
            <a:ext cx="2097405" cy="216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312746" y="1381900"/>
            <a:ext cx="79208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584698" y="1633364"/>
            <a:ext cx="186762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406218" y="1863564"/>
            <a:ext cx="1616102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370674" y="1654952"/>
            <a:ext cx="1616102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563818" y="3073524"/>
            <a:ext cx="2104526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524328" y="4225652"/>
            <a:ext cx="772702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6496909" y="4636048"/>
            <a:ext cx="386351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654236" y="5017490"/>
            <a:ext cx="660356" cy="28679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7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MT3DMS contours (2/3)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Next, move the grid to the left of the Top view pane.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File | Export | Image</a:t>
            </a:r>
            <a:r>
              <a:rPr lang="nl-BE" sz="2000" smtClean="0"/>
              <a:t>, or use the corresponding button.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6238"/>
            <a:ext cx="156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875402" y="4009628"/>
            <a:ext cx="925066" cy="504056"/>
          </a:xfrm>
          <a:prstGeom prst="wedgeRoundRectCallout">
            <a:avLst>
              <a:gd name="adj1" fmla="val 50580"/>
              <a:gd name="adj2" fmla="val -103792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Export image</a:t>
            </a:r>
            <a:endParaRPr lang="en-GB" sz="1400" b="1">
              <a:solidFill>
                <a:srgbClr val="FFC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96008"/>
            <a:ext cx="4392488" cy="349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4355976" y="2281436"/>
            <a:ext cx="1867622" cy="165618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8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Animate MT3DMS contours (3/3)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View</a:t>
            </a:r>
            <a:r>
              <a:rPr lang="nl-BE" sz="2000" smtClean="0"/>
              <a:t> pane, adjust the </a:t>
            </a:r>
            <a:r>
              <a:rPr lang="nl-BE" sz="2000" b="1" smtClean="0"/>
              <a:t>Model image height</a:t>
            </a:r>
            <a:r>
              <a:rPr lang="nl-BE" sz="2000" smtClean="0"/>
              <a:t> and </a:t>
            </a:r>
            <a:r>
              <a:rPr lang="nl-BE" sz="2000" b="1" smtClean="0"/>
              <a:t>Model image width</a:t>
            </a:r>
            <a:r>
              <a:rPr lang="nl-BE" sz="2000" smtClean="0"/>
              <a:t>, so the entire grid is visible.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Text </a:t>
            </a:r>
            <a:r>
              <a:rPr lang="nl-BE" sz="2000" smtClean="0"/>
              <a:t>pane, add “</a:t>
            </a:r>
            <a:r>
              <a:rPr lang="en-GB" sz="2000"/>
              <a:t>Transport Step: %</a:t>
            </a:r>
            <a:r>
              <a:rPr lang="en-GB" sz="2000" smtClean="0"/>
              <a:t>TrS</a:t>
            </a:r>
            <a:br>
              <a:rPr lang="en-GB" sz="2000" smtClean="0"/>
            </a:br>
            <a:r>
              <a:rPr lang="en-GB" sz="2000" smtClean="0"/>
              <a:t>Elapsed </a:t>
            </a:r>
            <a:r>
              <a:rPr lang="en-GB" sz="2000"/>
              <a:t>Time: %ET</a:t>
            </a:r>
            <a:r>
              <a:rPr lang="nl-BE" sz="2000" smtClean="0"/>
              <a:t>” as title.</a:t>
            </a:r>
          </a:p>
          <a:p>
            <a:r>
              <a:rPr lang="nl-BE" sz="2000" smtClean="0"/>
              <a:t>In the </a:t>
            </a:r>
            <a:r>
              <a:rPr lang="nl-BE" sz="2000" b="1" smtClean="0"/>
              <a:t>Animation</a:t>
            </a:r>
            <a:r>
              <a:rPr lang="nl-BE" sz="2000" smtClean="0"/>
              <a:t> pane, select </a:t>
            </a:r>
            <a:r>
              <a:rPr lang="nl-BE" sz="2000" b="1" smtClean="0"/>
              <a:t>Data </a:t>
            </a:r>
            <a:r>
              <a:rPr lang="nl-BE" sz="2000" b="1" smtClean="0"/>
              <a:t>Sets | Optional | Model Results | 3D </a:t>
            </a:r>
            <a:r>
              <a:rPr lang="nl-BE" sz="2000" b="1" smtClean="0"/>
              <a:t>Data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Preview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7340"/>
            <a:ext cx="1371600" cy="216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516" y="1424960"/>
            <a:ext cx="1360170" cy="161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444" y="1420024"/>
            <a:ext cx="1394460" cy="218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926764" y="1898433"/>
            <a:ext cx="1697838" cy="84988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538458" y="1623316"/>
            <a:ext cx="1697838" cy="4361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7122634" y="1890784"/>
            <a:ext cx="1697838" cy="2461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7236296" y="3403407"/>
            <a:ext cx="595082" cy="2461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66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This is what you should get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984929" y="1921396"/>
            <a:ext cx="7172231" cy="2356228"/>
            <a:chOff x="539552" y="1345332"/>
            <a:chExt cx="10124559" cy="3326130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45332"/>
              <a:ext cx="3366135" cy="332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976" y="1345332"/>
              <a:ext cx="3366135" cy="332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841" y="1345332"/>
              <a:ext cx="3366135" cy="3326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9498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03 Solute transport simulation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We </a:t>
            </a:r>
            <a:r>
              <a:rPr lang="en-US"/>
              <a:t>will </a:t>
            </a:r>
            <a:r>
              <a:rPr lang="en-US" smtClean="0"/>
              <a:t>now use the same example model as in the last exercise, but instead of forward particle tracking, we will perform</a:t>
            </a:r>
          </a:p>
          <a:p>
            <a:r>
              <a:rPr lang="en-US" smtClean="0"/>
              <a:t>solute transport simulation accounting for advection, dispersion and diffusion.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42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18" y="1917718"/>
            <a:ext cx="300609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Copy example model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33501"/>
            <a:ext cx="4186808" cy="3771636"/>
          </a:xfrm>
        </p:spPr>
        <p:txBody>
          <a:bodyPr>
            <a:normAutofit/>
          </a:bodyPr>
          <a:lstStyle/>
          <a:p>
            <a:pPr lvl="0"/>
            <a:r>
              <a:rPr lang="en-US" sz="2000" smtClean="0"/>
              <a:t>Copy the model “</a:t>
            </a:r>
            <a:r>
              <a:rPr lang="en-US" sz="2000" smtClean="0">
                <a:solidFill>
                  <a:srgbClr val="92D050"/>
                </a:solidFill>
              </a:rPr>
              <a:t>03-02_particle-tracking-rma-example-model.mmZLib</a:t>
            </a:r>
            <a:r>
              <a:rPr lang="en-US" sz="2000" smtClean="0"/>
              <a:t>” in folder “</a:t>
            </a:r>
            <a:r>
              <a:rPr lang="en-US" sz="2000" smtClean="0">
                <a:solidFill>
                  <a:srgbClr val="92D050"/>
                </a:solidFill>
              </a:rPr>
              <a:t>03-02_particle-tracking</a:t>
            </a:r>
            <a:r>
              <a:rPr lang="en-US" sz="2000" smtClean="0"/>
              <a:t>”,</a:t>
            </a:r>
          </a:p>
          <a:p>
            <a:pPr lvl="0"/>
            <a:r>
              <a:rPr lang="en-US" sz="2000" smtClean="0"/>
              <a:t>to folder “</a:t>
            </a:r>
            <a:r>
              <a:rPr lang="en-US" sz="2000" smtClean="0">
                <a:solidFill>
                  <a:srgbClr val="92D050"/>
                </a:solidFill>
              </a:rPr>
              <a:t>03-03_solute-transport-simulation</a:t>
            </a:r>
            <a:r>
              <a:rPr lang="en-US" sz="2000" smtClean="0"/>
              <a:t>” and rename the copied file to “</a:t>
            </a:r>
            <a:r>
              <a:rPr lang="en-US" sz="2000" smtClean="0">
                <a:solidFill>
                  <a:srgbClr val="92D050"/>
                </a:solidFill>
              </a:rPr>
              <a:t>03-03_solute-transport-simulation.mmZLib</a:t>
            </a:r>
            <a:r>
              <a:rPr lang="en-US" sz="2000" smtClean="0"/>
              <a:t>”. </a:t>
            </a:r>
          </a:p>
          <a:p>
            <a:pPr lvl="0"/>
            <a:r>
              <a:rPr lang="nl-BE" sz="2000" smtClean="0"/>
              <a:t>Double click the new file to open ModelMuse.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3702"/>
            <a:ext cx="9429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32" y="3933942"/>
            <a:ext cx="1228725" cy="1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832" y="4085059"/>
            <a:ext cx="1714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6876254" y="3069846"/>
            <a:ext cx="864098" cy="1015213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95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MT3DMS 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466728" cy="3771636"/>
          </a:xfrm>
        </p:spPr>
        <p:txBody>
          <a:bodyPr>
            <a:normAutofit lnSpcReduction="10000"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expand </a:t>
            </a:r>
            <a:r>
              <a:rPr lang="nl-BE" sz="2000" b="1" smtClean="0"/>
              <a:t>MT3DMS or MT3D-USGS</a:t>
            </a:r>
            <a:r>
              <a:rPr lang="nl-BE" sz="2000" smtClean="0"/>
              <a:t>, </a:t>
            </a:r>
            <a:r>
              <a:rPr lang="nl-BE" sz="2000" smtClean="0"/>
              <a:t>and select the </a:t>
            </a:r>
            <a:r>
              <a:rPr lang="nl-BE" sz="2000" b="1" smtClean="0"/>
              <a:t>BTN</a:t>
            </a:r>
            <a:r>
              <a:rPr lang="nl-BE" sz="2000" smtClean="0"/>
              <a:t>, </a:t>
            </a:r>
            <a:r>
              <a:rPr lang="nl-BE" sz="2000" b="1" smtClean="0"/>
              <a:t>ADV</a:t>
            </a:r>
            <a:r>
              <a:rPr lang="nl-BE" sz="2000" smtClean="0"/>
              <a:t>, </a:t>
            </a:r>
            <a:r>
              <a:rPr lang="nl-BE" sz="2000" b="1" smtClean="0"/>
              <a:t>DSP</a:t>
            </a:r>
            <a:r>
              <a:rPr lang="nl-BE" sz="2000" smtClean="0"/>
              <a:t>, </a:t>
            </a:r>
            <a:r>
              <a:rPr lang="nl-BE" sz="2000" b="1" smtClean="0"/>
              <a:t>SSM</a:t>
            </a:r>
            <a:r>
              <a:rPr lang="nl-BE" sz="2000" smtClean="0"/>
              <a:t>, and </a:t>
            </a:r>
            <a:r>
              <a:rPr lang="nl-BE" sz="2000" b="1" smtClean="0"/>
              <a:t>GCG</a:t>
            </a:r>
            <a:r>
              <a:rPr lang="nl-BE" sz="2000" smtClean="0"/>
              <a:t> packages.</a:t>
            </a:r>
          </a:p>
          <a:p>
            <a:r>
              <a:rPr lang="nl-BE" sz="2000" smtClean="0"/>
              <a:t>Also fill in the Mobile Species name, e.g. “Cl”.</a:t>
            </a:r>
          </a:p>
          <a:p>
            <a:r>
              <a:rPr lang="nl-BE" sz="2000" smtClean="0"/>
              <a:t>Then press</a:t>
            </a:r>
            <a:r>
              <a:rPr lang="nl-BE" sz="2000" b="1"/>
              <a:t> </a:t>
            </a:r>
            <a:r>
              <a:rPr lang="nl-BE" sz="2000" b="1" smtClean="0"/>
              <a:t>OK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once more </a:t>
            </a:r>
            <a:r>
              <a:rPr lang="nl-BE" sz="2000" b="1" smtClean="0"/>
              <a:t>OK</a:t>
            </a:r>
            <a:r>
              <a:rPr lang="nl-BE" sz="2000" smtClean="0"/>
              <a:t>, in the appearing information dialog box.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96076"/>
            <a:ext cx="4800600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39952" y="2486414"/>
            <a:ext cx="648072" cy="101915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940424" y="3433564"/>
            <a:ext cx="711696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164288" y="4585692"/>
            <a:ext cx="711696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38" y="1489348"/>
            <a:ext cx="3874770" cy="328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the MT3DMS program location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Program Locations…</a:t>
            </a:r>
            <a:r>
              <a:rPr lang="nl-BE" sz="2000" smtClean="0"/>
              <a:t>, and</a:t>
            </a:r>
          </a:p>
          <a:p>
            <a:r>
              <a:rPr lang="nl-BE" sz="2000" smtClean="0"/>
              <a:t>fill in the path to the </a:t>
            </a:r>
            <a:r>
              <a:rPr lang="nl-BE" sz="2000" b="1" smtClean="0"/>
              <a:t>MT3D-USGS</a:t>
            </a:r>
            <a:r>
              <a:rPr lang="nl-BE" sz="2000" smtClean="0"/>
              <a:t> </a:t>
            </a:r>
            <a:r>
              <a:rPr lang="nl-BE" sz="2000" smtClean="0"/>
              <a:t>executable </a:t>
            </a:r>
            <a:r>
              <a:rPr lang="nl-BE" sz="2000" smtClean="0"/>
              <a:t>“</a:t>
            </a:r>
            <a:r>
              <a:rPr lang="nl-BE" sz="2000" smtClean="0">
                <a:solidFill>
                  <a:srgbClr val="92D050"/>
                </a:solidFill>
              </a:rPr>
              <a:t>mt3d-usgs_64-bit.exe</a:t>
            </a:r>
            <a:r>
              <a:rPr lang="nl-BE" sz="2000" smtClean="0"/>
              <a:t>” or </a:t>
            </a:r>
            <a:r>
              <a:rPr lang="nl-BE" sz="2000" smtClean="0">
                <a:solidFill>
                  <a:srgbClr val="00B0F0"/>
                </a:solidFill>
              </a:rPr>
              <a:t>“</a:t>
            </a:r>
            <a:r>
              <a:rPr lang="nl-BE" sz="2000" smtClean="0">
                <a:solidFill>
                  <a:srgbClr val="92D050"/>
                </a:solidFill>
              </a:rPr>
              <a:t>*_32-bit.exe</a:t>
            </a:r>
            <a:r>
              <a:rPr lang="nl-BE" sz="2000" smtClean="0"/>
              <a:t>” (depending on your machine architecture) </a:t>
            </a:r>
            <a:r>
              <a:rPr lang="nl-BE" sz="2000" smtClean="0"/>
              <a:t>in folder “</a:t>
            </a:r>
            <a:r>
              <a:rPr lang="nl-BE" sz="2000" smtClean="0">
                <a:solidFill>
                  <a:srgbClr val="92D050"/>
                </a:solidFill>
              </a:rPr>
              <a:t>/</a:t>
            </a:r>
            <a:r>
              <a:rPr lang="nl-BE" sz="2000" smtClean="0">
                <a:solidFill>
                  <a:srgbClr val="92D050"/>
                </a:solidFill>
              </a:rPr>
              <a:t>05_software/mt3d-usgs/</a:t>
            </a:r>
            <a:r>
              <a:rPr lang="nl-BE" sz="2000" smtClean="0"/>
              <a:t>”.</a:t>
            </a:r>
            <a:endParaRPr lang="nl-BE" sz="2000" smtClean="0"/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716016" y="3217540"/>
            <a:ext cx="3744416" cy="47357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408664" y="4268181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Check mass unit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25881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Options…</a:t>
            </a:r>
            <a:r>
              <a:rPr lang="nl-BE" sz="2000" smtClean="0"/>
              <a:t>, </a:t>
            </a:r>
          </a:p>
          <a:p>
            <a:r>
              <a:rPr lang="nl-BE" sz="2000" smtClean="0"/>
              <a:t>go to the </a:t>
            </a:r>
            <a:r>
              <a:rPr lang="nl-BE" sz="2000" b="1" smtClean="0"/>
              <a:t>Options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note that by default, the </a:t>
            </a:r>
            <a:r>
              <a:rPr lang="nl-BE" sz="2000" b="1" smtClean="0"/>
              <a:t>Mass unit</a:t>
            </a:r>
            <a:r>
              <a:rPr lang="nl-BE" sz="2000" smtClean="0"/>
              <a:t> is set to grams.</a:t>
            </a:r>
          </a:p>
          <a:p>
            <a:r>
              <a:rPr lang="nl-BE" sz="2000" smtClean="0"/>
              <a:t>Just leave the settings as they are,</a:t>
            </a:r>
          </a:p>
          <a:p>
            <a:r>
              <a:rPr lang="nl-BE" sz="2000" smtClean="0"/>
              <a:t>and press </a:t>
            </a:r>
            <a:r>
              <a:rPr lang="nl-BE" sz="2000" b="1" smtClean="0"/>
              <a:t>OK</a:t>
            </a:r>
            <a:r>
              <a:rPr lang="nl-BE" sz="2000" smtClean="0"/>
              <a:t> to close the </a:t>
            </a:r>
            <a:r>
              <a:rPr lang="nl-BE" sz="2000" b="1" smtClean="0"/>
              <a:t>MODFLOW Options</a:t>
            </a:r>
            <a:r>
              <a:rPr lang="nl-BE" sz="2000" smtClean="0"/>
              <a:t> dialog box.</a:t>
            </a:r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5372"/>
            <a:ext cx="3463290" cy="308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7092280" y="4239828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76056" y="3721596"/>
            <a:ext cx="1080120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8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93404"/>
            <a:ext cx="3714750" cy="292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Set dispersion and</a:t>
            </a:r>
            <a:br>
              <a:rPr lang="nl-BE" smtClean="0"/>
            </a:br>
            <a:r>
              <a:rPr lang="nl-BE" smtClean="0"/>
              <a:t>diffusion parameters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Layer Groups…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go to the </a:t>
            </a:r>
            <a:r>
              <a:rPr lang="nl-BE" sz="2000" b="1" smtClean="0"/>
              <a:t>Dispersion</a:t>
            </a:r>
            <a:r>
              <a:rPr lang="nl-BE" sz="2000" smtClean="0"/>
              <a:t> tab.</a:t>
            </a:r>
          </a:p>
          <a:p>
            <a:r>
              <a:rPr lang="nl-BE" sz="2000" smtClean="0"/>
              <a:t>Leave the dispersivities unchanged, but adjust the </a:t>
            </a:r>
            <a:r>
              <a:rPr lang="nl-BE" sz="2000" b="1" smtClean="0"/>
              <a:t>Diffusion coefficient</a:t>
            </a:r>
            <a:r>
              <a:rPr lang="nl-BE" sz="2000" smtClean="0"/>
              <a:t> to 1E-9.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020272" y="3095653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6948264" y="4441676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660232" y="2209428"/>
            <a:ext cx="5760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4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89348"/>
            <a:ext cx="4817745" cy="37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07460" y="3173331"/>
            <a:ext cx="520723" cy="11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Set the source concentration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 fontScale="92500"/>
          </a:bodyPr>
          <a:lstStyle/>
          <a:p>
            <a:r>
              <a:rPr lang="nl-BE" sz="2000" smtClean="0"/>
              <a:t>Double click the disposal pond object and go to the </a:t>
            </a:r>
            <a:r>
              <a:rPr lang="nl-BE" sz="2000" b="1" smtClean="0"/>
              <a:t>MODFLOW Features</a:t>
            </a:r>
            <a:r>
              <a:rPr lang="nl-BE" sz="2000" smtClean="0"/>
              <a:t> tab 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box.</a:t>
            </a:r>
          </a:p>
          <a:p>
            <a:r>
              <a:rPr lang="nl-BE" sz="2000" smtClean="0"/>
              <a:t>Select the </a:t>
            </a:r>
            <a:r>
              <a:rPr lang="nl-BE" sz="2000" b="1" smtClean="0"/>
              <a:t>SSM</a:t>
            </a:r>
            <a:r>
              <a:rPr lang="nl-BE" sz="2000" smtClean="0"/>
              <a:t> package, and set the </a:t>
            </a:r>
            <a:r>
              <a:rPr lang="nl-BE" sz="2000" b="1" smtClean="0"/>
              <a:t>Number of times </a:t>
            </a:r>
            <a:r>
              <a:rPr lang="nl-BE" sz="2000" smtClean="0"/>
              <a:t>to 1.</a:t>
            </a:r>
          </a:p>
          <a:p>
            <a:r>
              <a:rPr lang="nl-BE" sz="2000" smtClean="0"/>
              <a:t>Set the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 smtClean="0"/>
              <a:t>, and </a:t>
            </a:r>
            <a:r>
              <a:rPr lang="nl-BE" sz="2000" b="1" smtClean="0"/>
              <a:t>Cl concentration</a:t>
            </a:r>
            <a:r>
              <a:rPr lang="nl-BE" sz="2000" smtClean="0"/>
              <a:t> to respectively 0, </a:t>
            </a:r>
            <a:r>
              <a:rPr lang="nl-BE" sz="2000" smtClean="0"/>
              <a:t>1E9, </a:t>
            </a:r>
            <a:r>
              <a:rPr lang="nl-BE" sz="2000" smtClean="0"/>
              <a:t>and 1000.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11960" y="2137420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76056" y="3070121"/>
            <a:ext cx="201622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148064" y="4441676"/>
            <a:ext cx="136815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397912" y="4759356"/>
            <a:ext cx="684076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618785" y="3118322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1E9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2914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Change output frequency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 | MODFLOW </a:t>
            </a:r>
            <a:r>
              <a:rPr lang="nl-BE" sz="2000" b="1" smtClean="0"/>
              <a:t>Output Control…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choose </a:t>
            </a:r>
            <a:r>
              <a:rPr lang="nl-BE" sz="2000" b="1" smtClean="0"/>
              <a:t>MT3DMS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Change </a:t>
            </a:r>
            <a:r>
              <a:rPr lang="nl-BE" sz="2000" b="1" smtClean="0"/>
              <a:t>When to print and save data </a:t>
            </a:r>
            <a:r>
              <a:rPr lang="nl-BE" sz="2000" smtClean="0"/>
              <a:t>to </a:t>
            </a:r>
            <a:r>
              <a:rPr lang="nl-BE" sz="2000" b="1" smtClean="0"/>
              <a:t>every N transport steps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set </a:t>
            </a:r>
            <a:r>
              <a:rPr lang="nl-BE" sz="2000" b="1" smtClean="0"/>
              <a:t>N</a:t>
            </a:r>
            <a:r>
              <a:rPr lang="nl-BE" sz="2000" smtClean="0"/>
              <a:t> equal to 5.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118" y="1849388"/>
            <a:ext cx="3783330" cy="281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749110" y="2569468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541198" y="2353444"/>
            <a:ext cx="2376264" cy="360040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341398" y="4197300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294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667</Words>
  <Application>Microsoft Office PowerPoint</Application>
  <PresentationFormat>On-screen Show (16:10)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Purpose</vt:lpstr>
      <vt:lpstr>Copy example model</vt:lpstr>
      <vt:lpstr>Enable MT3DMS packages</vt:lpstr>
      <vt:lpstr>Set the MT3DMS program location</vt:lpstr>
      <vt:lpstr>Check mass unit</vt:lpstr>
      <vt:lpstr>Set dispersion and diffusion parameters</vt:lpstr>
      <vt:lpstr>Set the source concentration</vt:lpstr>
      <vt:lpstr>Change output frequency</vt:lpstr>
      <vt:lpstr>Run MT3DMS</vt:lpstr>
      <vt:lpstr>Import MT3DMS results (1/2)</vt:lpstr>
      <vt:lpstr>Import MT3DMS results (2/2)</vt:lpstr>
      <vt:lpstr>This is what you should get</vt:lpstr>
      <vt:lpstr>Animate MT3DMS contours (1/3)</vt:lpstr>
      <vt:lpstr>Animate MT3DMS contours (2/3)</vt:lpstr>
      <vt:lpstr>Animate MT3DMS contours (3/3)</vt:lpstr>
      <vt:lpstr>This is what you should get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63</cp:revision>
  <cp:lastPrinted>2016-03-01T21:52:16Z</cp:lastPrinted>
  <dcterms:created xsi:type="dcterms:W3CDTF">2015-08-08T11:23:11Z</dcterms:created>
  <dcterms:modified xsi:type="dcterms:W3CDTF">2018-10-09T06:43:02Z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