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8800425" cy="39600188"/>
  <p:notesSz cx="14224000" cy="20104100"/>
  <p:defaultTextStyle>
    <a:defPPr>
      <a:defRPr lang="es-AR"/>
    </a:defPPr>
    <a:lvl1pPr marL="0" algn="l" defTabSz="2204850" rtl="0" eaLnBrk="1" latinLnBrk="0" hangingPunct="1">
      <a:defRPr sz="4339" kern="1200">
        <a:solidFill>
          <a:schemeClr val="tx1"/>
        </a:solidFill>
        <a:latin typeface="+mn-lt"/>
        <a:ea typeface="+mn-ea"/>
        <a:cs typeface="+mn-cs"/>
      </a:defRPr>
    </a:lvl1pPr>
    <a:lvl2pPr marL="1102426" algn="l" defTabSz="2204850" rtl="0" eaLnBrk="1" latinLnBrk="0" hangingPunct="1">
      <a:defRPr sz="4339" kern="1200">
        <a:solidFill>
          <a:schemeClr val="tx1"/>
        </a:solidFill>
        <a:latin typeface="+mn-lt"/>
        <a:ea typeface="+mn-ea"/>
        <a:cs typeface="+mn-cs"/>
      </a:defRPr>
    </a:lvl2pPr>
    <a:lvl3pPr marL="2204850" algn="l" defTabSz="2204850" rtl="0" eaLnBrk="1" latinLnBrk="0" hangingPunct="1">
      <a:defRPr sz="4339" kern="1200">
        <a:solidFill>
          <a:schemeClr val="tx1"/>
        </a:solidFill>
        <a:latin typeface="+mn-lt"/>
        <a:ea typeface="+mn-ea"/>
        <a:cs typeface="+mn-cs"/>
      </a:defRPr>
    </a:lvl3pPr>
    <a:lvl4pPr marL="3307277" algn="l" defTabSz="2204850" rtl="0" eaLnBrk="1" latinLnBrk="0" hangingPunct="1">
      <a:defRPr sz="4339" kern="1200">
        <a:solidFill>
          <a:schemeClr val="tx1"/>
        </a:solidFill>
        <a:latin typeface="+mn-lt"/>
        <a:ea typeface="+mn-ea"/>
        <a:cs typeface="+mn-cs"/>
      </a:defRPr>
    </a:lvl4pPr>
    <a:lvl5pPr marL="4409703" algn="l" defTabSz="2204850" rtl="0" eaLnBrk="1" latinLnBrk="0" hangingPunct="1">
      <a:defRPr sz="4339" kern="1200">
        <a:solidFill>
          <a:schemeClr val="tx1"/>
        </a:solidFill>
        <a:latin typeface="+mn-lt"/>
        <a:ea typeface="+mn-ea"/>
        <a:cs typeface="+mn-cs"/>
      </a:defRPr>
    </a:lvl5pPr>
    <a:lvl6pPr marL="5512127" algn="l" defTabSz="2204850" rtl="0" eaLnBrk="1" latinLnBrk="0" hangingPunct="1">
      <a:defRPr sz="4339" kern="1200">
        <a:solidFill>
          <a:schemeClr val="tx1"/>
        </a:solidFill>
        <a:latin typeface="+mn-lt"/>
        <a:ea typeface="+mn-ea"/>
        <a:cs typeface="+mn-cs"/>
      </a:defRPr>
    </a:lvl6pPr>
    <a:lvl7pPr marL="6614554" algn="l" defTabSz="2204850" rtl="0" eaLnBrk="1" latinLnBrk="0" hangingPunct="1">
      <a:defRPr sz="4339" kern="1200">
        <a:solidFill>
          <a:schemeClr val="tx1"/>
        </a:solidFill>
        <a:latin typeface="+mn-lt"/>
        <a:ea typeface="+mn-ea"/>
        <a:cs typeface="+mn-cs"/>
      </a:defRPr>
    </a:lvl7pPr>
    <a:lvl8pPr marL="7716980" algn="l" defTabSz="2204850" rtl="0" eaLnBrk="1" latinLnBrk="0" hangingPunct="1">
      <a:defRPr sz="4339" kern="1200">
        <a:solidFill>
          <a:schemeClr val="tx1"/>
        </a:solidFill>
        <a:latin typeface="+mn-lt"/>
        <a:ea typeface="+mn-ea"/>
        <a:cs typeface="+mn-cs"/>
      </a:defRPr>
    </a:lvl8pPr>
    <a:lvl9pPr marL="8819407" algn="l" defTabSz="2204850" rtl="0" eaLnBrk="1" latinLnBrk="0" hangingPunct="1">
      <a:defRPr sz="43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73" userDrawn="1">
          <p15:clr>
            <a:srgbClr val="A4A3A4"/>
          </p15:clr>
        </p15:guide>
        <p15:guide id="2" pos="43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750" y="24"/>
      </p:cViewPr>
      <p:guideLst>
        <p:guide orient="horz" pos="5673"/>
        <p:guide pos="43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160033" y="12276058"/>
            <a:ext cx="24480361" cy="7463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320064" y="22176109"/>
            <a:ext cx="2016029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25883" y="818609"/>
            <a:ext cx="21422886" cy="1511183"/>
          </a:xfrm>
        </p:spPr>
        <p:txBody>
          <a:bodyPr lIns="0" tIns="0" rIns="0" bIns="0"/>
          <a:lstStyle>
            <a:lvl1pPr>
              <a:defRPr sz="9820" b="1" i="0">
                <a:solidFill>
                  <a:srgbClr val="63646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725883" y="818609"/>
            <a:ext cx="21422886" cy="1511183"/>
          </a:xfrm>
        </p:spPr>
        <p:txBody>
          <a:bodyPr lIns="0" tIns="0" rIns="0" bIns="0"/>
          <a:lstStyle>
            <a:lvl1pPr>
              <a:defRPr sz="9820" b="1" i="0">
                <a:solidFill>
                  <a:srgbClr val="636466"/>
                </a:solidFill>
                <a:latin typeface="Calibri"/>
                <a:cs typeface="Calibri"/>
              </a:defRPr>
            </a:lvl1pPr>
          </a:lstStyle>
          <a:p>
            <a:endParaRPr/>
          </a:p>
        </p:txBody>
      </p:sp>
      <p:sp>
        <p:nvSpPr>
          <p:cNvPr id="3" name="Holder 3"/>
          <p:cNvSpPr>
            <a:spLocks noGrp="1"/>
          </p:cNvSpPr>
          <p:nvPr>
            <p:ph sz="half" idx="2"/>
          </p:nvPr>
        </p:nvSpPr>
        <p:spPr>
          <a:xfrm>
            <a:off x="1440023" y="9108047"/>
            <a:ext cx="1252818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4832219" y="9108047"/>
            <a:ext cx="1252818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25883" y="818609"/>
            <a:ext cx="21422886" cy="1511183"/>
          </a:xfrm>
        </p:spPr>
        <p:txBody>
          <a:bodyPr lIns="0" tIns="0" rIns="0" bIns="0"/>
          <a:lstStyle>
            <a:lvl1pPr>
              <a:defRPr sz="9820" b="1" i="0">
                <a:solidFill>
                  <a:srgbClr val="63646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7460495"/>
            <a:ext cx="28792206" cy="32139693"/>
          </a:xfrm>
          <a:prstGeom prst="rect">
            <a:avLst/>
          </a:prstGeom>
          <a:blipFill>
            <a:blip r:embed="rId7" cstate="print"/>
            <a:stretch>
              <a:fillRect/>
            </a:stretch>
          </a:blipFill>
        </p:spPr>
        <p:txBody>
          <a:bodyPr wrap="square" lIns="0" tIns="0" rIns="0" bIns="0" rtlCol="0"/>
          <a:lstStyle/>
          <a:p>
            <a:endParaRPr sz="8789"/>
          </a:p>
        </p:txBody>
      </p:sp>
      <p:sp>
        <p:nvSpPr>
          <p:cNvPr id="17" name="bk object 17"/>
          <p:cNvSpPr/>
          <p:nvPr/>
        </p:nvSpPr>
        <p:spPr>
          <a:xfrm>
            <a:off x="1" y="7460495"/>
            <a:ext cx="28792711" cy="267670"/>
          </a:xfrm>
          <a:custGeom>
            <a:avLst/>
            <a:gdLst/>
            <a:ahLst/>
            <a:cxnLst/>
            <a:rect l="l" t="t" r="r" b="b"/>
            <a:pathLst>
              <a:path w="14220190" h="135889">
                <a:moveTo>
                  <a:pt x="0" y="135260"/>
                </a:moveTo>
                <a:lnTo>
                  <a:pt x="14219940" y="135260"/>
                </a:lnTo>
                <a:lnTo>
                  <a:pt x="14219940" y="0"/>
                </a:lnTo>
                <a:lnTo>
                  <a:pt x="0" y="0"/>
                </a:lnTo>
                <a:lnTo>
                  <a:pt x="0" y="135260"/>
                </a:lnTo>
                <a:close/>
              </a:path>
            </a:pathLst>
          </a:custGeom>
          <a:solidFill>
            <a:srgbClr val="00AEEF"/>
          </a:solidFill>
        </p:spPr>
        <p:txBody>
          <a:bodyPr wrap="square" lIns="0" tIns="0" rIns="0" bIns="0" rtlCol="0"/>
          <a:lstStyle/>
          <a:p>
            <a:endParaRPr sz="8789"/>
          </a:p>
        </p:txBody>
      </p:sp>
      <p:sp>
        <p:nvSpPr>
          <p:cNvPr id="18" name="bk object 18"/>
          <p:cNvSpPr/>
          <p:nvPr/>
        </p:nvSpPr>
        <p:spPr>
          <a:xfrm>
            <a:off x="1" y="10726824"/>
            <a:ext cx="28792711" cy="19887650"/>
          </a:xfrm>
          <a:custGeom>
            <a:avLst/>
            <a:gdLst/>
            <a:ahLst/>
            <a:cxnLst/>
            <a:rect l="l" t="t" r="r" b="b"/>
            <a:pathLst>
              <a:path w="14220190" h="10096500">
                <a:moveTo>
                  <a:pt x="9824073" y="10083799"/>
                </a:moveTo>
                <a:lnTo>
                  <a:pt x="8311426" y="10083799"/>
                </a:lnTo>
                <a:lnTo>
                  <a:pt x="8403441" y="10096499"/>
                </a:lnTo>
                <a:lnTo>
                  <a:pt x="9772645" y="10096499"/>
                </a:lnTo>
                <a:lnTo>
                  <a:pt x="9824073" y="10083799"/>
                </a:lnTo>
                <a:close/>
              </a:path>
              <a:path w="14220190" h="10096500">
                <a:moveTo>
                  <a:pt x="10081632" y="10071099"/>
                </a:moveTo>
                <a:lnTo>
                  <a:pt x="7948635" y="10071099"/>
                </a:lnTo>
                <a:lnTo>
                  <a:pt x="8038543" y="10083799"/>
                </a:lnTo>
                <a:lnTo>
                  <a:pt x="10030072" y="10083799"/>
                </a:lnTo>
                <a:lnTo>
                  <a:pt x="10081632" y="10071099"/>
                </a:lnTo>
                <a:close/>
              </a:path>
              <a:path w="14220190" h="10096500">
                <a:moveTo>
                  <a:pt x="10288059" y="10058399"/>
                </a:moveTo>
                <a:lnTo>
                  <a:pt x="7682062" y="10058399"/>
                </a:lnTo>
                <a:lnTo>
                  <a:pt x="7770395" y="10071099"/>
                </a:lnTo>
                <a:lnTo>
                  <a:pt x="10236428" y="10071099"/>
                </a:lnTo>
                <a:lnTo>
                  <a:pt x="10288059" y="10058399"/>
                </a:lnTo>
                <a:close/>
              </a:path>
              <a:path w="14220190" h="10096500">
                <a:moveTo>
                  <a:pt x="10494682" y="10045699"/>
                </a:moveTo>
                <a:lnTo>
                  <a:pt x="7506968" y="10045699"/>
                </a:lnTo>
                <a:lnTo>
                  <a:pt x="7594253" y="10058399"/>
                </a:lnTo>
                <a:lnTo>
                  <a:pt x="10443015" y="10058399"/>
                </a:lnTo>
                <a:lnTo>
                  <a:pt x="10494682" y="10045699"/>
                </a:lnTo>
                <a:close/>
              </a:path>
              <a:path w="14220190" h="10096500">
                <a:moveTo>
                  <a:pt x="10649700" y="10032999"/>
                </a:moveTo>
                <a:lnTo>
                  <a:pt x="7333968" y="10032999"/>
                </a:lnTo>
                <a:lnTo>
                  <a:pt x="7420207" y="10045699"/>
                </a:lnTo>
                <a:lnTo>
                  <a:pt x="10598027" y="10045699"/>
                </a:lnTo>
                <a:lnTo>
                  <a:pt x="10649700" y="10032999"/>
                </a:lnTo>
                <a:close/>
              </a:path>
              <a:path w="14220190" h="10096500">
                <a:moveTo>
                  <a:pt x="10908001" y="10007599"/>
                </a:moveTo>
                <a:lnTo>
                  <a:pt x="7078382" y="10007599"/>
                </a:lnTo>
                <a:lnTo>
                  <a:pt x="7248251" y="10032999"/>
                </a:lnTo>
                <a:lnTo>
                  <a:pt x="10753040" y="10032999"/>
                </a:lnTo>
                <a:lnTo>
                  <a:pt x="10804703" y="10020299"/>
                </a:lnTo>
                <a:lnTo>
                  <a:pt x="10856357" y="10020299"/>
                </a:lnTo>
                <a:lnTo>
                  <a:pt x="10908001" y="10007599"/>
                </a:lnTo>
                <a:close/>
              </a:path>
              <a:path w="14220190" h="10096500">
                <a:moveTo>
                  <a:pt x="11166003" y="9982199"/>
                </a:moveTo>
                <a:lnTo>
                  <a:pt x="6827482" y="9982199"/>
                </a:lnTo>
                <a:lnTo>
                  <a:pt x="6994228" y="10007599"/>
                </a:lnTo>
                <a:lnTo>
                  <a:pt x="11011252" y="10007599"/>
                </a:lnTo>
                <a:lnTo>
                  <a:pt x="11062855" y="9994899"/>
                </a:lnTo>
                <a:lnTo>
                  <a:pt x="11114439" y="9994899"/>
                </a:lnTo>
                <a:lnTo>
                  <a:pt x="11166003" y="9982199"/>
                </a:lnTo>
                <a:close/>
              </a:path>
              <a:path w="14220190" h="10096500">
                <a:moveTo>
                  <a:pt x="11474856" y="9944099"/>
                </a:moveTo>
                <a:lnTo>
                  <a:pt x="6500217" y="9944099"/>
                </a:lnTo>
                <a:lnTo>
                  <a:pt x="6744888" y="9982199"/>
                </a:lnTo>
                <a:lnTo>
                  <a:pt x="11217546" y="9982199"/>
                </a:lnTo>
                <a:lnTo>
                  <a:pt x="11269064" y="9969499"/>
                </a:lnTo>
                <a:lnTo>
                  <a:pt x="11320556" y="9969499"/>
                </a:lnTo>
                <a:lnTo>
                  <a:pt x="11372021" y="9956799"/>
                </a:lnTo>
                <a:lnTo>
                  <a:pt x="11423454" y="9956799"/>
                </a:lnTo>
                <a:lnTo>
                  <a:pt x="11474856" y="9944099"/>
                </a:lnTo>
                <a:close/>
              </a:path>
              <a:path w="14220190" h="10096500">
                <a:moveTo>
                  <a:pt x="8355013" y="0"/>
                </a:moveTo>
                <a:lnTo>
                  <a:pt x="8270060" y="0"/>
                </a:lnTo>
                <a:lnTo>
                  <a:pt x="8235260" y="12699"/>
                </a:lnTo>
                <a:lnTo>
                  <a:pt x="7964712" y="12699"/>
                </a:lnTo>
                <a:lnTo>
                  <a:pt x="7910174" y="25399"/>
                </a:lnTo>
                <a:lnTo>
                  <a:pt x="7732172" y="25399"/>
                </a:lnTo>
                <a:lnTo>
                  <a:pt x="7668344" y="38099"/>
                </a:lnTo>
                <a:lnTo>
                  <a:pt x="7602419" y="38099"/>
                </a:lnTo>
                <a:lnTo>
                  <a:pt x="7534488" y="50799"/>
                </a:lnTo>
                <a:lnTo>
                  <a:pt x="7392970" y="50799"/>
                </a:lnTo>
                <a:lnTo>
                  <a:pt x="7361789" y="63499"/>
                </a:lnTo>
                <a:lnTo>
                  <a:pt x="7232068" y="63499"/>
                </a:lnTo>
                <a:lnTo>
                  <a:pt x="7198421" y="76199"/>
                </a:lnTo>
                <a:lnTo>
                  <a:pt x="7059172" y="76199"/>
                </a:lnTo>
                <a:lnTo>
                  <a:pt x="7023227" y="88899"/>
                </a:lnTo>
                <a:lnTo>
                  <a:pt x="6950025" y="88899"/>
                </a:lnTo>
                <a:lnTo>
                  <a:pt x="6912781" y="101599"/>
                </a:lnTo>
                <a:lnTo>
                  <a:pt x="6837040" y="101599"/>
                </a:lnTo>
                <a:lnTo>
                  <a:pt x="6798557" y="114299"/>
                </a:lnTo>
                <a:lnTo>
                  <a:pt x="6720398" y="114299"/>
                </a:lnTo>
                <a:lnTo>
                  <a:pt x="6680736" y="126999"/>
                </a:lnTo>
                <a:lnTo>
                  <a:pt x="6600279" y="126999"/>
                </a:lnTo>
                <a:lnTo>
                  <a:pt x="6559498" y="139699"/>
                </a:lnTo>
                <a:lnTo>
                  <a:pt x="6518357" y="139699"/>
                </a:lnTo>
                <a:lnTo>
                  <a:pt x="6476864" y="152399"/>
                </a:lnTo>
                <a:lnTo>
                  <a:pt x="6392844" y="152399"/>
                </a:lnTo>
                <a:lnTo>
                  <a:pt x="6350331" y="165099"/>
                </a:lnTo>
                <a:lnTo>
                  <a:pt x="6307492" y="165099"/>
                </a:lnTo>
                <a:lnTo>
                  <a:pt x="6264334" y="177799"/>
                </a:lnTo>
                <a:lnTo>
                  <a:pt x="6220862" y="177799"/>
                </a:lnTo>
                <a:lnTo>
                  <a:pt x="6177084" y="190499"/>
                </a:lnTo>
                <a:lnTo>
                  <a:pt x="6133007" y="190499"/>
                </a:lnTo>
                <a:lnTo>
                  <a:pt x="6088637" y="203199"/>
                </a:lnTo>
                <a:lnTo>
                  <a:pt x="6043980" y="203199"/>
                </a:lnTo>
                <a:lnTo>
                  <a:pt x="5953835" y="228599"/>
                </a:lnTo>
                <a:lnTo>
                  <a:pt x="5908360" y="228599"/>
                </a:lnTo>
                <a:lnTo>
                  <a:pt x="5862625" y="241299"/>
                </a:lnTo>
                <a:lnTo>
                  <a:pt x="5816637" y="241299"/>
                </a:lnTo>
                <a:lnTo>
                  <a:pt x="5723930" y="266699"/>
                </a:lnTo>
                <a:lnTo>
                  <a:pt x="5677224" y="266699"/>
                </a:lnTo>
                <a:lnTo>
                  <a:pt x="5583139" y="292099"/>
                </a:lnTo>
                <a:lnTo>
                  <a:pt x="5535774" y="292099"/>
                </a:lnTo>
                <a:lnTo>
                  <a:pt x="5440432" y="317499"/>
                </a:lnTo>
                <a:lnTo>
                  <a:pt x="5392469" y="317499"/>
                </a:lnTo>
                <a:lnTo>
                  <a:pt x="5247488" y="355599"/>
                </a:lnTo>
                <a:lnTo>
                  <a:pt x="5198820" y="355599"/>
                </a:lnTo>
                <a:lnTo>
                  <a:pt x="4953221" y="419099"/>
                </a:lnTo>
                <a:lnTo>
                  <a:pt x="4903696" y="419099"/>
                </a:lnTo>
                <a:lnTo>
                  <a:pt x="4099590" y="622299"/>
                </a:lnTo>
                <a:lnTo>
                  <a:pt x="4048942" y="647699"/>
                </a:lnTo>
                <a:lnTo>
                  <a:pt x="3846356" y="698499"/>
                </a:lnTo>
                <a:lnTo>
                  <a:pt x="3795745" y="723899"/>
                </a:lnTo>
                <a:lnTo>
                  <a:pt x="3644101" y="761999"/>
                </a:lnTo>
                <a:lnTo>
                  <a:pt x="3593639" y="787399"/>
                </a:lnTo>
                <a:lnTo>
                  <a:pt x="3492884" y="812799"/>
                </a:lnTo>
                <a:lnTo>
                  <a:pt x="3442604" y="838199"/>
                </a:lnTo>
                <a:lnTo>
                  <a:pt x="3342273" y="863599"/>
                </a:lnTo>
                <a:lnTo>
                  <a:pt x="3292235" y="888999"/>
                </a:lnTo>
                <a:lnTo>
                  <a:pt x="3242291" y="901699"/>
                </a:lnTo>
                <a:lnTo>
                  <a:pt x="3192448" y="927099"/>
                </a:lnTo>
                <a:lnTo>
                  <a:pt x="3142712" y="939799"/>
                </a:lnTo>
                <a:lnTo>
                  <a:pt x="3093091" y="965199"/>
                </a:lnTo>
                <a:lnTo>
                  <a:pt x="3043590" y="977899"/>
                </a:lnTo>
                <a:lnTo>
                  <a:pt x="2994217" y="1003299"/>
                </a:lnTo>
                <a:lnTo>
                  <a:pt x="2944978" y="1015999"/>
                </a:lnTo>
                <a:lnTo>
                  <a:pt x="2895879" y="1041399"/>
                </a:lnTo>
                <a:lnTo>
                  <a:pt x="2846928" y="1054099"/>
                </a:lnTo>
                <a:lnTo>
                  <a:pt x="2749495" y="1104899"/>
                </a:lnTo>
                <a:lnTo>
                  <a:pt x="2701026" y="1117599"/>
                </a:lnTo>
                <a:lnTo>
                  <a:pt x="2604618" y="1168399"/>
                </a:lnTo>
                <a:lnTo>
                  <a:pt x="2556692" y="1181099"/>
                </a:lnTo>
                <a:lnTo>
                  <a:pt x="2461428" y="1231899"/>
                </a:lnTo>
                <a:lnTo>
                  <a:pt x="2414105" y="1244599"/>
                </a:lnTo>
                <a:lnTo>
                  <a:pt x="2180831" y="1371599"/>
                </a:lnTo>
                <a:lnTo>
                  <a:pt x="2134893" y="1384299"/>
                </a:lnTo>
                <a:lnTo>
                  <a:pt x="1909145" y="1511299"/>
                </a:lnTo>
                <a:lnTo>
                  <a:pt x="1690587" y="1638299"/>
                </a:lnTo>
                <a:lnTo>
                  <a:pt x="1647811" y="1676399"/>
                </a:lnTo>
                <a:lnTo>
                  <a:pt x="1563249" y="1727199"/>
                </a:lnTo>
                <a:lnTo>
                  <a:pt x="1438980" y="1803399"/>
                </a:lnTo>
                <a:lnTo>
                  <a:pt x="1398270" y="1841499"/>
                </a:lnTo>
                <a:lnTo>
                  <a:pt x="1317960" y="1892299"/>
                </a:lnTo>
                <a:lnTo>
                  <a:pt x="1278373" y="1930399"/>
                </a:lnTo>
                <a:lnTo>
                  <a:pt x="1200368" y="1981199"/>
                </a:lnTo>
                <a:lnTo>
                  <a:pt x="1161964" y="2019299"/>
                </a:lnTo>
                <a:lnTo>
                  <a:pt x="1123967" y="2044699"/>
                </a:lnTo>
                <a:lnTo>
                  <a:pt x="1086385" y="2082799"/>
                </a:lnTo>
                <a:lnTo>
                  <a:pt x="1012490" y="2133599"/>
                </a:lnTo>
                <a:lnTo>
                  <a:pt x="976191" y="2171699"/>
                </a:lnTo>
                <a:lnTo>
                  <a:pt x="940333" y="2209799"/>
                </a:lnTo>
                <a:lnTo>
                  <a:pt x="904922" y="2235199"/>
                </a:lnTo>
                <a:lnTo>
                  <a:pt x="869966" y="2273299"/>
                </a:lnTo>
                <a:lnTo>
                  <a:pt x="835471" y="2298699"/>
                </a:lnTo>
                <a:lnTo>
                  <a:pt x="801444" y="2336799"/>
                </a:lnTo>
                <a:lnTo>
                  <a:pt x="767891" y="2374899"/>
                </a:lnTo>
                <a:lnTo>
                  <a:pt x="734819" y="2400299"/>
                </a:lnTo>
                <a:lnTo>
                  <a:pt x="702235" y="2438399"/>
                </a:lnTo>
                <a:lnTo>
                  <a:pt x="670145" y="2476499"/>
                </a:lnTo>
                <a:lnTo>
                  <a:pt x="638556" y="2501899"/>
                </a:lnTo>
                <a:lnTo>
                  <a:pt x="607475" y="2539999"/>
                </a:lnTo>
                <a:lnTo>
                  <a:pt x="576908" y="2578099"/>
                </a:lnTo>
                <a:lnTo>
                  <a:pt x="546863" y="2616199"/>
                </a:lnTo>
                <a:lnTo>
                  <a:pt x="517345" y="2654299"/>
                </a:lnTo>
                <a:lnTo>
                  <a:pt x="488362" y="2679699"/>
                </a:lnTo>
                <a:lnTo>
                  <a:pt x="459919" y="2717799"/>
                </a:lnTo>
                <a:lnTo>
                  <a:pt x="432025" y="2755899"/>
                </a:lnTo>
                <a:lnTo>
                  <a:pt x="404685" y="2793999"/>
                </a:lnTo>
                <a:lnTo>
                  <a:pt x="377906" y="2832099"/>
                </a:lnTo>
                <a:lnTo>
                  <a:pt x="351695" y="2870199"/>
                </a:lnTo>
                <a:lnTo>
                  <a:pt x="326058" y="2908299"/>
                </a:lnTo>
                <a:lnTo>
                  <a:pt x="301002" y="2946399"/>
                </a:lnTo>
                <a:lnTo>
                  <a:pt x="276535" y="2984499"/>
                </a:lnTo>
                <a:lnTo>
                  <a:pt x="252661" y="3035299"/>
                </a:lnTo>
                <a:lnTo>
                  <a:pt x="229389" y="3073399"/>
                </a:lnTo>
                <a:lnTo>
                  <a:pt x="206725" y="3111499"/>
                </a:lnTo>
                <a:lnTo>
                  <a:pt x="184675" y="3149599"/>
                </a:lnTo>
                <a:lnTo>
                  <a:pt x="163246" y="3187699"/>
                </a:lnTo>
                <a:lnTo>
                  <a:pt x="142446" y="3225799"/>
                </a:lnTo>
                <a:lnTo>
                  <a:pt x="122279" y="3276599"/>
                </a:lnTo>
                <a:lnTo>
                  <a:pt x="102754" y="3314699"/>
                </a:lnTo>
                <a:lnTo>
                  <a:pt x="83877" y="3352799"/>
                </a:lnTo>
                <a:lnTo>
                  <a:pt x="65654" y="3403599"/>
                </a:lnTo>
                <a:lnTo>
                  <a:pt x="48093" y="3441699"/>
                </a:lnTo>
                <a:lnTo>
                  <a:pt x="31199" y="3479799"/>
                </a:lnTo>
                <a:lnTo>
                  <a:pt x="14980" y="3530599"/>
                </a:lnTo>
                <a:lnTo>
                  <a:pt x="0" y="3568699"/>
                </a:lnTo>
                <a:lnTo>
                  <a:pt x="0" y="5765799"/>
                </a:lnTo>
                <a:lnTo>
                  <a:pt x="11395" y="5803899"/>
                </a:lnTo>
                <a:lnTo>
                  <a:pt x="23874" y="5854699"/>
                </a:lnTo>
                <a:lnTo>
                  <a:pt x="36801" y="5892799"/>
                </a:lnTo>
                <a:lnTo>
                  <a:pt x="50178" y="5943599"/>
                </a:lnTo>
                <a:lnTo>
                  <a:pt x="64003" y="5981699"/>
                </a:lnTo>
                <a:lnTo>
                  <a:pt x="78279" y="6032499"/>
                </a:lnTo>
                <a:lnTo>
                  <a:pt x="93005" y="6070599"/>
                </a:lnTo>
                <a:lnTo>
                  <a:pt x="108181" y="6108699"/>
                </a:lnTo>
                <a:lnTo>
                  <a:pt x="123809" y="6159499"/>
                </a:lnTo>
                <a:lnTo>
                  <a:pt x="139889" y="6197599"/>
                </a:lnTo>
                <a:lnTo>
                  <a:pt x="156420" y="6235699"/>
                </a:lnTo>
                <a:lnTo>
                  <a:pt x="173405" y="6286499"/>
                </a:lnTo>
                <a:lnTo>
                  <a:pt x="190843" y="6324599"/>
                </a:lnTo>
                <a:lnTo>
                  <a:pt x="208734" y="6362699"/>
                </a:lnTo>
                <a:lnTo>
                  <a:pt x="227080" y="6413499"/>
                </a:lnTo>
                <a:lnTo>
                  <a:pt x="245880" y="6451599"/>
                </a:lnTo>
                <a:lnTo>
                  <a:pt x="265136" y="6489699"/>
                </a:lnTo>
                <a:lnTo>
                  <a:pt x="284847" y="6527799"/>
                </a:lnTo>
                <a:lnTo>
                  <a:pt x="305014" y="6578599"/>
                </a:lnTo>
                <a:lnTo>
                  <a:pt x="325638" y="6616699"/>
                </a:lnTo>
                <a:lnTo>
                  <a:pt x="346720" y="6654799"/>
                </a:lnTo>
                <a:lnTo>
                  <a:pt x="368258" y="6692899"/>
                </a:lnTo>
                <a:lnTo>
                  <a:pt x="390255" y="6730999"/>
                </a:lnTo>
                <a:lnTo>
                  <a:pt x="412711" y="6781799"/>
                </a:lnTo>
                <a:lnTo>
                  <a:pt x="435626" y="6819899"/>
                </a:lnTo>
                <a:lnTo>
                  <a:pt x="459000" y="6857999"/>
                </a:lnTo>
                <a:lnTo>
                  <a:pt x="482834" y="6896099"/>
                </a:lnTo>
                <a:lnTo>
                  <a:pt x="507129" y="6934199"/>
                </a:lnTo>
                <a:lnTo>
                  <a:pt x="531885" y="6972299"/>
                </a:lnTo>
                <a:lnTo>
                  <a:pt x="557102" y="7010399"/>
                </a:lnTo>
                <a:lnTo>
                  <a:pt x="582782" y="7048499"/>
                </a:lnTo>
                <a:lnTo>
                  <a:pt x="608924" y="7086599"/>
                </a:lnTo>
                <a:lnTo>
                  <a:pt x="635529" y="7124699"/>
                </a:lnTo>
                <a:lnTo>
                  <a:pt x="662597" y="7162799"/>
                </a:lnTo>
                <a:lnTo>
                  <a:pt x="690130" y="7200899"/>
                </a:lnTo>
                <a:lnTo>
                  <a:pt x="718127" y="7238999"/>
                </a:lnTo>
                <a:lnTo>
                  <a:pt x="746588" y="7277099"/>
                </a:lnTo>
                <a:lnTo>
                  <a:pt x="775516" y="7315199"/>
                </a:lnTo>
                <a:lnTo>
                  <a:pt x="804909" y="7353299"/>
                </a:lnTo>
                <a:lnTo>
                  <a:pt x="834769" y="7391399"/>
                </a:lnTo>
                <a:lnTo>
                  <a:pt x="865095" y="7429499"/>
                </a:lnTo>
                <a:lnTo>
                  <a:pt x="895890" y="7467599"/>
                </a:lnTo>
                <a:lnTo>
                  <a:pt x="927152" y="7505699"/>
                </a:lnTo>
                <a:lnTo>
                  <a:pt x="958882" y="7543799"/>
                </a:lnTo>
                <a:lnTo>
                  <a:pt x="991081" y="7581899"/>
                </a:lnTo>
                <a:lnTo>
                  <a:pt x="1023750" y="7619999"/>
                </a:lnTo>
                <a:lnTo>
                  <a:pt x="1056888" y="7645399"/>
                </a:lnTo>
                <a:lnTo>
                  <a:pt x="1090497" y="7683499"/>
                </a:lnTo>
                <a:lnTo>
                  <a:pt x="1124577" y="7721599"/>
                </a:lnTo>
                <a:lnTo>
                  <a:pt x="1159127" y="7759699"/>
                </a:lnTo>
                <a:lnTo>
                  <a:pt x="1194150" y="7797799"/>
                </a:lnTo>
                <a:lnTo>
                  <a:pt x="1229645" y="7823199"/>
                </a:lnTo>
                <a:lnTo>
                  <a:pt x="1265613" y="7861299"/>
                </a:lnTo>
                <a:lnTo>
                  <a:pt x="1302054" y="7899399"/>
                </a:lnTo>
                <a:lnTo>
                  <a:pt x="1338969" y="7924799"/>
                </a:lnTo>
                <a:lnTo>
                  <a:pt x="1376358" y="7962899"/>
                </a:lnTo>
                <a:lnTo>
                  <a:pt x="1414222" y="8000999"/>
                </a:lnTo>
                <a:lnTo>
                  <a:pt x="1452561" y="8026399"/>
                </a:lnTo>
                <a:lnTo>
                  <a:pt x="1491376" y="8064499"/>
                </a:lnTo>
                <a:lnTo>
                  <a:pt x="1530667" y="8102599"/>
                </a:lnTo>
                <a:lnTo>
                  <a:pt x="1570435" y="8127999"/>
                </a:lnTo>
                <a:lnTo>
                  <a:pt x="1610680" y="8166099"/>
                </a:lnTo>
                <a:lnTo>
                  <a:pt x="1651403" y="8191499"/>
                </a:lnTo>
                <a:lnTo>
                  <a:pt x="1692603" y="8229599"/>
                </a:lnTo>
                <a:lnTo>
                  <a:pt x="1734283" y="8254999"/>
                </a:lnTo>
                <a:lnTo>
                  <a:pt x="1776442" y="8293099"/>
                </a:lnTo>
                <a:lnTo>
                  <a:pt x="1819080" y="8318499"/>
                </a:lnTo>
                <a:lnTo>
                  <a:pt x="1862198" y="8356599"/>
                </a:lnTo>
                <a:lnTo>
                  <a:pt x="1905797" y="8381999"/>
                </a:lnTo>
                <a:lnTo>
                  <a:pt x="1949877" y="8420099"/>
                </a:lnTo>
                <a:lnTo>
                  <a:pt x="2039483" y="8470899"/>
                </a:lnTo>
                <a:lnTo>
                  <a:pt x="2085009" y="8508999"/>
                </a:lnTo>
                <a:lnTo>
                  <a:pt x="2131018" y="8534399"/>
                </a:lnTo>
                <a:lnTo>
                  <a:pt x="2177511" y="8572499"/>
                </a:lnTo>
                <a:lnTo>
                  <a:pt x="2319897" y="8648699"/>
                </a:lnTo>
                <a:lnTo>
                  <a:pt x="2368329" y="8686799"/>
                </a:lnTo>
                <a:lnTo>
                  <a:pt x="2516543" y="8762999"/>
                </a:lnTo>
                <a:lnTo>
                  <a:pt x="2566922" y="8801099"/>
                </a:lnTo>
                <a:lnTo>
                  <a:pt x="2720988" y="8877299"/>
                </a:lnTo>
                <a:lnTo>
                  <a:pt x="2933265" y="8978899"/>
                </a:lnTo>
                <a:lnTo>
                  <a:pt x="3153403" y="9080499"/>
                </a:lnTo>
                <a:lnTo>
                  <a:pt x="3439679" y="9207499"/>
                </a:lnTo>
                <a:lnTo>
                  <a:pt x="3498420" y="9220199"/>
                </a:lnTo>
                <a:lnTo>
                  <a:pt x="3738350" y="9321799"/>
                </a:lnTo>
                <a:lnTo>
                  <a:pt x="3799577" y="9334499"/>
                </a:lnTo>
                <a:lnTo>
                  <a:pt x="3923528" y="9385299"/>
                </a:lnTo>
                <a:lnTo>
                  <a:pt x="3986252" y="9397999"/>
                </a:lnTo>
                <a:lnTo>
                  <a:pt x="4113202" y="9448799"/>
                </a:lnTo>
                <a:lnTo>
                  <a:pt x="4177429" y="9461499"/>
                </a:lnTo>
                <a:lnTo>
                  <a:pt x="4242157" y="9486899"/>
                </a:lnTo>
                <a:lnTo>
                  <a:pt x="4307387" y="9499599"/>
                </a:lnTo>
                <a:lnTo>
                  <a:pt x="4373120" y="9524999"/>
                </a:lnTo>
                <a:lnTo>
                  <a:pt x="4439356" y="9537699"/>
                </a:lnTo>
                <a:lnTo>
                  <a:pt x="4506096" y="9563099"/>
                </a:lnTo>
                <a:lnTo>
                  <a:pt x="4573340" y="9575799"/>
                </a:lnTo>
                <a:lnTo>
                  <a:pt x="4641088" y="9601199"/>
                </a:lnTo>
                <a:lnTo>
                  <a:pt x="4778101" y="9626599"/>
                </a:lnTo>
                <a:lnTo>
                  <a:pt x="4847366" y="9651999"/>
                </a:lnTo>
                <a:lnTo>
                  <a:pt x="4987416" y="9677399"/>
                </a:lnTo>
                <a:lnTo>
                  <a:pt x="5058202" y="9702799"/>
                </a:lnTo>
                <a:lnTo>
                  <a:pt x="5273610" y="9740899"/>
                </a:lnTo>
                <a:lnTo>
                  <a:pt x="5346431" y="9766299"/>
                </a:lnTo>
                <a:lnTo>
                  <a:pt x="6419695" y="9944099"/>
                </a:lnTo>
                <a:lnTo>
                  <a:pt x="11526224" y="9944099"/>
                </a:lnTo>
                <a:lnTo>
                  <a:pt x="11577556" y="9931399"/>
                </a:lnTo>
                <a:lnTo>
                  <a:pt x="11628849" y="9931399"/>
                </a:lnTo>
                <a:lnTo>
                  <a:pt x="11680102" y="9918699"/>
                </a:lnTo>
                <a:lnTo>
                  <a:pt x="11731313" y="9918699"/>
                </a:lnTo>
                <a:lnTo>
                  <a:pt x="11833599" y="9893299"/>
                </a:lnTo>
                <a:lnTo>
                  <a:pt x="11884671" y="9893299"/>
                </a:lnTo>
                <a:lnTo>
                  <a:pt x="11935693" y="9880599"/>
                </a:lnTo>
                <a:lnTo>
                  <a:pt x="11986662" y="9880599"/>
                </a:lnTo>
                <a:lnTo>
                  <a:pt x="12088436" y="9855199"/>
                </a:lnTo>
                <a:lnTo>
                  <a:pt x="12139236" y="9855199"/>
                </a:lnTo>
                <a:lnTo>
                  <a:pt x="12240653" y="9829799"/>
                </a:lnTo>
                <a:lnTo>
                  <a:pt x="12291265" y="9829799"/>
                </a:lnTo>
                <a:lnTo>
                  <a:pt x="12392289" y="9804399"/>
                </a:lnTo>
                <a:lnTo>
                  <a:pt x="12442696" y="9804399"/>
                </a:lnTo>
                <a:lnTo>
                  <a:pt x="12543291" y="9778999"/>
                </a:lnTo>
                <a:lnTo>
                  <a:pt x="12593474" y="9778999"/>
                </a:lnTo>
                <a:lnTo>
                  <a:pt x="12743545" y="9740899"/>
                </a:lnTo>
                <a:lnTo>
                  <a:pt x="12793402" y="9740899"/>
                </a:lnTo>
                <a:lnTo>
                  <a:pt x="12991942" y="9690099"/>
                </a:lnTo>
                <a:lnTo>
                  <a:pt x="13041345" y="9690099"/>
                </a:lnTo>
                <a:lnTo>
                  <a:pt x="13237970" y="9639299"/>
                </a:lnTo>
                <a:lnTo>
                  <a:pt x="13286869" y="9639299"/>
                </a:lnTo>
                <a:lnTo>
                  <a:pt x="13626055" y="9550399"/>
                </a:lnTo>
                <a:lnTo>
                  <a:pt x="13674043" y="9550399"/>
                </a:lnTo>
                <a:lnTo>
                  <a:pt x="14193335" y="9410699"/>
                </a:lnTo>
                <a:lnTo>
                  <a:pt x="14219952" y="9397999"/>
                </a:lnTo>
                <a:lnTo>
                  <a:pt x="14219952" y="9105899"/>
                </a:lnTo>
                <a:lnTo>
                  <a:pt x="13871591" y="8559799"/>
                </a:lnTo>
                <a:lnTo>
                  <a:pt x="8230569" y="8559799"/>
                </a:lnTo>
                <a:lnTo>
                  <a:pt x="8170231" y="8547099"/>
                </a:lnTo>
                <a:lnTo>
                  <a:pt x="7930402" y="8547099"/>
                </a:lnTo>
                <a:lnTo>
                  <a:pt x="7870837" y="8534399"/>
                </a:lnTo>
                <a:lnTo>
                  <a:pt x="7693112" y="8534399"/>
                </a:lnTo>
                <a:lnTo>
                  <a:pt x="7634201" y="8521699"/>
                </a:lnTo>
                <a:lnTo>
                  <a:pt x="7516889" y="8521699"/>
                </a:lnTo>
                <a:lnTo>
                  <a:pt x="7458491" y="8508999"/>
                </a:lnTo>
                <a:lnTo>
                  <a:pt x="7400269" y="8508999"/>
                </a:lnTo>
                <a:lnTo>
                  <a:pt x="7342223" y="8496299"/>
                </a:lnTo>
                <a:lnTo>
                  <a:pt x="7284357" y="8496299"/>
                </a:lnTo>
                <a:lnTo>
                  <a:pt x="7226671" y="8483599"/>
                </a:lnTo>
                <a:lnTo>
                  <a:pt x="7169170" y="8483599"/>
                </a:lnTo>
                <a:lnTo>
                  <a:pt x="7111853" y="8470899"/>
                </a:lnTo>
                <a:lnTo>
                  <a:pt x="7054724" y="8470899"/>
                </a:lnTo>
                <a:lnTo>
                  <a:pt x="6997784" y="8458199"/>
                </a:lnTo>
                <a:lnTo>
                  <a:pt x="6941036" y="8458199"/>
                </a:lnTo>
                <a:lnTo>
                  <a:pt x="6884481" y="8445499"/>
                </a:lnTo>
                <a:lnTo>
                  <a:pt x="6828122" y="8445499"/>
                </a:lnTo>
                <a:lnTo>
                  <a:pt x="6715999" y="8420099"/>
                </a:lnTo>
                <a:lnTo>
                  <a:pt x="6660239" y="8420099"/>
                </a:lnTo>
                <a:lnTo>
                  <a:pt x="6494189" y="8381999"/>
                </a:lnTo>
                <a:lnTo>
                  <a:pt x="6439257" y="8381999"/>
                </a:lnTo>
                <a:lnTo>
                  <a:pt x="6275739" y="8343899"/>
                </a:lnTo>
                <a:lnTo>
                  <a:pt x="6221667" y="8343899"/>
                </a:lnTo>
                <a:lnTo>
                  <a:pt x="5387858" y="8140699"/>
                </a:lnTo>
                <a:lnTo>
                  <a:pt x="5288015" y="8115299"/>
                </a:lnTo>
                <a:lnTo>
                  <a:pt x="5238478" y="8089899"/>
                </a:lnTo>
                <a:lnTo>
                  <a:pt x="5042943" y="8039099"/>
                </a:lnTo>
                <a:lnTo>
                  <a:pt x="4994722" y="8013699"/>
                </a:lnTo>
                <a:lnTo>
                  <a:pt x="4899092" y="7988299"/>
                </a:lnTo>
                <a:lnTo>
                  <a:pt x="4851687" y="7962899"/>
                </a:lnTo>
                <a:lnTo>
                  <a:pt x="4757704" y="7937499"/>
                </a:lnTo>
                <a:lnTo>
                  <a:pt x="4711132" y="7912099"/>
                </a:lnTo>
                <a:lnTo>
                  <a:pt x="4618834" y="7886699"/>
                </a:lnTo>
                <a:lnTo>
                  <a:pt x="4573113" y="7861299"/>
                </a:lnTo>
                <a:lnTo>
                  <a:pt x="4527680" y="7848599"/>
                </a:lnTo>
                <a:lnTo>
                  <a:pt x="4482537" y="7823199"/>
                </a:lnTo>
                <a:lnTo>
                  <a:pt x="4437686" y="7810499"/>
                </a:lnTo>
                <a:lnTo>
                  <a:pt x="4393129" y="7785099"/>
                </a:lnTo>
                <a:lnTo>
                  <a:pt x="4348868" y="7772399"/>
                </a:lnTo>
                <a:lnTo>
                  <a:pt x="4304906" y="7746999"/>
                </a:lnTo>
                <a:lnTo>
                  <a:pt x="4261243" y="7734299"/>
                </a:lnTo>
                <a:lnTo>
                  <a:pt x="4217883" y="7708899"/>
                </a:lnTo>
                <a:lnTo>
                  <a:pt x="4174828" y="7696199"/>
                </a:lnTo>
                <a:lnTo>
                  <a:pt x="4132079" y="7670799"/>
                </a:lnTo>
                <a:lnTo>
                  <a:pt x="4089638" y="7658099"/>
                </a:lnTo>
                <a:lnTo>
                  <a:pt x="4005691" y="7607299"/>
                </a:lnTo>
                <a:lnTo>
                  <a:pt x="3964188" y="7594599"/>
                </a:lnTo>
                <a:lnTo>
                  <a:pt x="3882135" y="7543799"/>
                </a:lnTo>
                <a:lnTo>
                  <a:pt x="3841588" y="7531099"/>
                </a:lnTo>
                <a:lnTo>
                  <a:pt x="3761466" y="7480299"/>
                </a:lnTo>
                <a:lnTo>
                  <a:pt x="3721894" y="7467599"/>
                </a:lnTo>
                <a:lnTo>
                  <a:pt x="3605161" y="7391399"/>
                </a:lnTo>
                <a:lnTo>
                  <a:pt x="3566917" y="7365999"/>
                </a:lnTo>
                <a:lnTo>
                  <a:pt x="3529011" y="7353299"/>
                </a:lnTo>
                <a:lnTo>
                  <a:pt x="3417336" y="7277099"/>
                </a:lnTo>
                <a:lnTo>
                  <a:pt x="3344610" y="7226299"/>
                </a:lnTo>
                <a:lnTo>
                  <a:pt x="3273282" y="7175499"/>
                </a:lnTo>
                <a:lnTo>
                  <a:pt x="3238148" y="7162799"/>
                </a:lnTo>
                <a:lnTo>
                  <a:pt x="3168948" y="7111999"/>
                </a:lnTo>
                <a:lnTo>
                  <a:pt x="3101187" y="7061199"/>
                </a:lnTo>
                <a:lnTo>
                  <a:pt x="3034882" y="7010399"/>
                </a:lnTo>
                <a:lnTo>
                  <a:pt x="3002281" y="6984999"/>
                </a:lnTo>
                <a:lnTo>
                  <a:pt x="2970049" y="6946899"/>
                </a:lnTo>
                <a:lnTo>
                  <a:pt x="2906705" y="6896099"/>
                </a:lnTo>
                <a:lnTo>
                  <a:pt x="2875596" y="6870699"/>
                </a:lnTo>
                <a:lnTo>
                  <a:pt x="2844865" y="6845299"/>
                </a:lnTo>
                <a:lnTo>
                  <a:pt x="2814515" y="6819899"/>
                </a:lnTo>
                <a:lnTo>
                  <a:pt x="2784547" y="6794499"/>
                </a:lnTo>
                <a:lnTo>
                  <a:pt x="2754964" y="6769099"/>
                </a:lnTo>
                <a:lnTo>
                  <a:pt x="2725767" y="6730999"/>
                </a:lnTo>
                <a:lnTo>
                  <a:pt x="2696958" y="6705599"/>
                </a:lnTo>
                <a:lnTo>
                  <a:pt x="2668541" y="6680199"/>
                </a:lnTo>
                <a:lnTo>
                  <a:pt x="2640515" y="6654799"/>
                </a:lnTo>
                <a:lnTo>
                  <a:pt x="2612885" y="6629399"/>
                </a:lnTo>
                <a:lnTo>
                  <a:pt x="2585651" y="6591299"/>
                </a:lnTo>
                <a:lnTo>
                  <a:pt x="2558816" y="6565899"/>
                </a:lnTo>
                <a:lnTo>
                  <a:pt x="2532382" y="6540499"/>
                </a:lnTo>
                <a:lnTo>
                  <a:pt x="2506351" y="6515099"/>
                </a:lnTo>
                <a:lnTo>
                  <a:pt x="2480725" y="6476999"/>
                </a:lnTo>
                <a:lnTo>
                  <a:pt x="2455506" y="6451599"/>
                </a:lnTo>
                <a:lnTo>
                  <a:pt x="2430696" y="6426199"/>
                </a:lnTo>
                <a:lnTo>
                  <a:pt x="2406297" y="6388099"/>
                </a:lnTo>
                <a:lnTo>
                  <a:pt x="2382311" y="6362699"/>
                </a:lnTo>
                <a:lnTo>
                  <a:pt x="2358740" y="6337299"/>
                </a:lnTo>
                <a:lnTo>
                  <a:pt x="2335587" y="6299199"/>
                </a:lnTo>
                <a:lnTo>
                  <a:pt x="2312853" y="6273799"/>
                </a:lnTo>
                <a:lnTo>
                  <a:pt x="2290541" y="6235699"/>
                </a:lnTo>
                <a:lnTo>
                  <a:pt x="2268651" y="6210299"/>
                </a:lnTo>
                <a:lnTo>
                  <a:pt x="2247188" y="6184899"/>
                </a:lnTo>
                <a:lnTo>
                  <a:pt x="2226152" y="6146799"/>
                </a:lnTo>
                <a:lnTo>
                  <a:pt x="2205545" y="6121399"/>
                </a:lnTo>
                <a:lnTo>
                  <a:pt x="2185370" y="6083299"/>
                </a:lnTo>
                <a:lnTo>
                  <a:pt x="2165629" y="6057899"/>
                </a:lnTo>
                <a:lnTo>
                  <a:pt x="2146324" y="6019799"/>
                </a:lnTo>
                <a:lnTo>
                  <a:pt x="2127456" y="5994399"/>
                </a:lnTo>
                <a:lnTo>
                  <a:pt x="2109029" y="5956299"/>
                </a:lnTo>
                <a:lnTo>
                  <a:pt x="2091043" y="5930899"/>
                </a:lnTo>
                <a:lnTo>
                  <a:pt x="2073501" y="5892799"/>
                </a:lnTo>
                <a:lnTo>
                  <a:pt x="2056405" y="5867399"/>
                </a:lnTo>
                <a:lnTo>
                  <a:pt x="2039757" y="5829299"/>
                </a:lnTo>
                <a:lnTo>
                  <a:pt x="2023560" y="5791199"/>
                </a:lnTo>
                <a:lnTo>
                  <a:pt x="2007814" y="5765799"/>
                </a:lnTo>
                <a:lnTo>
                  <a:pt x="1992523" y="5727699"/>
                </a:lnTo>
                <a:lnTo>
                  <a:pt x="1977688" y="5702299"/>
                </a:lnTo>
                <a:lnTo>
                  <a:pt x="1963312" y="5664199"/>
                </a:lnTo>
                <a:lnTo>
                  <a:pt x="1949395" y="5626099"/>
                </a:lnTo>
                <a:lnTo>
                  <a:pt x="1935942" y="5600699"/>
                </a:lnTo>
                <a:lnTo>
                  <a:pt x="1922952" y="5562599"/>
                </a:lnTo>
                <a:lnTo>
                  <a:pt x="1910430" y="5524499"/>
                </a:lnTo>
                <a:lnTo>
                  <a:pt x="1898376" y="5499099"/>
                </a:lnTo>
                <a:lnTo>
                  <a:pt x="1886792" y="5460999"/>
                </a:lnTo>
                <a:lnTo>
                  <a:pt x="1875681" y="5422899"/>
                </a:lnTo>
                <a:lnTo>
                  <a:pt x="1865045" y="5384799"/>
                </a:lnTo>
                <a:lnTo>
                  <a:pt x="1854886" y="5359399"/>
                </a:lnTo>
                <a:lnTo>
                  <a:pt x="1845206" y="5321299"/>
                </a:lnTo>
                <a:lnTo>
                  <a:pt x="1836006" y="5283199"/>
                </a:lnTo>
                <a:lnTo>
                  <a:pt x="1827290" y="5245099"/>
                </a:lnTo>
                <a:lnTo>
                  <a:pt x="1819059" y="5219699"/>
                </a:lnTo>
                <a:lnTo>
                  <a:pt x="1811314" y="5181599"/>
                </a:lnTo>
                <a:lnTo>
                  <a:pt x="1804059" y="5143499"/>
                </a:lnTo>
                <a:lnTo>
                  <a:pt x="1797295" y="5105399"/>
                </a:lnTo>
                <a:lnTo>
                  <a:pt x="1791024" y="5067299"/>
                </a:lnTo>
                <a:lnTo>
                  <a:pt x="1785249" y="5029199"/>
                </a:lnTo>
                <a:lnTo>
                  <a:pt x="1779970" y="5003799"/>
                </a:lnTo>
                <a:lnTo>
                  <a:pt x="1775192" y="4965699"/>
                </a:lnTo>
                <a:lnTo>
                  <a:pt x="1770914" y="4927599"/>
                </a:lnTo>
                <a:lnTo>
                  <a:pt x="1767140" y="4889499"/>
                </a:lnTo>
                <a:lnTo>
                  <a:pt x="1763872" y="4851399"/>
                </a:lnTo>
                <a:lnTo>
                  <a:pt x="1761111" y="4813299"/>
                </a:lnTo>
                <a:lnTo>
                  <a:pt x="1758860" y="4775199"/>
                </a:lnTo>
                <a:lnTo>
                  <a:pt x="1757121" y="4737099"/>
                </a:lnTo>
                <a:lnTo>
                  <a:pt x="1755895" y="4698999"/>
                </a:lnTo>
                <a:lnTo>
                  <a:pt x="1755185" y="4660899"/>
                </a:lnTo>
                <a:lnTo>
                  <a:pt x="1754993" y="4622799"/>
                </a:lnTo>
                <a:lnTo>
                  <a:pt x="1755518" y="4584699"/>
                </a:lnTo>
                <a:lnTo>
                  <a:pt x="1756880" y="4533899"/>
                </a:lnTo>
                <a:lnTo>
                  <a:pt x="1759073" y="4483099"/>
                </a:lnTo>
                <a:lnTo>
                  <a:pt x="1762090" y="4432299"/>
                </a:lnTo>
                <a:lnTo>
                  <a:pt x="1765923" y="4381499"/>
                </a:lnTo>
                <a:lnTo>
                  <a:pt x="1770564" y="4343399"/>
                </a:lnTo>
                <a:lnTo>
                  <a:pt x="1776007" y="4292599"/>
                </a:lnTo>
                <a:lnTo>
                  <a:pt x="1782244" y="4241799"/>
                </a:lnTo>
                <a:lnTo>
                  <a:pt x="1789267" y="4203699"/>
                </a:lnTo>
                <a:lnTo>
                  <a:pt x="1797070" y="4152899"/>
                </a:lnTo>
                <a:lnTo>
                  <a:pt x="1805644" y="4114799"/>
                </a:lnTo>
                <a:lnTo>
                  <a:pt x="1814983" y="4063999"/>
                </a:lnTo>
                <a:lnTo>
                  <a:pt x="1825079" y="4025899"/>
                </a:lnTo>
                <a:lnTo>
                  <a:pt x="1835925" y="3975099"/>
                </a:lnTo>
                <a:lnTo>
                  <a:pt x="1847513" y="3936999"/>
                </a:lnTo>
                <a:lnTo>
                  <a:pt x="1859836" y="3886199"/>
                </a:lnTo>
                <a:lnTo>
                  <a:pt x="1872886" y="3848099"/>
                </a:lnTo>
                <a:lnTo>
                  <a:pt x="1886657" y="3809999"/>
                </a:lnTo>
                <a:lnTo>
                  <a:pt x="1901141" y="3759199"/>
                </a:lnTo>
                <a:lnTo>
                  <a:pt x="1916330" y="3721099"/>
                </a:lnTo>
                <a:lnTo>
                  <a:pt x="1932217" y="3682999"/>
                </a:lnTo>
                <a:lnTo>
                  <a:pt x="1948796" y="3644899"/>
                </a:lnTo>
                <a:lnTo>
                  <a:pt x="1966057" y="3594099"/>
                </a:lnTo>
                <a:lnTo>
                  <a:pt x="1983995" y="3555999"/>
                </a:lnTo>
                <a:lnTo>
                  <a:pt x="2002601" y="3517899"/>
                </a:lnTo>
                <a:lnTo>
                  <a:pt x="2021868" y="3479799"/>
                </a:lnTo>
                <a:lnTo>
                  <a:pt x="2041790" y="3441699"/>
                </a:lnTo>
                <a:lnTo>
                  <a:pt x="2062358" y="3403599"/>
                </a:lnTo>
                <a:lnTo>
                  <a:pt x="2083565" y="3365499"/>
                </a:lnTo>
                <a:lnTo>
                  <a:pt x="2105404" y="3327399"/>
                </a:lnTo>
                <a:lnTo>
                  <a:pt x="2127867" y="3289299"/>
                </a:lnTo>
                <a:lnTo>
                  <a:pt x="2150947" y="3251199"/>
                </a:lnTo>
                <a:lnTo>
                  <a:pt x="2174637" y="3213099"/>
                </a:lnTo>
                <a:lnTo>
                  <a:pt x="2198929" y="3174999"/>
                </a:lnTo>
                <a:lnTo>
                  <a:pt x="2223817" y="3136899"/>
                </a:lnTo>
                <a:lnTo>
                  <a:pt x="2249292" y="3111499"/>
                </a:lnTo>
                <a:lnTo>
                  <a:pt x="2275347" y="3073399"/>
                </a:lnTo>
                <a:lnTo>
                  <a:pt x="2301974" y="3035299"/>
                </a:lnTo>
                <a:lnTo>
                  <a:pt x="2329168" y="2997199"/>
                </a:lnTo>
                <a:lnTo>
                  <a:pt x="2356919" y="2971799"/>
                </a:lnTo>
                <a:lnTo>
                  <a:pt x="2385221" y="2933699"/>
                </a:lnTo>
                <a:lnTo>
                  <a:pt x="2414067" y="2895599"/>
                </a:lnTo>
                <a:lnTo>
                  <a:pt x="2443448" y="2870199"/>
                </a:lnTo>
                <a:lnTo>
                  <a:pt x="2473358" y="2832099"/>
                </a:lnTo>
                <a:lnTo>
                  <a:pt x="2503789" y="2793999"/>
                </a:lnTo>
                <a:lnTo>
                  <a:pt x="2534734" y="2768599"/>
                </a:lnTo>
                <a:lnTo>
                  <a:pt x="2566186" y="2730499"/>
                </a:lnTo>
                <a:lnTo>
                  <a:pt x="2598136" y="2705099"/>
                </a:lnTo>
                <a:lnTo>
                  <a:pt x="2630579" y="2666999"/>
                </a:lnTo>
                <a:lnTo>
                  <a:pt x="2663506" y="2641599"/>
                </a:lnTo>
                <a:lnTo>
                  <a:pt x="2696909" y="2603499"/>
                </a:lnTo>
                <a:lnTo>
                  <a:pt x="2730783" y="2578099"/>
                </a:lnTo>
                <a:lnTo>
                  <a:pt x="2765118" y="2552699"/>
                </a:lnTo>
                <a:lnTo>
                  <a:pt x="2799909" y="2514599"/>
                </a:lnTo>
                <a:lnTo>
                  <a:pt x="2870825" y="2463799"/>
                </a:lnTo>
                <a:lnTo>
                  <a:pt x="2906936" y="2425699"/>
                </a:lnTo>
                <a:lnTo>
                  <a:pt x="2980427" y="2374899"/>
                </a:lnTo>
                <a:lnTo>
                  <a:pt x="3055561" y="2324099"/>
                </a:lnTo>
                <a:lnTo>
                  <a:pt x="3093725" y="2285999"/>
                </a:lnTo>
                <a:lnTo>
                  <a:pt x="3210520" y="2209799"/>
                </a:lnTo>
                <a:lnTo>
                  <a:pt x="3330612" y="2133599"/>
                </a:lnTo>
                <a:lnTo>
                  <a:pt x="3495522" y="2031999"/>
                </a:lnTo>
                <a:lnTo>
                  <a:pt x="3537555" y="2006599"/>
                </a:lnTo>
                <a:lnTo>
                  <a:pt x="3579895" y="1993899"/>
                </a:lnTo>
                <a:lnTo>
                  <a:pt x="3752184" y="1892299"/>
                </a:lnTo>
                <a:lnTo>
                  <a:pt x="3795951" y="1879599"/>
                </a:lnTo>
                <a:lnTo>
                  <a:pt x="3884268" y="1828799"/>
                </a:lnTo>
                <a:lnTo>
                  <a:pt x="3928802" y="1816099"/>
                </a:lnTo>
                <a:lnTo>
                  <a:pt x="4018588" y="1765299"/>
                </a:lnTo>
                <a:lnTo>
                  <a:pt x="4063824" y="1752599"/>
                </a:lnTo>
                <a:lnTo>
                  <a:pt x="4109279" y="1727199"/>
                </a:lnTo>
                <a:lnTo>
                  <a:pt x="4154946" y="1714499"/>
                </a:lnTo>
                <a:lnTo>
                  <a:pt x="4246885" y="1663699"/>
                </a:lnTo>
                <a:lnTo>
                  <a:pt x="4293142" y="1650999"/>
                </a:lnTo>
                <a:lnTo>
                  <a:pt x="4339581" y="1625599"/>
                </a:lnTo>
                <a:lnTo>
                  <a:pt x="4432978" y="1600199"/>
                </a:lnTo>
                <a:lnTo>
                  <a:pt x="4479919" y="1574799"/>
                </a:lnTo>
                <a:lnTo>
                  <a:pt x="4527014" y="1562099"/>
                </a:lnTo>
                <a:lnTo>
                  <a:pt x="4574254" y="1536699"/>
                </a:lnTo>
                <a:lnTo>
                  <a:pt x="4669140" y="1511299"/>
                </a:lnTo>
                <a:lnTo>
                  <a:pt x="4716771" y="1485899"/>
                </a:lnTo>
                <a:lnTo>
                  <a:pt x="4860331" y="1447799"/>
                </a:lnTo>
                <a:lnTo>
                  <a:pt x="4908381" y="1422399"/>
                </a:lnTo>
                <a:lnTo>
                  <a:pt x="5101373" y="1371599"/>
                </a:lnTo>
                <a:lnTo>
                  <a:pt x="5149782" y="1346199"/>
                </a:lnTo>
                <a:lnTo>
                  <a:pt x="5829342" y="1168399"/>
                </a:lnTo>
                <a:lnTo>
                  <a:pt x="5877719" y="1168399"/>
                </a:lnTo>
                <a:lnTo>
                  <a:pt x="6070541" y="1117599"/>
                </a:lnTo>
                <a:lnTo>
                  <a:pt x="6118539" y="1117599"/>
                </a:lnTo>
                <a:lnTo>
                  <a:pt x="6261915" y="1079499"/>
                </a:lnTo>
                <a:lnTo>
                  <a:pt x="6309476" y="1079499"/>
                </a:lnTo>
                <a:lnTo>
                  <a:pt x="6404210" y="1054099"/>
                </a:lnTo>
                <a:lnTo>
                  <a:pt x="6451367" y="1054099"/>
                </a:lnTo>
                <a:lnTo>
                  <a:pt x="6545226" y="1028699"/>
                </a:lnTo>
                <a:lnTo>
                  <a:pt x="6591912" y="1028699"/>
                </a:lnTo>
                <a:lnTo>
                  <a:pt x="6684763" y="1003299"/>
                </a:lnTo>
                <a:lnTo>
                  <a:pt x="6730913" y="1003299"/>
                </a:lnTo>
                <a:lnTo>
                  <a:pt x="6776868" y="990599"/>
                </a:lnTo>
                <a:lnTo>
                  <a:pt x="6822623" y="990599"/>
                </a:lnTo>
                <a:lnTo>
                  <a:pt x="6868169" y="977899"/>
                </a:lnTo>
                <a:lnTo>
                  <a:pt x="6913499" y="977899"/>
                </a:lnTo>
                <a:lnTo>
                  <a:pt x="6958606" y="965199"/>
                </a:lnTo>
                <a:lnTo>
                  <a:pt x="7003482" y="965199"/>
                </a:lnTo>
                <a:lnTo>
                  <a:pt x="7048121" y="952499"/>
                </a:lnTo>
                <a:lnTo>
                  <a:pt x="7092514" y="952499"/>
                </a:lnTo>
                <a:lnTo>
                  <a:pt x="7136654" y="939799"/>
                </a:lnTo>
                <a:lnTo>
                  <a:pt x="7224147" y="939799"/>
                </a:lnTo>
                <a:lnTo>
                  <a:pt x="7267484" y="927099"/>
                </a:lnTo>
                <a:lnTo>
                  <a:pt x="7310540" y="927099"/>
                </a:lnTo>
                <a:lnTo>
                  <a:pt x="7353306" y="914399"/>
                </a:lnTo>
                <a:lnTo>
                  <a:pt x="7437940" y="914399"/>
                </a:lnTo>
                <a:lnTo>
                  <a:pt x="7479793" y="901699"/>
                </a:lnTo>
                <a:lnTo>
                  <a:pt x="7603408" y="901699"/>
                </a:lnTo>
                <a:lnTo>
                  <a:pt x="7643941" y="888999"/>
                </a:lnTo>
                <a:lnTo>
                  <a:pt x="7723953" y="888999"/>
                </a:lnTo>
                <a:lnTo>
                  <a:pt x="7763417" y="876299"/>
                </a:lnTo>
                <a:lnTo>
                  <a:pt x="7917496" y="876299"/>
                </a:lnTo>
                <a:lnTo>
                  <a:pt x="7955034" y="863599"/>
                </a:lnTo>
                <a:lnTo>
                  <a:pt x="8205974" y="863599"/>
                </a:lnTo>
                <a:lnTo>
                  <a:pt x="8240045" y="850899"/>
                </a:lnTo>
                <a:lnTo>
                  <a:pt x="8851129" y="850899"/>
                </a:lnTo>
                <a:lnTo>
                  <a:pt x="8355013" y="0"/>
                </a:lnTo>
                <a:close/>
              </a:path>
              <a:path w="14220190" h="10096500">
                <a:moveTo>
                  <a:pt x="13523229" y="8013699"/>
                </a:moveTo>
                <a:lnTo>
                  <a:pt x="13485824" y="8013699"/>
                </a:lnTo>
                <a:lnTo>
                  <a:pt x="13259337" y="8089899"/>
                </a:lnTo>
                <a:lnTo>
                  <a:pt x="13221201" y="8089899"/>
                </a:lnTo>
                <a:lnTo>
                  <a:pt x="13028570" y="8153399"/>
                </a:lnTo>
                <a:lnTo>
                  <a:pt x="12989619" y="8153399"/>
                </a:lnTo>
                <a:lnTo>
                  <a:pt x="12871830" y="8191499"/>
                </a:lnTo>
                <a:lnTo>
                  <a:pt x="12832239" y="8191499"/>
                </a:lnTo>
                <a:lnTo>
                  <a:pt x="12712412" y="8229599"/>
                </a:lnTo>
                <a:lnTo>
                  <a:pt x="12672103" y="8229599"/>
                </a:lnTo>
                <a:lnTo>
                  <a:pt x="12590904" y="8254999"/>
                </a:lnTo>
                <a:lnTo>
                  <a:pt x="12550005" y="8254999"/>
                </a:lnTo>
                <a:lnTo>
                  <a:pt x="12467584" y="8280399"/>
                </a:lnTo>
                <a:lnTo>
                  <a:pt x="12426052" y="8280399"/>
                </a:lnTo>
                <a:lnTo>
                  <a:pt x="12342320" y="8305799"/>
                </a:lnTo>
                <a:lnTo>
                  <a:pt x="12300111" y="8305799"/>
                </a:lnTo>
                <a:lnTo>
                  <a:pt x="12257667" y="8318499"/>
                </a:lnTo>
                <a:lnTo>
                  <a:pt x="12214983" y="8318499"/>
                </a:lnTo>
                <a:lnTo>
                  <a:pt x="12128874" y="8343899"/>
                </a:lnTo>
                <a:lnTo>
                  <a:pt x="12085440" y="8343899"/>
                </a:lnTo>
                <a:lnTo>
                  <a:pt x="12041746" y="8356599"/>
                </a:lnTo>
                <a:lnTo>
                  <a:pt x="11997788" y="8356599"/>
                </a:lnTo>
                <a:lnTo>
                  <a:pt x="11909059" y="8381999"/>
                </a:lnTo>
                <a:lnTo>
                  <a:pt x="11864279" y="8381999"/>
                </a:lnTo>
                <a:lnTo>
                  <a:pt x="11819215" y="8394699"/>
                </a:lnTo>
                <a:lnTo>
                  <a:pt x="11773862" y="8394699"/>
                </a:lnTo>
                <a:lnTo>
                  <a:pt x="11728215" y="8407399"/>
                </a:lnTo>
                <a:lnTo>
                  <a:pt x="11682270" y="8407399"/>
                </a:lnTo>
                <a:lnTo>
                  <a:pt x="11636022" y="8420099"/>
                </a:lnTo>
                <a:lnTo>
                  <a:pt x="11589466" y="8420099"/>
                </a:lnTo>
                <a:lnTo>
                  <a:pt x="11542597" y="8432799"/>
                </a:lnTo>
                <a:lnTo>
                  <a:pt x="11447900" y="8432799"/>
                </a:lnTo>
                <a:lnTo>
                  <a:pt x="11400063" y="8445499"/>
                </a:lnTo>
                <a:lnTo>
                  <a:pt x="11351894" y="8445499"/>
                </a:lnTo>
                <a:lnTo>
                  <a:pt x="11303387" y="8458199"/>
                </a:lnTo>
                <a:lnTo>
                  <a:pt x="11254538" y="8458199"/>
                </a:lnTo>
                <a:lnTo>
                  <a:pt x="11205343" y="8470899"/>
                </a:lnTo>
                <a:lnTo>
                  <a:pt x="11105891" y="8470899"/>
                </a:lnTo>
                <a:lnTo>
                  <a:pt x="11055626" y="8483599"/>
                </a:lnTo>
                <a:lnTo>
                  <a:pt x="10953992" y="8483599"/>
                </a:lnTo>
                <a:lnTo>
                  <a:pt x="10902613" y="8496299"/>
                </a:lnTo>
                <a:lnTo>
                  <a:pt x="10798708" y="8496299"/>
                </a:lnTo>
                <a:lnTo>
                  <a:pt x="10746172" y="8508999"/>
                </a:lnTo>
                <a:lnTo>
                  <a:pt x="10639909" y="8508999"/>
                </a:lnTo>
                <a:lnTo>
                  <a:pt x="10586172" y="8521699"/>
                </a:lnTo>
                <a:lnTo>
                  <a:pt x="10422482" y="8521699"/>
                </a:lnTo>
                <a:lnTo>
                  <a:pt x="10367076" y="8534399"/>
                </a:lnTo>
                <a:lnTo>
                  <a:pt x="10141111" y="8534399"/>
                </a:lnTo>
                <a:lnTo>
                  <a:pt x="10083510" y="8547099"/>
                </a:lnTo>
                <a:lnTo>
                  <a:pt x="9788603" y="8547099"/>
                </a:lnTo>
                <a:lnTo>
                  <a:pt x="9728207" y="8559799"/>
                </a:lnTo>
                <a:lnTo>
                  <a:pt x="13871591" y="8559799"/>
                </a:lnTo>
                <a:lnTo>
                  <a:pt x="13523229" y="8013699"/>
                </a:lnTo>
                <a:close/>
              </a:path>
              <a:path w="14220190" h="10096500">
                <a:moveTo>
                  <a:pt x="8851129" y="850899"/>
                </a:moveTo>
                <a:lnTo>
                  <a:pt x="8691005" y="850899"/>
                </a:lnTo>
                <a:lnTo>
                  <a:pt x="8716728" y="863599"/>
                </a:lnTo>
                <a:lnTo>
                  <a:pt x="8858534" y="863599"/>
                </a:lnTo>
                <a:lnTo>
                  <a:pt x="8851129" y="850899"/>
                </a:lnTo>
                <a:close/>
              </a:path>
            </a:pathLst>
          </a:custGeom>
          <a:solidFill>
            <a:srgbClr val="00AEEF">
              <a:alpha val="50000"/>
            </a:srgbClr>
          </a:solidFill>
        </p:spPr>
        <p:txBody>
          <a:bodyPr wrap="square" lIns="0" tIns="0" rIns="0" bIns="0" rtlCol="0"/>
          <a:lstStyle/>
          <a:p>
            <a:endParaRPr sz="8789"/>
          </a:p>
        </p:txBody>
      </p:sp>
      <p:sp>
        <p:nvSpPr>
          <p:cNvPr id="2" name="Holder 2"/>
          <p:cNvSpPr>
            <a:spLocks noGrp="1"/>
          </p:cNvSpPr>
          <p:nvPr>
            <p:ph type="title"/>
          </p:nvPr>
        </p:nvSpPr>
        <p:spPr>
          <a:xfrm>
            <a:off x="5725883" y="818607"/>
            <a:ext cx="21422886" cy="746358"/>
          </a:xfrm>
          <a:prstGeom prst="rect">
            <a:avLst/>
          </a:prstGeom>
        </p:spPr>
        <p:txBody>
          <a:bodyPr wrap="square" lIns="0" tIns="0" rIns="0" bIns="0">
            <a:spAutoFit/>
          </a:bodyPr>
          <a:lstStyle>
            <a:lvl1pPr>
              <a:defRPr sz="4850" b="1" i="0">
                <a:solidFill>
                  <a:srgbClr val="636466"/>
                </a:solidFill>
                <a:latin typeface="Calibri"/>
                <a:cs typeface="Calibri"/>
              </a:defRPr>
            </a:lvl1pPr>
          </a:lstStyle>
          <a:p>
            <a:endParaRPr/>
          </a:p>
        </p:txBody>
      </p:sp>
      <p:sp>
        <p:nvSpPr>
          <p:cNvPr id="3" name="Holder 3"/>
          <p:cNvSpPr>
            <a:spLocks noGrp="1"/>
          </p:cNvSpPr>
          <p:nvPr>
            <p:ph type="body" idx="1"/>
          </p:nvPr>
        </p:nvSpPr>
        <p:spPr>
          <a:xfrm>
            <a:off x="1440022" y="9108047"/>
            <a:ext cx="2592038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92145" y="36828179"/>
            <a:ext cx="9216136" cy="66774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440022" y="36828179"/>
            <a:ext cx="6624098" cy="66774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6/13/2022</a:t>
            </a:fld>
            <a:endParaRPr lang="en-US"/>
          </a:p>
        </p:txBody>
      </p:sp>
      <p:sp>
        <p:nvSpPr>
          <p:cNvPr id="6" name="Holder 6"/>
          <p:cNvSpPr>
            <a:spLocks noGrp="1"/>
          </p:cNvSpPr>
          <p:nvPr>
            <p:ph type="sldNum" sz="quarter" idx="7"/>
          </p:nvPr>
        </p:nvSpPr>
        <p:spPr>
          <a:xfrm>
            <a:off x="20736305" y="36828179"/>
            <a:ext cx="6624098" cy="66774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25709">
        <a:defRPr>
          <a:latin typeface="+mn-lt"/>
          <a:ea typeface="+mn-ea"/>
          <a:cs typeface="+mn-cs"/>
        </a:defRPr>
      </a:lvl2pPr>
      <a:lvl3pPr marL="1851419">
        <a:defRPr>
          <a:latin typeface="+mn-lt"/>
          <a:ea typeface="+mn-ea"/>
          <a:cs typeface="+mn-cs"/>
        </a:defRPr>
      </a:lvl3pPr>
      <a:lvl4pPr marL="2777128">
        <a:defRPr>
          <a:latin typeface="+mn-lt"/>
          <a:ea typeface="+mn-ea"/>
          <a:cs typeface="+mn-cs"/>
        </a:defRPr>
      </a:lvl4pPr>
      <a:lvl5pPr marL="3702838">
        <a:defRPr>
          <a:latin typeface="+mn-lt"/>
          <a:ea typeface="+mn-ea"/>
          <a:cs typeface="+mn-cs"/>
        </a:defRPr>
      </a:lvl5pPr>
      <a:lvl6pPr marL="4628548">
        <a:defRPr>
          <a:latin typeface="+mn-lt"/>
          <a:ea typeface="+mn-ea"/>
          <a:cs typeface="+mn-cs"/>
        </a:defRPr>
      </a:lvl6pPr>
      <a:lvl7pPr marL="5554257">
        <a:defRPr>
          <a:latin typeface="+mn-lt"/>
          <a:ea typeface="+mn-ea"/>
          <a:cs typeface="+mn-cs"/>
        </a:defRPr>
      </a:lvl7pPr>
      <a:lvl8pPr marL="6479966">
        <a:defRPr>
          <a:latin typeface="+mn-lt"/>
          <a:ea typeface="+mn-ea"/>
          <a:cs typeface="+mn-cs"/>
        </a:defRPr>
      </a:lvl8pPr>
      <a:lvl9pPr marL="7405676">
        <a:defRPr>
          <a:latin typeface="+mn-lt"/>
          <a:ea typeface="+mn-ea"/>
          <a:cs typeface="+mn-cs"/>
        </a:defRPr>
      </a:lvl9pPr>
    </p:bodyStyle>
    <p:otherStyle>
      <a:lvl1pPr marL="0">
        <a:defRPr>
          <a:latin typeface="+mn-lt"/>
          <a:ea typeface="+mn-ea"/>
          <a:cs typeface="+mn-cs"/>
        </a:defRPr>
      </a:lvl1pPr>
      <a:lvl2pPr marL="925709">
        <a:defRPr>
          <a:latin typeface="+mn-lt"/>
          <a:ea typeface="+mn-ea"/>
          <a:cs typeface="+mn-cs"/>
        </a:defRPr>
      </a:lvl2pPr>
      <a:lvl3pPr marL="1851419">
        <a:defRPr>
          <a:latin typeface="+mn-lt"/>
          <a:ea typeface="+mn-ea"/>
          <a:cs typeface="+mn-cs"/>
        </a:defRPr>
      </a:lvl3pPr>
      <a:lvl4pPr marL="2777128">
        <a:defRPr>
          <a:latin typeface="+mn-lt"/>
          <a:ea typeface="+mn-ea"/>
          <a:cs typeface="+mn-cs"/>
        </a:defRPr>
      </a:lvl4pPr>
      <a:lvl5pPr marL="3702838">
        <a:defRPr>
          <a:latin typeface="+mn-lt"/>
          <a:ea typeface="+mn-ea"/>
          <a:cs typeface="+mn-cs"/>
        </a:defRPr>
      </a:lvl5pPr>
      <a:lvl6pPr marL="4628548">
        <a:defRPr>
          <a:latin typeface="+mn-lt"/>
          <a:ea typeface="+mn-ea"/>
          <a:cs typeface="+mn-cs"/>
        </a:defRPr>
      </a:lvl6pPr>
      <a:lvl7pPr marL="5554257">
        <a:defRPr>
          <a:latin typeface="+mn-lt"/>
          <a:ea typeface="+mn-ea"/>
          <a:cs typeface="+mn-cs"/>
        </a:defRPr>
      </a:lvl7pPr>
      <a:lvl8pPr marL="6479966">
        <a:defRPr>
          <a:latin typeface="+mn-lt"/>
          <a:ea typeface="+mn-ea"/>
          <a:cs typeface="+mn-cs"/>
        </a:defRPr>
      </a:lvl8pPr>
      <a:lvl9pPr marL="740567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0615" y="386706"/>
            <a:ext cx="23236577" cy="4376893"/>
          </a:xfrm>
          <a:prstGeom prst="rect">
            <a:avLst/>
          </a:prstGeom>
        </p:spPr>
        <p:txBody>
          <a:bodyPr vert="horz" wrap="square" lIns="0" tIns="237860" rIns="0" bIns="0" rtlCol="0">
            <a:spAutoFit/>
          </a:bodyPr>
          <a:lstStyle/>
          <a:p>
            <a:pPr algn="ctr">
              <a:lnSpc>
                <a:spcPct val="107000"/>
              </a:lnSpc>
              <a:spcAft>
                <a:spcPts val="800"/>
              </a:spcAft>
            </a:pPr>
            <a:r>
              <a:rPr lang="en-US" sz="8500">
                <a:latin typeface="Calibri" panose="020F0502020204030204" pitchFamily="34" charset="0"/>
                <a:ea typeface="Calibri" panose="020F0502020204030204" pitchFamily="34" charset="0"/>
                <a:cs typeface="Times New Roman" panose="02020603050405020304" pitchFamily="18" charset="0"/>
              </a:rPr>
              <a:t>Serological monitoring as a tool to evidence ILT viral shedding reduction due to continuous vaccination with a rFP-gB vector vaccine in broilers</a:t>
            </a:r>
            <a:endParaRPr lang="es-PE" sz="8500">
              <a:latin typeface="Calibri" panose="020F0502020204030204" pitchFamily="34" charset="0"/>
              <a:ea typeface="Calibri" panose="020F0502020204030204" pitchFamily="34" charset="0"/>
              <a:cs typeface="Times New Roman" panose="02020603050405020304" pitchFamily="18" charset="0"/>
            </a:endParaRPr>
          </a:p>
        </p:txBody>
      </p:sp>
      <p:sp>
        <p:nvSpPr>
          <p:cNvPr id="3" name="object 3"/>
          <p:cNvSpPr txBox="1"/>
          <p:nvPr/>
        </p:nvSpPr>
        <p:spPr>
          <a:xfrm>
            <a:off x="4117835" y="4788607"/>
            <a:ext cx="22740135" cy="2543927"/>
          </a:xfrm>
          <a:prstGeom prst="rect">
            <a:avLst/>
          </a:prstGeom>
        </p:spPr>
        <p:txBody>
          <a:bodyPr vert="horz" wrap="square" lIns="0" tIns="489864" rIns="0" bIns="0" rtlCol="0">
            <a:spAutoFit/>
          </a:bodyPr>
          <a:lstStyle/>
          <a:p>
            <a:pPr algn="ctr">
              <a:lnSpc>
                <a:spcPct val="107000"/>
              </a:lnSpc>
              <a:spcAft>
                <a:spcPts val="800"/>
              </a:spcAft>
            </a:pPr>
            <a:r>
              <a:rPr lang="es-PE" sz="4000">
                <a:effectLst/>
                <a:latin typeface="Calibri" panose="020F0502020204030204" pitchFamily="34" charset="0"/>
                <a:ea typeface="Calibri" panose="020F0502020204030204" pitchFamily="34" charset="0"/>
                <a:cs typeface="Times New Roman" panose="02020603050405020304" pitchFamily="18" charset="0"/>
              </a:rPr>
              <a:t>Carranza Claudia</a:t>
            </a:r>
            <a:r>
              <a:rPr lang="es-PE" sz="4000" baseline="30000">
                <a:effectLst/>
                <a:latin typeface="Calibri" panose="020F0502020204030204" pitchFamily="34" charset="0"/>
                <a:ea typeface="Calibri" panose="020F0502020204030204" pitchFamily="34" charset="0"/>
                <a:cs typeface="Times New Roman" panose="02020603050405020304" pitchFamily="18" charset="0"/>
              </a:rPr>
              <a:t>1</a:t>
            </a:r>
            <a:r>
              <a:rPr lang="es-PE" sz="4000">
                <a:effectLst/>
                <a:latin typeface="Calibri" panose="020F0502020204030204" pitchFamily="34" charset="0"/>
                <a:ea typeface="Calibri" panose="020F0502020204030204" pitchFamily="34" charset="0"/>
                <a:cs typeface="Times New Roman" panose="02020603050405020304" pitchFamily="18" charset="0"/>
              </a:rPr>
              <a:t>, Mathilde Lecoupeur</a:t>
            </a:r>
            <a:r>
              <a:rPr lang="es-PE" sz="4000" baseline="30000">
                <a:effectLst/>
                <a:latin typeface="Calibri" panose="020F0502020204030204" pitchFamily="34" charset="0"/>
                <a:ea typeface="Calibri" panose="020F0502020204030204" pitchFamily="34" charset="0"/>
                <a:cs typeface="Times New Roman" panose="02020603050405020304" pitchFamily="18" charset="0"/>
              </a:rPr>
              <a:t>2</a:t>
            </a:r>
            <a:r>
              <a:rPr lang="es-PE" sz="4000">
                <a:effectLst/>
                <a:latin typeface="Calibri" panose="020F0502020204030204" pitchFamily="34" charset="0"/>
                <a:ea typeface="Calibri" panose="020F0502020204030204" pitchFamily="34" charset="0"/>
                <a:cs typeface="Times New Roman" panose="02020603050405020304" pitchFamily="18" charset="0"/>
              </a:rPr>
              <a:t>, Higor Cotta</a:t>
            </a:r>
            <a:r>
              <a:rPr lang="es-PE" sz="4000" baseline="30000">
                <a:effectLst/>
                <a:latin typeface="Calibri" panose="020F0502020204030204" pitchFamily="34" charset="0"/>
                <a:ea typeface="Calibri" panose="020F0502020204030204" pitchFamily="34" charset="0"/>
                <a:cs typeface="Times New Roman" panose="02020603050405020304" pitchFamily="18" charset="0"/>
              </a:rPr>
              <a:t>2</a:t>
            </a:r>
            <a:r>
              <a:rPr lang="es-PE" sz="4000">
                <a:effectLst/>
                <a:latin typeface="Calibri" panose="020F0502020204030204" pitchFamily="34" charset="0"/>
                <a:ea typeface="Calibri" panose="020F0502020204030204" pitchFamily="34" charset="0"/>
                <a:cs typeface="Times New Roman" panose="02020603050405020304" pitchFamily="18" charset="0"/>
              </a:rPr>
              <a:t>, Jaime Sarabia</a:t>
            </a:r>
            <a:r>
              <a:rPr lang="es-PE" sz="4000" baseline="30000">
                <a:effectLst/>
                <a:latin typeface="Calibri" panose="020F0502020204030204" pitchFamily="34" charset="0"/>
                <a:ea typeface="Calibri" panose="020F0502020204030204" pitchFamily="34" charset="0"/>
                <a:cs typeface="Times New Roman" panose="02020603050405020304" pitchFamily="18" charset="0"/>
              </a:rPr>
              <a:t>3</a:t>
            </a:r>
            <a:r>
              <a:rPr lang="es-PE" sz="4000">
                <a:effectLst/>
                <a:latin typeface="Calibri" panose="020F0502020204030204" pitchFamily="34" charset="0"/>
                <a:ea typeface="Calibri" panose="020F0502020204030204" pitchFamily="34" charset="0"/>
                <a:cs typeface="Times New Roman" panose="02020603050405020304" pitchFamily="18" charset="0"/>
              </a:rPr>
              <a:t>, Luiz Sesti</a:t>
            </a:r>
            <a:r>
              <a:rPr lang="es-PE" sz="4000" baseline="30000">
                <a:effectLst/>
                <a:latin typeface="Calibri" panose="020F0502020204030204" pitchFamily="34" charset="0"/>
                <a:ea typeface="Calibri" panose="020F0502020204030204" pitchFamily="34" charset="0"/>
                <a:cs typeface="Times New Roman" panose="02020603050405020304" pitchFamily="18" charset="0"/>
              </a:rPr>
              <a:t>4</a:t>
            </a:r>
            <a:endParaRPr lang="es-PE" sz="40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a:effectLst/>
                <a:latin typeface="Calibri" panose="020F0502020204030204" pitchFamily="34" charset="0"/>
                <a:ea typeface="Calibri" panose="020F0502020204030204" pitchFamily="34" charset="0"/>
                <a:cs typeface="Times New Roman" panose="02020603050405020304" pitchFamily="18" charset="0"/>
              </a:rPr>
              <a:t>Veterinary Services - Ceva Animal Health, Peru</a:t>
            </a:r>
            <a:r>
              <a:rPr lang="en-US" sz="4000" baseline="30000">
                <a:effectLst/>
                <a:latin typeface="Calibri" panose="020F0502020204030204" pitchFamily="34" charset="0"/>
                <a:ea typeface="Calibri" panose="020F0502020204030204" pitchFamily="34" charset="0"/>
                <a:cs typeface="Times New Roman" panose="02020603050405020304" pitchFamily="18" charset="0"/>
              </a:rPr>
              <a:t>1</a:t>
            </a:r>
            <a:r>
              <a:rPr lang="en-US" sz="4000">
                <a:effectLst/>
                <a:latin typeface="Calibri" panose="020F0502020204030204" pitchFamily="34" charset="0"/>
                <a:ea typeface="Calibri" panose="020F0502020204030204" pitchFamily="34" charset="0"/>
                <a:cs typeface="Times New Roman" panose="02020603050405020304" pitchFamily="18" charset="0"/>
              </a:rPr>
              <a:t>, Real World Evidence Unit</a:t>
            </a:r>
            <a:r>
              <a:rPr lang="en-US" sz="4000" baseline="30000">
                <a:effectLst/>
                <a:latin typeface="Calibri" panose="020F0502020204030204" pitchFamily="34" charset="0"/>
                <a:ea typeface="Calibri" panose="020F0502020204030204" pitchFamily="34" charset="0"/>
                <a:cs typeface="Times New Roman" panose="02020603050405020304" pitchFamily="18" charset="0"/>
              </a:rPr>
              <a:t>2</a:t>
            </a:r>
            <a:r>
              <a:rPr lang="en-US" sz="4000">
                <a:effectLst/>
                <a:latin typeface="Calibri" panose="020F0502020204030204" pitchFamily="34" charset="0"/>
                <a:ea typeface="Calibri" panose="020F0502020204030204" pitchFamily="34" charset="0"/>
                <a:cs typeface="Times New Roman" panose="02020603050405020304" pitchFamily="18" charset="0"/>
              </a:rPr>
              <a:t>, Veterinary Services - Ceva Corporate</a:t>
            </a:r>
            <a:r>
              <a:rPr lang="en-US" sz="4000" baseline="30000">
                <a:effectLst/>
                <a:latin typeface="Calibri" panose="020F0502020204030204" pitchFamily="34" charset="0"/>
                <a:ea typeface="Calibri" panose="020F0502020204030204" pitchFamily="34" charset="0"/>
                <a:cs typeface="Times New Roman" panose="02020603050405020304" pitchFamily="18" charset="0"/>
              </a:rPr>
              <a:t>3</a:t>
            </a:r>
            <a:r>
              <a:rPr lang="en-US" sz="4000">
                <a:effectLst/>
                <a:latin typeface="Calibri" panose="020F0502020204030204" pitchFamily="34" charset="0"/>
                <a:ea typeface="Calibri" panose="020F0502020204030204" pitchFamily="34" charset="0"/>
                <a:cs typeface="Times New Roman" panose="02020603050405020304" pitchFamily="18" charset="0"/>
              </a:rPr>
              <a:t>, Veterinary Services – Ceva Latin America</a:t>
            </a:r>
            <a:r>
              <a:rPr lang="en-US" sz="4000" baseline="30000">
                <a:effectLst/>
                <a:latin typeface="Calibri" panose="020F0502020204030204" pitchFamily="34" charset="0"/>
                <a:ea typeface="Calibri" panose="020F0502020204030204" pitchFamily="34" charset="0"/>
                <a:cs typeface="Times New Roman" panose="02020603050405020304" pitchFamily="18" charset="0"/>
              </a:rPr>
              <a:t>4</a:t>
            </a:r>
            <a:endParaRPr lang="es-PE" sz="4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object 4"/>
          <p:cNvSpPr/>
          <p:nvPr/>
        </p:nvSpPr>
        <p:spPr>
          <a:xfrm>
            <a:off x="1370063" y="628148"/>
            <a:ext cx="3616031" cy="3589387"/>
          </a:xfrm>
          <a:prstGeom prst="rect">
            <a:avLst/>
          </a:prstGeom>
          <a:blipFill>
            <a:blip r:embed="rId2" cstate="print"/>
            <a:stretch>
              <a:fillRect/>
            </a:stretch>
          </a:blipFill>
        </p:spPr>
        <p:txBody>
          <a:bodyPr wrap="square" lIns="0" tIns="0" rIns="0" bIns="0" rtlCol="0"/>
          <a:lstStyle/>
          <a:p>
            <a:endParaRPr sz="8785"/>
          </a:p>
        </p:txBody>
      </p:sp>
      <p:sp>
        <p:nvSpPr>
          <p:cNvPr id="5" name="object 5"/>
          <p:cNvSpPr/>
          <p:nvPr/>
        </p:nvSpPr>
        <p:spPr>
          <a:xfrm>
            <a:off x="3262852" y="2059190"/>
            <a:ext cx="717439" cy="686582"/>
          </a:xfrm>
          <a:custGeom>
            <a:avLst/>
            <a:gdLst/>
            <a:ahLst/>
            <a:cxnLst/>
            <a:rect l="l" t="t" r="r" b="b"/>
            <a:pathLst>
              <a:path w="354330" h="339089">
                <a:moveTo>
                  <a:pt x="64528" y="0"/>
                </a:moveTo>
                <a:lnTo>
                  <a:pt x="0" y="0"/>
                </a:lnTo>
                <a:lnTo>
                  <a:pt x="4850" y="66960"/>
                </a:lnTo>
                <a:lnTo>
                  <a:pt x="18070" y="127490"/>
                </a:lnTo>
                <a:lnTo>
                  <a:pt x="37660" y="181201"/>
                </a:lnTo>
                <a:lnTo>
                  <a:pt x="61619" y="227709"/>
                </a:lnTo>
                <a:lnTo>
                  <a:pt x="87949" y="266627"/>
                </a:lnTo>
                <a:lnTo>
                  <a:pt x="114651" y="297568"/>
                </a:lnTo>
                <a:lnTo>
                  <a:pt x="161171" y="333979"/>
                </a:lnTo>
                <a:lnTo>
                  <a:pt x="176990" y="338675"/>
                </a:lnTo>
                <a:lnTo>
                  <a:pt x="192814" y="333979"/>
                </a:lnTo>
                <a:lnTo>
                  <a:pt x="214261" y="320148"/>
                </a:lnTo>
                <a:lnTo>
                  <a:pt x="239330" y="297568"/>
                </a:lnTo>
                <a:lnTo>
                  <a:pt x="266025" y="266627"/>
                </a:lnTo>
                <a:lnTo>
                  <a:pt x="266830" y="265438"/>
                </a:lnTo>
                <a:lnTo>
                  <a:pt x="176990" y="265438"/>
                </a:lnTo>
                <a:lnTo>
                  <a:pt x="166795" y="257719"/>
                </a:lnTo>
                <a:lnTo>
                  <a:pt x="145447" y="234841"/>
                </a:lnTo>
                <a:lnTo>
                  <a:pt x="118746" y="197216"/>
                </a:lnTo>
                <a:lnTo>
                  <a:pt x="92492" y="145258"/>
                </a:lnTo>
                <a:lnTo>
                  <a:pt x="72486" y="79381"/>
                </a:lnTo>
                <a:lnTo>
                  <a:pt x="64528" y="0"/>
                </a:lnTo>
                <a:close/>
              </a:path>
              <a:path w="354330" h="339089">
                <a:moveTo>
                  <a:pt x="353945" y="0"/>
                </a:moveTo>
                <a:lnTo>
                  <a:pt x="289428" y="0"/>
                </a:lnTo>
                <a:lnTo>
                  <a:pt x="281472" y="79381"/>
                </a:lnTo>
                <a:lnTo>
                  <a:pt x="261471" y="145258"/>
                </a:lnTo>
                <a:lnTo>
                  <a:pt x="235222" y="197216"/>
                </a:lnTo>
                <a:lnTo>
                  <a:pt x="208527" y="234841"/>
                </a:lnTo>
                <a:lnTo>
                  <a:pt x="187183" y="257719"/>
                </a:lnTo>
                <a:lnTo>
                  <a:pt x="176990" y="265438"/>
                </a:lnTo>
                <a:lnTo>
                  <a:pt x="266830" y="265438"/>
                </a:lnTo>
                <a:lnTo>
                  <a:pt x="292348" y="227709"/>
                </a:lnTo>
                <a:lnTo>
                  <a:pt x="316299" y="181201"/>
                </a:lnTo>
                <a:lnTo>
                  <a:pt x="335881" y="127490"/>
                </a:lnTo>
                <a:lnTo>
                  <a:pt x="349096" y="66960"/>
                </a:lnTo>
                <a:lnTo>
                  <a:pt x="353945" y="0"/>
                </a:lnTo>
                <a:close/>
              </a:path>
            </a:pathLst>
          </a:custGeom>
          <a:solidFill>
            <a:srgbClr val="FFFFFF"/>
          </a:solidFill>
        </p:spPr>
        <p:txBody>
          <a:bodyPr wrap="square" lIns="0" tIns="0" rIns="0" bIns="0" rtlCol="0"/>
          <a:lstStyle/>
          <a:p>
            <a:endParaRPr sz="8785"/>
          </a:p>
        </p:txBody>
      </p:sp>
      <p:sp>
        <p:nvSpPr>
          <p:cNvPr id="6" name="object 6"/>
          <p:cNvSpPr/>
          <p:nvPr/>
        </p:nvSpPr>
        <p:spPr>
          <a:xfrm>
            <a:off x="3992857" y="2058125"/>
            <a:ext cx="718725" cy="673724"/>
          </a:xfrm>
          <a:custGeom>
            <a:avLst/>
            <a:gdLst/>
            <a:ahLst/>
            <a:cxnLst/>
            <a:rect l="l" t="t" r="r" b="b"/>
            <a:pathLst>
              <a:path w="354964" h="332740">
                <a:moveTo>
                  <a:pt x="177348" y="0"/>
                </a:moveTo>
                <a:lnTo>
                  <a:pt x="122293" y="6908"/>
                </a:lnTo>
                <a:lnTo>
                  <a:pt x="77807" y="25653"/>
                </a:lnTo>
                <a:lnTo>
                  <a:pt x="43610" y="53660"/>
                </a:lnTo>
                <a:lnTo>
                  <a:pt x="19428" y="88351"/>
                </a:lnTo>
                <a:lnTo>
                  <a:pt x="4984" y="127150"/>
                </a:lnTo>
                <a:lnTo>
                  <a:pt x="0" y="167482"/>
                </a:lnTo>
                <a:lnTo>
                  <a:pt x="0" y="168591"/>
                </a:lnTo>
                <a:lnTo>
                  <a:pt x="4975" y="207956"/>
                </a:lnTo>
                <a:lnTo>
                  <a:pt x="19398" y="245829"/>
                </a:lnTo>
                <a:lnTo>
                  <a:pt x="43554" y="279695"/>
                </a:lnTo>
                <a:lnTo>
                  <a:pt x="77725" y="307041"/>
                </a:lnTo>
                <a:lnTo>
                  <a:pt x="122197" y="325352"/>
                </a:lnTo>
                <a:lnTo>
                  <a:pt x="177252" y="332113"/>
                </a:lnTo>
                <a:lnTo>
                  <a:pt x="177682" y="332113"/>
                </a:lnTo>
                <a:lnTo>
                  <a:pt x="212570" y="329159"/>
                </a:lnTo>
                <a:lnTo>
                  <a:pt x="243615" y="320850"/>
                </a:lnTo>
                <a:lnTo>
                  <a:pt x="270817" y="308021"/>
                </a:lnTo>
                <a:lnTo>
                  <a:pt x="294176" y="291504"/>
                </a:lnTo>
                <a:lnTo>
                  <a:pt x="354935" y="291504"/>
                </a:lnTo>
                <a:lnTo>
                  <a:pt x="354935" y="265772"/>
                </a:lnTo>
                <a:lnTo>
                  <a:pt x="177467" y="265772"/>
                </a:lnTo>
                <a:lnTo>
                  <a:pt x="123797" y="256236"/>
                </a:lnTo>
                <a:lnTo>
                  <a:pt x="89716" y="232368"/>
                </a:lnTo>
                <a:lnTo>
                  <a:pt x="71738" y="200770"/>
                </a:lnTo>
                <a:lnTo>
                  <a:pt x="66467" y="168591"/>
                </a:lnTo>
                <a:lnTo>
                  <a:pt x="66466" y="167482"/>
                </a:lnTo>
                <a:lnTo>
                  <a:pt x="71694" y="134594"/>
                </a:lnTo>
                <a:lnTo>
                  <a:pt x="89603" y="101632"/>
                </a:lnTo>
                <a:lnTo>
                  <a:pt x="123686" y="76451"/>
                </a:lnTo>
                <a:lnTo>
                  <a:pt x="177527" y="66341"/>
                </a:lnTo>
                <a:lnTo>
                  <a:pt x="319549" y="66341"/>
                </a:lnTo>
                <a:lnTo>
                  <a:pt x="309715" y="52744"/>
                </a:lnTo>
                <a:lnTo>
                  <a:pt x="275032" y="25092"/>
                </a:lnTo>
                <a:lnTo>
                  <a:pt x="230848" y="6721"/>
                </a:lnTo>
                <a:lnTo>
                  <a:pt x="177348" y="0"/>
                </a:lnTo>
                <a:close/>
              </a:path>
              <a:path w="354964" h="332740">
                <a:moveTo>
                  <a:pt x="354935" y="291504"/>
                </a:moveTo>
                <a:lnTo>
                  <a:pt x="294176" y="291504"/>
                </a:lnTo>
                <a:lnTo>
                  <a:pt x="294176" y="331457"/>
                </a:lnTo>
                <a:lnTo>
                  <a:pt x="354935" y="331457"/>
                </a:lnTo>
                <a:lnTo>
                  <a:pt x="354935" y="291504"/>
                </a:lnTo>
                <a:close/>
              </a:path>
              <a:path w="354964" h="332740">
                <a:moveTo>
                  <a:pt x="319549" y="66341"/>
                </a:moveTo>
                <a:lnTo>
                  <a:pt x="177527" y="66341"/>
                </a:lnTo>
                <a:lnTo>
                  <a:pt x="228180" y="75535"/>
                </a:lnTo>
                <a:lnTo>
                  <a:pt x="262600" y="99199"/>
                </a:lnTo>
                <a:lnTo>
                  <a:pt x="282249" y="131859"/>
                </a:lnTo>
                <a:lnTo>
                  <a:pt x="288495" y="167482"/>
                </a:lnTo>
                <a:lnTo>
                  <a:pt x="288500" y="168591"/>
                </a:lnTo>
                <a:lnTo>
                  <a:pt x="282628" y="203027"/>
                </a:lnTo>
                <a:lnTo>
                  <a:pt x="263648" y="234368"/>
                </a:lnTo>
                <a:lnTo>
                  <a:pt x="229360" y="256979"/>
                </a:lnTo>
                <a:lnTo>
                  <a:pt x="177467" y="265772"/>
                </a:lnTo>
                <a:lnTo>
                  <a:pt x="354935" y="265772"/>
                </a:lnTo>
                <a:lnTo>
                  <a:pt x="354907" y="167482"/>
                </a:lnTo>
                <a:lnTo>
                  <a:pt x="349850" y="126421"/>
                </a:lnTo>
                <a:lnTo>
                  <a:pt x="334715" y="87310"/>
                </a:lnTo>
                <a:lnTo>
                  <a:pt x="319549" y="66341"/>
                </a:lnTo>
                <a:close/>
              </a:path>
            </a:pathLst>
          </a:custGeom>
          <a:solidFill>
            <a:srgbClr val="FFFFFF"/>
          </a:solidFill>
        </p:spPr>
        <p:txBody>
          <a:bodyPr wrap="square" lIns="0" tIns="0" rIns="0" bIns="0" rtlCol="0"/>
          <a:lstStyle/>
          <a:p>
            <a:endParaRPr sz="8785"/>
          </a:p>
        </p:txBody>
      </p:sp>
      <p:sp>
        <p:nvSpPr>
          <p:cNvPr id="7" name="object 7"/>
          <p:cNvSpPr/>
          <p:nvPr/>
        </p:nvSpPr>
        <p:spPr>
          <a:xfrm>
            <a:off x="2538803" y="2063983"/>
            <a:ext cx="709725" cy="669867"/>
          </a:xfrm>
          <a:custGeom>
            <a:avLst/>
            <a:gdLst/>
            <a:ahLst/>
            <a:cxnLst/>
            <a:rect l="l" t="t" r="r" b="b"/>
            <a:pathLst>
              <a:path w="350519" h="330834">
                <a:moveTo>
                  <a:pt x="175618" y="0"/>
                </a:moveTo>
                <a:lnTo>
                  <a:pt x="129086" y="5689"/>
                </a:lnTo>
                <a:lnTo>
                  <a:pt x="87177" y="21875"/>
                </a:lnTo>
                <a:lnTo>
                  <a:pt x="51603" y="47234"/>
                </a:lnTo>
                <a:lnTo>
                  <a:pt x="24075" y="80442"/>
                </a:lnTo>
                <a:lnTo>
                  <a:pt x="6304" y="120174"/>
                </a:lnTo>
                <a:lnTo>
                  <a:pt x="0" y="165108"/>
                </a:lnTo>
                <a:lnTo>
                  <a:pt x="6174" y="208315"/>
                </a:lnTo>
                <a:lnTo>
                  <a:pt x="23634" y="247659"/>
                </a:lnTo>
                <a:lnTo>
                  <a:pt x="50782" y="281358"/>
                </a:lnTo>
                <a:lnTo>
                  <a:pt x="86020" y="307633"/>
                </a:lnTo>
                <a:lnTo>
                  <a:pt x="127751" y="324703"/>
                </a:lnTo>
                <a:lnTo>
                  <a:pt x="174377" y="330789"/>
                </a:lnTo>
                <a:lnTo>
                  <a:pt x="215764" y="326011"/>
                </a:lnTo>
                <a:lnTo>
                  <a:pt x="259975" y="310064"/>
                </a:lnTo>
                <a:lnTo>
                  <a:pt x="301272" y="280531"/>
                </a:lnTo>
                <a:lnTo>
                  <a:pt x="303881" y="276890"/>
                </a:lnTo>
                <a:lnTo>
                  <a:pt x="176811" y="276890"/>
                </a:lnTo>
                <a:lnTo>
                  <a:pt x="143228" y="272041"/>
                </a:lnTo>
                <a:lnTo>
                  <a:pt x="110341" y="256818"/>
                </a:lnTo>
                <a:lnTo>
                  <a:pt x="82559" y="230205"/>
                </a:lnTo>
                <a:lnTo>
                  <a:pt x="64289" y="191186"/>
                </a:lnTo>
                <a:lnTo>
                  <a:pt x="348159" y="191186"/>
                </a:lnTo>
                <a:lnTo>
                  <a:pt x="348728" y="186268"/>
                </a:lnTo>
                <a:lnTo>
                  <a:pt x="349341" y="178519"/>
                </a:lnTo>
                <a:lnTo>
                  <a:pt x="349831" y="169590"/>
                </a:lnTo>
                <a:lnTo>
                  <a:pt x="350032" y="161135"/>
                </a:lnTo>
                <a:lnTo>
                  <a:pt x="346020" y="134854"/>
                </a:lnTo>
                <a:lnTo>
                  <a:pt x="65947" y="134854"/>
                </a:lnTo>
                <a:lnTo>
                  <a:pt x="78740" y="104491"/>
                </a:lnTo>
                <a:lnTo>
                  <a:pt x="102466" y="78635"/>
                </a:lnTo>
                <a:lnTo>
                  <a:pt x="135195" y="60652"/>
                </a:lnTo>
                <a:lnTo>
                  <a:pt x="174998" y="53910"/>
                </a:lnTo>
                <a:lnTo>
                  <a:pt x="304082" y="53910"/>
                </a:lnTo>
                <a:lnTo>
                  <a:pt x="297384" y="46093"/>
                </a:lnTo>
                <a:lnTo>
                  <a:pt x="261936" y="21346"/>
                </a:lnTo>
                <a:lnTo>
                  <a:pt x="220712" y="5551"/>
                </a:lnTo>
                <a:lnTo>
                  <a:pt x="175618" y="0"/>
                </a:lnTo>
                <a:close/>
              </a:path>
              <a:path w="350519" h="330834">
                <a:moveTo>
                  <a:pt x="333915" y="234993"/>
                </a:moveTo>
                <a:lnTo>
                  <a:pt x="267227" y="234993"/>
                </a:lnTo>
                <a:lnTo>
                  <a:pt x="251417" y="251157"/>
                </a:lnTo>
                <a:lnTo>
                  <a:pt x="230828" y="264491"/>
                </a:lnTo>
                <a:lnTo>
                  <a:pt x="205834" y="273550"/>
                </a:lnTo>
                <a:lnTo>
                  <a:pt x="176811" y="276890"/>
                </a:lnTo>
                <a:lnTo>
                  <a:pt x="303881" y="276890"/>
                </a:lnTo>
                <a:lnTo>
                  <a:pt x="333915" y="234993"/>
                </a:lnTo>
                <a:close/>
              </a:path>
              <a:path w="350519" h="330834">
                <a:moveTo>
                  <a:pt x="304082" y="53910"/>
                </a:moveTo>
                <a:lnTo>
                  <a:pt x="174998" y="53910"/>
                </a:lnTo>
                <a:lnTo>
                  <a:pt x="214769" y="60652"/>
                </a:lnTo>
                <a:lnTo>
                  <a:pt x="247489" y="78635"/>
                </a:lnTo>
                <a:lnTo>
                  <a:pt x="271227" y="104491"/>
                </a:lnTo>
                <a:lnTo>
                  <a:pt x="284048" y="134854"/>
                </a:lnTo>
                <a:lnTo>
                  <a:pt x="346020" y="134854"/>
                </a:lnTo>
                <a:lnTo>
                  <a:pt x="343336" y="117279"/>
                </a:lnTo>
                <a:lnTo>
                  <a:pt x="325152" y="78501"/>
                </a:lnTo>
                <a:lnTo>
                  <a:pt x="304082" y="53910"/>
                </a:lnTo>
                <a:close/>
              </a:path>
            </a:pathLst>
          </a:custGeom>
          <a:solidFill>
            <a:srgbClr val="FFFFFF"/>
          </a:solidFill>
        </p:spPr>
        <p:txBody>
          <a:bodyPr wrap="square" lIns="0" tIns="0" rIns="0" bIns="0" rtlCol="0"/>
          <a:lstStyle/>
          <a:p>
            <a:endParaRPr sz="8785"/>
          </a:p>
        </p:txBody>
      </p:sp>
      <p:sp>
        <p:nvSpPr>
          <p:cNvPr id="8" name="object 8"/>
          <p:cNvSpPr/>
          <p:nvPr/>
        </p:nvSpPr>
        <p:spPr>
          <a:xfrm>
            <a:off x="1801477" y="1979256"/>
            <a:ext cx="930871" cy="743154"/>
          </a:xfrm>
          <a:custGeom>
            <a:avLst/>
            <a:gdLst/>
            <a:ahLst/>
            <a:cxnLst/>
            <a:rect l="l" t="t" r="r" b="b"/>
            <a:pathLst>
              <a:path w="459740" h="367030">
                <a:moveTo>
                  <a:pt x="283786" y="0"/>
                </a:moveTo>
                <a:lnTo>
                  <a:pt x="208139" y="13067"/>
                </a:lnTo>
                <a:lnTo>
                  <a:pt x="161385" y="27531"/>
                </a:lnTo>
                <a:lnTo>
                  <a:pt x="114066" y="47899"/>
                </a:lnTo>
                <a:lnTo>
                  <a:pt x="70226" y="74634"/>
                </a:lnTo>
                <a:lnTo>
                  <a:pt x="33906" y="108198"/>
                </a:lnTo>
                <a:lnTo>
                  <a:pt x="9150" y="149054"/>
                </a:lnTo>
                <a:lnTo>
                  <a:pt x="0" y="197664"/>
                </a:lnTo>
                <a:lnTo>
                  <a:pt x="2037" y="220857"/>
                </a:lnTo>
                <a:lnTo>
                  <a:pt x="17333" y="262025"/>
                </a:lnTo>
                <a:lnTo>
                  <a:pt x="45524" y="294936"/>
                </a:lnTo>
                <a:lnTo>
                  <a:pt x="85430" y="321378"/>
                </a:lnTo>
                <a:lnTo>
                  <a:pt x="153178" y="347465"/>
                </a:lnTo>
                <a:lnTo>
                  <a:pt x="199974" y="358049"/>
                </a:lnTo>
                <a:lnTo>
                  <a:pt x="250128" y="364364"/>
                </a:lnTo>
                <a:lnTo>
                  <a:pt x="303613" y="366459"/>
                </a:lnTo>
                <a:lnTo>
                  <a:pt x="345690" y="365011"/>
                </a:lnTo>
                <a:lnTo>
                  <a:pt x="385668" y="360657"/>
                </a:lnTo>
                <a:lnTo>
                  <a:pt x="423572" y="353379"/>
                </a:lnTo>
                <a:lnTo>
                  <a:pt x="459428" y="343160"/>
                </a:lnTo>
                <a:lnTo>
                  <a:pt x="457905" y="334175"/>
                </a:lnTo>
                <a:lnTo>
                  <a:pt x="448997" y="315531"/>
                </a:lnTo>
                <a:lnTo>
                  <a:pt x="440686" y="304221"/>
                </a:lnTo>
                <a:lnTo>
                  <a:pt x="303160" y="304221"/>
                </a:lnTo>
                <a:lnTo>
                  <a:pt x="260590" y="302174"/>
                </a:lnTo>
                <a:lnTo>
                  <a:pt x="211704" y="295278"/>
                </a:lnTo>
                <a:lnTo>
                  <a:pt x="162771" y="282405"/>
                </a:lnTo>
                <a:lnTo>
                  <a:pt x="120058" y="262423"/>
                </a:lnTo>
                <a:lnTo>
                  <a:pt x="89834" y="234203"/>
                </a:lnTo>
                <a:lnTo>
                  <a:pt x="78366" y="196615"/>
                </a:lnTo>
                <a:lnTo>
                  <a:pt x="116367" y="126797"/>
                </a:lnTo>
                <a:lnTo>
                  <a:pt x="199967" y="83665"/>
                </a:lnTo>
                <a:lnTo>
                  <a:pt x="283567" y="61775"/>
                </a:lnTo>
                <a:lnTo>
                  <a:pt x="321567" y="55688"/>
                </a:lnTo>
                <a:lnTo>
                  <a:pt x="283786" y="0"/>
                </a:lnTo>
                <a:close/>
              </a:path>
              <a:path w="459740" h="367030">
                <a:moveTo>
                  <a:pt x="419606" y="288188"/>
                </a:moveTo>
                <a:lnTo>
                  <a:pt x="417793" y="288188"/>
                </a:lnTo>
                <a:lnTo>
                  <a:pt x="416004" y="288462"/>
                </a:lnTo>
                <a:lnTo>
                  <a:pt x="414262" y="289011"/>
                </a:lnTo>
                <a:lnTo>
                  <a:pt x="389636" y="295525"/>
                </a:lnTo>
                <a:lnTo>
                  <a:pt x="364513" y="300293"/>
                </a:lnTo>
                <a:lnTo>
                  <a:pt x="336489" y="303224"/>
                </a:lnTo>
                <a:lnTo>
                  <a:pt x="303160" y="304221"/>
                </a:lnTo>
                <a:lnTo>
                  <a:pt x="440686" y="304221"/>
                </a:lnTo>
                <a:lnTo>
                  <a:pt x="435349" y="296958"/>
                </a:lnTo>
                <a:lnTo>
                  <a:pt x="419606" y="288188"/>
                </a:lnTo>
                <a:close/>
              </a:path>
            </a:pathLst>
          </a:custGeom>
          <a:solidFill>
            <a:srgbClr val="FFFFFF"/>
          </a:solidFill>
        </p:spPr>
        <p:txBody>
          <a:bodyPr wrap="square" lIns="0" tIns="0" rIns="0" bIns="0" rtlCol="0"/>
          <a:lstStyle/>
          <a:p>
            <a:endParaRPr sz="8785"/>
          </a:p>
        </p:txBody>
      </p:sp>
      <p:sp>
        <p:nvSpPr>
          <p:cNvPr id="9" name="object 9"/>
          <p:cNvSpPr txBox="1"/>
          <p:nvPr/>
        </p:nvSpPr>
        <p:spPr>
          <a:xfrm>
            <a:off x="855772" y="7879966"/>
            <a:ext cx="9246499" cy="8094362"/>
          </a:xfrm>
          <a:prstGeom prst="rect">
            <a:avLst/>
          </a:prstGeom>
        </p:spPr>
        <p:txBody>
          <a:bodyPr vert="horz" wrap="square" lIns="0" tIns="153002" rIns="0" bIns="0" rtlCol="0">
            <a:spAutoFit/>
          </a:bodyPr>
          <a:lstStyle/>
          <a:p>
            <a:pPr marL="25714">
              <a:spcBef>
                <a:spcPts val="1204"/>
              </a:spcBef>
            </a:pPr>
            <a:r>
              <a:rPr sz="6000" b="1" spc="203" dirty="0">
                <a:solidFill>
                  <a:srgbClr val="B9E5FA"/>
                </a:solidFill>
                <a:latin typeface="Calibri"/>
                <a:cs typeface="Calibri"/>
              </a:rPr>
              <a:t>Introduction</a:t>
            </a:r>
            <a:endParaRPr sz="6000" dirty="0">
              <a:latin typeface="Calibri"/>
              <a:cs typeface="Calibri"/>
            </a:endParaRPr>
          </a:p>
          <a:p>
            <a:pPr marL="25714" marR="10285" algn="just">
              <a:lnSpc>
                <a:spcPts val="4941"/>
              </a:lnSpc>
              <a:spcBef>
                <a:spcPts val="1255"/>
              </a:spcBef>
            </a:pPr>
            <a:r>
              <a:rPr lang="en-US" sz="2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During the first months of ILT outbreaks in Peru (2008) no biologic tool was available to prevent the disease, only specific biosecurity measures were implemented. However, biosecurity was not enough to control the spread of the disease in the Peruvian territory. The introduction of a vector fowl pox vaccine carrying the glycoprotein B gene of Infectious Laryngotracheitis virus (ILTV; rFP-gB) represented the first tool to effectively prevent and control the presentation of the disease. Though the reduction in the incidence of ILT cases and presentation of clinical signs was quite evident, no tools to serologically monitor vaccinated flocks were available.</a:t>
            </a:r>
            <a:endParaRPr lang="en-US" sz="2800" dirty="0">
              <a:solidFill>
                <a:schemeClr val="bg1"/>
              </a:solidFill>
              <a:latin typeface="Calibri"/>
              <a:cs typeface="Calibri"/>
            </a:endParaRPr>
          </a:p>
        </p:txBody>
      </p:sp>
      <p:sp>
        <p:nvSpPr>
          <p:cNvPr id="10" name="object 10"/>
          <p:cNvSpPr txBox="1"/>
          <p:nvPr/>
        </p:nvSpPr>
        <p:spPr>
          <a:xfrm>
            <a:off x="10597436" y="7879966"/>
            <a:ext cx="7922426" cy="9517829"/>
          </a:xfrm>
          <a:prstGeom prst="rect">
            <a:avLst/>
          </a:prstGeom>
        </p:spPr>
        <p:txBody>
          <a:bodyPr vert="horz" wrap="square" lIns="0" tIns="153002" rIns="0" bIns="0" rtlCol="0">
            <a:spAutoFit/>
          </a:bodyPr>
          <a:lstStyle/>
          <a:p>
            <a:pPr marL="25714">
              <a:spcBef>
                <a:spcPts val="1204"/>
              </a:spcBef>
            </a:pPr>
            <a:r>
              <a:rPr sz="6000" b="1" spc="111" dirty="0">
                <a:solidFill>
                  <a:srgbClr val="B9E5FA"/>
                </a:solidFill>
                <a:latin typeface="Calibri"/>
                <a:cs typeface="Calibri"/>
              </a:rPr>
              <a:t>Materials </a:t>
            </a:r>
            <a:r>
              <a:rPr sz="6000" b="1" spc="253" dirty="0">
                <a:solidFill>
                  <a:srgbClr val="B9E5FA"/>
                </a:solidFill>
                <a:latin typeface="Calibri"/>
                <a:cs typeface="Calibri"/>
              </a:rPr>
              <a:t>and</a:t>
            </a:r>
            <a:r>
              <a:rPr sz="6000" b="1" spc="-638" dirty="0">
                <a:solidFill>
                  <a:srgbClr val="B9E5FA"/>
                </a:solidFill>
                <a:latin typeface="Calibri"/>
                <a:cs typeface="Calibri"/>
              </a:rPr>
              <a:t> </a:t>
            </a:r>
            <a:r>
              <a:rPr sz="6000" b="1" spc="122" dirty="0">
                <a:solidFill>
                  <a:srgbClr val="B9E5FA"/>
                </a:solidFill>
                <a:latin typeface="Calibri"/>
                <a:cs typeface="Calibri"/>
              </a:rPr>
              <a:t>Methods</a:t>
            </a:r>
            <a:endParaRPr sz="6000">
              <a:latin typeface="Calibri"/>
              <a:cs typeface="Calibri"/>
            </a:endParaRPr>
          </a:p>
          <a:p>
            <a:pPr marL="25714" marR="10285" algn="just">
              <a:lnSpc>
                <a:spcPts val="4941"/>
              </a:lnSpc>
              <a:spcBef>
                <a:spcPts val="1255"/>
              </a:spcBef>
            </a:pPr>
            <a:r>
              <a:rPr lang="en-US" sz="2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recent years, commercial kits that detect the serologic response of vector ILT vaccines were made available in the market. This work shows the results of a 1-year serologic monitoring at slaughter age, of 5 broiler farms (1.8M birds in total per production cycle) from a delimited geographic area with high challenge for ILT. All flocks were vaccinated (SQ) at day one with a rFP-gB vector vaccine. The IDVet commercial kit that detects specific antibodies against glycoprotein B of the ILTV was used. </a:t>
            </a:r>
          </a:p>
          <a:p>
            <a:pPr marL="25714" marR="10285" algn="just">
              <a:lnSpc>
                <a:spcPts val="4941"/>
              </a:lnSpc>
              <a:spcBef>
                <a:spcPts val="1255"/>
              </a:spcBef>
            </a:pPr>
            <a:r>
              <a:rPr lang="en-US" sz="2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the statistical data analysis and data visualization, the Python programming language coupled with Numpy/Scipy modules were used.</a:t>
            </a:r>
            <a:endParaRPr lang="en-US" sz="2800">
              <a:solidFill>
                <a:schemeClr val="bg1"/>
              </a:solidFill>
              <a:latin typeface="Calibri"/>
              <a:cs typeface="Calibri"/>
            </a:endParaRPr>
          </a:p>
        </p:txBody>
      </p:sp>
      <p:sp>
        <p:nvSpPr>
          <p:cNvPr id="11" name="object 11"/>
          <p:cNvSpPr txBox="1"/>
          <p:nvPr/>
        </p:nvSpPr>
        <p:spPr>
          <a:xfrm>
            <a:off x="413233" y="30504649"/>
            <a:ext cx="14901379" cy="8613863"/>
          </a:xfrm>
          <a:prstGeom prst="rect">
            <a:avLst/>
          </a:prstGeom>
        </p:spPr>
        <p:txBody>
          <a:bodyPr vert="horz" wrap="square" lIns="0" tIns="153002" rIns="0" bIns="0" rtlCol="0">
            <a:spAutoFit/>
          </a:bodyPr>
          <a:lstStyle/>
          <a:p>
            <a:pPr marL="25714">
              <a:spcBef>
                <a:spcPts val="1204"/>
              </a:spcBef>
            </a:pPr>
            <a:r>
              <a:rPr sz="6783" b="1" spc="182" dirty="0">
                <a:solidFill>
                  <a:srgbClr val="B9E5FA"/>
                </a:solidFill>
                <a:latin typeface="Calibri"/>
                <a:cs typeface="Calibri"/>
              </a:rPr>
              <a:t>Results</a:t>
            </a:r>
            <a:endParaRPr sz="6783" dirty="0">
              <a:latin typeface="Calibri"/>
              <a:cs typeface="Calibri"/>
            </a:endParaRPr>
          </a:p>
          <a:p>
            <a:pPr marL="711514" marR="10285" indent="-685800" algn="just">
              <a:lnSpc>
                <a:spcPts val="4941"/>
              </a:lnSpc>
              <a:spcBef>
                <a:spcPts val="1255"/>
              </a:spcBef>
              <a:buFont typeface="Arial" panose="020B0604020202020204" pitchFamily="34" charset="0"/>
              <a:buChar char="•"/>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Our results showed that the kit IDVET ILT gB can detect the response to the vaccine and the field virus infection in the flocks (fig. 1). </a:t>
            </a:r>
          </a:p>
          <a:p>
            <a:pPr marL="711514" marR="10285" indent="-685800" algn="just">
              <a:lnSpc>
                <a:spcPts val="4941"/>
              </a:lnSpc>
              <a:spcBef>
                <a:spcPts val="1255"/>
              </a:spcBef>
              <a:buFont typeface="Arial" panose="020B0604020202020204" pitchFamily="34" charset="0"/>
              <a:buChar char="•"/>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observed a constant numerical decrease in the GMT and maximum titers obtained after every production cycle (fig. 2). </a:t>
            </a:r>
          </a:p>
          <a:p>
            <a:pPr marL="711514" marR="10285" indent="-685800" algn="just">
              <a:lnSpc>
                <a:spcPts val="4941"/>
              </a:lnSpc>
              <a:spcBef>
                <a:spcPts val="1255"/>
              </a:spcBef>
              <a:buFont typeface="Arial" panose="020B0604020202020204" pitchFamily="34" charset="0"/>
              <a:buChar char="•"/>
            </a:pPr>
            <a:r>
              <a:rPr lang="en-US" sz="3600">
                <a:solidFill>
                  <a:schemeClr val="bg1"/>
                </a:solidFill>
                <a:latin typeface="Calibri" panose="020F0502020204030204" pitchFamily="34" charset="0"/>
                <a:ea typeface="Calibri" panose="020F0502020204030204" pitchFamily="34" charset="0"/>
                <a:cs typeface="Times New Roman" panose="02020603050405020304" pitchFamily="18" charset="0"/>
              </a:rPr>
              <a:t>In the field, mortality decreased from 8% to 3% since the first cycle of usage of the rFP-gB vaccine.</a:t>
            </a:r>
            <a:endPar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11514" marR="10285" indent="-685800" algn="just">
              <a:lnSpc>
                <a:spcPts val="4941"/>
              </a:lnSpc>
              <a:spcBef>
                <a:spcPts val="1255"/>
              </a:spcBef>
              <a:buFont typeface="Arial" panose="020B0604020202020204" pitchFamily="34" charset="0"/>
              <a:buChar char="•"/>
            </a:pPr>
            <a:r>
              <a:rPr lang="en-US" sz="3600">
                <a:solidFill>
                  <a:schemeClr val="bg1"/>
                </a:solidFill>
                <a:latin typeface="Calibri" panose="020F0502020204030204" pitchFamily="34" charset="0"/>
                <a:ea typeface="Calibri" panose="020F0502020204030204" pitchFamily="34" charset="0"/>
                <a:cs typeface="Times New Roman" panose="02020603050405020304" pitchFamily="18" charset="0"/>
              </a:rPr>
              <a:t>Statistical difference in titers was observed in (fig. 3):</a:t>
            </a:r>
          </a:p>
          <a:p>
            <a:pPr marL="1813940" marR="10285" lvl="1" indent="-685800" algn="just">
              <a:lnSpc>
                <a:spcPts val="4941"/>
              </a:lnSpc>
              <a:spcBef>
                <a:spcPts val="1255"/>
              </a:spcBef>
              <a:buFont typeface="Arial" panose="020B0604020202020204" pitchFamily="34" charset="0"/>
              <a:buChar char="•"/>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Cycle 1 vs Cycle 2 (p&lt;0.05)</a:t>
            </a:r>
          </a:p>
          <a:p>
            <a:pPr marL="1813940" marR="10285" lvl="1" indent="-685800" algn="just">
              <a:lnSpc>
                <a:spcPts val="4941"/>
              </a:lnSpc>
              <a:spcBef>
                <a:spcPts val="1255"/>
              </a:spcBef>
              <a:buFont typeface="Arial" panose="020B0604020202020204" pitchFamily="34" charset="0"/>
              <a:buChar char="•"/>
            </a:pPr>
            <a:r>
              <a:rPr lang="en-US" sz="3600">
                <a:solidFill>
                  <a:schemeClr val="bg1"/>
                </a:solidFill>
                <a:latin typeface="Calibri" panose="020F0502020204030204" pitchFamily="34" charset="0"/>
                <a:ea typeface="Calibri" panose="020F0502020204030204" pitchFamily="34" charset="0"/>
                <a:cs typeface="Times New Roman" panose="02020603050405020304" pitchFamily="18" charset="0"/>
              </a:rPr>
              <a:t>Cycle 4 vs Cycle 5 </a:t>
            </a: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(p&lt;0.05)</a:t>
            </a:r>
            <a:endParaRPr lang="en-US" sz="360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1813940" marR="10285" lvl="1" indent="-685800" algn="just">
              <a:lnSpc>
                <a:spcPts val="4941"/>
              </a:lnSpc>
              <a:spcBef>
                <a:spcPts val="1255"/>
              </a:spcBef>
              <a:buFont typeface="Arial" panose="020B0604020202020204" pitchFamily="34" charset="0"/>
              <a:buChar char="•"/>
            </a:pP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Cycle </a:t>
            </a:r>
            <a:r>
              <a:rPr lang="en-US" sz="3600">
                <a:solidFill>
                  <a:schemeClr val="bg1"/>
                </a:solidFill>
                <a:latin typeface="Calibri" panose="020F0502020204030204" pitchFamily="34" charset="0"/>
                <a:ea typeface="Calibri" panose="020F0502020204030204" pitchFamily="34" charset="0"/>
                <a:cs typeface="Times New Roman" panose="02020603050405020304" pitchFamily="18" charset="0"/>
              </a:rPr>
              <a:t>1</a:t>
            </a:r>
            <a:r>
              <a:rPr lang="en-US" sz="3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vs Cycle 5 (p&lt;0.05)</a:t>
            </a:r>
          </a:p>
        </p:txBody>
      </p:sp>
      <p:sp>
        <p:nvSpPr>
          <p:cNvPr id="12" name="object 12"/>
          <p:cNvSpPr txBox="1"/>
          <p:nvPr/>
        </p:nvSpPr>
        <p:spPr>
          <a:xfrm>
            <a:off x="16000412" y="32879414"/>
            <a:ext cx="12058621" cy="4622986"/>
          </a:xfrm>
          <a:prstGeom prst="rect">
            <a:avLst/>
          </a:prstGeom>
        </p:spPr>
        <p:txBody>
          <a:bodyPr vert="horz" wrap="square" lIns="0" tIns="102859" rIns="0" bIns="0" rtlCol="0">
            <a:spAutoFit/>
          </a:bodyPr>
          <a:lstStyle/>
          <a:p>
            <a:pPr marL="25714">
              <a:spcBef>
                <a:spcPts val="3027"/>
              </a:spcBef>
            </a:pPr>
            <a:r>
              <a:rPr sz="6783" b="1" spc="203">
                <a:solidFill>
                  <a:srgbClr val="B9E5FA"/>
                </a:solidFill>
                <a:latin typeface="Calibri"/>
                <a:cs typeface="Calibri"/>
              </a:rPr>
              <a:t>Conclusion</a:t>
            </a:r>
            <a:endParaRPr sz="6783">
              <a:latin typeface="Calibri"/>
              <a:cs typeface="Calibri"/>
            </a:endParaRPr>
          </a:p>
          <a:p>
            <a:pPr marL="711514" marR="10285" indent="-685800" algn="just">
              <a:lnSpc>
                <a:spcPts val="4941"/>
              </a:lnSpc>
              <a:spcBef>
                <a:spcPts val="1255"/>
              </a:spcBef>
              <a:buFont typeface="Arial" panose="020B0604020202020204" pitchFamily="34" charset="0"/>
              <a:buChar char="•"/>
            </a:pPr>
            <a:r>
              <a:rPr lang="en-US" sz="4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These findings show the ability to serologically monitor the control of ILT with the use of a rFP-gB vector vaccine in broilers. </a:t>
            </a:r>
          </a:p>
          <a:p>
            <a:pPr marL="711514" marR="10285" indent="-685800" algn="just">
              <a:lnSpc>
                <a:spcPts val="4941"/>
              </a:lnSpc>
              <a:spcBef>
                <a:spcPts val="1255"/>
              </a:spcBef>
              <a:buFont typeface="Arial" panose="020B0604020202020204" pitchFamily="34" charset="0"/>
              <a:buChar char="•"/>
            </a:pPr>
            <a:r>
              <a:rPr lang="en-US" sz="44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constant decrease in the obtained titers is an indirect measure of ILTV shedding control. </a:t>
            </a:r>
            <a:endParaRPr lang="en-US" sz="4400" dirty="0">
              <a:solidFill>
                <a:schemeClr val="bg1"/>
              </a:solidFill>
              <a:latin typeface="Calibri"/>
              <a:cs typeface="Calibri"/>
            </a:endParaRPr>
          </a:p>
        </p:txBody>
      </p:sp>
      <p:sp>
        <p:nvSpPr>
          <p:cNvPr id="13" name="object 13"/>
          <p:cNvSpPr txBox="1"/>
          <p:nvPr/>
        </p:nvSpPr>
        <p:spPr>
          <a:xfrm>
            <a:off x="413233" y="21021687"/>
            <a:ext cx="9836910" cy="1088748"/>
          </a:xfrm>
          <a:prstGeom prst="rect">
            <a:avLst/>
          </a:prstGeom>
        </p:spPr>
        <p:txBody>
          <a:bodyPr vert="horz" wrap="square" lIns="0" tIns="102859" rIns="0" bIns="0" rtlCol="0">
            <a:spAutoFit/>
          </a:bodyPr>
          <a:lstStyle/>
          <a:p>
            <a:pPr marL="25714" algn="just">
              <a:spcBef>
                <a:spcPts val="4140"/>
              </a:spcBef>
            </a:pPr>
            <a:r>
              <a:rPr sz="3200" i="1" spc="101">
                <a:solidFill>
                  <a:srgbClr val="FFFFFF"/>
                </a:solidFill>
                <a:latin typeface="Calibri"/>
                <a:cs typeface="Calibri"/>
              </a:rPr>
              <a:t>Fig</a:t>
            </a:r>
            <a:r>
              <a:rPr sz="3200" i="1" spc="-212">
                <a:solidFill>
                  <a:srgbClr val="FFFFFF"/>
                </a:solidFill>
                <a:latin typeface="Calibri"/>
                <a:cs typeface="Calibri"/>
              </a:rPr>
              <a:t> </a:t>
            </a:r>
            <a:r>
              <a:rPr lang="es-PE" sz="3200" i="1" spc="51" dirty="0">
                <a:solidFill>
                  <a:srgbClr val="FFFFFF"/>
                </a:solidFill>
                <a:latin typeface="Calibri"/>
                <a:cs typeface="Calibri"/>
              </a:rPr>
              <a:t>1</a:t>
            </a:r>
            <a:r>
              <a:rPr sz="3200" i="1" spc="51">
                <a:solidFill>
                  <a:srgbClr val="FFFFFF"/>
                </a:solidFill>
                <a:latin typeface="Calibri"/>
                <a:cs typeface="Calibri"/>
              </a:rPr>
              <a:t>.</a:t>
            </a:r>
            <a:r>
              <a:rPr sz="3200" i="1" spc="-212">
                <a:solidFill>
                  <a:srgbClr val="FFFFFF"/>
                </a:solidFill>
                <a:latin typeface="Calibri"/>
                <a:cs typeface="Calibri"/>
              </a:rPr>
              <a:t> </a:t>
            </a:r>
            <a:r>
              <a:rPr lang="es-PE" sz="3200" i="1" spc="-101">
                <a:solidFill>
                  <a:srgbClr val="FFFFFF"/>
                </a:solidFill>
                <a:latin typeface="Calibri"/>
                <a:cs typeface="Calibri"/>
              </a:rPr>
              <a:t>Evident seroconversion in flocks vaccinated with rFP-gB at day one, and tested with IDVET ILT gB.</a:t>
            </a:r>
            <a:endParaRPr sz="3200">
              <a:latin typeface="Calibri"/>
              <a:cs typeface="Calibri"/>
            </a:endParaRPr>
          </a:p>
        </p:txBody>
      </p:sp>
      <p:pic>
        <p:nvPicPr>
          <p:cNvPr id="118" name="Image 1">
            <a:extLst>
              <a:ext uri="{FF2B5EF4-FFF2-40B4-BE49-F238E27FC236}">
                <a16:creationId xmlns:a16="http://schemas.microsoft.com/office/drawing/2014/main" id="{6BA26550-D75D-4562-A1F6-26AEDDC63261}"/>
              </a:ext>
            </a:extLst>
          </p:cNvPr>
          <p:cNvPicPr/>
          <p:nvPr/>
        </p:nvPicPr>
        <p:blipFill>
          <a:blip r:embed="rId3">
            <a:extLst>
              <a:ext uri="{28A0092B-C50C-407E-A947-70E740481C1C}">
                <a14:useLocalDpi xmlns:a14="http://schemas.microsoft.com/office/drawing/2010/main" val="0"/>
              </a:ext>
            </a:extLst>
          </a:blip>
          <a:stretch>
            <a:fillRect/>
          </a:stretch>
        </p:blipFill>
        <p:spPr>
          <a:xfrm>
            <a:off x="1343717" y="1501503"/>
            <a:ext cx="3624482" cy="3432907"/>
          </a:xfrm>
          <a:prstGeom prst="rect">
            <a:avLst/>
          </a:prstGeom>
        </p:spPr>
      </p:pic>
      <p:pic>
        <p:nvPicPr>
          <p:cNvPr id="120" name="Imagen 119" descr="Gráfico, Gráfico de cajas y bigotes&#10;&#10;Descripción generada automáticamente">
            <a:extLst>
              <a:ext uri="{FF2B5EF4-FFF2-40B4-BE49-F238E27FC236}">
                <a16:creationId xmlns:a16="http://schemas.microsoft.com/office/drawing/2014/main" id="{F8FF0610-3C39-0A6C-B51A-891BA9B06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76" y="17043130"/>
            <a:ext cx="10349024" cy="4003638"/>
          </a:xfrm>
          <a:prstGeom prst="rect">
            <a:avLst/>
          </a:prstGeom>
        </p:spPr>
      </p:pic>
      <p:pic>
        <p:nvPicPr>
          <p:cNvPr id="123" name="Imagen 122" descr="Gráfico, Gráfico radial, Gráfico de líneas&#10;&#10;Descripción generada automáticamente">
            <a:extLst>
              <a:ext uri="{FF2B5EF4-FFF2-40B4-BE49-F238E27FC236}">
                <a16:creationId xmlns:a16="http://schemas.microsoft.com/office/drawing/2014/main" id="{0D5D555A-E034-F7BA-E947-FA6C0FC32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426" y="22791927"/>
            <a:ext cx="11466176" cy="6135746"/>
          </a:xfrm>
          <a:prstGeom prst="rect">
            <a:avLst/>
          </a:prstGeom>
        </p:spPr>
      </p:pic>
      <p:sp>
        <p:nvSpPr>
          <p:cNvPr id="124" name="object 13">
            <a:extLst>
              <a:ext uri="{FF2B5EF4-FFF2-40B4-BE49-F238E27FC236}">
                <a16:creationId xmlns:a16="http://schemas.microsoft.com/office/drawing/2014/main" id="{C3AC2542-BB84-B704-89CC-95EC4FF53998}"/>
              </a:ext>
            </a:extLst>
          </p:cNvPr>
          <p:cNvSpPr txBox="1"/>
          <p:nvPr/>
        </p:nvSpPr>
        <p:spPr>
          <a:xfrm>
            <a:off x="855772" y="28876896"/>
            <a:ext cx="10875764" cy="1581191"/>
          </a:xfrm>
          <a:prstGeom prst="rect">
            <a:avLst/>
          </a:prstGeom>
        </p:spPr>
        <p:txBody>
          <a:bodyPr vert="horz" wrap="square" lIns="0" tIns="102859" rIns="0" bIns="0" rtlCol="0">
            <a:spAutoFit/>
          </a:bodyPr>
          <a:lstStyle/>
          <a:p>
            <a:pPr marL="25714" algn="just">
              <a:spcBef>
                <a:spcPts val="4140"/>
              </a:spcBef>
            </a:pPr>
            <a:r>
              <a:rPr sz="3200" i="1" spc="101">
                <a:solidFill>
                  <a:srgbClr val="FFFFFF"/>
                </a:solidFill>
                <a:latin typeface="Calibri"/>
                <a:cs typeface="Calibri"/>
              </a:rPr>
              <a:t>Fig</a:t>
            </a:r>
            <a:r>
              <a:rPr lang="es-PE" sz="3200" i="1" spc="101">
                <a:solidFill>
                  <a:srgbClr val="FFFFFF"/>
                </a:solidFill>
                <a:latin typeface="Calibri"/>
                <a:cs typeface="Calibri"/>
              </a:rPr>
              <a:t>.</a:t>
            </a:r>
            <a:r>
              <a:rPr sz="3200" i="1" spc="-212">
                <a:solidFill>
                  <a:srgbClr val="FFFFFF"/>
                </a:solidFill>
                <a:latin typeface="Calibri"/>
                <a:cs typeface="Calibri"/>
              </a:rPr>
              <a:t> </a:t>
            </a:r>
            <a:r>
              <a:rPr lang="es-PE" sz="3200" i="1" spc="51" dirty="0">
                <a:solidFill>
                  <a:srgbClr val="FFFFFF"/>
                </a:solidFill>
                <a:latin typeface="Calibri"/>
                <a:cs typeface="Calibri"/>
              </a:rPr>
              <a:t>2</a:t>
            </a:r>
            <a:r>
              <a:rPr sz="3200" i="1" spc="51">
                <a:solidFill>
                  <a:srgbClr val="FFFFFF"/>
                </a:solidFill>
                <a:latin typeface="Calibri"/>
                <a:cs typeface="Calibri"/>
              </a:rPr>
              <a:t>.</a:t>
            </a:r>
            <a:r>
              <a:rPr sz="3200" i="1" spc="-212">
                <a:solidFill>
                  <a:srgbClr val="FFFFFF"/>
                </a:solidFill>
                <a:latin typeface="Calibri"/>
                <a:cs typeface="Calibri"/>
              </a:rPr>
              <a:t> </a:t>
            </a:r>
            <a:r>
              <a:rPr lang="es-PE" sz="3200" i="1" spc="-101">
                <a:solidFill>
                  <a:srgbClr val="FFFFFF"/>
                </a:solidFill>
                <a:latin typeface="Calibri"/>
                <a:cs typeface="Calibri"/>
              </a:rPr>
              <a:t>Linear plot showing the decrease in the titles, showing adecuate seroconversión (response to the vaccine) and control of the viral circulation in time in the field.</a:t>
            </a:r>
          </a:p>
        </p:txBody>
      </p:sp>
      <p:pic>
        <p:nvPicPr>
          <p:cNvPr id="126" name="Imagen 125" descr="Gráfico, Gráfico de cajas y bigotes&#10;&#10;Descripción generada automáticamente">
            <a:extLst>
              <a:ext uri="{FF2B5EF4-FFF2-40B4-BE49-F238E27FC236}">
                <a16:creationId xmlns:a16="http://schemas.microsoft.com/office/drawing/2014/main" id="{320D57C2-7585-B0DE-0598-0B08DD0E29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22579" y="17976864"/>
            <a:ext cx="7368785" cy="9251502"/>
          </a:xfrm>
          <a:prstGeom prst="rect">
            <a:avLst/>
          </a:prstGeom>
        </p:spPr>
      </p:pic>
      <p:sp>
        <p:nvSpPr>
          <p:cNvPr id="127" name="object 13">
            <a:extLst>
              <a:ext uri="{FF2B5EF4-FFF2-40B4-BE49-F238E27FC236}">
                <a16:creationId xmlns:a16="http://schemas.microsoft.com/office/drawing/2014/main" id="{C173573A-1781-42D7-92B5-78BE77CF28BA}"/>
              </a:ext>
            </a:extLst>
          </p:cNvPr>
          <p:cNvSpPr txBox="1"/>
          <p:nvPr/>
        </p:nvSpPr>
        <p:spPr>
          <a:xfrm>
            <a:off x="12184061" y="27106969"/>
            <a:ext cx="6707303" cy="1581191"/>
          </a:xfrm>
          <a:prstGeom prst="rect">
            <a:avLst/>
          </a:prstGeom>
        </p:spPr>
        <p:txBody>
          <a:bodyPr vert="horz" wrap="square" lIns="0" tIns="102859" rIns="0" bIns="0" rtlCol="0">
            <a:spAutoFit/>
          </a:bodyPr>
          <a:lstStyle/>
          <a:p>
            <a:pPr marL="25714" algn="just">
              <a:spcBef>
                <a:spcPts val="4140"/>
              </a:spcBef>
            </a:pPr>
            <a:r>
              <a:rPr sz="3200" i="1" spc="101">
                <a:solidFill>
                  <a:srgbClr val="FFFFFF"/>
                </a:solidFill>
                <a:latin typeface="Calibri"/>
                <a:cs typeface="Calibri"/>
              </a:rPr>
              <a:t>Fig</a:t>
            </a:r>
            <a:r>
              <a:rPr lang="es-PE" sz="3200" i="1" spc="101">
                <a:solidFill>
                  <a:srgbClr val="FFFFFF"/>
                </a:solidFill>
                <a:latin typeface="Calibri"/>
                <a:cs typeface="Calibri"/>
              </a:rPr>
              <a:t>.</a:t>
            </a:r>
            <a:r>
              <a:rPr sz="3200" i="1" spc="-212">
                <a:solidFill>
                  <a:srgbClr val="FFFFFF"/>
                </a:solidFill>
                <a:latin typeface="Calibri"/>
                <a:cs typeface="Calibri"/>
              </a:rPr>
              <a:t> </a:t>
            </a:r>
            <a:r>
              <a:rPr lang="es-PE" sz="3200" i="1" spc="51" dirty="0">
                <a:solidFill>
                  <a:srgbClr val="FFFFFF"/>
                </a:solidFill>
                <a:latin typeface="Calibri"/>
                <a:cs typeface="Calibri"/>
              </a:rPr>
              <a:t>3</a:t>
            </a:r>
            <a:r>
              <a:rPr sz="3200" i="1" spc="51">
                <a:solidFill>
                  <a:srgbClr val="FFFFFF"/>
                </a:solidFill>
                <a:latin typeface="Calibri"/>
                <a:cs typeface="Calibri"/>
              </a:rPr>
              <a:t>.</a:t>
            </a:r>
            <a:r>
              <a:rPr sz="3200" i="1" spc="-212">
                <a:solidFill>
                  <a:srgbClr val="FFFFFF"/>
                </a:solidFill>
                <a:latin typeface="Calibri"/>
                <a:cs typeface="Calibri"/>
              </a:rPr>
              <a:t> </a:t>
            </a:r>
            <a:r>
              <a:rPr lang="es-PE" sz="3200" i="1" spc="-212">
                <a:solidFill>
                  <a:srgbClr val="FFFFFF"/>
                </a:solidFill>
                <a:latin typeface="Calibri"/>
                <a:cs typeface="Calibri"/>
              </a:rPr>
              <a:t>Evolution of the serologic response in the field,  from cycle one to cycle 5. Indicating shedding control of ILT.</a:t>
            </a:r>
            <a:endParaRPr lang="es-PE" sz="3200" i="1" spc="-101">
              <a:solidFill>
                <a:srgbClr val="FFFFFF"/>
              </a:solidFill>
              <a:latin typeface="Calibri"/>
              <a:cs typeface="Calibri"/>
            </a:endParaRPr>
          </a:p>
        </p:txBody>
      </p:sp>
      <p:pic>
        <p:nvPicPr>
          <p:cNvPr id="129" name="Imagen 128" descr="Pantalla de video juego&#10;&#10;Descripción generada automáticamente con confianza media">
            <a:extLst>
              <a:ext uri="{FF2B5EF4-FFF2-40B4-BE49-F238E27FC236}">
                <a16:creationId xmlns:a16="http://schemas.microsoft.com/office/drawing/2014/main" id="{15F9315F-6D63-5A0B-B809-FAB818CAFC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0321" y="8039882"/>
            <a:ext cx="8129852" cy="21848978"/>
          </a:xfrm>
          <a:prstGeom prst="rect">
            <a:avLst/>
          </a:prstGeom>
        </p:spPr>
      </p:pic>
      <p:sp>
        <p:nvSpPr>
          <p:cNvPr id="130" name="object 13">
            <a:extLst>
              <a:ext uri="{FF2B5EF4-FFF2-40B4-BE49-F238E27FC236}">
                <a16:creationId xmlns:a16="http://schemas.microsoft.com/office/drawing/2014/main" id="{241C1C2E-5AE4-5800-B412-101527CC71B4}"/>
              </a:ext>
            </a:extLst>
          </p:cNvPr>
          <p:cNvSpPr txBox="1"/>
          <p:nvPr/>
        </p:nvSpPr>
        <p:spPr>
          <a:xfrm>
            <a:off x="17297095" y="29869613"/>
            <a:ext cx="11090097" cy="1581191"/>
          </a:xfrm>
          <a:prstGeom prst="rect">
            <a:avLst/>
          </a:prstGeom>
        </p:spPr>
        <p:txBody>
          <a:bodyPr vert="horz" wrap="square" lIns="0" tIns="102859" rIns="0" bIns="0" rtlCol="0">
            <a:spAutoFit/>
          </a:bodyPr>
          <a:lstStyle/>
          <a:p>
            <a:pPr marL="25714" algn="just">
              <a:spcBef>
                <a:spcPts val="4140"/>
              </a:spcBef>
            </a:pPr>
            <a:r>
              <a:rPr sz="3200" i="1" spc="101">
                <a:solidFill>
                  <a:srgbClr val="FFFFFF"/>
                </a:solidFill>
                <a:latin typeface="Calibri"/>
                <a:cs typeface="Calibri"/>
              </a:rPr>
              <a:t>Fig</a:t>
            </a:r>
            <a:r>
              <a:rPr lang="es-PE" sz="3200" i="1" spc="101">
                <a:solidFill>
                  <a:srgbClr val="FFFFFF"/>
                </a:solidFill>
                <a:latin typeface="Calibri"/>
                <a:cs typeface="Calibri"/>
              </a:rPr>
              <a:t>.</a:t>
            </a:r>
            <a:r>
              <a:rPr sz="3200" i="1" spc="-212">
                <a:solidFill>
                  <a:srgbClr val="FFFFFF"/>
                </a:solidFill>
                <a:latin typeface="Calibri"/>
                <a:cs typeface="Calibri"/>
              </a:rPr>
              <a:t> </a:t>
            </a:r>
            <a:r>
              <a:rPr lang="es-PE" sz="3200" i="1" spc="51" dirty="0">
                <a:solidFill>
                  <a:srgbClr val="FFFFFF"/>
                </a:solidFill>
                <a:latin typeface="Calibri"/>
                <a:cs typeface="Calibri"/>
              </a:rPr>
              <a:t>4</a:t>
            </a:r>
            <a:r>
              <a:rPr sz="3200" i="1" spc="51">
                <a:solidFill>
                  <a:srgbClr val="FFFFFF"/>
                </a:solidFill>
                <a:latin typeface="Calibri"/>
                <a:cs typeface="Calibri"/>
              </a:rPr>
              <a:t>.</a:t>
            </a:r>
            <a:r>
              <a:rPr sz="3200" i="1" spc="-212">
                <a:solidFill>
                  <a:srgbClr val="FFFFFF"/>
                </a:solidFill>
                <a:latin typeface="Calibri"/>
                <a:cs typeface="Calibri"/>
              </a:rPr>
              <a:t> </a:t>
            </a:r>
            <a:r>
              <a:rPr lang="es-PE" sz="3200" i="1" spc="-212">
                <a:solidFill>
                  <a:srgbClr val="FFFFFF"/>
                </a:solidFill>
                <a:latin typeface="Calibri"/>
                <a:cs typeface="Calibri"/>
              </a:rPr>
              <a:t>Challenge plot: shows in Orange flocks that have been challenged with ILT virus after rFP-gB vaccination.  Used parameters: 1 or more individual serologies over 8000 using IDVET ILT gB Elisa Kit.</a:t>
            </a:r>
            <a:endParaRPr lang="es-PE" sz="3200" i="1" spc="-101">
              <a:solidFill>
                <a:srgbClr val="FFFFFF"/>
              </a:solidFill>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570</Words>
  <Application>Microsoft Office PowerPoint</Application>
  <PresentationFormat>Personalizado</PresentationFormat>
  <Paragraphs>23</Paragraphs>
  <Slides>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Office Theme</vt:lpstr>
      <vt:lpstr>Serological monitoring as a tool to evidence ILT viral shedding reduction due to continuous vaccination with a rFP-gB vector vaccine in broilers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the efficacy of Circovac.indd</dc:title>
  <dc:creator>Luiz Sesti</dc:creator>
  <cp:lastModifiedBy>Claudia CARRANZA</cp:lastModifiedBy>
  <cp:revision>9</cp:revision>
  <dcterms:created xsi:type="dcterms:W3CDTF">2018-03-12T18:51:30Z</dcterms:created>
  <dcterms:modified xsi:type="dcterms:W3CDTF">2022-06-13T22:33:51Z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2018-03-08T00:00:00Z</vt:filetime>
  </property>
  <property fmtid="{D5CDD505-2E9C-101B-9397-08002B2CF9AE}" pid="3" name="Creator">
    <vt:lpwstr>Adobe InDesign CC 2017 (Macintosh)</vt:lpwstr>
  </property>
  <property fmtid="{D5CDD505-2E9C-101B-9397-08002B2CF9AE}" pid="4" name="LastSaved">
    <vt:filetime>2018-03-12T00:00:00Z</vt:filetime>
  </property>
</Properties>
</file>