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57" r:id="rId5"/>
    <p:sldId id="269" r:id="rId6"/>
    <p:sldId id="258" r:id="rId7"/>
    <p:sldId id="260" r:id="rId8"/>
    <p:sldId id="259" r:id="rId9"/>
    <p:sldId id="270" r:id="rId10"/>
    <p:sldId id="261" r:id="rId11"/>
    <p:sldId id="262" r:id="rId12"/>
    <p:sldId id="263" r:id="rId13"/>
    <p:sldId id="264" r:id="rId14"/>
    <p:sldId id="265" r:id="rId15"/>
    <p:sldId id="266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F8BF-6936-40ED-ABC1-8632A3EDB131}" type="datetimeFigureOut">
              <a:rPr lang="pt-BR" smtClean="0"/>
              <a:pPr/>
              <a:t>27/05/2018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891A-E136-4FF3-912E-0C5EA39719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F8BF-6936-40ED-ABC1-8632A3EDB131}" type="datetimeFigureOut">
              <a:rPr lang="pt-BR" smtClean="0"/>
              <a:pPr/>
              <a:t>27/05/2018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891A-E136-4FF3-912E-0C5EA39719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F8BF-6936-40ED-ABC1-8632A3EDB131}" type="datetimeFigureOut">
              <a:rPr lang="pt-BR" smtClean="0"/>
              <a:pPr/>
              <a:t>27/05/2018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891A-E136-4FF3-912E-0C5EA397195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F8BF-6936-40ED-ABC1-8632A3EDB131}" type="datetimeFigureOut">
              <a:rPr lang="pt-BR" smtClean="0"/>
              <a:pPr/>
              <a:t>27/05/2018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891A-E136-4FF3-912E-0C5EA39719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F8BF-6936-40ED-ABC1-8632A3EDB131}" type="datetimeFigureOut">
              <a:rPr lang="pt-BR" smtClean="0"/>
              <a:pPr/>
              <a:t>27/05/2018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891A-E136-4FF3-912E-0C5EA39719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F8BF-6936-40ED-ABC1-8632A3EDB131}" type="datetimeFigureOut">
              <a:rPr lang="pt-BR" smtClean="0"/>
              <a:pPr/>
              <a:t>27/05/2018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891A-E136-4FF3-912E-0C5EA39719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F8BF-6936-40ED-ABC1-8632A3EDB131}" type="datetimeFigureOut">
              <a:rPr lang="pt-BR" smtClean="0"/>
              <a:pPr/>
              <a:t>27/05/2018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891A-E136-4FF3-912E-0C5EA39719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F8BF-6936-40ED-ABC1-8632A3EDB131}" type="datetimeFigureOut">
              <a:rPr lang="pt-BR" smtClean="0"/>
              <a:pPr/>
              <a:t>27/05/2018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891A-E136-4FF3-912E-0C5EA39719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F8BF-6936-40ED-ABC1-8632A3EDB131}" type="datetimeFigureOut">
              <a:rPr lang="pt-BR" smtClean="0"/>
              <a:pPr/>
              <a:t>27/05/2018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891A-E136-4FF3-912E-0C5EA39719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F8BF-6936-40ED-ABC1-8632A3EDB131}" type="datetimeFigureOut">
              <a:rPr lang="pt-BR" smtClean="0"/>
              <a:pPr/>
              <a:t>27/05/2018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891A-E136-4FF3-912E-0C5EA39719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F8BF-6936-40ED-ABC1-8632A3EDB131}" type="datetimeFigureOut">
              <a:rPr lang="pt-BR" smtClean="0"/>
              <a:pPr/>
              <a:t>27/05/2018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891A-E136-4FF3-912E-0C5EA39719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1CF8BF-6936-40ED-ABC1-8632A3EDB131}" type="datetimeFigureOut">
              <a:rPr lang="pt-BR" smtClean="0"/>
              <a:pPr/>
              <a:t>27/05/2018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0F8891A-E136-4FF3-912E-0C5EA39719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14200" b="1" dirty="0" smtClean="0"/>
              <a:t>Palestra</a:t>
            </a:r>
            <a:r>
              <a:rPr lang="pt-BR" sz="5400" dirty="0" smtClean="0"/>
              <a:t>		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/>
              <a:t>Higiene Ocupacional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23861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2880320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chemeClr val="accent2">
                    <a:lumMod val="75000"/>
                  </a:schemeClr>
                </a:solidFill>
              </a:rPr>
              <a:t>FASES DA HIGIENE</a:t>
            </a:r>
            <a:endParaRPr 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39359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4400" dirty="0"/>
              <a:t>Nesta fase são realizados a avaliação dos riscos potenciais e o estabelecimento das medidas preventivas antes que se inicie a utilização em escala industrial.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Antecipação de riscos</a:t>
            </a:r>
          </a:p>
        </p:txBody>
      </p:sp>
    </p:spTree>
    <p:extLst>
      <p:ext uri="{BB962C8B-B14F-4D97-AF65-F5344CB8AC3E}">
        <p14:creationId xmlns:p14="http://schemas.microsoft.com/office/powerpoint/2010/main" val="338491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916832"/>
            <a:ext cx="8856983" cy="42093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000" dirty="0" smtClean="0"/>
              <a:t>Nesta Fase é </a:t>
            </a:r>
            <a:r>
              <a:rPr lang="pt-BR" sz="4000" dirty="0"/>
              <a:t>realizado o levantamento detalhado de informações e de dados sobre o ambiente de trabalho com a finalidade de identificar os agentes existentes, os potenciais de risco a eles associados e qual prioridade de avaliação e controle para esse ambiente de trabalho.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b="1" dirty="0" smtClean="0"/>
              <a:t>Reconhecimento </a:t>
            </a:r>
            <a:r>
              <a:rPr lang="pt-BR" sz="6000" b="1" dirty="0"/>
              <a:t>de </a:t>
            </a:r>
            <a:r>
              <a:rPr lang="pt-BR" sz="6000" b="1" dirty="0" smtClean="0"/>
              <a:t>risco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5465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400" dirty="0"/>
              <a:t>Para realizar </a:t>
            </a:r>
            <a:r>
              <a:rPr lang="pt-BR" sz="4400" dirty="0" smtClean="0"/>
              <a:t>estas fases </a:t>
            </a:r>
            <a:r>
              <a:rPr lang="pt-BR" sz="4400" dirty="0"/>
              <a:t>é necessário conhecer: (tecnologia de produção, processos usados, fluxogramas, parâmetros de pressão, temperatura etc.), se manual ou automático.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Autofit/>
          </a:bodyPr>
          <a:lstStyle/>
          <a:p>
            <a:r>
              <a:rPr lang="pt-BR" sz="5400" b="1" dirty="0" smtClean="0"/>
              <a:t>O que é necessário para a realização destas fases.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9421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 algn="just"/>
            <a:r>
              <a:rPr lang="pt-BR" sz="3000" dirty="0" smtClean="0"/>
              <a:t>Além de se observar as queixas e detalhamento de função de cada colaborador.</a:t>
            </a:r>
          </a:p>
          <a:p>
            <a:pPr algn="just"/>
            <a:r>
              <a:rPr lang="pt-BR" sz="3000" dirty="0" smtClean="0"/>
              <a:t>“Layout” </a:t>
            </a:r>
            <a:r>
              <a:rPr lang="pt-BR" sz="3000" dirty="0"/>
              <a:t>das instalações, dimensões dos locais de trabalho, área sob a influência potencial dos contaminantes</a:t>
            </a:r>
            <a:r>
              <a:rPr lang="pt-BR" sz="3000" dirty="0" smtClean="0"/>
              <a:t>.</a:t>
            </a:r>
          </a:p>
          <a:p>
            <a:pPr algn="just"/>
            <a:r>
              <a:rPr lang="pt-BR" sz="3000" dirty="0"/>
              <a:t>Fontes potenciais de contaminantes, circunstâncias que podem gerar vazamento, possibilidade de se criarem condições perigosas, disposição de máquinas</a:t>
            </a:r>
            <a:r>
              <a:rPr lang="pt-BR" sz="3000" dirty="0" smtClean="0"/>
              <a:t>.</a:t>
            </a:r>
          </a:p>
          <a:p>
            <a:pPr algn="just"/>
            <a:r>
              <a:rPr lang="pt-BR" sz="3000" dirty="0"/>
              <a:t>A toxicologia  dos produtos em uso: vias de penetração, meia vida biológica, limites de exposição, estabilidade das matérias-primas, produtos intermediários, finas e auxiliares.</a:t>
            </a:r>
          </a:p>
        </p:txBody>
      </p:sp>
    </p:spTree>
    <p:extLst>
      <p:ext uri="{BB962C8B-B14F-4D97-AF65-F5344CB8AC3E}">
        <p14:creationId xmlns:p14="http://schemas.microsoft.com/office/powerpoint/2010/main" val="21071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600" dirty="0" smtClean="0"/>
              <a:t>E por fim fazer o levantamento com bases e informações obtidas através dos resultados e a natureza </a:t>
            </a:r>
            <a:r>
              <a:rPr lang="pt-BR" sz="3600" dirty="0"/>
              <a:t>de avaliações existentes: avaliação ambiental, avaliação biológica, avaliação clínica</a:t>
            </a:r>
            <a:r>
              <a:rPr lang="pt-BR" sz="3600" dirty="0" smtClean="0"/>
              <a:t>.</a:t>
            </a:r>
          </a:p>
          <a:p>
            <a:pPr marL="0" indent="0" algn="just">
              <a:buNone/>
            </a:pPr>
            <a:r>
              <a:rPr lang="pt-BR" sz="3600" dirty="0" smtClean="0"/>
              <a:t>Estas descritas sempre presentes em nosso cotidiano de processo (Exames clínicos e ambientais)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06060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403648" y="2924944"/>
            <a:ext cx="6624736" cy="338437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7100" b="1" dirty="0" smtClean="0"/>
              <a:t>OBRIGADO</a:t>
            </a:r>
            <a:endParaRPr lang="pt-BR" sz="71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90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610952"/>
          </a:xfrm>
        </p:spPr>
        <p:txBody>
          <a:bodyPr>
            <a:noAutofit/>
          </a:bodyPr>
          <a:lstStyle/>
          <a:p>
            <a:r>
              <a:rPr lang="pt-BR" sz="11000" b="1" dirty="0" smtClean="0">
                <a:solidFill>
                  <a:schemeClr val="tx2"/>
                </a:solidFill>
              </a:rPr>
              <a:t>O que é Higiene Ocupacional?</a:t>
            </a:r>
            <a:endParaRPr lang="pt-BR" sz="11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8856984" cy="655272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3861048"/>
            <a:ext cx="8784976" cy="1252728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rgbClr val="FF0000"/>
                </a:solidFill>
              </a:rPr>
              <a:t>NÃO, NÃO É ISSO!!!</a:t>
            </a:r>
            <a:endParaRPr lang="pt-BR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9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 smtClean="0"/>
              <a:t>A Higiene </a:t>
            </a:r>
            <a:r>
              <a:rPr lang="pt-BR" sz="5400" dirty="0"/>
              <a:t>O</a:t>
            </a:r>
            <a:r>
              <a:rPr lang="pt-BR" sz="5400" dirty="0" smtClean="0"/>
              <a:t>cupacional também é conhecida como Higiene do Trabalho ou Higiene Industrial.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11500" b="1" dirty="0" smtClean="0"/>
              <a:t>Conceito</a:t>
            </a:r>
            <a:endParaRPr lang="pt-BR" sz="11500" b="1" dirty="0"/>
          </a:p>
        </p:txBody>
      </p:sp>
    </p:spTree>
    <p:extLst>
      <p:ext uri="{BB962C8B-B14F-4D97-AF65-F5344CB8AC3E}">
        <p14:creationId xmlns:p14="http://schemas.microsoft.com/office/powerpoint/2010/main" val="35169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6" y="908720"/>
            <a:ext cx="8819342" cy="5472608"/>
          </a:xfrm>
        </p:spPr>
      </p:pic>
    </p:spTree>
    <p:extLst>
      <p:ext uri="{BB962C8B-B14F-4D97-AF65-F5344CB8AC3E}">
        <p14:creationId xmlns:p14="http://schemas.microsoft.com/office/powerpoint/2010/main" val="59297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988840"/>
            <a:ext cx="8712967" cy="413732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000" dirty="0" smtClean="0"/>
              <a:t>“A </a:t>
            </a:r>
            <a:r>
              <a:rPr lang="pt-BR" sz="3000" dirty="0"/>
              <a:t>ciência e a arte devotadas à antecipação, ao reconhecimento, à avaliação e ao controle dos fatores ambientais e agentes” tensores “originados no ou do trabalho , os quais podem causar enfermidades, prejuízos à saúde e bem-estar, ou significante desconforto e ineficiência entre os trabalhadores ou entre os cidadãos da comunidade”.(American </a:t>
            </a:r>
            <a:r>
              <a:rPr lang="pt-BR" sz="3000" dirty="0" err="1"/>
              <a:t>Conference</a:t>
            </a:r>
            <a:r>
              <a:rPr lang="pt-BR" sz="3000" dirty="0"/>
              <a:t> </a:t>
            </a:r>
            <a:r>
              <a:rPr lang="pt-BR" sz="3000" dirty="0" err="1"/>
              <a:t>of</a:t>
            </a:r>
            <a:r>
              <a:rPr lang="pt-BR" sz="3000" dirty="0"/>
              <a:t> Governamental Industrial </a:t>
            </a:r>
            <a:r>
              <a:rPr lang="pt-BR" sz="3000" dirty="0" err="1"/>
              <a:t>Hygienists</a:t>
            </a:r>
            <a:r>
              <a:rPr lang="pt-BR" sz="3000" dirty="0"/>
              <a:t> – ACGIH)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 dirty="0" smtClean="0"/>
              <a:t>Como pode ser definida a Higiene Ocupacional?	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34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60648"/>
            <a:ext cx="8568952" cy="58655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800" dirty="0"/>
              <a:t>O desenvolvimento sustentável permite suprir as necessidades das gerações presentes, em termos de </a:t>
            </a:r>
            <a:r>
              <a:rPr lang="pt-BR" sz="3800" b="1" dirty="0"/>
              <a:t>alimentação, habitação, serviços etc., </a:t>
            </a:r>
            <a:r>
              <a:rPr lang="pt-BR" sz="3800" dirty="0"/>
              <a:t>sem prejudicar a </a:t>
            </a:r>
            <a:r>
              <a:rPr lang="pt-BR" sz="3800" b="1" dirty="0">
                <a:solidFill>
                  <a:srgbClr val="FF0000"/>
                </a:solidFill>
              </a:rPr>
              <a:t>saúde</a:t>
            </a:r>
            <a:r>
              <a:rPr lang="pt-BR" sz="3800" b="1" dirty="0"/>
              <a:t> </a:t>
            </a:r>
            <a:r>
              <a:rPr lang="pt-BR" sz="3800" dirty="0"/>
              <a:t>dos trabalhadores, o </a:t>
            </a:r>
            <a:r>
              <a:rPr lang="pt-BR" sz="3800" b="1" dirty="0">
                <a:solidFill>
                  <a:srgbClr val="00B050"/>
                </a:solidFill>
              </a:rPr>
              <a:t>meio ambiente </a:t>
            </a:r>
            <a:r>
              <a:rPr lang="pt-BR" sz="3800" dirty="0"/>
              <a:t>(inclusive a estratosfera) e sem diminuir excessivamente os recursos naturais, de modo que as necessidades das gerações futuras possam continuar a serem supridas </a:t>
            </a:r>
            <a:r>
              <a:rPr lang="pt-BR" sz="3800" b="1" dirty="0"/>
              <a:t>(GOELZER,1994)</a:t>
            </a:r>
          </a:p>
        </p:txBody>
      </p:sp>
    </p:spTree>
    <p:extLst>
      <p:ext uri="{BB962C8B-B14F-4D97-AF65-F5344CB8AC3E}">
        <p14:creationId xmlns:p14="http://schemas.microsoft.com/office/powerpoint/2010/main" val="23212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700808"/>
            <a:ext cx="8928992" cy="4608512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100" dirty="0"/>
              <a:t>1.    Proporcionar ambientes de trabalho </a:t>
            </a:r>
            <a:r>
              <a:rPr lang="pt-BR" sz="4100" dirty="0" smtClean="0"/>
              <a:t>salubres (</a:t>
            </a:r>
            <a:r>
              <a:rPr lang="pt-BR" sz="4100" b="1" dirty="0" smtClean="0">
                <a:solidFill>
                  <a:srgbClr val="0070C0"/>
                </a:solidFill>
              </a:rPr>
              <a:t>Saudável</a:t>
            </a:r>
            <a:r>
              <a:rPr lang="pt-BR" sz="4100" dirty="0" smtClean="0"/>
              <a:t>).</a:t>
            </a:r>
            <a:br>
              <a:rPr lang="pt-BR" sz="4100" dirty="0" smtClean="0"/>
            </a:br>
            <a:r>
              <a:rPr lang="pt-BR" sz="4100" dirty="0" smtClean="0"/>
              <a:t>2</a:t>
            </a:r>
            <a:r>
              <a:rPr lang="pt-BR" sz="4100" dirty="0"/>
              <a:t>.    Proteger e promover a </a:t>
            </a:r>
            <a:r>
              <a:rPr lang="pt-BR" sz="4100" b="1" dirty="0">
                <a:solidFill>
                  <a:srgbClr val="FF0000"/>
                </a:solidFill>
              </a:rPr>
              <a:t>saúde</a:t>
            </a:r>
            <a:r>
              <a:rPr lang="pt-BR" sz="4100" dirty="0"/>
              <a:t> dos </a:t>
            </a:r>
            <a:r>
              <a:rPr lang="pt-BR" sz="4100" dirty="0" smtClean="0"/>
              <a:t>trabalhadores.</a:t>
            </a:r>
            <a:br>
              <a:rPr lang="pt-BR" sz="4100" dirty="0" smtClean="0"/>
            </a:br>
            <a:r>
              <a:rPr lang="pt-BR" sz="4100" dirty="0" smtClean="0"/>
              <a:t>3</a:t>
            </a:r>
            <a:r>
              <a:rPr lang="pt-BR" sz="4100" dirty="0"/>
              <a:t>.    Proteger o </a:t>
            </a:r>
            <a:r>
              <a:rPr lang="pt-BR" sz="4100" b="1" dirty="0">
                <a:solidFill>
                  <a:srgbClr val="00B050"/>
                </a:solidFill>
              </a:rPr>
              <a:t>meio </a:t>
            </a:r>
            <a:r>
              <a:rPr lang="pt-BR" sz="4100" b="1" dirty="0" smtClean="0">
                <a:solidFill>
                  <a:srgbClr val="00B050"/>
                </a:solidFill>
              </a:rPr>
              <a:t>ambiente.</a:t>
            </a:r>
            <a:r>
              <a:rPr lang="pt-BR" sz="4100" dirty="0" smtClean="0"/>
              <a:t/>
            </a:r>
            <a:br>
              <a:rPr lang="pt-BR" sz="4100" dirty="0" smtClean="0"/>
            </a:br>
            <a:r>
              <a:rPr lang="pt-BR" sz="4100" dirty="0" smtClean="0"/>
              <a:t>4</a:t>
            </a:r>
            <a:r>
              <a:rPr lang="pt-BR" sz="4100" dirty="0"/>
              <a:t>.    Contribuir para um desenvolvimento </a:t>
            </a:r>
            <a:r>
              <a:rPr lang="pt-BR" sz="4100" b="1" dirty="0">
                <a:solidFill>
                  <a:schemeClr val="accent6">
                    <a:lumMod val="75000"/>
                  </a:schemeClr>
                </a:solidFill>
              </a:rPr>
              <a:t>sócio-econômico</a:t>
            </a:r>
            <a:r>
              <a:rPr lang="pt-BR" sz="4100" dirty="0"/>
              <a:t> e </a:t>
            </a:r>
            <a:r>
              <a:rPr lang="pt-BR" sz="4100" b="1" dirty="0">
                <a:solidFill>
                  <a:srgbClr val="00B050"/>
                </a:solidFill>
              </a:rPr>
              <a:t>sustentável</a:t>
            </a:r>
            <a:r>
              <a:rPr lang="pt-BR" sz="4100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Autofit/>
          </a:bodyPr>
          <a:lstStyle/>
          <a:p>
            <a:r>
              <a:rPr lang="pt-BR" sz="6000" b="1" dirty="0" smtClean="0"/>
              <a:t>Quais seus principais objetivos?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199688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784976" cy="6541103"/>
          </a:xfrm>
        </p:spPr>
      </p:pic>
    </p:spTree>
    <p:extLst>
      <p:ext uri="{BB962C8B-B14F-4D97-AF65-F5344CB8AC3E}">
        <p14:creationId xmlns:p14="http://schemas.microsoft.com/office/powerpoint/2010/main" val="163774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102</TotalTime>
  <Words>397</Words>
  <Application>Microsoft Office PowerPoint</Application>
  <PresentationFormat>Apresentação na tela (4:3)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Candara</vt:lpstr>
      <vt:lpstr>Symbol</vt:lpstr>
      <vt:lpstr>Forma de Onda</vt:lpstr>
      <vt:lpstr>Palestra  </vt:lpstr>
      <vt:lpstr>O que é Higiene Ocupacional?</vt:lpstr>
      <vt:lpstr>NÃO, NÃO É ISSO!!!</vt:lpstr>
      <vt:lpstr>Conceito</vt:lpstr>
      <vt:lpstr>Apresentação do PowerPoint</vt:lpstr>
      <vt:lpstr>Como pode ser definida a Higiene Ocupacional? </vt:lpstr>
      <vt:lpstr>Apresentação do PowerPoint</vt:lpstr>
      <vt:lpstr>Quais seus principais objetivos?</vt:lpstr>
      <vt:lpstr>Apresentação do PowerPoint</vt:lpstr>
      <vt:lpstr>FASES DA HIGIENE</vt:lpstr>
      <vt:lpstr>Antecipação de riscos</vt:lpstr>
      <vt:lpstr>Reconhecimento de risco</vt:lpstr>
      <vt:lpstr>O que é necessário para a realização destas fases.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Palestra</dc:title>
  <dc:creator>hidrocromo</dc:creator>
  <cp:lastModifiedBy>Ederson Temoteo</cp:lastModifiedBy>
  <cp:revision>15</cp:revision>
  <dcterms:created xsi:type="dcterms:W3CDTF">2014-05-08T12:05:39Z</dcterms:created>
  <dcterms:modified xsi:type="dcterms:W3CDTF">2018-05-27T21:29:45Z</dcterms:modified>
</cp:coreProperties>
</file>