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%5bBook1%5dpivottable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%5bBook1%5dpivottable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652767576913895E-2"/>
          <c:y val="3.2941354014624356E-2"/>
          <c:w val="0.89283265811401324"/>
          <c:h val="0.89782709679853423"/>
        </c:manualLayout>
      </c:layout>
      <c:scatterChart>
        <c:scatterStyle val="lineMarker"/>
        <c:varyColors val="0"/>
        <c:ser>
          <c:idx val="0"/>
          <c:order val="0"/>
          <c:tx>
            <c:strRef>
              <c:f>pivottable!$G$4</c:f>
              <c:strCache>
                <c:ptCount val="1"/>
                <c:pt idx="0">
                  <c:v>Desktop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pivottable!$F$5:$F$35</c:f>
              <c:numCache>
                <c:formatCode>0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xVal>
          <c:yVal>
            <c:numRef>
              <c:f>pivottable!$G$5:$G$35</c:f>
              <c:numCache>
                <c:formatCode>0</c:formatCode>
                <c:ptCount val="31"/>
                <c:pt idx="0">
                  <c:v>99.399999999999991</c:v>
                </c:pt>
                <c:pt idx="1">
                  <c:v>94.875</c:v>
                </c:pt>
                <c:pt idx="2">
                  <c:v>100.70833333333333</c:v>
                </c:pt>
                <c:pt idx="3">
                  <c:v>87.74444444444444</c:v>
                </c:pt>
                <c:pt idx="4">
                  <c:v>97.233333333333348</c:v>
                </c:pt>
                <c:pt idx="5">
                  <c:v>91.366666666666674</c:v>
                </c:pt>
                <c:pt idx="6">
                  <c:v>86.949999999999989</c:v>
                </c:pt>
                <c:pt idx="7">
                  <c:v>97.350000000000009</c:v>
                </c:pt>
                <c:pt idx="8">
                  <c:v>99.050000000000011</c:v>
                </c:pt>
                <c:pt idx="9">
                  <c:v>95.975000000000023</c:v>
                </c:pt>
                <c:pt idx="10">
                  <c:v>101.21666666666668</c:v>
                </c:pt>
                <c:pt idx="11">
                  <c:v>102.61666666666666</c:v>
                </c:pt>
                <c:pt idx="12">
                  <c:v>80.766666666666666</c:v>
                </c:pt>
                <c:pt idx="13">
                  <c:v>82</c:v>
                </c:pt>
                <c:pt idx="14">
                  <c:v>87.066666666666663</c:v>
                </c:pt>
                <c:pt idx="15">
                  <c:v>90.416666666666671</c:v>
                </c:pt>
                <c:pt idx="16">
                  <c:v>87.037500000000009</c:v>
                </c:pt>
                <c:pt idx="17">
                  <c:v>88.908333333333331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B3-4926-9F68-D0050458EE30}"/>
            </c:ext>
          </c:extLst>
        </c:ser>
        <c:ser>
          <c:idx val="1"/>
          <c:order val="1"/>
          <c:tx>
            <c:strRef>
              <c:f>pivottable!$H$4</c:f>
              <c:strCache>
                <c:ptCount val="1"/>
                <c:pt idx="0">
                  <c:v>Mobile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952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pivottable!$F$5:$F$35</c:f>
              <c:numCache>
                <c:formatCode>0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xVal>
          <c:yVal>
            <c:numRef>
              <c:f>pivottable!$H$5:$H$35</c:f>
              <c:numCache>
                <c:formatCode>0</c:formatCode>
                <c:ptCount val="31"/>
                <c:pt idx="0">
                  <c:v>94.483333333333334</c:v>
                </c:pt>
                <c:pt idx="1">
                  <c:v>93.24166666666666</c:v>
                </c:pt>
                <c:pt idx="2">
                  <c:v>89.713333333333324</c:v>
                </c:pt>
                <c:pt idx="3">
                  <c:v>85.77222222222224</c:v>
                </c:pt>
                <c:pt idx="4">
                  <c:v>92.441666666666677</c:v>
                </c:pt>
                <c:pt idx="5">
                  <c:v>97.95</c:v>
                </c:pt>
                <c:pt idx="6">
                  <c:v>89.955555555555563</c:v>
                </c:pt>
                <c:pt idx="7">
                  <c:v>92.375</c:v>
                </c:pt>
                <c:pt idx="8">
                  <c:v>90.07</c:v>
                </c:pt>
                <c:pt idx="9">
                  <c:v>91.863333333333316</c:v>
                </c:pt>
                <c:pt idx="10">
                  <c:v>93.962499999999991</c:v>
                </c:pt>
                <c:pt idx="11">
                  <c:v>89.777777777777771</c:v>
                </c:pt>
                <c:pt idx="12">
                  <c:v>85.541666666666671</c:v>
                </c:pt>
                <c:pt idx="13">
                  <c:v>92.120000000000033</c:v>
                </c:pt>
                <c:pt idx="14">
                  <c:v>108.38333333333333</c:v>
                </c:pt>
                <c:pt idx="15">
                  <c:v>92.644444444444431</c:v>
                </c:pt>
                <c:pt idx="16">
                  <c:v>90.096666666666664</c:v>
                </c:pt>
                <c:pt idx="17">
                  <c:v>94.846666666666678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B3-4926-9F68-D0050458E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4694079"/>
        <c:axId val="1054692159"/>
      </c:scatterChart>
      <c:valAx>
        <c:axId val="1054694079"/>
        <c:scaling>
          <c:orientation val="minMax"/>
          <c:max val="31"/>
          <c:min val="0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  <a:cs typeface="+mn-cs"/>
              </a:defRPr>
            </a:pPr>
            <a:endParaRPr lang="en-US"/>
          </a:p>
        </c:txPr>
        <c:crossAx val="1054692159"/>
        <c:crosses val="autoZero"/>
        <c:crossBetween val="midCat"/>
        <c:majorUnit val="2"/>
      </c:valAx>
      <c:valAx>
        <c:axId val="10546921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Inter Light" panose="02000503000000020004" pitchFamily="2" charset="0"/>
                    <a:ea typeface="Inter Light" panose="02000503000000020004" pitchFamily="2" charset="0"/>
                  </a:rPr>
                  <a:t>AVERAGE DURATION</a:t>
                </a:r>
                <a:r>
                  <a:rPr lang="en-GB" baseline="0" dirty="0">
                    <a:solidFill>
                      <a:schemeClr val="bg2">
                        <a:lumMod val="90000"/>
                      </a:schemeClr>
                    </a:solidFill>
                    <a:latin typeface="Inter Light" panose="02000503000000020004" pitchFamily="2" charset="0"/>
                    <a:ea typeface="Inter Light" panose="02000503000000020004" pitchFamily="2" charset="0"/>
                  </a:rPr>
                  <a:t> (SECS)</a:t>
                </a:r>
                <a:endParaRPr lang="en-GB" dirty="0">
                  <a:solidFill>
                    <a:schemeClr val="bg2">
                      <a:lumMod val="90000"/>
                    </a:schemeClr>
                  </a:solidFill>
                  <a:latin typeface="Inter Light" panose="02000503000000020004" pitchFamily="2" charset="0"/>
                  <a:ea typeface="Inter Light" panose="02000503000000020004" pitchFamily="2" charset="0"/>
                </a:endParaRPr>
              </a:p>
            </c:rich>
          </c:tx>
          <c:layout>
            <c:manualLayout>
              <c:xMode val="edge"/>
              <c:yMode val="edge"/>
              <c:x val="1.4308332838085283E-2"/>
              <c:y val="1.1580171049808169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>
                      <a:lumMod val="9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  <a:cs typeface="+mn-cs"/>
              </a:defRPr>
            </a:pPr>
            <a:endParaRPr lang="en-US"/>
          </a:p>
        </c:txPr>
        <c:crossAx val="1054694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652767576913895E-2"/>
          <c:y val="3.2941354014624356E-2"/>
          <c:w val="0.89283265811401324"/>
          <c:h val="0.89782709679853423"/>
        </c:manualLayout>
      </c:layout>
      <c:scatterChart>
        <c:scatterStyle val="lineMarker"/>
        <c:varyColors val="0"/>
        <c:ser>
          <c:idx val="0"/>
          <c:order val="0"/>
          <c:tx>
            <c:strRef>
              <c:f>pivottable!$G$4</c:f>
              <c:strCache>
                <c:ptCount val="1"/>
                <c:pt idx="0">
                  <c:v>Desktop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xVal>
            <c:numRef>
              <c:f>pivottable!$F$5:$F$35</c:f>
              <c:numCache>
                <c:formatCode>0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xVal>
          <c:yVal>
            <c:numRef>
              <c:f>pivottable!$G$5:$G$35</c:f>
              <c:numCache>
                <c:formatCode>0</c:formatCode>
                <c:ptCount val="31"/>
                <c:pt idx="0">
                  <c:v>99.399999999999991</c:v>
                </c:pt>
                <c:pt idx="1">
                  <c:v>94.875</c:v>
                </c:pt>
                <c:pt idx="2">
                  <c:v>100.70833333333333</c:v>
                </c:pt>
                <c:pt idx="3">
                  <c:v>87.74444444444444</c:v>
                </c:pt>
                <c:pt idx="4">
                  <c:v>97.233333333333348</c:v>
                </c:pt>
                <c:pt idx="5">
                  <c:v>91.366666666666674</c:v>
                </c:pt>
                <c:pt idx="6">
                  <c:v>86.949999999999989</c:v>
                </c:pt>
                <c:pt idx="7">
                  <c:v>97.350000000000009</c:v>
                </c:pt>
                <c:pt idx="8">
                  <c:v>99.050000000000011</c:v>
                </c:pt>
                <c:pt idx="9">
                  <c:v>95.975000000000023</c:v>
                </c:pt>
                <c:pt idx="10">
                  <c:v>101.21666666666668</c:v>
                </c:pt>
                <c:pt idx="11">
                  <c:v>102.61666666666666</c:v>
                </c:pt>
                <c:pt idx="12">
                  <c:v>80.766666666666666</c:v>
                </c:pt>
                <c:pt idx="13">
                  <c:v>82</c:v>
                </c:pt>
                <c:pt idx="14">
                  <c:v>87.066666666666663</c:v>
                </c:pt>
                <c:pt idx="15">
                  <c:v>90.416666666666671</c:v>
                </c:pt>
                <c:pt idx="16">
                  <c:v>87.037500000000009</c:v>
                </c:pt>
                <c:pt idx="17">
                  <c:v>88.908333333333331</c:v>
                </c:pt>
                <c:pt idx="18">
                  <c:v>75.724999999999994</c:v>
                </c:pt>
                <c:pt idx="19">
                  <c:v>95.841666666666683</c:v>
                </c:pt>
                <c:pt idx="20">
                  <c:v>100.59791666666668</c:v>
                </c:pt>
                <c:pt idx="21">
                  <c:v>97.888095238095246</c:v>
                </c:pt>
                <c:pt idx="22">
                  <c:v>98.588095238095235</c:v>
                </c:pt>
                <c:pt idx="23">
                  <c:v>100.99999999999999</c:v>
                </c:pt>
                <c:pt idx="24">
                  <c:v>100.11111111111111</c:v>
                </c:pt>
                <c:pt idx="25">
                  <c:v>100.95555555555556</c:v>
                </c:pt>
                <c:pt idx="26">
                  <c:v>99.399999999999991</c:v>
                </c:pt>
                <c:pt idx="27">
                  <c:v>101.83333333333331</c:v>
                </c:pt>
                <c:pt idx="28">
                  <c:v>94.86666666666666</c:v>
                </c:pt>
                <c:pt idx="29">
                  <c:v>102.15000000000002</c:v>
                </c:pt>
                <c:pt idx="30">
                  <c:v>102.73888888888889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E6-418A-B95E-D085803579FB}"/>
            </c:ext>
          </c:extLst>
        </c:ser>
        <c:ser>
          <c:idx val="1"/>
          <c:order val="1"/>
          <c:tx>
            <c:strRef>
              <c:f>pivottable!$H$4</c:f>
              <c:strCache>
                <c:ptCount val="1"/>
                <c:pt idx="0">
                  <c:v>Mobile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952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pivottable!$F$5:$F$35</c:f>
              <c:numCache>
                <c:formatCode>0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xVal>
          <c:yVal>
            <c:numRef>
              <c:f>pivottable!$H$5:$H$35</c:f>
              <c:numCache>
                <c:formatCode>0</c:formatCode>
                <c:ptCount val="31"/>
                <c:pt idx="0">
                  <c:v>94.483333333333334</c:v>
                </c:pt>
                <c:pt idx="1">
                  <c:v>93.24166666666666</c:v>
                </c:pt>
                <c:pt idx="2">
                  <c:v>89.713333333333324</c:v>
                </c:pt>
                <c:pt idx="3">
                  <c:v>85.77222222222224</c:v>
                </c:pt>
                <c:pt idx="4">
                  <c:v>92.441666666666677</c:v>
                </c:pt>
                <c:pt idx="5">
                  <c:v>97.95</c:v>
                </c:pt>
                <c:pt idx="6">
                  <c:v>89.955555555555563</c:v>
                </c:pt>
                <c:pt idx="7">
                  <c:v>92.375</c:v>
                </c:pt>
                <c:pt idx="8">
                  <c:v>90.07</c:v>
                </c:pt>
                <c:pt idx="9">
                  <c:v>91.863333333333316</c:v>
                </c:pt>
                <c:pt idx="10">
                  <c:v>93.962499999999991</c:v>
                </c:pt>
                <c:pt idx="11">
                  <c:v>89.777777777777771</c:v>
                </c:pt>
                <c:pt idx="12">
                  <c:v>85.541666666666671</c:v>
                </c:pt>
                <c:pt idx="13">
                  <c:v>92.120000000000033</c:v>
                </c:pt>
                <c:pt idx="14">
                  <c:v>108.38333333333333</c:v>
                </c:pt>
                <c:pt idx="15">
                  <c:v>92.644444444444431</c:v>
                </c:pt>
                <c:pt idx="16">
                  <c:v>90.096666666666664</c:v>
                </c:pt>
                <c:pt idx="17">
                  <c:v>94.846666666666678</c:v>
                </c:pt>
                <c:pt idx="18">
                  <c:v>16.422916666666662</c:v>
                </c:pt>
                <c:pt idx="19">
                  <c:v>16.376666666666669</c:v>
                </c:pt>
                <c:pt idx="20">
                  <c:v>16.606666666666669</c:v>
                </c:pt>
                <c:pt idx="21">
                  <c:v>16.390277777777776</c:v>
                </c:pt>
                <c:pt idx="22">
                  <c:v>13.980555555555561</c:v>
                </c:pt>
                <c:pt idx="23">
                  <c:v>12.145000000000001</c:v>
                </c:pt>
                <c:pt idx="24">
                  <c:v>12.306944444444445</c:v>
                </c:pt>
                <c:pt idx="25">
                  <c:v>12.411904761904761</c:v>
                </c:pt>
                <c:pt idx="26">
                  <c:v>12.586274509803923</c:v>
                </c:pt>
                <c:pt idx="27">
                  <c:v>12.457291666666665</c:v>
                </c:pt>
                <c:pt idx="28">
                  <c:v>12.528703703703705</c:v>
                </c:pt>
                <c:pt idx="29">
                  <c:v>12.472499999999997</c:v>
                </c:pt>
                <c:pt idx="30">
                  <c:v>12.319841269841273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E6-418A-B95E-D08580357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4694079"/>
        <c:axId val="1054692159"/>
      </c:scatterChart>
      <c:valAx>
        <c:axId val="1054694079"/>
        <c:scaling>
          <c:orientation val="minMax"/>
          <c:max val="31"/>
          <c:min val="0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  <a:cs typeface="+mn-cs"/>
              </a:defRPr>
            </a:pPr>
            <a:endParaRPr lang="en-US"/>
          </a:p>
        </c:txPr>
        <c:crossAx val="1054692159"/>
        <c:crosses val="autoZero"/>
        <c:crossBetween val="midCat"/>
        <c:majorUnit val="2"/>
      </c:valAx>
      <c:valAx>
        <c:axId val="10546921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Inter Light" panose="02000503000000020004" pitchFamily="2" charset="0"/>
                    <a:ea typeface="Inter Light" panose="02000503000000020004" pitchFamily="2" charset="0"/>
                  </a:rPr>
                  <a:t>AVERAGE DURATION</a:t>
                </a:r>
                <a:r>
                  <a:rPr lang="en-GB" baseline="0" dirty="0">
                    <a:solidFill>
                      <a:schemeClr val="bg2">
                        <a:lumMod val="90000"/>
                      </a:schemeClr>
                    </a:solidFill>
                    <a:latin typeface="Inter Light" panose="02000503000000020004" pitchFamily="2" charset="0"/>
                    <a:ea typeface="Inter Light" panose="02000503000000020004" pitchFamily="2" charset="0"/>
                  </a:rPr>
                  <a:t> (SECS)</a:t>
                </a:r>
                <a:endParaRPr lang="en-GB" dirty="0">
                  <a:solidFill>
                    <a:schemeClr val="bg2">
                      <a:lumMod val="90000"/>
                    </a:schemeClr>
                  </a:solidFill>
                  <a:latin typeface="Inter Light" panose="02000503000000020004" pitchFamily="2" charset="0"/>
                  <a:ea typeface="Inter Light" panose="02000503000000020004" pitchFamily="2" charset="0"/>
                </a:endParaRPr>
              </a:p>
            </c:rich>
          </c:tx>
          <c:layout>
            <c:manualLayout>
              <c:xMode val="edge"/>
              <c:yMode val="edge"/>
              <c:x val="1.4308332838085283E-2"/>
              <c:y val="1.1580171049808169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>
                      <a:lumMod val="9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>
                    <a:lumMod val="7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  <a:cs typeface="+mn-cs"/>
              </a:defRPr>
            </a:pPr>
            <a:endParaRPr lang="en-US"/>
          </a:p>
        </c:txPr>
        <c:crossAx val="1054694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652767576913895E-2"/>
          <c:y val="3.2941354014624356E-2"/>
          <c:w val="0.89283265811401324"/>
          <c:h val="0.89782709679853423"/>
        </c:manualLayout>
      </c:layout>
      <c:scatterChart>
        <c:scatterStyle val="lineMarker"/>
        <c:varyColors val="0"/>
        <c:ser>
          <c:idx val="0"/>
          <c:order val="0"/>
          <c:tx>
            <c:strRef>
              <c:f>pivottable!$K$4</c:f>
              <c:strCache>
                <c:ptCount val="1"/>
                <c:pt idx="0">
                  <c:v>Desktop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90000"/>
                </a:schemeClr>
              </a:solidFill>
              <a:ln w="9525">
                <a:solidFill>
                  <a:schemeClr val="bg2">
                    <a:lumMod val="90000"/>
                  </a:schemeClr>
                </a:solidFill>
              </a:ln>
              <a:effectLst/>
            </c:spPr>
          </c:marker>
          <c:xVal>
            <c:numRef>
              <c:f>pivottable!$J$5:$J$35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xVal>
          <c:yVal>
            <c:numRef>
              <c:f>pivottable!$K$5:$K$35</c:f>
              <c:numCache>
                <c:formatCode>0.0</c:formatCode>
                <c:ptCount val="31"/>
                <c:pt idx="0">
                  <c:v>1.4833333333333334</c:v>
                </c:pt>
                <c:pt idx="1">
                  <c:v>1.5000000000000002</c:v>
                </c:pt>
                <c:pt idx="2">
                  <c:v>1.5416666666666667</c:v>
                </c:pt>
                <c:pt idx="3">
                  <c:v>1.5166666666666666</c:v>
                </c:pt>
                <c:pt idx="4">
                  <c:v>1.4750000000000003</c:v>
                </c:pt>
                <c:pt idx="5">
                  <c:v>1.4000000000000001</c:v>
                </c:pt>
                <c:pt idx="6">
                  <c:v>1.5333333333333332</c:v>
                </c:pt>
                <c:pt idx="7">
                  <c:v>1.8</c:v>
                </c:pt>
                <c:pt idx="8">
                  <c:v>1.5166666666666666</c:v>
                </c:pt>
                <c:pt idx="9">
                  <c:v>1.6083333333333334</c:v>
                </c:pt>
                <c:pt idx="10">
                  <c:v>1.4166666666666667</c:v>
                </c:pt>
                <c:pt idx="11">
                  <c:v>1.4833333333333334</c:v>
                </c:pt>
                <c:pt idx="12">
                  <c:v>1.4833333333333334</c:v>
                </c:pt>
                <c:pt idx="13">
                  <c:v>1.3</c:v>
                </c:pt>
                <c:pt idx="14">
                  <c:v>1.4200000000000002</c:v>
                </c:pt>
                <c:pt idx="15">
                  <c:v>1.5</c:v>
                </c:pt>
                <c:pt idx="16">
                  <c:v>1.5999999999999996</c:v>
                </c:pt>
                <c:pt idx="17">
                  <c:v>1.4777777777777776</c:v>
                </c:pt>
                <c:pt idx="18">
                  <c:v>1.3888888888888888</c:v>
                </c:pt>
                <c:pt idx="19">
                  <c:v>1.5027777777777775</c:v>
                </c:pt>
                <c:pt idx="20">
                  <c:v>1.5104166666666667</c:v>
                </c:pt>
                <c:pt idx="21">
                  <c:v>1.4761904761904758</c:v>
                </c:pt>
                <c:pt idx="22">
                  <c:v>1.6071428571428572</c:v>
                </c:pt>
                <c:pt idx="23">
                  <c:v>1.5312499999999998</c:v>
                </c:pt>
                <c:pt idx="24">
                  <c:v>1.5249999999999999</c:v>
                </c:pt>
                <c:pt idx="25">
                  <c:v>1.4833333333333336</c:v>
                </c:pt>
                <c:pt idx="26">
                  <c:v>1.4166666666666667</c:v>
                </c:pt>
                <c:pt idx="27">
                  <c:v>1.45</c:v>
                </c:pt>
                <c:pt idx="28">
                  <c:v>1.5083333333333335</c:v>
                </c:pt>
                <c:pt idx="29">
                  <c:v>1.4166666666666667</c:v>
                </c:pt>
                <c:pt idx="30">
                  <c:v>1.466666666666667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EE-4762-9CF2-88A58608DC50}"/>
            </c:ext>
          </c:extLst>
        </c:ser>
        <c:ser>
          <c:idx val="1"/>
          <c:order val="1"/>
          <c:tx>
            <c:strRef>
              <c:f>pivottable!$H$4</c:f>
              <c:strCache>
                <c:ptCount val="1"/>
                <c:pt idx="0">
                  <c:v>Mobile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952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pivottable!$J$5:$J$35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xVal>
          <c:yVal>
            <c:numRef>
              <c:f>pivottable!$L$4:$L$34</c:f>
              <c:numCache>
                <c:formatCode>0.0</c:formatCode>
                <c:ptCount val="31"/>
                <c:pt idx="0" formatCode="General">
                  <c:v>0</c:v>
                </c:pt>
                <c:pt idx="1">
                  <c:v>1.4708333333333332</c:v>
                </c:pt>
                <c:pt idx="2">
                  <c:v>1.5374999999999996</c:v>
                </c:pt>
                <c:pt idx="3">
                  <c:v>1.5299999999999996</c:v>
                </c:pt>
                <c:pt idx="4">
                  <c:v>1.5444444444444445</c:v>
                </c:pt>
                <c:pt idx="5">
                  <c:v>1.4875</c:v>
                </c:pt>
                <c:pt idx="6">
                  <c:v>1.4333333333333333</c:v>
                </c:pt>
                <c:pt idx="7">
                  <c:v>1.6555555555555554</c:v>
                </c:pt>
                <c:pt idx="8">
                  <c:v>1.5416666666666663</c:v>
                </c:pt>
                <c:pt idx="9">
                  <c:v>1.5633333333333332</c:v>
                </c:pt>
                <c:pt idx="10">
                  <c:v>1.4800000000000002</c:v>
                </c:pt>
                <c:pt idx="11">
                  <c:v>1.3999999999999997</c:v>
                </c:pt>
                <c:pt idx="12">
                  <c:v>1.3666666666666665</c:v>
                </c:pt>
                <c:pt idx="13">
                  <c:v>1.4416666666666664</c:v>
                </c:pt>
                <c:pt idx="14">
                  <c:v>1.5566666666666669</c:v>
                </c:pt>
                <c:pt idx="15">
                  <c:v>1.4666666666666668</c:v>
                </c:pt>
                <c:pt idx="16">
                  <c:v>1.5166666666666668</c:v>
                </c:pt>
                <c:pt idx="17">
                  <c:v>1.5533333333333335</c:v>
                </c:pt>
                <c:pt idx="18">
                  <c:v>1.486666666666667</c:v>
                </c:pt>
                <c:pt idx="19">
                  <c:v>13.804166666666667</c:v>
                </c:pt>
                <c:pt idx="20">
                  <c:v>14.509999999999998</c:v>
                </c:pt>
                <c:pt idx="21">
                  <c:v>13.714999999999998</c:v>
                </c:pt>
                <c:pt idx="22">
                  <c:v>14.379166666666666</c:v>
                </c:pt>
                <c:pt idx="23">
                  <c:v>14.251388888888894</c:v>
                </c:pt>
                <c:pt idx="24">
                  <c:v>13.721666666666671</c:v>
                </c:pt>
                <c:pt idx="25">
                  <c:v>16.311111111111106</c:v>
                </c:pt>
                <c:pt idx="26">
                  <c:v>19.969047619047611</c:v>
                </c:pt>
                <c:pt idx="27">
                  <c:v>19.993137254901971</c:v>
                </c:pt>
                <c:pt idx="28">
                  <c:v>18.657291666666666</c:v>
                </c:pt>
                <c:pt idx="29">
                  <c:v>19.9425925925926</c:v>
                </c:pt>
                <c:pt idx="30">
                  <c:v>21.360833333333328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3EE-4762-9CF2-88A58608D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4694079"/>
        <c:axId val="1054692159"/>
      </c:scatterChart>
      <c:valAx>
        <c:axId val="1054694079"/>
        <c:scaling>
          <c:orientation val="minMax"/>
          <c:max val="31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  <a:cs typeface="+mn-cs"/>
              </a:defRPr>
            </a:pPr>
            <a:endParaRPr lang="en-US"/>
          </a:p>
        </c:txPr>
        <c:crossAx val="1054692159"/>
        <c:crosses val="autoZero"/>
        <c:crossBetween val="midCat"/>
        <c:majorUnit val="2"/>
      </c:valAx>
      <c:valAx>
        <c:axId val="10546921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Inter Light" panose="02000503000000020004" pitchFamily="2" charset="0"/>
                    <a:ea typeface="Inter Light" panose="02000503000000020004" pitchFamily="2" charset="0"/>
                  </a:rPr>
                  <a:t>AVERAGE LOAD</a:t>
                </a:r>
                <a:r>
                  <a:rPr lang="en-GB" baseline="0" dirty="0">
                    <a:solidFill>
                      <a:schemeClr val="bg2">
                        <a:lumMod val="90000"/>
                      </a:schemeClr>
                    </a:solidFill>
                    <a:latin typeface="Inter Light" panose="02000503000000020004" pitchFamily="2" charset="0"/>
                    <a:ea typeface="Inter Light" panose="02000503000000020004" pitchFamily="2" charset="0"/>
                  </a:rPr>
                  <a:t> TIME  (SECS)</a:t>
                </a:r>
                <a:endParaRPr lang="en-GB" dirty="0">
                  <a:solidFill>
                    <a:schemeClr val="bg2">
                      <a:lumMod val="90000"/>
                    </a:schemeClr>
                  </a:solidFill>
                  <a:latin typeface="Inter Light" panose="02000503000000020004" pitchFamily="2" charset="0"/>
                  <a:ea typeface="Inter Light" panose="02000503000000020004" pitchFamily="2" charset="0"/>
                </a:endParaRPr>
              </a:p>
            </c:rich>
          </c:tx>
          <c:layout>
            <c:manualLayout>
              <c:xMode val="edge"/>
              <c:yMode val="edge"/>
              <c:x val="1.4308332838085283E-2"/>
              <c:y val="1.1580171049808169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>
                      <a:lumMod val="9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  <a:cs typeface="+mn-cs"/>
              </a:defRPr>
            </a:pPr>
            <a:endParaRPr lang="en-US"/>
          </a:p>
        </c:txPr>
        <c:crossAx val="1054694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E022-31CF-F767-501E-F5454053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7397C-D3FC-DD55-E5DF-86A9876FF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CC21-E952-3E39-0DD6-CA51E433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E9E4-FFCF-2B2B-3554-E3CFBC6A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452C-D6C8-149C-F515-A389C092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0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BB4D-920B-33F5-75A9-68340353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C7E6F-C60F-46BB-38F5-D3EBCEBA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F54F-A2C9-2544-8489-79D367D8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A3422-B54E-529F-FCBC-E4AEBB9F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0F05-9DDD-2A27-C0CD-F60B901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3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530CB-1862-39B5-763E-904C638EE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1BB13-5705-8975-8211-C2AB88AA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8B87-68BA-2873-D773-3C522657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9F19-06BC-66FD-3EC1-A408F60B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69E9-0A4D-9808-7048-8023214A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29B0-7213-ACF2-D151-F7E6BB60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CE7B-6756-4D0D-45A5-E7D05CB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04F3E-99CC-510A-14C1-1F045FC7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C0B0-428A-BA91-3354-F76DA1AB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B7D2-E2E0-306D-1A5E-CF2CDA48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5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E9A2-11C8-5B47-11E1-56D749B5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8424-5B5E-5DA2-9BF2-ED867C5D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E0185-3CB8-1A9D-C7A4-DC63D4D7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64DC-63B6-B68B-7017-602CE012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C7D-03A0-BEA0-09FD-33FBE24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4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AAC0-6693-0669-94A9-07D26F8E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FF3C-25DA-0A0D-E0DF-D25A7C251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4C068-DD78-A579-7E51-F8280B4C5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38D54-6231-DB0F-1811-4C8F0AFD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94B86-0906-892B-4F79-48808E24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4F15-4054-DD3C-57E2-79BC930B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A303-5120-8CDF-9C22-C19E3D2F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3A9ED-0D6B-7A2A-A099-16984C94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683F-BF78-115E-F676-50C32443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E5B22-BCEF-C7E2-65F2-7DC2CF476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AE795-38B5-D869-D285-D5833AF1A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088F6-AD27-0AA8-8B67-0C08447C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8D236-D98D-2263-F6C3-509C7C6C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5F638-ECD7-710D-B4C9-E6E6DECE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5A37-25C7-1CDD-7322-27D406BB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D7D88-E1E7-3F00-6FF4-4FED228A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72928-1A97-D129-2B68-3AFF71F4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F5460-3216-6F92-DBC0-F42366FF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2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3F07E-41AC-E323-B016-7E9BB337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388A-18FF-8C65-E18F-FCAA2110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7859-786E-D35C-EFAD-A4B17BA5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64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B3CA-D1EE-E2F7-1558-BDC29854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9826-80CD-F6AF-7DEC-39A6E0A7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61C7F-85DD-0F2A-FA74-7482D2843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3DF86-F9DD-6340-70B5-F8EA955F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F77AC-EEC0-BFC6-990B-74D664DF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AFAB-49D6-588A-D3D9-C7C37183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1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5DD2-40EA-6535-855D-5D7D5CC1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C2C1F-E1B8-7637-1166-F95A655CE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1FC69-012E-DACC-9AAD-19416A3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44F4A-DC4B-C539-81BA-8A14136E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3E356-A1D9-10DA-CD2F-C5175C53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87E25-E4FC-697B-16F5-E7EE8E82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9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8F2B9-6D77-D56C-B939-1BC551AC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D02C-A7EA-F114-37D9-52475100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3A8A-AB93-E4EE-0E16-73434FCC9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EA378-3BD2-45B9-814B-5CB64C47B7C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DE51-0C2F-E61A-4404-CA328544E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C6366-F575-99A8-2BEF-620B36744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41FC7-3CA9-4900-BFBE-15EC506A7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86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07A87F-4F59-ED05-6F44-A0534DC9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122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Every Second Counts: </a:t>
            </a:r>
            <a:b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Website Performance Insight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DE13A-6B25-435F-341D-9B46E38ED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Presented By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Rohan Jaiaprasat</a:t>
            </a:r>
          </a:p>
        </p:txBody>
      </p:sp>
    </p:spTree>
    <p:extLst>
      <p:ext uri="{BB962C8B-B14F-4D97-AF65-F5344CB8AC3E}">
        <p14:creationId xmlns:p14="http://schemas.microsoft.com/office/powerpoint/2010/main" val="22266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A74-7D98-2108-3E15-D51D7647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Our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B4822-0E2C-89FE-C4BC-920065BBD510}"/>
              </a:ext>
            </a:extLst>
          </p:cNvPr>
          <p:cNvSpPr txBox="1"/>
          <p:nvPr/>
        </p:nvSpPr>
        <p:spPr>
          <a:xfrm>
            <a:off x="1065113" y="2330767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>
                <a:solidFill>
                  <a:schemeClr val="bg1">
                    <a:lumMod val="95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51A64-02BC-C7EB-C48A-ABAE2848693B}"/>
              </a:ext>
            </a:extLst>
          </p:cNvPr>
          <p:cNvSpPr txBox="1"/>
          <p:nvPr/>
        </p:nvSpPr>
        <p:spPr>
          <a:xfrm>
            <a:off x="1062386" y="3975112"/>
            <a:ext cx="939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>
                <a:solidFill>
                  <a:schemeClr val="bg1">
                    <a:lumMod val="95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47994-3F7F-0939-4C57-3AA37EDE45FD}"/>
              </a:ext>
            </a:extLst>
          </p:cNvPr>
          <p:cNvSpPr txBox="1"/>
          <p:nvPr/>
        </p:nvSpPr>
        <p:spPr>
          <a:xfrm>
            <a:off x="1945032" y="2570176"/>
            <a:ext cx="8172803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To understand 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why program registrations have been modest </a:t>
            </a:r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despite substantial traffic and initial interest.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3B2CA-5F5A-DB2E-737E-C08FC2DABF90}"/>
              </a:ext>
            </a:extLst>
          </p:cNvPr>
          <p:cNvSpPr txBox="1"/>
          <p:nvPr/>
        </p:nvSpPr>
        <p:spPr>
          <a:xfrm>
            <a:off x="2002067" y="4386984"/>
            <a:ext cx="817280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Use the knowledge to </a:t>
            </a:r>
            <a:r>
              <a:rPr lang="en-GB" sz="200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derive actionable recommendation</a:t>
            </a:r>
            <a:r>
              <a:rPr lang="en-GB" sz="2000" i="0" u="none" strike="noStrike" dirty="0">
                <a:solidFill>
                  <a:schemeClr val="bg2">
                    <a:lumMod val="90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endParaRPr lang="en-GB" sz="2000" dirty="0">
              <a:solidFill>
                <a:schemeClr val="bg2">
                  <a:lumMod val="90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5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847B45-7081-A3C5-6624-1867EA28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300"/>
            <a:ext cx="10515600" cy="436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8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37%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Of users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completed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registration</a:t>
            </a:r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, during the trial run.</a:t>
            </a:r>
          </a:p>
          <a:p>
            <a:pPr marL="0" indent="0">
              <a:buNone/>
            </a:pPr>
            <a:endParaRPr lang="en-GB" sz="2400" dirty="0">
              <a:solidFill>
                <a:schemeClr val="bg2">
                  <a:lumMod val="7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Is this acceptable?</a:t>
            </a:r>
          </a:p>
          <a:p>
            <a:pPr marL="0" indent="0">
              <a:buNone/>
            </a:pPr>
            <a:endParaRPr lang="en-GB" sz="2400" dirty="0">
              <a:solidFill>
                <a:schemeClr val="bg2">
                  <a:lumMod val="7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Data source: Web Analytics, 2023.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n=2118 Sessions</a:t>
            </a:r>
          </a:p>
        </p:txBody>
      </p:sp>
    </p:spTree>
    <p:extLst>
      <p:ext uri="{BB962C8B-B14F-4D97-AF65-F5344CB8AC3E}">
        <p14:creationId xmlns:p14="http://schemas.microsoft.com/office/powerpoint/2010/main" val="85577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9C9A8E-990F-0222-3743-0EDCE192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Positive Initial Engagement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5E3B92-9295-764E-0D2F-C7C90DCB62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074942"/>
              </p:ext>
            </p:extLst>
          </p:nvPr>
        </p:nvGraphicFramePr>
        <p:xfrm>
          <a:off x="796066" y="1839559"/>
          <a:ext cx="8971878" cy="455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1F98BD-172B-A43C-19E1-07BF63418457}"/>
              </a:ext>
            </a:extLst>
          </p:cNvPr>
          <p:cNvSpPr txBox="1"/>
          <p:nvPr/>
        </p:nvSpPr>
        <p:spPr>
          <a:xfrm>
            <a:off x="838200" y="1311753"/>
            <a:ext cx="10801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In the first 18 days,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mobile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and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desktop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users showed high engagement</a:t>
            </a:r>
          </a:p>
        </p:txBody>
      </p:sp>
    </p:spTree>
    <p:extLst>
      <p:ext uri="{BB962C8B-B14F-4D97-AF65-F5344CB8AC3E}">
        <p14:creationId xmlns:p14="http://schemas.microsoft.com/office/powerpoint/2010/main" val="293768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5EC656-A958-D366-D8EA-9795CF3755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551396"/>
              </p:ext>
            </p:extLst>
          </p:nvPr>
        </p:nvGraphicFramePr>
        <p:xfrm>
          <a:off x="796066" y="1839559"/>
          <a:ext cx="8971878" cy="455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E6A9E54-83BB-B548-5114-77F7EFB9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Critical Shift: </a:t>
            </a:r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Decline Mobile Engagement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7A03C-90FE-DF8E-27F4-AF3099248C2B}"/>
              </a:ext>
            </a:extLst>
          </p:cNvPr>
          <p:cNvSpPr txBox="1"/>
          <p:nvPr/>
        </p:nvSpPr>
        <p:spPr>
          <a:xfrm>
            <a:off x="838200" y="1311753"/>
            <a:ext cx="10801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 notable decline in engagement around day 19, while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desktop users </a:t>
            </a:r>
            <a:r>
              <a:rPr lang="en-GB" sz="18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remained steady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960479-DF45-800D-B2E0-76F220E35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485793"/>
              </p:ext>
            </p:extLst>
          </p:nvPr>
        </p:nvGraphicFramePr>
        <p:xfrm>
          <a:off x="812203" y="1839559"/>
          <a:ext cx="8918090" cy="455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F27B03A-1FF4-2707-4757-B1CDF2D8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Long load time hurt mobile users leave earlier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CABB1-1066-0C11-5159-622D7DE62E74}"/>
              </a:ext>
            </a:extLst>
          </p:cNvPr>
          <p:cNvSpPr txBox="1"/>
          <p:nvPr/>
        </p:nvSpPr>
        <p:spPr>
          <a:xfrm>
            <a:off x="838200" y="1321356"/>
            <a:ext cx="10801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Let’s discuss: how we can improve 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the performance for </a:t>
            </a:r>
            <a:r>
              <a:rPr lang="en-GB" sz="1800" dirty="0">
                <a:solidFill>
                  <a:schemeClr val="bg2">
                    <a:lumMod val="90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better user experience?</a:t>
            </a:r>
            <a:endParaRPr lang="en-GB" dirty="0">
              <a:solidFill>
                <a:schemeClr val="bg2">
                  <a:lumMod val="90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Inter</vt:lpstr>
      <vt:lpstr>Inter Light</vt:lpstr>
      <vt:lpstr>Inter Medium</vt:lpstr>
      <vt:lpstr>Office Theme</vt:lpstr>
      <vt:lpstr>Every Second Counts:  Website Performance Insight </vt:lpstr>
      <vt:lpstr>Our Goal</vt:lpstr>
      <vt:lpstr>PowerPoint Presentation</vt:lpstr>
      <vt:lpstr>Positive Initial Engagement</vt:lpstr>
      <vt:lpstr>Critical Shift: Decline Mobile Engagement</vt:lpstr>
      <vt:lpstr>Long load time hurt mobile users leave earlier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 Second Counts:  Website Performance Insight </dc:title>
  <dc:creator>Rohan Jaiaprasat (NWSLC Student)</dc:creator>
  <cp:lastModifiedBy>Rohan Jaiaprasat (NWSLC Student)</cp:lastModifiedBy>
  <cp:revision>1</cp:revision>
  <dcterms:created xsi:type="dcterms:W3CDTF">2024-05-20T10:45:49Z</dcterms:created>
  <dcterms:modified xsi:type="dcterms:W3CDTF">2024-05-22T15:54:41Z</dcterms:modified>
</cp:coreProperties>
</file>