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drawings/drawing1.xml" ContentType="application/vnd.openxmlformats-officedocument.drawingml.chartshap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295" r:id="rId4"/>
    <p:sldId id="288" r:id="rId5"/>
    <p:sldId id="289" r:id="rId6"/>
    <p:sldId id="284" r:id="rId7"/>
    <p:sldId id="287" r:id="rId8"/>
    <p:sldId id="296" r:id="rId9"/>
    <p:sldId id="285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C3D3"/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4" Type="http://schemas.microsoft.com/office/2011/relationships/chartColorStyle" Target="colors1.xml"/><Relationship Id="rId3" Type="http://schemas.microsoft.com/office/2011/relationships/chartStyle" Target="style1.xml"/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4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  <c:crossAx val="100004141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>
          <a:latin typeface="+mn-lt"/>
        </a:defRPr>
      </a:pPr>
    </a:p>
  </c:txPr>
  <c:externalData r:id="rId1">
    <c:autoUpdate val="0"/>
  </c:externalData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0.03545</cdr:y>
    </cdr:from>
    <cdr:to>
      <cdr:x>0.97426</cdr:x>
      <cdr:y>1</cdr:y>
    </cdr:to>
    <cdr:pic xmlns:a="http://schemas.openxmlformats.org/drawingml/2006/main">
      <cdr:nvPicPr>
        <cdr:cNvPr id="2" name="Picture 1"/>
        <cdr:cNvPicPr/>
      </cdr:nvPicPr>
      <cdr:blipFill>
        <a:blip xmlns:r="http://schemas.openxmlformats.org/officeDocument/2006/relationships" r:embed="rId1"/>
        <a:stretch>
          <a:fillRect/>
        </a:stretch>
      </cdr:blipFill>
      <cdr:spPr>
        <a:xfrm>
          <a:off x="0" y="154305"/>
          <a:ext cx="8293100" cy="4198620"/>
        </a:xfrm>
        <a:prstGeom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</a:fld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/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/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/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/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/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/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/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/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/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/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/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/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8" name="Text Placeholder 22"/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30" name="Text Placeholder 22"/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35" name="Freeform: Shape 34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  <a:endParaRPr lang="en-US" noProof="0" dirty="0"/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35" name="Freeform: Shape 34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/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/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/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/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/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/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/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/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/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  <a:endParaRPr lang="en-US" noProof="0"/>
          </a:p>
        </p:txBody>
      </p:sp>
      <p:sp>
        <p:nvSpPr>
          <p:cNvPr id="35" name="Freeform: Shape 34"/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/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/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/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/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/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/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/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/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/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/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/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/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/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/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/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/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/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/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/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/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/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/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/>
          <p:cNvSpPr txBox="1"/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  <a:endParaRPr lang="en-US" sz="18400" noProof="0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  <a:endParaRPr lang="en-US" noProof="0"/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7" name="Content Placeholder 3"/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28" name="Content Placeholder 5"/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/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/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/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/>
          <p:cNvSpPr txBox="1"/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  <a:endParaRPr lang="en-US" noProof="0" dirty="0">
              <a:latin typeface="+mj-lt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/>
          <p:cNvSpPr txBox="1"/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DOCTOR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1488" y="3894665"/>
            <a:ext cx="8166156" cy="28680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>
                <a:solidFill>
                  <a:srgbClr val="47C3D3"/>
                </a:solidFill>
              </a:rPr>
              <a:t>ONLINE DOCTOR CONSULTATION </a:t>
            </a:r>
            <a:endParaRPr lang="en-US" sz="2400" b="1" u="sng" dirty="0">
              <a:solidFill>
                <a:srgbClr val="47C3D3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 algn="r">
              <a:buNone/>
            </a:pPr>
            <a:r>
              <a:rPr lang="en-US" b="1" dirty="0"/>
              <a:t>ROGITHKUMAR.B</a:t>
            </a:r>
            <a:endParaRPr lang="en-US" b="1" dirty="0"/>
          </a:p>
          <a:p>
            <a:pPr marL="0" indent="0" algn="r">
              <a:buNone/>
            </a:pPr>
            <a:r>
              <a:rPr lang="en-US" b="1" dirty="0"/>
              <a:t>2019202047</a:t>
            </a:r>
            <a:endParaRPr lang="en-US" b="1" dirty="0"/>
          </a:p>
          <a:p>
            <a:pPr marL="0" indent="0" algn="r">
              <a:buNone/>
            </a:pPr>
            <a:r>
              <a:rPr lang="en-US" b="1" dirty="0"/>
              <a:t>GUIDE: </a:t>
            </a:r>
            <a:r>
              <a:rPr lang="en-US" b="1" dirty="0" err="1"/>
              <a:t>Ms.P.S.APIRAJITHA</a:t>
            </a:r>
            <a:endParaRPr lang="en-US" b="1" dirty="0"/>
          </a:p>
          <a:p>
            <a:pPr marL="0" indent="0" algn="r">
              <a:buNone/>
            </a:pPr>
            <a:endParaRPr lang="en-US" b="1" dirty="0"/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4035"/>
          </a:xfrm>
        </p:spPr>
        <p:txBody>
          <a:bodyPr/>
          <a:p>
            <a:r>
              <a:rPr lang="en-US">
                <a:solidFill>
                  <a:srgbClr val="47C3D3"/>
                </a:solidFill>
                <a:latin typeface="+mn-lt"/>
                <a:sym typeface="+mn-ea"/>
              </a:rPr>
              <a:t>INTRODUCTION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n-US" sz="2400" b="1">
                <a:solidFill>
                  <a:srgbClr val="47C3D3"/>
                </a:solidFill>
              </a:rPr>
              <a:t>To design a system which provides platform for patients to consultant doctor virtually and store their medical records in blockchain.</a:t>
            </a:r>
            <a:endParaRPr lang="en-US" sz="2400" b="1">
              <a:solidFill>
                <a:srgbClr val="47C3D3"/>
              </a:solidFill>
            </a:endParaRPr>
          </a:p>
          <a:p>
            <a:r>
              <a:rPr lang="en-US" sz="2400" b="1">
                <a:solidFill>
                  <a:srgbClr val="47C3D3"/>
                </a:solidFill>
              </a:rPr>
              <a:t>The application will have three sides, One for Doctors, one for patients and admin to manage both.</a:t>
            </a:r>
            <a:endParaRPr lang="en-US" sz="2400" b="1">
              <a:solidFill>
                <a:srgbClr val="47C3D3"/>
              </a:solidFill>
            </a:endParaRPr>
          </a:p>
          <a:p>
            <a:r>
              <a:rPr lang="en-US" sz="2400" b="1">
                <a:solidFill>
                  <a:srgbClr val="47C3D3"/>
                </a:solidFill>
              </a:rPr>
              <a:t>Doctors can voluntarily register themselves on our website for their particular profession.</a:t>
            </a:r>
            <a:endParaRPr lang="en-US" sz="2400" b="1">
              <a:solidFill>
                <a:srgbClr val="47C3D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025" y="616095"/>
            <a:ext cx="11214100" cy="701731"/>
          </a:xfrm>
        </p:spPr>
        <p:txBody>
          <a:bodyPr/>
          <a:lstStyle/>
          <a:p>
            <a:r>
              <a:rPr lang="en-US" sz="4400" dirty="0">
                <a:solidFill>
                  <a:srgbClr val="47C3D3"/>
                </a:solidFill>
                <a:latin typeface="+mn-lt"/>
              </a:rPr>
              <a:t>MODULES</a:t>
            </a:r>
            <a:endParaRPr lang="en-US" sz="4400" dirty="0">
              <a:solidFill>
                <a:srgbClr val="47C3D3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44550" y="3048000"/>
            <a:ext cx="9372600" cy="4956030"/>
          </a:xfrm>
        </p:spPr>
        <p:txBody>
          <a:bodyPr/>
          <a:lstStyle/>
          <a:p>
            <a:pPr algn="l"/>
            <a:r>
              <a:rPr lang="en-US" sz="2800" b="1" dirty="0">
                <a:solidFill>
                  <a:srgbClr val="47C3D3"/>
                </a:solidFill>
              </a:rPr>
              <a:t>PATIENT MODULE:</a:t>
            </a:r>
            <a:endParaRPr lang="en-US" sz="2800" b="1" dirty="0">
              <a:solidFill>
                <a:srgbClr val="47C3D3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47C3D3"/>
                </a:solidFill>
              </a:rPr>
              <a:t>Patient needs to register and login</a:t>
            </a:r>
            <a:endParaRPr lang="en-US" sz="2400" b="1" dirty="0">
              <a:solidFill>
                <a:srgbClr val="47C3D3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47C3D3"/>
                </a:solidFill>
              </a:rPr>
              <a:t>Patient need to Search for the doctor</a:t>
            </a:r>
            <a:endParaRPr lang="en-US" sz="2400" b="1" dirty="0">
              <a:solidFill>
                <a:srgbClr val="47C3D3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47C3D3"/>
                </a:solidFill>
              </a:rPr>
              <a:t>Send request to the doctor to check the availability for consultation</a:t>
            </a:r>
            <a:endParaRPr lang="en-US" sz="2400" b="1" dirty="0">
              <a:solidFill>
                <a:srgbClr val="47C3D3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47C3D3"/>
                </a:solidFill>
              </a:rPr>
              <a:t>Connect with the doctor virtually</a:t>
            </a:r>
            <a:endParaRPr lang="en-US" sz="2400" b="1" dirty="0">
              <a:solidFill>
                <a:srgbClr val="47C3D3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47C3D3"/>
                </a:solidFill>
              </a:rPr>
              <a:t>Pay for the consultation</a:t>
            </a:r>
            <a:endParaRPr lang="en-US" sz="2400" b="1" dirty="0">
              <a:solidFill>
                <a:srgbClr val="47C3D3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47C3D3"/>
                </a:solidFill>
              </a:rPr>
              <a:t>Get the eprescription</a:t>
            </a:r>
            <a:endParaRPr lang="en-US" sz="2400" b="1" dirty="0">
              <a:solidFill>
                <a:srgbClr val="47C3D3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US" sz="2800" b="1" dirty="0">
              <a:solidFill>
                <a:srgbClr val="47C3D3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US" sz="2800" b="1" dirty="0">
              <a:solidFill>
                <a:srgbClr val="47C3D3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US" sz="2800" b="1" dirty="0">
              <a:solidFill>
                <a:srgbClr val="47C3D3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US" sz="2800" b="1" dirty="0">
              <a:solidFill>
                <a:srgbClr val="47C3D3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US" sz="2800" b="1" u="sng" dirty="0">
              <a:solidFill>
                <a:srgbClr val="47C3D3"/>
              </a:solidFill>
            </a:endParaRPr>
          </a:p>
          <a:p>
            <a:pPr algn="l"/>
            <a:endParaRPr lang="en-US" sz="2800" b="1" u="sng" dirty="0">
              <a:solidFill>
                <a:srgbClr val="47C3D3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01731"/>
          </a:xfrm>
        </p:spPr>
        <p:txBody>
          <a:bodyPr/>
          <a:lstStyle/>
          <a:p>
            <a:r>
              <a:rPr lang="en-US" sz="4400" dirty="0">
                <a:solidFill>
                  <a:srgbClr val="47C3D3"/>
                </a:solidFill>
                <a:latin typeface="+mn-lt"/>
              </a:rPr>
              <a:t>MODULES </a:t>
            </a:r>
            <a:endParaRPr lang="en-US" sz="4400" dirty="0">
              <a:solidFill>
                <a:srgbClr val="47C3D3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sp>
        <p:nvSpPr>
          <p:cNvPr id="5" name="TextBox 4"/>
          <p:cNvSpPr txBox="1"/>
          <p:nvPr/>
        </p:nvSpPr>
        <p:spPr>
          <a:xfrm>
            <a:off x="714375" y="1486971"/>
            <a:ext cx="7353300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47C3D3"/>
                </a:solidFill>
              </a:rPr>
              <a:t>DOCTOR MODULE:</a:t>
            </a:r>
            <a:endParaRPr lang="en-US" sz="2800" b="1" dirty="0">
              <a:solidFill>
                <a:srgbClr val="47C3D3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47C3D3"/>
                </a:solidFill>
              </a:rPr>
              <a:t>Doctor need to register and login</a:t>
            </a:r>
            <a:endParaRPr lang="en-US" sz="2400" b="1" dirty="0">
              <a:solidFill>
                <a:srgbClr val="47C3D3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47C3D3"/>
                </a:solidFill>
              </a:rPr>
              <a:t>Admin will approval the doctor identity</a:t>
            </a:r>
            <a:endParaRPr lang="en-US" sz="2400" b="1" dirty="0">
              <a:solidFill>
                <a:srgbClr val="47C3D3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47C3D3"/>
                </a:solidFill>
              </a:rPr>
              <a:t>Accept the patient request</a:t>
            </a:r>
            <a:endParaRPr lang="en-US" sz="2400" b="1" dirty="0">
              <a:solidFill>
                <a:srgbClr val="47C3D3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47C3D3"/>
                </a:solidFill>
              </a:rPr>
              <a:t>After consultation send payment and eprescription to patient</a:t>
            </a:r>
            <a:endParaRPr lang="en-US" sz="2400" b="1" dirty="0">
              <a:solidFill>
                <a:srgbClr val="47C3D3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rgbClr val="47C3D3"/>
              </a:solidFill>
            </a:endParaRPr>
          </a:p>
          <a:p>
            <a:r>
              <a:rPr lang="en-US" sz="2800" b="1" dirty="0">
                <a:solidFill>
                  <a:srgbClr val="47C3D3"/>
                </a:solidFill>
              </a:rPr>
              <a:t>ADMIN MODULE:</a:t>
            </a:r>
            <a:endParaRPr lang="en-US" sz="2800" b="1" dirty="0">
              <a:solidFill>
                <a:srgbClr val="47C3D3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47C3D3"/>
                </a:solidFill>
              </a:rPr>
              <a:t>Approve doctor identity</a:t>
            </a:r>
            <a:endParaRPr lang="en-US" sz="2800" b="1" dirty="0">
              <a:solidFill>
                <a:srgbClr val="47C3D3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47C3D3"/>
                </a:solidFill>
              </a:rPr>
              <a:t>Manage patient and doctor details</a:t>
            </a:r>
            <a:endParaRPr lang="en-US" sz="2800" b="1" dirty="0">
              <a:solidFill>
                <a:srgbClr val="47C3D3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47C3D3"/>
                </a:solidFill>
              </a:rPr>
              <a:t>Manage payment details</a:t>
            </a:r>
            <a:endParaRPr lang="en-US" sz="2800" b="1" dirty="0">
              <a:solidFill>
                <a:srgbClr val="47C3D3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rgbClr val="47C3D3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rgbClr val="47C3D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4000" y="280898"/>
            <a:ext cx="6784975" cy="1228904"/>
          </a:xfrm>
        </p:spPr>
        <p:txBody>
          <a:bodyPr/>
          <a:lstStyle/>
          <a:p>
            <a:r>
              <a:rPr lang="en-US" sz="4000" dirty="0">
                <a:solidFill>
                  <a:srgbClr val="47C3D3"/>
                </a:solidFill>
                <a:latin typeface="+mn-lt"/>
              </a:rPr>
              <a:t>Workflow diagram of patient module</a:t>
            </a:r>
            <a:endParaRPr lang="en-US" sz="4000" dirty="0">
              <a:solidFill>
                <a:srgbClr val="47C3D3"/>
              </a:solidFill>
              <a:latin typeface="+mn-lt"/>
            </a:endParaRPr>
          </a:p>
        </p:txBody>
      </p:sp>
      <p:graphicFrame>
        <p:nvGraphicFramePr>
          <p:cNvPr id="7" name="Chart 6" title="Gross Revenue Placeholder Chart"/>
          <p:cNvGraphicFramePr/>
          <p:nvPr/>
        </p:nvGraphicFramePr>
        <p:xfrm>
          <a:off x="1250949" y="1609725"/>
          <a:ext cx="8512175" cy="4352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950" y="161926"/>
            <a:ext cx="6965950" cy="1311128"/>
          </a:xfrm>
        </p:spPr>
        <p:txBody>
          <a:bodyPr/>
          <a:lstStyle/>
          <a:p>
            <a:r>
              <a:rPr lang="en-US" sz="4400" dirty="0">
                <a:solidFill>
                  <a:srgbClr val="47C3D3"/>
                </a:solidFill>
                <a:latin typeface="+mn-lt"/>
              </a:rPr>
              <a:t>Smart contracts to store</a:t>
            </a:r>
            <a:br>
              <a:rPr lang="en-US" sz="4400" dirty="0">
                <a:solidFill>
                  <a:srgbClr val="47C3D3"/>
                </a:solidFill>
                <a:latin typeface="+mn-lt"/>
              </a:rPr>
            </a:br>
            <a:r>
              <a:rPr lang="en-US" sz="4400" dirty="0">
                <a:solidFill>
                  <a:srgbClr val="47C3D3"/>
                </a:solidFill>
                <a:latin typeface="+mn-lt"/>
              </a:rPr>
              <a:t>data in blockchain</a:t>
            </a:r>
            <a:endParaRPr lang="en-US" sz="4400" dirty="0">
              <a:solidFill>
                <a:srgbClr val="47C3D3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1000" y="1549543"/>
            <a:ext cx="9734550" cy="3813031"/>
          </a:xfrm>
        </p:spPr>
        <p:txBody>
          <a:bodyPr>
            <a:normAutofit lnSpcReduction="20000"/>
          </a:bodyPr>
          <a:lstStyle/>
          <a:p>
            <a:pPr algn="l"/>
            <a:r>
              <a:rPr lang="en-US" sz="2400" b="1" dirty="0">
                <a:solidFill>
                  <a:srgbClr val="47C3D3"/>
                </a:solidFill>
              </a:rPr>
              <a:t>Health records:</a:t>
            </a:r>
            <a:endParaRPr lang="en-US" sz="2400" b="1" dirty="0">
              <a:solidFill>
                <a:srgbClr val="47C3D3"/>
              </a:solidFill>
            </a:endParaRPr>
          </a:p>
          <a:p>
            <a:pPr marL="342900" indent="-342900" algn="l">
              <a:buFont typeface="Wingdings" panose="05000000000000000000" charset="0"/>
              <a:buChar char="§"/>
            </a:pPr>
            <a:r>
              <a:rPr lang="en-US" sz="2000" b="1" dirty="0">
                <a:solidFill>
                  <a:srgbClr val="47C3D3"/>
                </a:solidFill>
              </a:rPr>
              <a:t>Smart contracts allow records and information to be stored on a digital ledger. This means if a patient was moving from one hospital to another, they would be able to do so with ease and without having to fill out numerous forms. </a:t>
            </a:r>
            <a:endParaRPr lang="en-US" sz="2000" b="1" dirty="0">
              <a:solidFill>
                <a:srgbClr val="47C3D3"/>
              </a:solidFill>
            </a:endParaRPr>
          </a:p>
          <a:p>
            <a:pPr marL="342900" indent="-342900" algn="l">
              <a:buFont typeface="Wingdings" panose="05000000000000000000" charset="0"/>
              <a:buChar char="§"/>
            </a:pPr>
            <a:r>
              <a:rPr lang="en-US" sz="2000" b="1" dirty="0">
                <a:solidFill>
                  <a:srgbClr val="47C3D3"/>
                </a:solidFill>
              </a:rPr>
              <a:t>Records can then also be viewed by the patient’s preferred physician on the blockchain network.</a:t>
            </a:r>
            <a:endParaRPr lang="en-US" sz="2000" b="1" dirty="0">
              <a:solidFill>
                <a:srgbClr val="47C3D3"/>
              </a:solidFill>
            </a:endParaRPr>
          </a:p>
          <a:p>
            <a:pPr marL="342900" indent="-342900" algn="l">
              <a:buFont typeface="Wingdings" panose="05000000000000000000" charset="0"/>
              <a:buChar char="§"/>
            </a:pPr>
            <a:r>
              <a:rPr lang="en-US" sz="2000" b="1" dirty="0">
                <a:solidFill>
                  <a:srgbClr val="47C3D3"/>
                </a:solidFill>
              </a:rPr>
              <a:t>Hospitals and healthcare companies rely on a number of databases filled with patient information. </a:t>
            </a:r>
            <a:endParaRPr lang="en-US" sz="2000" b="1" dirty="0">
              <a:solidFill>
                <a:srgbClr val="47C3D3"/>
              </a:solidFill>
            </a:endParaRPr>
          </a:p>
          <a:p>
            <a:pPr marL="342900" indent="-342900" algn="l">
              <a:buFont typeface="Wingdings" panose="05000000000000000000" charset="0"/>
              <a:buChar char="§"/>
            </a:pPr>
            <a:r>
              <a:rPr lang="en-US" sz="2000" b="1" dirty="0">
                <a:solidFill>
                  <a:srgbClr val="47C3D3"/>
                </a:solidFill>
              </a:rPr>
              <a:t>However, these can be too restrictive to allow for the sharing of potentially life-saving insights around the globe. Without blockchain and smart contracts, this information may take a long time to reach the recipient and could potentially be hacked.</a:t>
            </a:r>
            <a:endParaRPr lang="en-US" sz="2000" b="1" dirty="0">
              <a:solidFill>
                <a:srgbClr val="47C3D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4035"/>
          </a:xfrm>
        </p:spPr>
        <p:txBody>
          <a:bodyPr/>
          <a:p>
            <a:r>
              <a:rPr lang="en-US">
                <a:solidFill>
                  <a:srgbClr val="47C3D3"/>
                </a:solidFill>
                <a:latin typeface="+mn-lt"/>
                <a:cs typeface="+mn-lt"/>
              </a:rPr>
              <a:t>Architecture diagram</a:t>
            </a:r>
            <a:endParaRPr lang="en-US">
              <a:solidFill>
                <a:srgbClr val="47C3D3"/>
              </a:solidFill>
              <a:latin typeface="+mn-lt"/>
              <a:cs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pic>
        <p:nvPicPr>
          <p:cNvPr id="8" name="Content Placeholder 7" descr="archi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58645" y="1642110"/>
            <a:ext cx="7333615" cy="41262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1144929"/>
          </a:xfrm>
        </p:spPr>
        <p:txBody>
          <a:bodyPr/>
          <a:lstStyle/>
          <a:p>
            <a:r>
              <a:rPr lang="en-US" sz="4400" dirty="0">
                <a:solidFill>
                  <a:srgbClr val="47C3D3"/>
                </a:solidFill>
                <a:latin typeface="+mn-lt"/>
              </a:rPr>
              <a:t>Tools and Technologies</a:t>
            </a:r>
            <a:br>
              <a:rPr lang="en-US" b="0" i="0" dirty="0">
                <a:solidFill>
                  <a:srgbClr val="505050"/>
                </a:solidFill>
                <a:effectLst/>
                <a:latin typeface="NexusSerif"/>
              </a:rPr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38668" y="1512711"/>
            <a:ext cx="10462682" cy="383081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7C3D3"/>
                </a:solidFill>
              </a:rPr>
              <a:t>Remix IDE</a:t>
            </a:r>
            <a:endParaRPr lang="en-US" sz="2000" b="1" dirty="0">
              <a:solidFill>
                <a:srgbClr val="47C3D3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7C3D3"/>
                </a:solidFill>
              </a:rPr>
              <a:t>Solidity</a:t>
            </a:r>
            <a:endParaRPr lang="en-US" sz="2000" b="1" dirty="0">
              <a:solidFill>
                <a:srgbClr val="47C3D3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7C3D3"/>
                </a:solidFill>
              </a:rPr>
              <a:t>Ganache</a:t>
            </a:r>
            <a:endParaRPr lang="en-US" sz="2000" b="1" dirty="0">
              <a:solidFill>
                <a:srgbClr val="47C3D3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7C3D3"/>
                </a:solidFill>
              </a:rPr>
              <a:t>Web3.js</a:t>
            </a:r>
            <a:endParaRPr lang="en-US" sz="2000" b="1" dirty="0">
              <a:solidFill>
                <a:srgbClr val="47C3D3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7C3D3"/>
                </a:solidFill>
              </a:rPr>
              <a:t>HTML5</a:t>
            </a:r>
            <a:endParaRPr lang="en-US" sz="2000" b="1" dirty="0">
              <a:solidFill>
                <a:srgbClr val="47C3D3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7C3D3"/>
                </a:solidFill>
              </a:rPr>
              <a:t>CSS5</a:t>
            </a:r>
            <a:endParaRPr lang="en-US" sz="2000" b="1" dirty="0">
              <a:solidFill>
                <a:srgbClr val="47C3D3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7C3D3"/>
                </a:solidFill>
              </a:rPr>
              <a:t>Bootstrap and jquery</a:t>
            </a:r>
            <a:endParaRPr lang="en-US" sz="2000" b="1" dirty="0">
              <a:solidFill>
                <a:srgbClr val="47C3D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47C3D3"/>
                </a:solidFill>
                <a:latin typeface="+mn-lt"/>
              </a:rPr>
              <a:t>Thank You</a:t>
            </a:r>
            <a:endParaRPr lang="en-GB" dirty="0">
              <a:solidFill>
                <a:srgbClr val="47C3D3"/>
              </a:solidFill>
              <a:latin typeface="+mn-lt"/>
            </a:endParaRP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1815</Words>
  <Application>WPS Presentation</Application>
  <PresentationFormat>Widescreen</PresentationFormat>
  <Paragraphs>86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SimSun</vt:lpstr>
      <vt:lpstr>Wingdings</vt:lpstr>
      <vt:lpstr>Trebuchet MS</vt:lpstr>
      <vt:lpstr>Trade Gothic LT Pro</vt:lpstr>
      <vt:lpstr>Yu Gothic UI</vt:lpstr>
      <vt:lpstr>Tahoma</vt:lpstr>
      <vt:lpstr>Wingdings</vt:lpstr>
      <vt:lpstr>NexusSerif</vt:lpstr>
      <vt:lpstr>Segoe Print</vt:lpstr>
      <vt:lpstr>Microsoft YaHei</vt:lpstr>
      <vt:lpstr>Arial Unicode MS</vt:lpstr>
      <vt:lpstr>Calibri</vt:lpstr>
      <vt:lpstr>Office Theme</vt:lpstr>
      <vt:lpstr>DR.HERE</vt:lpstr>
      <vt:lpstr>INTRODUCTION</vt:lpstr>
      <vt:lpstr>MODULES</vt:lpstr>
      <vt:lpstr>MODULES </vt:lpstr>
      <vt:lpstr>Workflow diagram of patient module</vt:lpstr>
      <vt:lpstr>Smart contracts to store data in blockchain</vt:lpstr>
      <vt:lpstr>Architecture diagram</vt:lpstr>
      <vt:lpstr>Tools and Technologies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IN HEATHCARE</dc:title>
  <dc:creator>ROGITHKUMAR B</dc:creator>
  <cp:lastModifiedBy>ASUS</cp:lastModifiedBy>
  <cp:revision>11</cp:revision>
  <dcterms:created xsi:type="dcterms:W3CDTF">2022-03-23T16:46:00Z</dcterms:created>
  <dcterms:modified xsi:type="dcterms:W3CDTF">2022-04-22T10:00:56Z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A296B200E1264722B28CCB4F9A0E9B68</vt:lpwstr>
  </property>
  <property fmtid="{D5CDD505-2E9C-101B-9397-08002B2CF9AE}" pid="4" name="KSOProductBuildVer">
    <vt:lpwstr>1033-11.2.0.11074</vt:lpwstr>
  </property>
</Properties>
</file>