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89" r:id="rId4"/>
    <p:sldId id="290" r:id="rId5"/>
    <p:sldId id="291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55A11"/>
    <a:srgbClr val="0C0F15"/>
    <a:srgbClr val="FFF2CC"/>
    <a:srgbClr val="FF66FF"/>
    <a:srgbClr val="FFFF99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2857" autoAdjust="0"/>
  </p:normalViewPr>
  <p:slideViewPr>
    <p:cSldViewPr snapToGrid="0">
      <p:cViewPr varScale="1">
        <p:scale>
          <a:sx n="99" d="100"/>
          <a:sy n="99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FB9D0-E642-430E-ACCB-ECB573D521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21E4C-24C5-451B-BCDF-8850DEC7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8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A802-7B85-7EB8-C7DC-7658F8BD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25B33-B22D-03B1-FA9E-A5D97E2F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Impact" panose="020B08060309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6111-FB2D-C0EE-5105-6FBE15B0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Impact" panose="020B0806030902050204" pitchFamily="34" charset="0"/>
              </a:defRPr>
            </a:lvl1pPr>
          </a:lstStyle>
          <a:p>
            <a:fld id="{C87F14AD-D836-415A-917E-74AB5015882A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0EC2-49A1-6937-DEA0-3731D845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Impact" panose="020B0806030902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D66E-9F3F-F9A5-694F-A7E3664A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anose="020B0806030902050204" pitchFamily="34" charset="0"/>
              </a:defRPr>
            </a:lvl1pPr>
          </a:lstStyle>
          <a:p>
            <a:fld id="{BEBA4369-EA59-4746-9333-EA3155A29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1F70-E1AE-E16B-2CDD-D8189485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E2ED9-826E-DED1-E350-F71817C39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50C3-8923-8DC0-B96A-C5B1C052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7B48-3B5D-8D7E-13E8-0BBC3470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957C-55B4-E84A-174C-4FE85D86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99EA5-B0A7-909F-BF8B-11EA5DF05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88DAA-6A79-5D5C-EE2B-BE559DF3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34BA-F180-B5DF-73C7-E8C7DE75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C31E-1509-26C9-A3E6-DDD5CAF7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1916-3E28-B5F2-73D1-659D2A7E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EF41-AA43-ED9C-4C80-1FA7525B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17A1-6FCF-984E-53C1-6439BDE7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CED56-93EC-3D51-C16E-73C4DDDA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684B-E8D9-ABB3-726E-D85E7EAF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6219-0604-89DE-26F1-215A20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9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474D-4F0B-1E07-33EA-46510EA6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C5B5F-3DA2-7B83-62CA-23461779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D4F8-CC91-D1DB-7D58-3DD9D8EB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F5B9-5754-5553-EC55-7858A801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7764D-7D10-97EF-9A7D-08B0BC45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31B3-7508-1298-6FC0-9A526400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F850C-EFFE-9FA2-1BF6-5B306EB2E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0581C-F800-DF6B-EDC0-C29DE487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4DE70-5328-12EA-1B3E-363F9095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94436-9676-208D-6782-717F5D52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D4710-8133-2D5C-6814-FF712272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230A-D9B5-738E-479C-7E7DE1AA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1B52-D675-1E5D-0E38-DBADC9BF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0E5CA-2B9B-1574-094B-72322FF91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36C79-37A6-A721-D083-32F21C4D7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DF3FD-B3F5-8236-3F4D-D6919FDCC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A17B2-A987-D063-83B0-A79116CF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1C46C-A9C6-4516-4911-419D1CDA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D883E-6323-8ED7-66C4-4708CD69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1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B7D3-5448-963A-5DD0-44A03CDD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DD16F-33EE-67DD-AF3D-AF51107E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6E6BB-A60C-09D2-9E81-78AD2A95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A617C-B9CC-5252-CD1B-B27082AE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B75A8-04C2-FDCF-0D49-9B064FF9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14812-72C1-22EB-EAD1-42910900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F513A-D84A-3A60-FA52-6CEFB866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C24F-EFBF-9F2A-8BD0-807C7FC1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A4D4-A296-6B43-16A5-CA7A110D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4DD88-20B3-CA73-B7C6-93963F231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BC92-5F0D-BCFD-B103-BA68C88B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0429-C8A8-A69C-C9C6-60297ABC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FFCD-FB1B-4E7A-D0DF-7B5DB350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6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A7FE-B428-4459-71BD-0F916B56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66A7A-F504-25C5-5A6E-D9456B2B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E6346-0BAE-84A3-0630-495C49BFD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2F173-F798-5071-CE39-D04A29CA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6CAE-222A-37B1-F5A7-2299E4BC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2BC3D-755D-B4AC-4DC5-5D977BA3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BFF76-7D32-DA7B-91FB-4D9338BF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691D-C43B-AB27-FE10-3123FDE4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E092-324D-1828-2D03-C1176A8EF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14AD-D836-415A-917E-74AB5015882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87AD-F336-11FD-56EA-D810AB07F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FE6C-09A2-A6FC-72CD-5CE7036C3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4369-EA59-4746-9333-EA3155A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 Cond" panose="020B0506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 Cond" panose="020B0506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 Cond" panose="020B0506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 Cond" panose="020B0506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 Cond" panose="020B0506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D2098212-5032-35C8-7C3E-7847688E6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DB0A9-291C-C850-3353-CBC2A2388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 err="1">
                <a:latin typeface="+mj-lt"/>
              </a:rPr>
              <a:t>Aplicaciones</a:t>
            </a:r>
            <a:r>
              <a:rPr lang="en-US" sz="3100" b="1" dirty="0">
                <a:latin typeface="+mj-lt"/>
              </a:rPr>
              <a:t> de </a:t>
            </a:r>
            <a:r>
              <a:rPr lang="en-US" sz="3100" b="1" dirty="0" err="1">
                <a:latin typeface="+mj-lt"/>
              </a:rPr>
              <a:t>Inteligencia</a:t>
            </a:r>
            <a:r>
              <a:rPr lang="en-US" sz="3100" b="1" dirty="0">
                <a:latin typeface="+mj-lt"/>
              </a:rPr>
              <a:t> Artificial </a:t>
            </a:r>
            <a:r>
              <a:rPr lang="en-US" sz="3100" b="1" dirty="0" err="1">
                <a:latin typeface="+mj-lt"/>
              </a:rPr>
              <a:t>en</a:t>
            </a:r>
            <a:r>
              <a:rPr lang="en-US" sz="3100" b="1" dirty="0">
                <a:latin typeface="+mj-lt"/>
              </a:rPr>
              <a:t> Economía y </a:t>
            </a:r>
            <a:r>
              <a:rPr lang="en-US" sz="3100" b="1" dirty="0" err="1">
                <a:latin typeface="+mj-lt"/>
              </a:rPr>
              <a:t>Finanzas</a:t>
            </a:r>
            <a:endParaRPr lang="en-US" sz="3100" b="1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126E-41DB-E43E-58ED-F762C15E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3974" y="2434201"/>
            <a:ext cx="3586348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b="1" dirty="0">
                <a:latin typeface="+mn-lt"/>
              </a:rPr>
              <a:t>Rolando M. Gonzales Martinez</a:t>
            </a:r>
          </a:p>
          <a:p>
            <a:pPr algn="r"/>
            <a:r>
              <a:rPr lang="en-US" sz="2000" dirty="0">
                <a:latin typeface="+mn-lt"/>
              </a:rPr>
              <a:t>Royal Netherlands Academy of Art and Sciences</a:t>
            </a:r>
          </a:p>
          <a:p>
            <a:pPr algn="r"/>
            <a:r>
              <a:rPr lang="en-US" sz="2000" dirty="0">
                <a:latin typeface="+mn-lt"/>
              </a:rPr>
              <a:t>University of Groningen</a:t>
            </a:r>
          </a:p>
          <a:p>
            <a:pPr algn="r"/>
            <a:r>
              <a:rPr lang="en-US" sz="2000" dirty="0">
                <a:latin typeface="+mn-lt"/>
              </a:rPr>
              <a:t>The Netherlands</a:t>
            </a:r>
          </a:p>
        </p:txBody>
      </p:sp>
      <p:pic>
        <p:nvPicPr>
          <p:cNvPr id="6" name="Picture 5" descr="A logo with black text&#10;&#10;Description automatically generated">
            <a:extLst>
              <a:ext uri="{FF2B5EF4-FFF2-40B4-BE49-F238E27FC236}">
                <a16:creationId xmlns:a16="http://schemas.microsoft.com/office/drawing/2014/main" id="{9FA574DA-AD3B-69F5-F9FF-F88E001FE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153" y="4559102"/>
            <a:ext cx="3268484" cy="12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C5BD-2159-9D97-7CDC-2174DBCF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1742-0F00-9B16-0B06-A64294A7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5"/>
            <a:ext cx="10672482" cy="50559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s-BO" sz="3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Fundamentos de la inteligencia artificial (AI)</a:t>
            </a:r>
            <a:br>
              <a:rPr lang="es-B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Herramientas y lenguajes de programación utilizados en la IA</a:t>
            </a:r>
            <a:br>
              <a:rPr lang="es-B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Big Data e infraestructura de estimación e implementación de algoritmos de AI</a:t>
            </a:r>
            <a:br>
              <a:rPr lang="es-B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Algoritmos generativos</a:t>
            </a:r>
            <a:br>
              <a:rPr lang="es-BO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― </a:t>
            </a:r>
            <a:r>
              <a:rPr lang="es-BO" sz="3600" b="0" i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Midjourney</a:t>
            </a:r>
            <a:r>
              <a:rPr lang="es-BO" sz="3600" b="0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DALL-E</a:t>
            </a:r>
            <a:br>
              <a:rPr lang="es-BO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― </a:t>
            </a:r>
            <a:r>
              <a:rPr lang="es-BO" sz="3600" b="0" i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ChatGPT</a:t>
            </a:r>
            <a:br>
              <a:rPr lang="es-B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Aprendizaje automático (machine </a:t>
            </a:r>
            <a:r>
              <a:rPr lang="es-BO" sz="3600" b="0" i="0" dirty="0" err="1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BO" sz="3600" dirty="0">
                <a:solidFill>
                  <a:srgbClr val="FF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ML</a:t>
            </a:r>
            <a:r>
              <a:rPr lang="es-BO" sz="3600" b="0" i="0" dirty="0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s-BO" sz="3600" dirty="0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― Aprendizaje supervisado</a:t>
            </a:r>
            <a:br>
              <a:rPr lang="es-BO" sz="3600" dirty="0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― Aprendizaje no supervisado</a:t>
            </a:r>
            <a:br>
              <a:rPr lang="es-BO" sz="3600" dirty="0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solidFill>
                  <a:srgbClr val="FF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― Algoritmos de ML más comunes</a:t>
            </a:r>
            <a:br>
              <a:rPr lang="es-B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Deep </a:t>
            </a:r>
            <a:r>
              <a:rPr lang="es-BO" sz="36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BO" sz="3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(redes neuronales profundas)</a:t>
            </a:r>
            <a:br>
              <a:rPr lang="es-B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36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 Visión por computadora (CV)</a:t>
            </a:r>
            <a:endParaRPr lang="es-BO" sz="29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BO" sz="38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Aplicaciones en economía y finanzas</a:t>
            </a:r>
            <a:endParaRPr lang="en-US" sz="51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">
            <a:extLst>
              <a:ext uri="{FF2B5EF4-FFF2-40B4-BE49-F238E27FC236}">
                <a16:creationId xmlns:a16="http://schemas.microsoft.com/office/drawing/2014/main" id="{561D8A80-0590-80B6-B03D-22611C7AA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3D0D2-28E5-2058-2140-4D215848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4681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BO" sz="4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Introducción:</a:t>
            </a:r>
            <a:br>
              <a:rPr lang="es-BO" sz="4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4800" dirty="0">
                <a:solidFill>
                  <a:schemeClr val="bg1"/>
                </a:solidFill>
                <a:latin typeface="Gulim" panose="020B0503020000020004" pitchFamily="34" charset="-127"/>
                <a:ea typeface="Gulim" panose="020B0503020000020004" pitchFamily="34" charset="-127"/>
                <a:cs typeface="Times New Roman" panose="02020603050405020304" pitchFamily="18" charset="0"/>
              </a:rPr>
              <a:t>Procesamiento del lenguaje natural y análisis de sentimiento</a:t>
            </a:r>
            <a:br>
              <a:rPr lang="es-BO" sz="4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0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46A97B-3E9E-E5BA-648A-CE30ADCD3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83" y="317633"/>
            <a:ext cx="2720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6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98359-0D05-530A-6D34-BFC41EF5A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1" r="9089" b="333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17E81-1D25-397A-CC23-8D3975B9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S" sz="4800" dirty="0">
                <a:solidFill>
                  <a:schemeClr val="bg1"/>
                </a:solidFill>
                <a:latin typeface="+mj-lt"/>
              </a:rPr>
              <a:t>¿Cuál es la diferencia entre machine </a:t>
            </a:r>
            <a:r>
              <a:rPr lang="es-ES" sz="4800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es-ES" sz="4800" dirty="0">
                <a:solidFill>
                  <a:schemeClr val="bg1"/>
                </a:solidFill>
                <a:latin typeface="+mj-lt"/>
              </a:rPr>
              <a:t> y econometría?</a:t>
            </a:r>
            <a:endParaRPr lang="es-BO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333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6.1.4122"/>
  <p:tag name="SLIDO_PRESENTATION_ID" val="00000000-0000-0000-0000-000000000000"/>
  <p:tag name="SLIDO_EVENT_UUID" val="a1ffbdd1-63a9-4fef-9a4a-09b1e381b39f"/>
  <p:tag name="SLIDO_EVENT_SECTION_UUID" val="9b8d9f9b-6124-4dde-98ff-5d4dd10a688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150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Gulim</vt:lpstr>
      <vt:lpstr>Arial</vt:lpstr>
      <vt:lpstr>Arial Nova Cond</vt:lpstr>
      <vt:lpstr>Calibri</vt:lpstr>
      <vt:lpstr>Calibri Light</vt:lpstr>
      <vt:lpstr>Impact</vt:lpstr>
      <vt:lpstr>Office Theme</vt:lpstr>
      <vt:lpstr>Aplicaciones de Inteligencia Artificial en Economía y Finanzas</vt:lpstr>
      <vt:lpstr>Contenido</vt:lpstr>
      <vt:lpstr>Introducción: Procesamiento del lenguaje natural y análisis de sentimiento </vt:lpstr>
      <vt:lpstr>PowerPoint Presentation</vt:lpstr>
      <vt:lpstr>¿Cuál es la diferencia entre machine learning y econometría?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 Inteligencia Artificial en Economía y Finanzas</dc:title>
  <dc:creator>Rolando Gonzales Martinez</dc:creator>
  <cp:lastModifiedBy>Rolando Gonzales Martinez</cp:lastModifiedBy>
  <cp:revision>40</cp:revision>
  <dcterms:created xsi:type="dcterms:W3CDTF">2023-07-16T11:55:00Z</dcterms:created>
  <dcterms:modified xsi:type="dcterms:W3CDTF">2023-08-17T14:35:53Z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1.6.1.4122</vt:lpwstr>
  </property>
</Properties>
</file>