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4e5beb9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4e5beb9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4e5beb9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4e5beb9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4e5beb9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4e5beb9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4e5beb9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4e5beb9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4e5beb95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4e5beb95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faba595d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faba595d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55301d61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55301d61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5c98399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5c98399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5c98399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5c98399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59b837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59b837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b239ba1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b239ba1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59b837a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59b837a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59b837a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59b837a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59b837a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59b837a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55301d6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55301d6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faba59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faba59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faba595d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faba595d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faba595d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faba595d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faba595d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faba595d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553eb82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553eb82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faba595d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faba595d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916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a:t>Machine learning y deep learning</a:t>
            </a:r>
            <a:endParaRPr sz="4480"/>
          </a:p>
        </p:txBody>
      </p:sp>
      <p:sp>
        <p:nvSpPr>
          <p:cNvPr id="55" name="Google Shape;55;p13"/>
          <p:cNvSpPr txBox="1"/>
          <p:nvPr>
            <p:ph idx="1" type="subTitle"/>
          </p:nvPr>
        </p:nvSpPr>
        <p:spPr>
          <a:xfrm>
            <a:off x="247000" y="2473675"/>
            <a:ext cx="8520600" cy="549900"/>
          </a:xfrm>
          <a:prstGeom prst="rect">
            <a:avLst/>
          </a:prstGeom>
        </p:spPr>
        <p:txBody>
          <a:bodyPr anchorCtr="0" anchor="t" bIns="91425" lIns="91425" spcFirstLastPara="1" rIns="91425" wrap="square" tIns="91425">
            <a:normAutofit/>
          </a:bodyPr>
          <a:lstStyle/>
          <a:p>
            <a:pPr indent="0" lvl="0" marL="0" rtl="0" algn="ctr">
              <a:lnSpc>
                <a:spcPct val="90000"/>
              </a:lnSpc>
              <a:spcBef>
                <a:spcPts val="1000"/>
              </a:spcBef>
              <a:spcAft>
                <a:spcPts val="0"/>
              </a:spcAft>
              <a:buNone/>
            </a:pPr>
            <a:r>
              <a:rPr lang="en" sz="2400">
                <a:solidFill>
                  <a:schemeClr val="dk1"/>
                </a:solidFill>
              </a:rPr>
              <a:t>Rolando Gonzales Martinez, PhD</a:t>
            </a:r>
            <a:endParaRPr sz="2400">
              <a:solidFill>
                <a:schemeClr val="dk1"/>
              </a:solidFill>
            </a:endParaRPr>
          </a:p>
        </p:txBody>
      </p:sp>
      <p:sp>
        <p:nvSpPr>
          <p:cNvPr id="56" name="Google Shape;56;p13"/>
          <p:cNvSpPr txBox="1"/>
          <p:nvPr/>
        </p:nvSpPr>
        <p:spPr>
          <a:xfrm>
            <a:off x="247000" y="3326325"/>
            <a:ext cx="4178700" cy="1544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None/>
            </a:pPr>
            <a:r>
              <a:rPr lang="en" sz="2000">
                <a:solidFill>
                  <a:schemeClr val="dk1"/>
                </a:solidFill>
              </a:rPr>
              <a:t>Fellow postdoctoral Marie Skłodowska-Curie</a:t>
            </a:r>
            <a:endParaRPr sz="2000">
              <a:solidFill>
                <a:schemeClr val="dk1"/>
              </a:solidFill>
            </a:endParaRPr>
          </a:p>
          <a:p>
            <a:pPr indent="0" lvl="0" marL="0" rtl="0" algn="ctr">
              <a:lnSpc>
                <a:spcPct val="90000"/>
              </a:lnSpc>
              <a:spcBef>
                <a:spcPts val="1000"/>
              </a:spcBef>
              <a:spcAft>
                <a:spcPts val="0"/>
              </a:spcAft>
              <a:buNone/>
            </a:pPr>
            <a:r>
              <a:rPr lang="en" sz="2000">
                <a:solidFill>
                  <a:schemeClr val="dk1"/>
                </a:solidFill>
              </a:rPr>
              <a:t>Universidad de Groningen        (Países Bajos)</a:t>
            </a:r>
            <a:endParaRPr sz="1000"/>
          </a:p>
        </p:txBody>
      </p:sp>
      <p:sp>
        <p:nvSpPr>
          <p:cNvPr id="57" name="Google Shape;57;p13"/>
          <p:cNvSpPr txBox="1"/>
          <p:nvPr/>
        </p:nvSpPr>
        <p:spPr>
          <a:xfrm>
            <a:off x="4653600" y="3326325"/>
            <a:ext cx="4178700" cy="1544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None/>
            </a:pPr>
            <a:r>
              <a:rPr lang="en" sz="2000">
                <a:solidFill>
                  <a:schemeClr val="dk1"/>
                </a:solidFill>
              </a:rPr>
              <a:t>Investigador (researcher)</a:t>
            </a:r>
            <a:endParaRPr sz="2000">
              <a:solidFill>
                <a:schemeClr val="dk1"/>
              </a:solidFill>
            </a:endParaRPr>
          </a:p>
          <a:p>
            <a:pPr indent="0" lvl="0" marL="0" rtl="0" algn="ctr">
              <a:lnSpc>
                <a:spcPct val="90000"/>
              </a:lnSpc>
              <a:spcBef>
                <a:spcPts val="1000"/>
              </a:spcBef>
              <a:spcAft>
                <a:spcPts val="0"/>
              </a:spcAft>
              <a:buNone/>
            </a:pPr>
            <a:r>
              <a:rPr lang="en" sz="2000">
                <a:solidFill>
                  <a:schemeClr val="dk1"/>
                </a:solidFill>
              </a:rPr>
              <a:t>Iniciativa de Pobreza y Desarrollo Humano de la Universidad de Oxford (UK)</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GridSearchCV: </a:t>
            </a:r>
            <a:r>
              <a:rPr lang="en"/>
              <a:t>Validación</a:t>
            </a:r>
            <a:r>
              <a:rPr lang="en"/>
              <a:t> cruzada con </a:t>
            </a:r>
            <a:r>
              <a:rPr lang="en"/>
              <a:t>búsqueda</a:t>
            </a:r>
            <a:r>
              <a:rPr lang="en"/>
              <a:t> de </a:t>
            </a:r>
            <a:r>
              <a:rPr lang="en"/>
              <a:t>cuadrícula</a:t>
            </a:r>
            <a:endParaRPr/>
          </a:p>
        </p:txBody>
      </p:sp>
      <p:sp>
        <p:nvSpPr>
          <p:cNvPr id="117" name="Google Shape;117;p22"/>
          <p:cNvSpPr txBox="1"/>
          <p:nvPr>
            <p:ph idx="1" type="body"/>
          </p:nvPr>
        </p:nvSpPr>
        <p:spPr>
          <a:xfrm>
            <a:off x="311700" y="1152475"/>
            <a:ext cx="3964500" cy="3826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La validación cruzada con búsqueda de cuadrícula (GridSearchCV) se utiliza para optimizar los hiperparámetros de un modelo de machine learning</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GridSearchCV realiza una búsqueda exhaustiva a través de un conjunto especificado de valores de hiperparámetros para encontrar la mejor combinación que maximice la capacidad predictiva del modelo</a:t>
            </a:r>
            <a:endParaRPr>
              <a:solidFill>
                <a:schemeClr val="dk1"/>
              </a:solidFill>
            </a:endParaRPr>
          </a:p>
        </p:txBody>
      </p:sp>
      <p:pic>
        <p:nvPicPr>
          <p:cNvPr id="118" name="Google Shape;118;p22"/>
          <p:cNvPicPr preferRelativeResize="0"/>
          <p:nvPr/>
        </p:nvPicPr>
        <p:blipFill>
          <a:blip r:embed="rId3">
            <a:alphaModFix/>
          </a:blip>
          <a:stretch>
            <a:fillRect/>
          </a:stretch>
        </p:blipFill>
        <p:spPr>
          <a:xfrm>
            <a:off x="4428600" y="941525"/>
            <a:ext cx="3717735" cy="404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GridSearchCV: Validación cruzada con búsqueda de cuadrícula</a:t>
            </a:r>
            <a:endParaRPr/>
          </a:p>
        </p:txBody>
      </p:sp>
      <p:sp>
        <p:nvSpPr>
          <p:cNvPr id="124" name="Google Shape;124;p23"/>
          <p:cNvSpPr txBox="1"/>
          <p:nvPr>
            <p:ph idx="1" type="body"/>
          </p:nvPr>
        </p:nvSpPr>
        <p:spPr>
          <a:xfrm>
            <a:off x="311700" y="1152475"/>
            <a:ext cx="3964500" cy="38262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chemeClr val="dk1"/>
              </a:buClr>
              <a:buSzPct val="100000"/>
              <a:buChar char="●"/>
            </a:pPr>
            <a:r>
              <a:rPr lang="en">
                <a:solidFill>
                  <a:schemeClr val="dk1"/>
                </a:solidFill>
              </a:rPr>
              <a:t>S es el conjunto de valores de los hiperparámetros (el conjunto de todas las posibles combinaciones de los hiperparámetros que se quiere evaluar)</a:t>
            </a:r>
            <a:endParaRPr>
              <a:solidFill>
                <a:schemeClr val="dk1"/>
              </a:solidFill>
            </a:endParaRPr>
          </a:p>
          <a:p>
            <a:pPr indent="-334327" lvl="0" marL="457200" rtl="0" algn="l">
              <a:spcBef>
                <a:spcPts val="1000"/>
              </a:spcBef>
              <a:spcAft>
                <a:spcPts val="1000"/>
              </a:spcAft>
              <a:buClr>
                <a:schemeClr val="dk1"/>
              </a:buClr>
              <a:buSzPct val="100000"/>
              <a:buChar char="●"/>
            </a:pPr>
            <a:r>
              <a:rPr lang="en">
                <a:solidFill>
                  <a:schemeClr val="dk1"/>
                </a:solidFill>
              </a:rPr>
              <a:t>𝑆 representa la cuadrícula donde cada dimensión corresponde a un hiperparámetro diferente y se obtiene como el producto cartesiano de los S-conjuntos de los </a:t>
            </a:r>
            <a:r>
              <a:rPr i="1" lang="en">
                <a:solidFill>
                  <a:schemeClr val="dk1"/>
                </a:solidFill>
              </a:rPr>
              <a:t>m</a:t>
            </a:r>
            <a:r>
              <a:rPr lang="en">
                <a:solidFill>
                  <a:schemeClr val="dk1"/>
                </a:solidFill>
              </a:rPr>
              <a:t>-hiperparametros que se quiere evaluar.</a:t>
            </a:r>
            <a:endParaRPr>
              <a:solidFill>
                <a:schemeClr val="dk1"/>
              </a:solidFill>
            </a:endParaRPr>
          </a:p>
        </p:txBody>
      </p:sp>
      <p:pic>
        <p:nvPicPr>
          <p:cNvPr id="125" name="Google Shape;125;p23"/>
          <p:cNvPicPr preferRelativeResize="0"/>
          <p:nvPr/>
        </p:nvPicPr>
        <p:blipFill>
          <a:blip r:embed="rId3">
            <a:alphaModFix/>
          </a:blip>
          <a:stretch>
            <a:fillRect/>
          </a:stretch>
        </p:blipFill>
        <p:spPr>
          <a:xfrm>
            <a:off x="4428600" y="941525"/>
            <a:ext cx="3717735" cy="404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GridSearchCV: Validación cruzada y hypertuning con búsqueda de cuadrícula</a:t>
            </a:r>
            <a:endParaRPr/>
          </a:p>
        </p:txBody>
      </p:sp>
      <p:sp>
        <p:nvSpPr>
          <p:cNvPr id="131" name="Google Shape;131;p24"/>
          <p:cNvSpPr txBox="1"/>
          <p:nvPr>
            <p:ph idx="1" type="body"/>
          </p:nvPr>
        </p:nvSpPr>
        <p:spPr>
          <a:xfrm>
            <a:off x="311700" y="1152475"/>
            <a:ext cx="3964500" cy="3826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La validación cruzada divide el conjunto de datos en </a:t>
            </a:r>
            <a:r>
              <a:rPr i="1" lang="en">
                <a:solidFill>
                  <a:schemeClr val="dk1"/>
                </a:solidFill>
              </a:rPr>
              <a:t>k </a:t>
            </a:r>
            <a:r>
              <a:rPr lang="en">
                <a:solidFill>
                  <a:schemeClr val="dk1"/>
                </a:solidFill>
              </a:rPr>
              <a:t>subconjuntos (folds). Luego, se entrena el modelo en </a:t>
            </a:r>
            <a:r>
              <a:rPr i="1" lang="en">
                <a:solidFill>
                  <a:schemeClr val="dk1"/>
                </a:solidFill>
              </a:rPr>
              <a:t>k-1</a:t>
            </a:r>
            <a:r>
              <a:rPr lang="en">
                <a:solidFill>
                  <a:schemeClr val="dk1"/>
                </a:solidFill>
              </a:rPr>
              <a:t> de estos subconjuntos y se valida en el subconjunto restante.</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Este proceso se repite </a:t>
            </a:r>
            <a:r>
              <a:rPr i="1" lang="en">
                <a:solidFill>
                  <a:schemeClr val="dk1"/>
                </a:solidFill>
              </a:rPr>
              <a:t>k</a:t>
            </a:r>
            <a:r>
              <a:rPr lang="en">
                <a:solidFill>
                  <a:schemeClr val="dk1"/>
                </a:solidFill>
              </a:rPr>
              <a:t> veces, cambiando el subconjunto de validación cada vez, para asegurar que cada observación se use tanto para entrenamiento como para validación.</a:t>
            </a:r>
            <a:endParaRPr>
              <a:solidFill>
                <a:schemeClr val="dk1"/>
              </a:solidFill>
            </a:endParaRPr>
          </a:p>
        </p:txBody>
      </p:sp>
      <p:pic>
        <p:nvPicPr>
          <p:cNvPr id="132" name="Google Shape;132;p24"/>
          <p:cNvPicPr preferRelativeResize="0"/>
          <p:nvPr/>
        </p:nvPicPr>
        <p:blipFill>
          <a:blip r:embed="rId3">
            <a:alphaModFix/>
          </a:blip>
          <a:stretch>
            <a:fillRect/>
          </a:stretch>
        </p:blipFill>
        <p:spPr>
          <a:xfrm>
            <a:off x="4428600" y="941525"/>
            <a:ext cx="3717735" cy="404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GridSearchCV: Validación cruzada </a:t>
            </a:r>
            <a:r>
              <a:rPr lang="en"/>
              <a:t>y hypertuning </a:t>
            </a:r>
            <a:r>
              <a:rPr lang="en"/>
              <a:t>con búsqueda de cuadrícula</a:t>
            </a:r>
            <a:endParaRPr/>
          </a:p>
        </p:txBody>
      </p:sp>
      <p:sp>
        <p:nvSpPr>
          <p:cNvPr id="138" name="Google Shape;138;p25"/>
          <p:cNvSpPr txBox="1"/>
          <p:nvPr>
            <p:ph idx="1" type="body"/>
          </p:nvPr>
        </p:nvSpPr>
        <p:spPr>
          <a:xfrm>
            <a:off x="311700" y="1152475"/>
            <a:ext cx="3964500" cy="3826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Se estima el modelo M en cada </a:t>
            </a:r>
            <a:r>
              <a:rPr lang="en">
                <a:solidFill>
                  <a:schemeClr val="dk1"/>
                </a:solidFill>
              </a:rPr>
              <a:t>partición</a:t>
            </a:r>
            <a:r>
              <a:rPr lang="en">
                <a:solidFill>
                  <a:schemeClr val="dk1"/>
                </a:solidFill>
              </a:rPr>
              <a:t> de entrenamiento de la muestra y se realizan predicciones en la muestra test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Se obtienen </a:t>
            </a:r>
            <a:r>
              <a:rPr lang="en">
                <a:solidFill>
                  <a:schemeClr val="dk1"/>
                </a:solidFill>
              </a:rPr>
              <a:t>métricas</a:t>
            </a:r>
            <a:r>
              <a:rPr lang="en">
                <a:solidFill>
                  <a:schemeClr val="dk1"/>
                </a:solidFill>
              </a:rPr>
              <a:t> de </a:t>
            </a:r>
            <a:r>
              <a:rPr lang="en">
                <a:solidFill>
                  <a:schemeClr val="dk1"/>
                </a:solidFill>
              </a:rPr>
              <a:t>desempeño (scores)</a:t>
            </a:r>
            <a:r>
              <a:rPr lang="en">
                <a:solidFill>
                  <a:schemeClr val="dk1"/>
                </a:solidFill>
              </a:rPr>
              <a:t> del modelo en las muestras test y se promedian para obtener el score de </a:t>
            </a:r>
            <a:r>
              <a:rPr lang="en">
                <a:solidFill>
                  <a:schemeClr val="dk1"/>
                </a:solidFill>
              </a:rPr>
              <a:t>validación</a:t>
            </a:r>
            <a:r>
              <a:rPr lang="en">
                <a:solidFill>
                  <a:schemeClr val="dk1"/>
                </a:solidFill>
              </a:rPr>
              <a:t> cruzada promedio en los </a:t>
            </a:r>
            <a:r>
              <a:rPr i="1" lang="en">
                <a:solidFill>
                  <a:schemeClr val="dk1"/>
                </a:solidFill>
              </a:rPr>
              <a:t>k</a:t>
            </a:r>
            <a:r>
              <a:rPr lang="en">
                <a:solidFill>
                  <a:schemeClr val="dk1"/>
                </a:solidFill>
              </a:rPr>
              <a:t>-folds.</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El algoritmo devuelve los mejores hiperparámetros y el modelo </a:t>
            </a:r>
            <a:r>
              <a:rPr lang="en">
                <a:solidFill>
                  <a:schemeClr val="dk1"/>
                </a:solidFill>
              </a:rPr>
              <a:t>óptimo</a:t>
            </a:r>
            <a:r>
              <a:rPr lang="en">
                <a:solidFill>
                  <a:schemeClr val="dk1"/>
                </a:solidFill>
              </a:rPr>
              <a:t> entrenado en todo el conjunto de datos 𝐷.</a:t>
            </a:r>
            <a:endParaRPr>
              <a:solidFill>
                <a:schemeClr val="dk1"/>
              </a:solidFill>
            </a:endParaRPr>
          </a:p>
        </p:txBody>
      </p:sp>
      <p:pic>
        <p:nvPicPr>
          <p:cNvPr id="139" name="Google Shape;139;p25"/>
          <p:cNvPicPr preferRelativeResize="0"/>
          <p:nvPr/>
        </p:nvPicPr>
        <p:blipFill>
          <a:blip r:embed="rId3">
            <a:alphaModFix/>
          </a:blip>
          <a:stretch>
            <a:fillRect/>
          </a:stretch>
        </p:blipFill>
        <p:spPr>
          <a:xfrm>
            <a:off x="4428600" y="941525"/>
            <a:ext cx="3717735" cy="404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GridSearchCV: Validación cruzada </a:t>
            </a:r>
            <a:r>
              <a:rPr lang="en"/>
              <a:t>y hypertuning </a:t>
            </a:r>
            <a:r>
              <a:rPr lang="en"/>
              <a:t>con búsqueda de cuadrícula</a:t>
            </a:r>
            <a:endParaRPr/>
          </a:p>
        </p:txBody>
      </p:sp>
      <p:sp>
        <p:nvSpPr>
          <p:cNvPr id="145" name="Google Shape;145;p26"/>
          <p:cNvSpPr txBox="1"/>
          <p:nvPr>
            <p:ph idx="1" type="body"/>
          </p:nvPr>
        </p:nvSpPr>
        <p:spPr>
          <a:xfrm>
            <a:off x="311700" y="1152475"/>
            <a:ext cx="8086800" cy="38262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solidFill>
                  <a:schemeClr val="dk1"/>
                </a:solidFill>
              </a:rPr>
              <a:t>El algoritmo devuelve los mejores hiperparámetros y el modelo óptimo entrenado en todo el conjunto de datos 𝐷.</a:t>
            </a:r>
            <a:endParaRPr>
              <a:solidFill>
                <a:schemeClr val="dk1"/>
              </a:solidFill>
            </a:endParaRPr>
          </a:p>
        </p:txBody>
      </p:sp>
      <p:pic>
        <p:nvPicPr>
          <p:cNvPr id="146" name="Google Shape;146;p26"/>
          <p:cNvPicPr preferRelativeResize="0"/>
          <p:nvPr/>
        </p:nvPicPr>
        <p:blipFill>
          <a:blip r:embed="rId3">
            <a:alphaModFix/>
          </a:blip>
          <a:stretch>
            <a:fillRect/>
          </a:stretch>
        </p:blipFill>
        <p:spPr>
          <a:xfrm>
            <a:off x="2134250" y="1968275"/>
            <a:ext cx="4563001" cy="30103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RandomizedSearchCV</a:t>
            </a:r>
            <a:r>
              <a:rPr lang="en"/>
              <a:t>: Validación cruzada </a:t>
            </a:r>
            <a:r>
              <a:rPr lang="en"/>
              <a:t>y hypertuning </a:t>
            </a:r>
            <a:r>
              <a:rPr lang="en"/>
              <a:t>con búsqueda no exhaustiva</a:t>
            </a:r>
            <a:endParaRPr/>
          </a:p>
        </p:txBody>
      </p:sp>
      <p:sp>
        <p:nvSpPr>
          <p:cNvPr id="152" name="Google Shape;152;p27"/>
          <p:cNvSpPr txBox="1"/>
          <p:nvPr>
            <p:ph idx="1" type="body"/>
          </p:nvPr>
        </p:nvSpPr>
        <p:spPr>
          <a:xfrm>
            <a:off x="311700" y="1152475"/>
            <a:ext cx="4755900" cy="3889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46">
                <a:solidFill>
                  <a:schemeClr val="dk1"/>
                </a:solidFill>
              </a:rPr>
              <a:t>Dado un espacio cartesiano </a:t>
            </a:r>
            <a:r>
              <a:rPr i="1" lang="en" sz="2046">
                <a:solidFill>
                  <a:schemeClr val="dk1"/>
                </a:solidFill>
              </a:rPr>
              <a:t>H</a:t>
            </a:r>
            <a:r>
              <a:rPr lang="en" sz="2046">
                <a:solidFill>
                  <a:schemeClr val="dk1"/>
                </a:solidFill>
              </a:rPr>
              <a:t> formado por los valores de los </a:t>
            </a:r>
            <a:r>
              <a:rPr i="1" lang="en" sz="2046">
                <a:solidFill>
                  <a:schemeClr val="dk1"/>
                </a:solidFill>
              </a:rPr>
              <a:t>n</a:t>
            </a:r>
            <a:r>
              <a:rPr lang="en" sz="2046">
                <a:solidFill>
                  <a:schemeClr val="dk1"/>
                </a:solidFill>
              </a:rPr>
              <a:t>-hiperparametros </a:t>
            </a:r>
            <a:r>
              <a:rPr i="1" lang="en" sz="2046">
                <a:solidFill>
                  <a:schemeClr val="dk1"/>
                </a:solidFill>
              </a:rPr>
              <a:t>h</a:t>
            </a:r>
            <a:r>
              <a:rPr lang="en" sz="2046">
                <a:solidFill>
                  <a:schemeClr val="dk1"/>
                </a:solidFill>
              </a:rPr>
              <a:t>:</a:t>
            </a:r>
            <a:endParaRPr sz="2046">
              <a:solidFill>
                <a:schemeClr val="dk1"/>
              </a:solidFill>
            </a:endParaRPr>
          </a:p>
          <a:p>
            <a:pPr indent="-329322" lvl="0" marL="457200" rtl="0" algn="l">
              <a:spcBef>
                <a:spcPts val="1000"/>
              </a:spcBef>
              <a:spcAft>
                <a:spcPts val="0"/>
              </a:spcAft>
              <a:buClr>
                <a:schemeClr val="dk1"/>
              </a:buClr>
              <a:buSzPct val="100000"/>
              <a:buChar char="●"/>
            </a:pPr>
            <a:r>
              <a:rPr lang="en" sz="2046">
                <a:solidFill>
                  <a:schemeClr val="dk1"/>
                </a:solidFill>
              </a:rPr>
              <a:t>Se selecciona aleatoriamente j = 1,2,...,m-muestras (m-</a:t>
            </a:r>
            <a:r>
              <a:rPr lang="en" sz="2046">
                <a:solidFill>
                  <a:schemeClr val="dk1"/>
                </a:solidFill>
              </a:rPr>
              <a:t>iteraciones</a:t>
            </a:r>
            <a:r>
              <a:rPr lang="en" sz="2046">
                <a:solidFill>
                  <a:schemeClr val="dk1"/>
                </a:solidFill>
              </a:rPr>
              <a:t>) de valores de los hiperparametros y se forman tuplas</a:t>
            </a:r>
            <a:endParaRPr sz="2046">
              <a:solidFill>
                <a:schemeClr val="dk1"/>
              </a:solidFill>
            </a:endParaRPr>
          </a:p>
          <a:p>
            <a:pPr indent="-329322" lvl="0" marL="457200" rtl="0" algn="l">
              <a:spcBef>
                <a:spcPts val="1000"/>
              </a:spcBef>
              <a:spcAft>
                <a:spcPts val="0"/>
              </a:spcAft>
              <a:buClr>
                <a:schemeClr val="dk1"/>
              </a:buClr>
              <a:buSzPct val="100000"/>
              <a:buChar char="●"/>
            </a:pPr>
            <a:r>
              <a:rPr lang="en" sz="2046">
                <a:solidFill>
                  <a:schemeClr val="dk1"/>
                </a:solidFill>
              </a:rPr>
              <a:t>Se estiman modelos ML con las tuplas en una muestra train en particiones k (cv)</a:t>
            </a:r>
            <a:endParaRPr sz="2046">
              <a:solidFill>
                <a:schemeClr val="dk1"/>
              </a:solidFill>
            </a:endParaRPr>
          </a:p>
          <a:p>
            <a:pPr indent="-329322" lvl="0" marL="457200" rtl="0" algn="l">
              <a:spcBef>
                <a:spcPts val="1000"/>
              </a:spcBef>
              <a:spcAft>
                <a:spcPts val="0"/>
              </a:spcAft>
              <a:buClr>
                <a:schemeClr val="dk1"/>
              </a:buClr>
              <a:buSzPct val="100000"/>
              <a:buChar char="●"/>
            </a:pPr>
            <a:r>
              <a:rPr lang="en" sz="2046">
                <a:solidFill>
                  <a:schemeClr val="dk1"/>
                </a:solidFill>
              </a:rPr>
              <a:t>Se calculan j-</a:t>
            </a:r>
            <a:r>
              <a:rPr lang="en" sz="2046">
                <a:solidFill>
                  <a:schemeClr val="dk1"/>
                </a:solidFill>
              </a:rPr>
              <a:t>métricas</a:t>
            </a:r>
            <a:r>
              <a:rPr lang="en" sz="2046">
                <a:solidFill>
                  <a:schemeClr val="dk1"/>
                </a:solidFill>
              </a:rPr>
              <a:t> de </a:t>
            </a:r>
            <a:r>
              <a:rPr lang="en" sz="2046">
                <a:solidFill>
                  <a:schemeClr val="dk1"/>
                </a:solidFill>
              </a:rPr>
              <a:t>desempeño </a:t>
            </a:r>
            <a:r>
              <a:rPr i="1" lang="en" sz="2046">
                <a:solidFill>
                  <a:schemeClr val="dk1"/>
                </a:solidFill>
              </a:rPr>
              <a:t>ℓ </a:t>
            </a:r>
            <a:r>
              <a:rPr lang="en" sz="2046">
                <a:solidFill>
                  <a:schemeClr val="dk1"/>
                </a:solidFill>
              </a:rPr>
              <a:t>en la muestra de validación</a:t>
            </a:r>
            <a:endParaRPr sz="2046">
              <a:solidFill>
                <a:schemeClr val="dk1"/>
              </a:solidFill>
            </a:endParaRPr>
          </a:p>
          <a:p>
            <a:pPr indent="-329322" lvl="0" marL="457200" rtl="0" algn="l">
              <a:spcBef>
                <a:spcPts val="1000"/>
              </a:spcBef>
              <a:spcAft>
                <a:spcPts val="0"/>
              </a:spcAft>
              <a:buClr>
                <a:schemeClr val="dk1"/>
              </a:buClr>
              <a:buSzPct val="100000"/>
              <a:buChar char="●"/>
            </a:pPr>
            <a:r>
              <a:rPr lang="en" sz="2046">
                <a:solidFill>
                  <a:schemeClr val="dk1"/>
                </a:solidFill>
              </a:rPr>
              <a:t>Se seleccionan los valores de h que maximizan (o minimizan) </a:t>
            </a:r>
            <a:r>
              <a:rPr i="1" lang="en" sz="2046">
                <a:solidFill>
                  <a:schemeClr val="dk1"/>
                </a:solidFill>
              </a:rPr>
              <a:t>ℓ</a:t>
            </a:r>
            <a:endParaRPr i="1" sz="2046">
              <a:solidFill>
                <a:schemeClr val="dk1"/>
              </a:solidFill>
            </a:endParaRPr>
          </a:p>
          <a:p>
            <a:pPr indent="-329322" lvl="0" marL="457200" rtl="0" algn="l">
              <a:spcBef>
                <a:spcPts val="1000"/>
              </a:spcBef>
              <a:spcAft>
                <a:spcPts val="1000"/>
              </a:spcAft>
              <a:buClr>
                <a:schemeClr val="dk1"/>
              </a:buClr>
              <a:buSzPct val="100000"/>
              <a:buChar char="●"/>
            </a:pPr>
            <a:r>
              <a:rPr lang="en" sz="2046">
                <a:solidFill>
                  <a:schemeClr val="dk1"/>
                </a:solidFill>
              </a:rPr>
              <a:t>Se ajusta el modelo con la muestra completa (refit)</a:t>
            </a:r>
            <a:endParaRPr sz="2046">
              <a:solidFill>
                <a:schemeClr val="dk1"/>
              </a:solidFill>
            </a:endParaRPr>
          </a:p>
        </p:txBody>
      </p:sp>
      <p:pic>
        <p:nvPicPr>
          <p:cNvPr id="153" name="Google Shape;153;p27"/>
          <p:cNvPicPr preferRelativeResize="0"/>
          <p:nvPr/>
        </p:nvPicPr>
        <p:blipFill>
          <a:blip r:embed="rId3">
            <a:alphaModFix/>
          </a:blip>
          <a:stretch>
            <a:fillRect/>
          </a:stretch>
        </p:blipFill>
        <p:spPr>
          <a:xfrm>
            <a:off x="5275625" y="1152525"/>
            <a:ext cx="3648975" cy="377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a:t>
            </a:r>
            <a:r>
              <a:rPr lang="en"/>
              <a:t>SearchCV: Validación cruzada </a:t>
            </a:r>
            <a:r>
              <a:rPr lang="en"/>
              <a:t>y hypertuning </a:t>
            </a:r>
            <a:r>
              <a:rPr lang="en"/>
              <a:t>con procesos Gaussianos</a:t>
            </a:r>
            <a:endParaRPr/>
          </a:p>
        </p:txBody>
      </p:sp>
      <p:sp>
        <p:nvSpPr>
          <p:cNvPr id="159" name="Google Shape;159;p28"/>
          <p:cNvSpPr txBox="1"/>
          <p:nvPr>
            <p:ph idx="1" type="body"/>
          </p:nvPr>
        </p:nvSpPr>
        <p:spPr>
          <a:xfrm>
            <a:off x="311700" y="1152475"/>
            <a:ext cx="4868700" cy="3889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046">
                <a:solidFill>
                  <a:schemeClr val="dk1"/>
                </a:solidFill>
              </a:rPr>
              <a:t>Dado un espacio </a:t>
            </a:r>
            <a:r>
              <a:rPr i="1" lang="en" sz="2046">
                <a:solidFill>
                  <a:schemeClr val="dk1"/>
                </a:solidFill>
              </a:rPr>
              <a:t>H</a:t>
            </a:r>
            <a:r>
              <a:rPr lang="en" sz="2046">
                <a:solidFill>
                  <a:schemeClr val="dk1"/>
                </a:solidFill>
              </a:rPr>
              <a:t> </a:t>
            </a:r>
            <a:r>
              <a:rPr b="1" lang="en" sz="2046">
                <a:solidFill>
                  <a:schemeClr val="dk1"/>
                </a:solidFill>
              </a:rPr>
              <a:t>discreto o </a:t>
            </a:r>
            <a:r>
              <a:rPr b="1" lang="en" sz="2046">
                <a:solidFill>
                  <a:schemeClr val="dk1"/>
                </a:solidFill>
              </a:rPr>
              <a:t>continuo</a:t>
            </a:r>
            <a:r>
              <a:rPr lang="en" sz="2046">
                <a:solidFill>
                  <a:schemeClr val="dk1"/>
                </a:solidFill>
              </a:rPr>
              <a:t> formado por los valores de los </a:t>
            </a:r>
            <a:r>
              <a:rPr i="1" lang="en" sz="2046">
                <a:solidFill>
                  <a:schemeClr val="dk1"/>
                </a:solidFill>
              </a:rPr>
              <a:t>n</a:t>
            </a:r>
            <a:r>
              <a:rPr lang="en" sz="2046">
                <a:solidFill>
                  <a:schemeClr val="dk1"/>
                </a:solidFill>
              </a:rPr>
              <a:t>-hiperparametros </a:t>
            </a:r>
            <a:r>
              <a:rPr i="1" lang="en" sz="2046">
                <a:solidFill>
                  <a:schemeClr val="dk1"/>
                </a:solidFill>
              </a:rPr>
              <a:t>h</a:t>
            </a:r>
            <a:r>
              <a:rPr lang="en" sz="2046">
                <a:solidFill>
                  <a:schemeClr val="dk1"/>
                </a:solidFill>
              </a:rPr>
              <a:t>:</a:t>
            </a:r>
            <a:endParaRPr sz="2046">
              <a:solidFill>
                <a:schemeClr val="dk1"/>
              </a:solidFill>
            </a:endParaRPr>
          </a:p>
          <a:p>
            <a:pPr indent="-319574" lvl="0" marL="457200" rtl="0" algn="l">
              <a:spcBef>
                <a:spcPts val="1000"/>
              </a:spcBef>
              <a:spcAft>
                <a:spcPts val="0"/>
              </a:spcAft>
              <a:buClr>
                <a:schemeClr val="dk1"/>
              </a:buClr>
              <a:buSzPct val="100000"/>
              <a:buChar char="●"/>
            </a:pPr>
            <a:r>
              <a:rPr lang="en" sz="2046">
                <a:solidFill>
                  <a:schemeClr val="dk1"/>
                </a:solidFill>
              </a:rPr>
              <a:t>Se calcula una </a:t>
            </a:r>
            <a:r>
              <a:rPr lang="en" sz="2046">
                <a:solidFill>
                  <a:schemeClr val="dk1"/>
                </a:solidFill>
              </a:rPr>
              <a:t>función</a:t>
            </a:r>
            <a:r>
              <a:rPr lang="en" sz="2046">
                <a:solidFill>
                  <a:schemeClr val="dk1"/>
                </a:solidFill>
              </a:rPr>
              <a:t> (surrogada) </a:t>
            </a:r>
            <a:r>
              <a:rPr b="1" lang="en" sz="2046">
                <a:solidFill>
                  <a:schemeClr val="dk1"/>
                </a:solidFill>
              </a:rPr>
              <a:t>probabilística</a:t>
            </a:r>
            <a:r>
              <a:rPr b="1" lang="en" sz="2046">
                <a:solidFill>
                  <a:schemeClr val="dk1"/>
                </a:solidFill>
              </a:rPr>
              <a:t> </a:t>
            </a:r>
            <a:r>
              <a:rPr lang="en" sz="2046">
                <a:solidFill>
                  <a:schemeClr val="dk1"/>
                </a:solidFill>
              </a:rPr>
              <a:t>para aproximar la </a:t>
            </a:r>
            <a:r>
              <a:rPr lang="en" sz="2046">
                <a:solidFill>
                  <a:schemeClr val="dk1"/>
                </a:solidFill>
              </a:rPr>
              <a:t>función de desempeño</a:t>
            </a:r>
            <a:r>
              <a:rPr lang="en" sz="2046">
                <a:solidFill>
                  <a:schemeClr val="dk1"/>
                </a:solidFill>
              </a:rPr>
              <a:t> objetivo </a:t>
            </a:r>
            <a:endParaRPr sz="2046">
              <a:solidFill>
                <a:schemeClr val="dk1"/>
              </a:solidFill>
            </a:endParaRPr>
          </a:p>
          <a:p>
            <a:pPr indent="-319574" lvl="0" marL="457200" rtl="0" algn="l">
              <a:spcBef>
                <a:spcPts val="1000"/>
              </a:spcBef>
              <a:spcAft>
                <a:spcPts val="0"/>
              </a:spcAft>
              <a:buClr>
                <a:schemeClr val="dk1"/>
              </a:buClr>
              <a:buSzPct val="100000"/>
              <a:buChar char="●"/>
            </a:pPr>
            <a:r>
              <a:rPr lang="en" sz="2046">
                <a:solidFill>
                  <a:schemeClr val="dk1"/>
                </a:solidFill>
              </a:rPr>
              <a:t>Se escoge valores de h que optimizan la </a:t>
            </a:r>
            <a:r>
              <a:rPr lang="en" sz="2046">
                <a:solidFill>
                  <a:schemeClr val="dk1"/>
                </a:solidFill>
              </a:rPr>
              <a:t>función</a:t>
            </a:r>
            <a:r>
              <a:rPr lang="en" sz="2046">
                <a:solidFill>
                  <a:schemeClr val="dk1"/>
                </a:solidFill>
              </a:rPr>
              <a:t> surrogada e iterativamente maximizan la </a:t>
            </a:r>
            <a:r>
              <a:rPr lang="en" sz="2046">
                <a:solidFill>
                  <a:schemeClr val="dk1"/>
                </a:solidFill>
              </a:rPr>
              <a:t>función</a:t>
            </a:r>
            <a:r>
              <a:rPr lang="en" sz="2046">
                <a:solidFill>
                  <a:schemeClr val="dk1"/>
                </a:solidFill>
              </a:rPr>
              <a:t> de </a:t>
            </a:r>
            <a:r>
              <a:rPr lang="en" sz="2046">
                <a:solidFill>
                  <a:schemeClr val="dk1"/>
                </a:solidFill>
              </a:rPr>
              <a:t>adquisición</a:t>
            </a:r>
            <a:r>
              <a:rPr lang="en" sz="2046">
                <a:solidFill>
                  <a:schemeClr val="dk1"/>
                </a:solidFill>
              </a:rPr>
              <a:t> </a:t>
            </a:r>
            <a:r>
              <a:rPr i="1" lang="en" sz="2046">
                <a:solidFill>
                  <a:schemeClr val="dk1"/>
                </a:solidFill>
              </a:rPr>
              <a:t>α</a:t>
            </a:r>
            <a:r>
              <a:rPr lang="en" sz="2046">
                <a:solidFill>
                  <a:schemeClr val="dk1"/>
                </a:solidFill>
              </a:rPr>
              <a:t>(</a:t>
            </a:r>
            <a:r>
              <a:rPr b="1" lang="en" sz="2046">
                <a:solidFill>
                  <a:schemeClr val="dk1"/>
                </a:solidFill>
              </a:rPr>
              <a:t>h</a:t>
            </a:r>
            <a:r>
              <a:rPr lang="en" sz="2046">
                <a:solidFill>
                  <a:schemeClr val="dk1"/>
                </a:solidFill>
              </a:rPr>
              <a:t>)</a:t>
            </a:r>
            <a:endParaRPr sz="2046">
              <a:solidFill>
                <a:schemeClr val="dk1"/>
              </a:solidFill>
            </a:endParaRPr>
          </a:p>
          <a:p>
            <a:pPr indent="-319574" lvl="0" marL="457200" rtl="0" algn="l">
              <a:spcBef>
                <a:spcPts val="1000"/>
              </a:spcBef>
              <a:spcAft>
                <a:spcPts val="0"/>
              </a:spcAft>
              <a:buClr>
                <a:schemeClr val="dk1"/>
              </a:buClr>
              <a:buSzPct val="100000"/>
              <a:buChar char="●"/>
            </a:pPr>
            <a:r>
              <a:rPr lang="en" sz="2046">
                <a:solidFill>
                  <a:schemeClr val="dk1"/>
                </a:solidFill>
              </a:rPr>
              <a:t>La función de adquisición equilibra:</a:t>
            </a:r>
            <a:endParaRPr sz="2046">
              <a:solidFill>
                <a:schemeClr val="dk1"/>
              </a:solidFill>
            </a:endParaRPr>
          </a:p>
          <a:p>
            <a:pPr indent="-319574" lvl="1" marL="914400" rtl="0" algn="l">
              <a:spcBef>
                <a:spcPts val="1000"/>
              </a:spcBef>
              <a:spcAft>
                <a:spcPts val="0"/>
              </a:spcAft>
              <a:buClr>
                <a:schemeClr val="dk1"/>
              </a:buClr>
              <a:buSzPct val="100000"/>
              <a:buChar char="○"/>
            </a:pPr>
            <a:r>
              <a:rPr lang="en" sz="2046">
                <a:solidFill>
                  <a:schemeClr val="dk1"/>
                </a:solidFill>
              </a:rPr>
              <a:t>La e</a:t>
            </a:r>
            <a:r>
              <a:rPr lang="en" sz="2046">
                <a:solidFill>
                  <a:schemeClr val="dk1"/>
                </a:solidFill>
              </a:rPr>
              <a:t>xploración de regiones del espacio de hiperparámetros.</a:t>
            </a:r>
            <a:endParaRPr sz="2046">
              <a:solidFill>
                <a:schemeClr val="dk1"/>
              </a:solidFill>
            </a:endParaRPr>
          </a:p>
          <a:p>
            <a:pPr indent="-319574" lvl="1" marL="914400" rtl="0" algn="l">
              <a:spcBef>
                <a:spcPts val="1000"/>
              </a:spcBef>
              <a:spcAft>
                <a:spcPts val="1000"/>
              </a:spcAft>
              <a:buClr>
                <a:schemeClr val="dk1"/>
              </a:buClr>
              <a:buSzPct val="100000"/>
              <a:buChar char="○"/>
            </a:pPr>
            <a:r>
              <a:rPr lang="en" sz="2046">
                <a:solidFill>
                  <a:schemeClr val="dk1"/>
                </a:solidFill>
              </a:rPr>
              <a:t>La explotación (concentracion) en regiones con los mejores hiperparámetros (donde la diferencia entre surrogados es positiva)</a:t>
            </a:r>
            <a:endParaRPr sz="2046">
              <a:solidFill>
                <a:schemeClr val="dk1"/>
              </a:solidFill>
            </a:endParaRPr>
          </a:p>
        </p:txBody>
      </p:sp>
      <p:pic>
        <p:nvPicPr>
          <p:cNvPr id="160" name="Google Shape;160;p28"/>
          <p:cNvPicPr preferRelativeResize="0"/>
          <p:nvPr/>
        </p:nvPicPr>
        <p:blipFill>
          <a:blip r:embed="rId3">
            <a:alphaModFix/>
          </a:blip>
          <a:stretch>
            <a:fillRect/>
          </a:stretch>
        </p:blipFill>
        <p:spPr>
          <a:xfrm>
            <a:off x="5180425" y="1152475"/>
            <a:ext cx="3771600" cy="36347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DBSCAN y métrica de desempeño de silueta</a:t>
            </a:r>
            <a:endParaRPr/>
          </a:p>
        </p:txBody>
      </p:sp>
      <p:sp>
        <p:nvSpPr>
          <p:cNvPr id="166" name="Google Shape;166;p29"/>
          <p:cNvSpPr txBox="1"/>
          <p:nvPr>
            <p:ph idx="1" type="body"/>
          </p:nvPr>
        </p:nvSpPr>
        <p:spPr>
          <a:xfrm>
            <a:off x="311700" y="900700"/>
            <a:ext cx="4610100" cy="41226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 sz="1700">
                <a:solidFill>
                  <a:schemeClr val="dk1"/>
                </a:solidFill>
              </a:rPr>
              <a:t>DBSCAN (Density-Based Spatial Clustering of Applications with Noise) es un algoritmo de clustering que agrupa puntos en alta densidad y puede identificar puntos aislados como ruido. </a:t>
            </a:r>
            <a:endParaRPr sz="1700">
              <a:solidFill>
                <a:schemeClr val="dk1"/>
              </a:solidFill>
            </a:endParaRPr>
          </a:p>
          <a:p>
            <a:pPr indent="0" lvl="0" marL="0" rtl="0" algn="l">
              <a:lnSpc>
                <a:spcPct val="95000"/>
              </a:lnSpc>
              <a:spcBef>
                <a:spcPts val="1000"/>
              </a:spcBef>
              <a:spcAft>
                <a:spcPts val="0"/>
              </a:spcAft>
              <a:buNone/>
            </a:pPr>
            <a:r>
              <a:rPr lang="en" sz="1700">
                <a:solidFill>
                  <a:schemeClr val="dk1"/>
                </a:solidFill>
              </a:rPr>
              <a:t>No requiere especificar el número de clusters pero es sensible a hiperparámetros. </a:t>
            </a:r>
            <a:endParaRPr sz="1700">
              <a:solidFill>
                <a:schemeClr val="dk1"/>
              </a:solidFill>
            </a:endParaRPr>
          </a:p>
          <a:p>
            <a:pPr indent="0" lvl="0" marL="0" rtl="0" algn="l">
              <a:lnSpc>
                <a:spcPct val="95000"/>
              </a:lnSpc>
              <a:spcBef>
                <a:spcPts val="1000"/>
              </a:spcBef>
              <a:spcAft>
                <a:spcPts val="0"/>
              </a:spcAft>
              <a:buNone/>
            </a:pPr>
            <a:r>
              <a:rPr lang="en" sz="1700">
                <a:solidFill>
                  <a:schemeClr val="dk1"/>
                </a:solidFill>
              </a:rPr>
              <a:t>Hiperparámetros: </a:t>
            </a:r>
            <a:endParaRPr sz="1700">
              <a:solidFill>
                <a:schemeClr val="dk1"/>
              </a:solidFill>
            </a:endParaRPr>
          </a:p>
          <a:p>
            <a:pPr indent="-336550" lvl="0" marL="457200" rtl="0" algn="l">
              <a:lnSpc>
                <a:spcPct val="95000"/>
              </a:lnSpc>
              <a:spcBef>
                <a:spcPts val="1000"/>
              </a:spcBef>
              <a:spcAft>
                <a:spcPts val="0"/>
              </a:spcAft>
              <a:buClr>
                <a:schemeClr val="dk1"/>
              </a:buClr>
              <a:buSzPts val="1700"/>
              <a:buChar char="●"/>
            </a:pPr>
            <a:r>
              <a:rPr lang="en" sz="1700">
                <a:solidFill>
                  <a:schemeClr val="dk1"/>
                </a:solidFill>
              </a:rPr>
              <a:t>Epsilon: distancia máxima entre dos puntos para que se considere en el vecindario del otro </a:t>
            </a:r>
            <a:endParaRPr sz="1700">
              <a:solidFill>
                <a:schemeClr val="dk1"/>
              </a:solidFill>
            </a:endParaRPr>
          </a:p>
          <a:p>
            <a:pPr indent="-336550" lvl="0" marL="457200" rtl="0" algn="l">
              <a:lnSpc>
                <a:spcPct val="95000"/>
              </a:lnSpc>
              <a:spcBef>
                <a:spcPts val="1000"/>
              </a:spcBef>
              <a:spcAft>
                <a:spcPts val="1000"/>
              </a:spcAft>
              <a:buClr>
                <a:schemeClr val="dk1"/>
              </a:buClr>
              <a:buSzPts val="1700"/>
              <a:buChar char="●"/>
            </a:pPr>
            <a:r>
              <a:rPr lang="en" sz="1700">
                <a:solidFill>
                  <a:schemeClr val="dk1"/>
                </a:solidFill>
              </a:rPr>
              <a:t>min_samples: número mínimo de muestras en un vecindario para que un punto sea considerado como el punto central de un cluster</a:t>
            </a:r>
            <a:endParaRPr sz="1700">
              <a:solidFill>
                <a:schemeClr val="dk1"/>
              </a:solidFill>
            </a:endParaRPr>
          </a:p>
        </p:txBody>
      </p:sp>
      <p:pic>
        <p:nvPicPr>
          <p:cNvPr id="167" name="Google Shape;167;p29"/>
          <p:cNvPicPr preferRelativeResize="0"/>
          <p:nvPr/>
        </p:nvPicPr>
        <p:blipFill>
          <a:blip r:embed="rId3">
            <a:alphaModFix/>
          </a:blip>
          <a:stretch>
            <a:fillRect/>
          </a:stretch>
        </p:blipFill>
        <p:spPr>
          <a:xfrm>
            <a:off x="5061000" y="3064767"/>
            <a:ext cx="3683475" cy="1958558"/>
          </a:xfrm>
          <a:prstGeom prst="rect">
            <a:avLst/>
          </a:prstGeom>
          <a:noFill/>
          <a:ln>
            <a:noFill/>
          </a:ln>
        </p:spPr>
      </p:pic>
      <p:pic>
        <p:nvPicPr>
          <p:cNvPr id="168" name="Google Shape;168;p29"/>
          <p:cNvPicPr preferRelativeResize="0"/>
          <p:nvPr/>
        </p:nvPicPr>
        <p:blipFill>
          <a:blip r:embed="rId4">
            <a:alphaModFix/>
          </a:blip>
          <a:stretch>
            <a:fillRect/>
          </a:stretch>
        </p:blipFill>
        <p:spPr>
          <a:xfrm>
            <a:off x="5044475" y="1104525"/>
            <a:ext cx="4004800" cy="182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DBSCAN y métrica de desempeño de silueta</a:t>
            </a:r>
            <a:endParaRPr/>
          </a:p>
        </p:txBody>
      </p:sp>
      <p:sp>
        <p:nvSpPr>
          <p:cNvPr id="174" name="Google Shape;174;p30"/>
          <p:cNvSpPr txBox="1"/>
          <p:nvPr>
            <p:ph idx="1" type="body"/>
          </p:nvPr>
        </p:nvSpPr>
        <p:spPr>
          <a:xfrm>
            <a:off x="311700" y="900700"/>
            <a:ext cx="4610100" cy="41226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None/>
            </a:pPr>
            <a:r>
              <a:rPr lang="en" sz="1700">
                <a:solidFill>
                  <a:schemeClr val="dk1"/>
                </a:solidFill>
              </a:rPr>
              <a:t>El desempeño de algoritmos no supervisados como DBSCAN puede evaluarse con métricas de silueta</a:t>
            </a:r>
            <a:endParaRPr sz="1700">
              <a:solidFill>
                <a:schemeClr val="dk1"/>
              </a:solidFill>
            </a:endParaRPr>
          </a:p>
          <a:p>
            <a:pPr indent="-336550" lvl="0" marL="457200" rtl="0" algn="l">
              <a:lnSpc>
                <a:spcPct val="95000"/>
              </a:lnSpc>
              <a:spcBef>
                <a:spcPts val="1000"/>
              </a:spcBef>
              <a:spcAft>
                <a:spcPts val="0"/>
              </a:spcAft>
              <a:buClr>
                <a:schemeClr val="dk1"/>
              </a:buClr>
              <a:buSzPts val="1700"/>
              <a:buChar char="●"/>
            </a:pPr>
            <a:r>
              <a:rPr lang="en" sz="1700">
                <a:solidFill>
                  <a:schemeClr val="dk1"/>
                </a:solidFill>
              </a:rPr>
              <a:t>El score de silueta global (S) es el promedio de los scores individuales para cada punto s(i), y −1 ≤ S ≤ 1</a:t>
            </a:r>
            <a:endParaRPr sz="1700">
              <a:solidFill>
                <a:schemeClr val="dk1"/>
              </a:solidFill>
            </a:endParaRPr>
          </a:p>
          <a:p>
            <a:pPr indent="-336550" lvl="0" marL="457200" rtl="0" algn="l">
              <a:lnSpc>
                <a:spcPct val="95000"/>
              </a:lnSpc>
              <a:spcBef>
                <a:spcPts val="1000"/>
              </a:spcBef>
              <a:spcAft>
                <a:spcPts val="0"/>
              </a:spcAft>
              <a:buClr>
                <a:schemeClr val="dk1"/>
              </a:buClr>
              <a:buSzPts val="1700"/>
              <a:buChar char="●"/>
            </a:pPr>
            <a:r>
              <a:rPr lang="en" sz="1700">
                <a:solidFill>
                  <a:schemeClr val="dk1"/>
                </a:solidFill>
              </a:rPr>
              <a:t>Los scores individuales s(i), −1 ≤ s(i) ≤ 1, dependen de la cohesión a(i) y la separación b(i)</a:t>
            </a:r>
            <a:endParaRPr sz="1700">
              <a:solidFill>
                <a:schemeClr val="dk1"/>
              </a:solidFill>
            </a:endParaRPr>
          </a:p>
          <a:p>
            <a:pPr indent="-336550" lvl="1" marL="914400" rtl="0" algn="l">
              <a:lnSpc>
                <a:spcPct val="95000"/>
              </a:lnSpc>
              <a:spcBef>
                <a:spcPts val="1000"/>
              </a:spcBef>
              <a:spcAft>
                <a:spcPts val="0"/>
              </a:spcAft>
              <a:buClr>
                <a:schemeClr val="dk1"/>
              </a:buClr>
              <a:buSzPts val="1700"/>
              <a:buChar char="○"/>
            </a:pPr>
            <a:r>
              <a:rPr lang="en" sz="1700">
                <a:solidFill>
                  <a:schemeClr val="dk1"/>
                </a:solidFill>
              </a:rPr>
              <a:t>a(i): distancia media entre el punto i y todos los demás puntos en el mismo clúster (cercanía entre puntos en el mismo cluster)</a:t>
            </a:r>
            <a:endParaRPr sz="1700">
              <a:solidFill>
                <a:schemeClr val="dk1"/>
              </a:solidFill>
            </a:endParaRPr>
          </a:p>
          <a:p>
            <a:pPr indent="-336550" lvl="1" marL="914400" rtl="0" algn="l">
              <a:lnSpc>
                <a:spcPct val="95000"/>
              </a:lnSpc>
              <a:spcBef>
                <a:spcPts val="1000"/>
              </a:spcBef>
              <a:spcAft>
                <a:spcPts val="1000"/>
              </a:spcAft>
              <a:buClr>
                <a:schemeClr val="dk1"/>
              </a:buClr>
              <a:buSzPts val="1700"/>
              <a:buChar char="○"/>
            </a:pPr>
            <a:r>
              <a:rPr lang="en" sz="1700">
                <a:solidFill>
                  <a:schemeClr val="dk1"/>
                </a:solidFill>
              </a:rPr>
              <a:t>b(i): distancia media entre el punto i y todos los demás puntos en el clúster más cercano (separación entre clusters)</a:t>
            </a:r>
            <a:endParaRPr sz="1700">
              <a:solidFill>
                <a:schemeClr val="dk1"/>
              </a:solidFill>
            </a:endParaRPr>
          </a:p>
        </p:txBody>
      </p:sp>
      <p:pic>
        <p:nvPicPr>
          <p:cNvPr id="175" name="Google Shape;175;p30"/>
          <p:cNvPicPr preferRelativeResize="0"/>
          <p:nvPr/>
        </p:nvPicPr>
        <p:blipFill>
          <a:blip r:embed="rId3">
            <a:alphaModFix/>
          </a:blip>
          <a:stretch>
            <a:fillRect/>
          </a:stretch>
        </p:blipFill>
        <p:spPr>
          <a:xfrm>
            <a:off x="5061000" y="3064767"/>
            <a:ext cx="3683475" cy="1958558"/>
          </a:xfrm>
          <a:prstGeom prst="rect">
            <a:avLst/>
          </a:prstGeom>
          <a:noFill/>
          <a:ln>
            <a:noFill/>
          </a:ln>
        </p:spPr>
      </p:pic>
      <p:pic>
        <p:nvPicPr>
          <p:cNvPr id="176" name="Google Shape;176;p30"/>
          <p:cNvPicPr preferRelativeResize="0"/>
          <p:nvPr/>
        </p:nvPicPr>
        <p:blipFill>
          <a:blip r:embed="rId4">
            <a:alphaModFix/>
          </a:blip>
          <a:stretch>
            <a:fillRect/>
          </a:stretch>
        </p:blipFill>
        <p:spPr>
          <a:xfrm>
            <a:off x="5044475" y="1104525"/>
            <a:ext cx="4004800" cy="182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21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Ensamblaje y </a:t>
            </a:r>
            <a:r>
              <a:rPr lang="en"/>
              <a:t>combinación</a:t>
            </a:r>
            <a:r>
              <a:rPr lang="en"/>
              <a:t> de modelos</a:t>
            </a:r>
            <a:endParaRPr/>
          </a:p>
        </p:txBody>
      </p:sp>
      <p:sp>
        <p:nvSpPr>
          <p:cNvPr id="182" name="Google Shape;182;p31"/>
          <p:cNvSpPr txBox="1"/>
          <p:nvPr>
            <p:ph idx="1" type="body"/>
          </p:nvPr>
        </p:nvSpPr>
        <p:spPr>
          <a:xfrm>
            <a:off x="311700" y="786025"/>
            <a:ext cx="8520600" cy="38958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solidFill>
                  <a:schemeClr val="dk1"/>
                </a:solidFill>
              </a:rPr>
              <a:t>Los métodos de ensamblaje y combinación de modelos ML se utilizan para mejorar la precisión y robustez de las predicciones combinando varios modelos:</a:t>
            </a:r>
            <a:endParaRPr>
              <a:solidFill>
                <a:schemeClr val="dk1"/>
              </a:solidFill>
            </a:endParaRPr>
          </a:p>
          <a:p>
            <a:pPr indent="0" lvl="0" marL="0" rtl="0" algn="l">
              <a:spcBef>
                <a:spcPts val="1200"/>
              </a:spcBef>
              <a:spcAft>
                <a:spcPts val="0"/>
              </a:spcAft>
              <a:buNone/>
            </a:pPr>
            <a:r>
              <a:rPr b="1" lang="en">
                <a:solidFill>
                  <a:schemeClr val="dk1"/>
                </a:solidFill>
              </a:rPr>
              <a:t>Bagging (Bootstrap Aggregating)</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Implica entrenar múltiples modelos sobre diferentes subconjuntos de los datos de entrenamiento generados mediante remuestreo con reemplazamiento.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Cada modelo es entrenado de manera independiente y sus predicciones se combinan (por lo general mediante un promedio en el caso de regresión o votación en el caso de clasificación).</a:t>
            </a:r>
            <a:endParaRPr>
              <a:solidFill>
                <a:schemeClr val="dk1"/>
              </a:solidFill>
            </a:endParaRPr>
          </a:p>
          <a:p>
            <a:pPr indent="-342900" lvl="0" marL="457200" rtl="0" algn="l">
              <a:spcBef>
                <a:spcPts val="1000"/>
              </a:spcBef>
              <a:spcAft>
                <a:spcPts val="1200"/>
              </a:spcAft>
              <a:buClr>
                <a:schemeClr val="dk1"/>
              </a:buClr>
              <a:buSzPts val="1800"/>
              <a:buChar char="●"/>
            </a:pPr>
            <a:r>
              <a:rPr lang="en">
                <a:solidFill>
                  <a:schemeClr val="dk1"/>
                </a:solidFill>
              </a:rPr>
              <a:t>Ejemplos: Bosques aleatorios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Contenido del curso</a:t>
            </a:r>
            <a:endParaRPr/>
          </a:p>
        </p:txBody>
      </p:sp>
      <p:sp>
        <p:nvSpPr>
          <p:cNvPr id="63" name="Google Shape;63;p14"/>
          <p:cNvSpPr txBox="1"/>
          <p:nvPr>
            <p:ph idx="1" type="body"/>
          </p:nvPr>
        </p:nvSpPr>
        <p:spPr>
          <a:xfrm>
            <a:off x="311700" y="1152475"/>
            <a:ext cx="8520600" cy="36780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b="1" lang="en" sz="2200">
                <a:solidFill>
                  <a:schemeClr val="dk1"/>
                </a:solidFill>
              </a:rPr>
              <a:t>(4) </a:t>
            </a:r>
            <a:r>
              <a:rPr b="1" lang="en" sz="2200">
                <a:solidFill>
                  <a:schemeClr val="dk1"/>
                </a:solidFill>
              </a:rPr>
              <a:t>Evaluación y Mejora de Modelos</a:t>
            </a:r>
            <a:endParaRPr b="1" sz="2200">
              <a:solidFill>
                <a:schemeClr val="dk1"/>
              </a:solidFill>
            </a:endParaRPr>
          </a:p>
          <a:p>
            <a:pPr indent="0" lvl="0" marL="914400" rtl="0" algn="l">
              <a:spcBef>
                <a:spcPts val="1200"/>
              </a:spcBef>
              <a:spcAft>
                <a:spcPts val="0"/>
              </a:spcAft>
              <a:buNone/>
            </a:pPr>
            <a:r>
              <a:rPr lang="en" sz="2200">
                <a:solidFill>
                  <a:schemeClr val="dk1"/>
                </a:solidFill>
              </a:rPr>
              <a:t>·</a:t>
            </a:r>
            <a:r>
              <a:rPr lang="en">
                <a:solidFill>
                  <a:schemeClr val="dk1"/>
                </a:solidFill>
                <a:latin typeface="Times New Roman"/>
                <a:ea typeface="Times New Roman"/>
                <a:cs typeface="Times New Roman"/>
                <a:sym typeface="Times New Roman"/>
              </a:rPr>
              <a:t>        </a:t>
            </a:r>
            <a:r>
              <a:rPr lang="en" sz="2200">
                <a:solidFill>
                  <a:schemeClr val="dk1"/>
                </a:solidFill>
              </a:rPr>
              <a:t>Métodos de validación cruzada.</a:t>
            </a:r>
            <a:endParaRPr sz="2200">
              <a:solidFill>
                <a:schemeClr val="dk1"/>
              </a:solidFill>
            </a:endParaRPr>
          </a:p>
          <a:p>
            <a:pPr indent="0" lvl="0" marL="914400" rtl="0" algn="l">
              <a:spcBef>
                <a:spcPts val="1200"/>
              </a:spcBef>
              <a:spcAft>
                <a:spcPts val="0"/>
              </a:spcAft>
              <a:buNone/>
            </a:pPr>
            <a:r>
              <a:rPr lang="en" sz="2200">
                <a:solidFill>
                  <a:schemeClr val="dk1"/>
                </a:solidFill>
              </a:rPr>
              <a:t>·</a:t>
            </a:r>
            <a:r>
              <a:rPr lang="en">
                <a:solidFill>
                  <a:schemeClr val="dk1"/>
                </a:solidFill>
                <a:latin typeface="Times New Roman"/>
                <a:ea typeface="Times New Roman"/>
                <a:cs typeface="Times New Roman"/>
                <a:sym typeface="Times New Roman"/>
              </a:rPr>
              <a:t>        </a:t>
            </a:r>
            <a:r>
              <a:rPr lang="en" sz="2200">
                <a:solidFill>
                  <a:schemeClr val="dk1"/>
                </a:solidFill>
              </a:rPr>
              <a:t>Técnicas de ajuste de </a:t>
            </a:r>
            <a:r>
              <a:rPr lang="en" sz="2200">
                <a:solidFill>
                  <a:schemeClr val="dk1"/>
                </a:solidFill>
              </a:rPr>
              <a:t>hiper parámetros</a:t>
            </a:r>
            <a:r>
              <a:rPr lang="en" sz="2200">
                <a:solidFill>
                  <a:schemeClr val="dk1"/>
                </a:solidFill>
              </a:rPr>
              <a:t> (Grid Search, Random Search).</a:t>
            </a:r>
            <a:endParaRPr sz="2200">
              <a:solidFill>
                <a:schemeClr val="dk1"/>
              </a:solidFill>
            </a:endParaRPr>
          </a:p>
          <a:p>
            <a:pPr indent="0" lvl="0" marL="914400" rtl="0" algn="l">
              <a:spcBef>
                <a:spcPts val="1200"/>
              </a:spcBef>
              <a:spcAft>
                <a:spcPts val="1200"/>
              </a:spcAft>
              <a:buNone/>
            </a:pPr>
            <a:r>
              <a:rPr lang="en" sz="2200">
                <a:solidFill>
                  <a:schemeClr val="dk1"/>
                </a:solidFill>
              </a:rPr>
              <a:t>·</a:t>
            </a:r>
            <a:r>
              <a:rPr lang="en">
                <a:solidFill>
                  <a:schemeClr val="dk1"/>
                </a:solidFill>
                <a:latin typeface="Times New Roman"/>
                <a:ea typeface="Times New Roman"/>
                <a:cs typeface="Times New Roman"/>
                <a:sym typeface="Times New Roman"/>
              </a:rPr>
              <a:t>        </a:t>
            </a:r>
            <a:r>
              <a:rPr lang="en" sz="2200">
                <a:solidFill>
                  <a:schemeClr val="dk1"/>
                </a:solidFill>
              </a:rPr>
              <a:t>Laboratorio: validación y optimización de modelos de machine learning.</a:t>
            </a:r>
            <a:endParaRPr sz="265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21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Ensamblaje y combinación de modelos</a:t>
            </a:r>
            <a:endParaRPr/>
          </a:p>
        </p:txBody>
      </p:sp>
      <p:sp>
        <p:nvSpPr>
          <p:cNvPr id="188" name="Google Shape;188;p32"/>
          <p:cNvSpPr txBox="1"/>
          <p:nvPr>
            <p:ph idx="1" type="body"/>
          </p:nvPr>
        </p:nvSpPr>
        <p:spPr>
          <a:xfrm>
            <a:off x="311700" y="786025"/>
            <a:ext cx="8520600" cy="38958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solidFill>
                  <a:schemeClr val="dk1"/>
                </a:solidFill>
              </a:rPr>
              <a:t>Los métodos de ensamblaje y combinación de modelos ML se utilizan para mejorar la precisión y robustez de las predicciones combinando varios modelos:</a:t>
            </a:r>
            <a:endParaRPr>
              <a:solidFill>
                <a:schemeClr val="dk1"/>
              </a:solidFill>
            </a:endParaRPr>
          </a:p>
          <a:p>
            <a:pPr indent="0" lvl="0" marL="0" rtl="0" algn="l">
              <a:spcBef>
                <a:spcPts val="1200"/>
              </a:spcBef>
              <a:spcAft>
                <a:spcPts val="0"/>
              </a:spcAft>
              <a:buNone/>
            </a:pPr>
            <a:r>
              <a:rPr b="1" lang="en">
                <a:solidFill>
                  <a:schemeClr val="dk1"/>
                </a:solidFill>
              </a:rPr>
              <a:t>Boosting</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En boosting se entrena modelos secuencialmente, y cada nuevo modelo intenta corregir los errores cometidos por los modelos anteriores. Los modelos se combinan de manera ponderada, dando más peso a aquellos que son más precisos.</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Ejemplo: AdaBoost, Gradient Boosting Machines (GBM), y XGBoost</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21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Ensamblaje y combinación de modelos</a:t>
            </a:r>
            <a:endParaRPr/>
          </a:p>
        </p:txBody>
      </p:sp>
      <p:sp>
        <p:nvSpPr>
          <p:cNvPr id="194" name="Google Shape;194;p33"/>
          <p:cNvSpPr txBox="1"/>
          <p:nvPr>
            <p:ph idx="1" type="body"/>
          </p:nvPr>
        </p:nvSpPr>
        <p:spPr>
          <a:xfrm>
            <a:off x="311700" y="786025"/>
            <a:ext cx="8520600" cy="3895800"/>
          </a:xfrm>
          <a:prstGeom prst="rect">
            <a:avLst/>
          </a:prstGeom>
        </p:spPr>
        <p:txBody>
          <a:bodyPr anchorCtr="0" anchor="t" bIns="91425" lIns="91425" spcFirstLastPara="1" rIns="91425" wrap="square" tIns="91425">
            <a:normAutofit lnSpcReduction="20000"/>
          </a:bodyPr>
          <a:lstStyle/>
          <a:p>
            <a:pPr indent="0" lvl="0" marL="0" rtl="0" algn="l">
              <a:spcBef>
                <a:spcPts val="1000"/>
              </a:spcBef>
              <a:spcAft>
                <a:spcPts val="0"/>
              </a:spcAft>
              <a:buNone/>
            </a:pPr>
            <a:r>
              <a:rPr lang="en">
                <a:solidFill>
                  <a:schemeClr val="dk1"/>
                </a:solidFill>
              </a:rPr>
              <a:t>Los métodos de ensamblaje y combinación de modelos ML se utilizan para mejorar la precisión y robustez de las predicciones combinando varios modelos:</a:t>
            </a:r>
            <a:endParaRPr>
              <a:solidFill>
                <a:schemeClr val="dk1"/>
              </a:solidFill>
            </a:endParaRPr>
          </a:p>
          <a:p>
            <a:pPr indent="0" lvl="0" marL="0" rtl="0" algn="l">
              <a:spcBef>
                <a:spcPts val="1200"/>
              </a:spcBef>
              <a:spcAft>
                <a:spcPts val="0"/>
              </a:spcAft>
              <a:buNone/>
            </a:pPr>
            <a:r>
              <a:rPr b="1" lang="en">
                <a:solidFill>
                  <a:schemeClr val="dk1"/>
                </a:solidFill>
              </a:rPr>
              <a:t>Stacking y blending</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Stacking combina predicciones de múltiples modelos (denominados "modelos base") mediante un modelo "meta". Las predicciones de los modelos base se utilizan como entradas para el modelo meta, que aprende a optimizar la combinación de estas predicciones.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Blending es una variante de stacking donde en el que las predicciones de los modelos base en un subconjunto de validación se utilizan para entrenar el modelo meta.</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Ejemplo: Usar modelos como regresión logística, árboles de decisión, y redes neuronales como modelos base, y una regresión lineal como el modelo meta.</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21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Ensamblaje y combinación de modelos</a:t>
            </a:r>
            <a:endParaRPr/>
          </a:p>
        </p:txBody>
      </p:sp>
      <p:sp>
        <p:nvSpPr>
          <p:cNvPr id="200" name="Google Shape;200;p34"/>
          <p:cNvSpPr txBox="1"/>
          <p:nvPr>
            <p:ph idx="1" type="body"/>
          </p:nvPr>
        </p:nvSpPr>
        <p:spPr>
          <a:xfrm>
            <a:off x="311700" y="786025"/>
            <a:ext cx="8520600" cy="38958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solidFill>
                  <a:schemeClr val="dk1"/>
                </a:solidFill>
              </a:rPr>
              <a:t>Los métodos de ensamblaje y combinación de modelos ML se utilizan para mejorar la precisión y robustez de las predicciones combinando varios modelos:</a:t>
            </a:r>
            <a:endParaRPr>
              <a:solidFill>
                <a:schemeClr val="dk1"/>
              </a:solidFill>
            </a:endParaRPr>
          </a:p>
          <a:p>
            <a:pPr indent="0" lvl="0" marL="0" rtl="0" algn="l">
              <a:spcBef>
                <a:spcPts val="1200"/>
              </a:spcBef>
              <a:spcAft>
                <a:spcPts val="0"/>
              </a:spcAft>
              <a:buNone/>
            </a:pPr>
            <a:r>
              <a:rPr b="1" lang="en">
                <a:solidFill>
                  <a:schemeClr val="dk1"/>
                </a:solidFill>
              </a:rPr>
              <a:t>Cascading</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Descripción: En cascading, los modelos se aplican en una secuencia donde el resultado de un modelo se usa como entrada para el siguiente. Este enfoque es útil cuando cada modelo puede aportar un aspecto único de la predicción.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Ejemplo: Un ejemplo podría ser una cadena de modelos donde el primer modelo realiza una detección de objetos, y el segundo modelo clasifica los objetos detectados.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Laboratorios</a:t>
            </a:r>
            <a:endParaRPr/>
          </a:p>
        </p:txBody>
      </p:sp>
      <p:sp>
        <p:nvSpPr>
          <p:cNvPr id="69" name="Google Shape;69;p15"/>
          <p:cNvSpPr txBox="1"/>
          <p:nvPr>
            <p:ph idx="1" type="body"/>
          </p:nvPr>
        </p:nvSpPr>
        <p:spPr>
          <a:xfrm>
            <a:off x="311700" y="1152475"/>
            <a:ext cx="8520600" cy="3893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b="1" lang="en">
                <a:solidFill>
                  <a:schemeClr val="dk1"/>
                </a:solidFill>
              </a:rPr>
              <a:t>AIMLDL_0401.ipynb:</a:t>
            </a:r>
            <a:r>
              <a:rPr lang="en">
                <a:solidFill>
                  <a:schemeClr val="dk1"/>
                </a:solidFill>
              </a:rPr>
              <a:t> Curva ROC y </a:t>
            </a:r>
            <a:r>
              <a:rPr lang="en">
                <a:solidFill>
                  <a:schemeClr val="dk1"/>
                </a:solidFill>
              </a:rPr>
              <a:t>validación</a:t>
            </a:r>
            <a:r>
              <a:rPr lang="en">
                <a:solidFill>
                  <a:schemeClr val="dk1"/>
                </a:solidFill>
              </a:rPr>
              <a:t> de los modelos ML para predicciones de fraudes de tarjetas de </a:t>
            </a:r>
            <a:r>
              <a:rPr lang="en">
                <a:solidFill>
                  <a:schemeClr val="dk1"/>
                </a:solidFill>
              </a:rPr>
              <a:t>crédito</a:t>
            </a:r>
            <a:r>
              <a:rPr lang="en">
                <a:solidFill>
                  <a:schemeClr val="dk1"/>
                </a:solidFill>
              </a:rPr>
              <a:t>. </a:t>
            </a:r>
            <a:endParaRPr>
              <a:solidFill>
                <a:schemeClr val="dk1"/>
              </a:solidFill>
            </a:endParaRPr>
          </a:p>
          <a:p>
            <a:pPr indent="-334327" lvl="0" marL="457200" rtl="0" algn="l">
              <a:spcBef>
                <a:spcPts val="1000"/>
              </a:spcBef>
              <a:spcAft>
                <a:spcPts val="0"/>
              </a:spcAft>
              <a:buClr>
                <a:schemeClr val="dk1"/>
              </a:buClr>
              <a:buSzPct val="100000"/>
              <a:buChar char="●"/>
            </a:pPr>
            <a:r>
              <a:rPr b="1" lang="en">
                <a:solidFill>
                  <a:schemeClr val="dk1"/>
                </a:solidFill>
              </a:rPr>
              <a:t>AIMLDL_0402.ipynb:</a:t>
            </a:r>
            <a:r>
              <a:rPr lang="en">
                <a:solidFill>
                  <a:schemeClr val="dk1"/>
                </a:solidFill>
              </a:rPr>
              <a:t> Validación cruzada k-fold y validación cruzada k-fold estratificada de los modelos ML para datos desbalanceados</a:t>
            </a:r>
            <a:endParaRPr>
              <a:solidFill>
                <a:schemeClr val="dk1"/>
              </a:solidFill>
            </a:endParaRPr>
          </a:p>
          <a:p>
            <a:pPr indent="-334327" lvl="0" marL="457200" rtl="0" algn="l">
              <a:spcBef>
                <a:spcPts val="1000"/>
              </a:spcBef>
              <a:spcAft>
                <a:spcPts val="0"/>
              </a:spcAft>
              <a:buClr>
                <a:schemeClr val="dk1"/>
              </a:buClr>
              <a:buSzPct val="100000"/>
              <a:buChar char="●"/>
            </a:pPr>
            <a:r>
              <a:rPr b="1" lang="en">
                <a:solidFill>
                  <a:schemeClr val="dk1"/>
                </a:solidFill>
              </a:rPr>
              <a:t>AIMLDL_0403.ipynb:</a:t>
            </a:r>
            <a:r>
              <a:rPr lang="en">
                <a:solidFill>
                  <a:schemeClr val="dk1"/>
                </a:solidFill>
              </a:rPr>
              <a:t> aprendizaje con datos desbalanceados: algoritmos de sobremuestreo, submuestreo, SMOTE y ADASYN</a:t>
            </a:r>
            <a:endParaRPr>
              <a:solidFill>
                <a:schemeClr val="dk1"/>
              </a:solidFill>
            </a:endParaRPr>
          </a:p>
          <a:p>
            <a:pPr indent="-334327" lvl="0" marL="457200" rtl="0" algn="l">
              <a:spcBef>
                <a:spcPts val="1000"/>
              </a:spcBef>
              <a:spcAft>
                <a:spcPts val="0"/>
              </a:spcAft>
              <a:buClr>
                <a:schemeClr val="dk1"/>
              </a:buClr>
              <a:buSzPct val="100000"/>
              <a:buChar char="●"/>
            </a:pPr>
            <a:r>
              <a:rPr b="1" lang="en">
                <a:solidFill>
                  <a:schemeClr val="dk1"/>
                </a:solidFill>
              </a:rPr>
              <a:t>AIMLDL_0404.ipynb:</a:t>
            </a:r>
            <a:r>
              <a:rPr lang="en">
                <a:solidFill>
                  <a:schemeClr val="dk1"/>
                </a:solidFill>
              </a:rPr>
              <a:t>  Validación cruzada e Hypertuning con algoritmos  GridSearchCV, RandomizedSearchCV, BayesSearchCV: Clasificadores supervisados basados en  Máquinas de Soporte Vectorial</a:t>
            </a:r>
            <a:endParaRPr>
              <a:solidFill>
                <a:schemeClr val="dk1"/>
              </a:solidFill>
            </a:endParaRPr>
          </a:p>
          <a:p>
            <a:pPr indent="-334327" lvl="0" marL="457200" rtl="0" algn="l">
              <a:spcBef>
                <a:spcPts val="1000"/>
              </a:spcBef>
              <a:spcAft>
                <a:spcPts val="0"/>
              </a:spcAft>
              <a:buClr>
                <a:schemeClr val="dk1"/>
              </a:buClr>
              <a:buSzPct val="100000"/>
              <a:buChar char="●"/>
            </a:pPr>
            <a:r>
              <a:rPr b="1" lang="en">
                <a:solidFill>
                  <a:schemeClr val="dk1"/>
                </a:solidFill>
              </a:rPr>
              <a:t>AIMLDL_0401.R:</a:t>
            </a:r>
            <a:r>
              <a:rPr lang="en">
                <a:solidFill>
                  <a:schemeClr val="dk1"/>
                </a:solidFill>
              </a:rPr>
              <a:t> Hypertuning con optimización Bayesiana para clasificadores no supervisados basados en DBSCAN</a:t>
            </a:r>
            <a:endParaRPr>
              <a:solidFill>
                <a:schemeClr val="dk1"/>
              </a:solidFill>
            </a:endParaRPr>
          </a:p>
          <a:p>
            <a:pPr indent="-334327" lvl="0" marL="457200" rtl="0" algn="l">
              <a:spcBef>
                <a:spcPts val="1000"/>
              </a:spcBef>
              <a:spcAft>
                <a:spcPts val="1000"/>
              </a:spcAft>
              <a:buClr>
                <a:schemeClr val="dk1"/>
              </a:buClr>
              <a:buSzPct val="100000"/>
              <a:buChar char="●"/>
            </a:pPr>
            <a:r>
              <a:rPr b="1" lang="en">
                <a:solidFill>
                  <a:schemeClr val="dk1"/>
                </a:solidFill>
              </a:rPr>
              <a:t>AIMLDL_0405.ipynb:</a:t>
            </a:r>
            <a:r>
              <a:rPr lang="en">
                <a:solidFill>
                  <a:schemeClr val="dk1"/>
                </a:solidFill>
              </a:rPr>
              <a:t> Ensamblaje de modelos y algoritmos ML</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48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75" name="Google Shape;75;p16"/>
          <p:cNvSpPr txBox="1"/>
          <p:nvPr>
            <p:ph idx="1" type="body"/>
          </p:nvPr>
        </p:nvSpPr>
        <p:spPr>
          <a:xfrm>
            <a:off x="311700" y="721175"/>
            <a:ext cx="8520600" cy="124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 sz="1850">
                <a:solidFill>
                  <a:schemeClr val="dk1"/>
                </a:solidFill>
              </a:rPr>
              <a:t>Dado un espacio de entrada 𝑋 (espacio de características) y un espacio de salida 𝑌, machine learning es un problema de optimización en el que el objetivo es encontrar una función 𝑓: 𝑋→ 𝑌 que predice la salida 𝑦 ∈ 𝑌 dada una entrada 𝑥 ∈ 𝑋, siendo 𝑓* óptima en términos de </a:t>
            </a:r>
            <a:r>
              <a:rPr b="1" lang="en" sz="1850">
                <a:solidFill>
                  <a:schemeClr val="dk1"/>
                </a:solidFill>
              </a:rPr>
              <a:t>generalización y regularización</a:t>
            </a:r>
            <a:r>
              <a:rPr lang="en" sz="1850">
                <a:solidFill>
                  <a:schemeClr val="dk1"/>
                </a:solidFill>
              </a:rPr>
              <a:t>:</a:t>
            </a:r>
            <a:endParaRPr sz="1850">
              <a:solidFill>
                <a:schemeClr val="dk1"/>
              </a:solidFill>
            </a:endParaRPr>
          </a:p>
        </p:txBody>
      </p:sp>
      <p:pic>
        <p:nvPicPr>
          <p:cNvPr id="76" name="Google Shape;76;p16"/>
          <p:cNvPicPr preferRelativeResize="0"/>
          <p:nvPr/>
        </p:nvPicPr>
        <p:blipFill>
          <a:blip r:embed="rId3">
            <a:alphaModFix/>
          </a:blip>
          <a:stretch>
            <a:fillRect/>
          </a:stretch>
        </p:blipFill>
        <p:spPr>
          <a:xfrm>
            <a:off x="1333525" y="2040600"/>
            <a:ext cx="6402802" cy="287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Curva ROC (Receiver Operating Characteristic) y validación de modelos ML</a:t>
            </a:r>
            <a:endParaRPr/>
          </a:p>
        </p:txBody>
      </p:sp>
      <p:sp>
        <p:nvSpPr>
          <p:cNvPr id="82" name="Google Shape;82;p17"/>
          <p:cNvSpPr txBox="1"/>
          <p:nvPr>
            <p:ph idx="1" type="body"/>
          </p:nvPr>
        </p:nvSpPr>
        <p:spPr>
          <a:xfrm>
            <a:off x="161425" y="1152475"/>
            <a:ext cx="4410600" cy="3891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ROC: representación gráfica de la capacidad de un modelo de clasificación para discriminar entre clases. </a:t>
            </a:r>
            <a:endParaRPr>
              <a:solidFill>
                <a:schemeClr val="dk1"/>
              </a:solidFill>
            </a:endParaRPr>
          </a:p>
          <a:p>
            <a:pPr indent="-334327" lvl="0" marL="457200" rtl="0" algn="l">
              <a:spcBef>
                <a:spcPts val="1000"/>
              </a:spcBef>
              <a:spcAft>
                <a:spcPts val="0"/>
              </a:spcAft>
              <a:buClr>
                <a:schemeClr val="dk1"/>
              </a:buClr>
              <a:buSzPct val="100000"/>
              <a:buChar char="●"/>
            </a:pPr>
            <a:r>
              <a:rPr lang="en">
                <a:solidFill>
                  <a:schemeClr val="dk1"/>
                </a:solidFill>
              </a:rPr>
              <a:t>Muestra la relación entre la Tasa de Verdaderos Positivos (TPR) y la Tasa de Falsos Positivos (FPR) para diferentes umbrales de corte de la probabilidad predicha:</a:t>
            </a:r>
            <a:endParaRPr>
              <a:solidFill>
                <a:schemeClr val="dk1"/>
              </a:solidFill>
            </a:endParaRPr>
          </a:p>
          <a:p>
            <a:pPr indent="-310832" lvl="1" marL="914400" rtl="0" algn="l">
              <a:spcBef>
                <a:spcPts val="1000"/>
              </a:spcBef>
              <a:spcAft>
                <a:spcPts val="0"/>
              </a:spcAft>
              <a:buClr>
                <a:schemeClr val="dk1"/>
              </a:buClr>
              <a:buSzPct val="100000"/>
              <a:buChar char="○"/>
            </a:pPr>
            <a:r>
              <a:rPr lang="en">
                <a:solidFill>
                  <a:schemeClr val="dk1"/>
                </a:solidFill>
              </a:rPr>
              <a:t>Eje X (tasa de falsos positivos, FPR): Proporción de negativos que son incorrectamente clasificados como positivos.</a:t>
            </a:r>
            <a:endParaRPr>
              <a:solidFill>
                <a:schemeClr val="dk1"/>
              </a:solidFill>
            </a:endParaRPr>
          </a:p>
          <a:p>
            <a:pPr indent="-310832" lvl="1" marL="914400" rtl="0" algn="l">
              <a:spcBef>
                <a:spcPts val="1000"/>
              </a:spcBef>
              <a:spcAft>
                <a:spcPts val="1000"/>
              </a:spcAft>
              <a:buClr>
                <a:schemeClr val="dk1"/>
              </a:buClr>
              <a:buSzPct val="100000"/>
              <a:buChar char="○"/>
            </a:pPr>
            <a:r>
              <a:rPr lang="en">
                <a:solidFill>
                  <a:schemeClr val="dk1"/>
                </a:solidFill>
              </a:rPr>
              <a:t>Eje Y (tasa de verdaderos positivos, TPR o Sensibilidad): Proporción de positivos correctamente identificados por el modelo.</a:t>
            </a:r>
            <a:endParaRPr>
              <a:solidFill>
                <a:schemeClr val="dk1"/>
              </a:solidFill>
            </a:endParaRPr>
          </a:p>
        </p:txBody>
      </p:sp>
      <p:pic>
        <p:nvPicPr>
          <p:cNvPr id="83" name="Google Shape;83;p17"/>
          <p:cNvPicPr preferRelativeResize="0"/>
          <p:nvPr/>
        </p:nvPicPr>
        <p:blipFill>
          <a:blip r:embed="rId3">
            <a:alphaModFix/>
          </a:blip>
          <a:stretch>
            <a:fillRect/>
          </a:stretch>
        </p:blipFill>
        <p:spPr>
          <a:xfrm>
            <a:off x="4747850" y="865325"/>
            <a:ext cx="4160085" cy="4125775"/>
          </a:xfrm>
          <a:prstGeom prst="rect">
            <a:avLst/>
          </a:prstGeom>
          <a:noFill/>
          <a:ln>
            <a:noFill/>
          </a:ln>
        </p:spPr>
      </p:pic>
      <p:pic>
        <p:nvPicPr>
          <p:cNvPr id="84" name="Google Shape;84;p17"/>
          <p:cNvPicPr preferRelativeResize="0"/>
          <p:nvPr/>
        </p:nvPicPr>
        <p:blipFill>
          <a:blip r:embed="rId4">
            <a:alphaModFix/>
          </a:blip>
          <a:stretch>
            <a:fillRect/>
          </a:stretch>
        </p:blipFill>
        <p:spPr>
          <a:xfrm>
            <a:off x="6452325" y="3557600"/>
            <a:ext cx="2318374" cy="75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Curva ROC (Receiver Operating Characteristic) y validación de modelos ML</a:t>
            </a:r>
            <a:endParaRPr/>
          </a:p>
        </p:txBody>
      </p:sp>
      <p:sp>
        <p:nvSpPr>
          <p:cNvPr id="90" name="Google Shape;90;p18"/>
          <p:cNvSpPr txBox="1"/>
          <p:nvPr>
            <p:ph idx="1" type="body"/>
          </p:nvPr>
        </p:nvSpPr>
        <p:spPr>
          <a:xfrm>
            <a:off x="311700" y="1152475"/>
            <a:ext cx="4260300" cy="3891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El rendimiento de un modelo ML depende de la </a:t>
            </a:r>
            <a:r>
              <a:rPr lang="en">
                <a:solidFill>
                  <a:schemeClr val="dk1"/>
                </a:solidFill>
              </a:rPr>
              <a:t>partición</a:t>
            </a:r>
            <a:r>
              <a:rPr lang="en">
                <a:solidFill>
                  <a:schemeClr val="dk1"/>
                </a:solidFill>
              </a:rPr>
              <a:t> del conjunto de datos utilizado para el entrenamiento.</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Técnicas</a:t>
            </a:r>
            <a:r>
              <a:rPr lang="en">
                <a:solidFill>
                  <a:schemeClr val="dk1"/>
                </a:solidFill>
              </a:rPr>
              <a:t> de </a:t>
            </a:r>
            <a:r>
              <a:rPr lang="en">
                <a:solidFill>
                  <a:schemeClr val="dk1"/>
                </a:solidFill>
              </a:rPr>
              <a:t>validación</a:t>
            </a:r>
            <a:r>
              <a:rPr lang="en">
                <a:solidFill>
                  <a:schemeClr val="dk1"/>
                </a:solidFill>
              </a:rPr>
              <a:t> cruzada y </a:t>
            </a:r>
            <a:r>
              <a:rPr lang="en">
                <a:solidFill>
                  <a:schemeClr val="dk1"/>
                </a:solidFill>
              </a:rPr>
              <a:t>hypertuning</a:t>
            </a:r>
            <a:r>
              <a:rPr lang="en">
                <a:solidFill>
                  <a:schemeClr val="dk1"/>
                </a:solidFill>
              </a:rPr>
              <a:t> </a:t>
            </a:r>
            <a:r>
              <a:rPr lang="en">
                <a:solidFill>
                  <a:schemeClr val="dk1"/>
                </a:solidFill>
              </a:rPr>
              <a:t>permiten evaluar y controlar la estabilidad y generalización del modelo para dar una estimación robusta de la capacidad discriminatoria/predictiva de los modelos ML</a:t>
            </a:r>
            <a:endParaRPr>
              <a:solidFill>
                <a:schemeClr val="dk1"/>
              </a:solidFill>
            </a:endParaRPr>
          </a:p>
        </p:txBody>
      </p:sp>
      <p:pic>
        <p:nvPicPr>
          <p:cNvPr id="91" name="Google Shape;91;p18"/>
          <p:cNvPicPr preferRelativeResize="0"/>
          <p:nvPr/>
        </p:nvPicPr>
        <p:blipFill>
          <a:blip r:embed="rId3">
            <a:alphaModFix/>
          </a:blip>
          <a:stretch>
            <a:fillRect/>
          </a:stretch>
        </p:blipFill>
        <p:spPr>
          <a:xfrm>
            <a:off x="4724400" y="865325"/>
            <a:ext cx="4220719" cy="412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73575"/>
            <a:ext cx="3924900" cy="14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V</a:t>
            </a:r>
            <a:r>
              <a:rPr lang="en" sz="2420"/>
              <a:t>alidación cruzada k-fold </a:t>
            </a:r>
            <a:endParaRPr sz="2420"/>
          </a:p>
          <a:p>
            <a:pPr indent="0" lvl="0" marL="0" rtl="0" algn="l">
              <a:spcBef>
                <a:spcPts val="0"/>
              </a:spcBef>
              <a:spcAft>
                <a:spcPts val="0"/>
              </a:spcAft>
              <a:buSzPts val="990"/>
              <a:buNone/>
            </a:pPr>
            <a:r>
              <a:rPr lang="en" sz="2420"/>
              <a:t>(k-fold cross-validation)</a:t>
            </a:r>
            <a:endParaRPr sz="2420"/>
          </a:p>
        </p:txBody>
      </p:sp>
      <p:pic>
        <p:nvPicPr>
          <p:cNvPr id="97" name="Google Shape;97;p19"/>
          <p:cNvPicPr preferRelativeResize="0"/>
          <p:nvPr/>
        </p:nvPicPr>
        <p:blipFill>
          <a:blip r:embed="rId3">
            <a:alphaModFix/>
          </a:blip>
          <a:stretch>
            <a:fillRect/>
          </a:stretch>
        </p:blipFill>
        <p:spPr>
          <a:xfrm>
            <a:off x="4176375" y="828228"/>
            <a:ext cx="4835750" cy="3935752"/>
          </a:xfrm>
          <a:prstGeom prst="rect">
            <a:avLst/>
          </a:prstGeom>
          <a:noFill/>
          <a:ln>
            <a:noFill/>
          </a:ln>
        </p:spPr>
      </p:pic>
      <p:sp>
        <p:nvSpPr>
          <p:cNvPr id="98" name="Google Shape;98;p19"/>
          <p:cNvSpPr txBox="1"/>
          <p:nvPr/>
        </p:nvSpPr>
        <p:spPr>
          <a:xfrm>
            <a:off x="311700" y="1292475"/>
            <a:ext cx="3661200" cy="3267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Se particiona la muestra en k partes (folds)</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Valores convencionales: k = 5, k = 10, k =20. Depende del tamaño de los datos y el costo computacional. Normalmente k =10</a:t>
            </a:r>
            <a:endParaRPr sz="1800">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sz="1800">
                <a:solidFill>
                  <a:schemeClr val="dk1"/>
                </a:solidFill>
              </a:rPr>
              <a:t>En muestras pequeñas, k = n (partición  LOO)</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73575"/>
            <a:ext cx="3924900" cy="14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Validación cruzada k-fold </a:t>
            </a:r>
            <a:endParaRPr sz="2420"/>
          </a:p>
          <a:p>
            <a:pPr indent="0" lvl="0" marL="0" rtl="0" algn="l">
              <a:spcBef>
                <a:spcPts val="0"/>
              </a:spcBef>
              <a:spcAft>
                <a:spcPts val="0"/>
              </a:spcAft>
              <a:buSzPts val="990"/>
              <a:buNone/>
            </a:pPr>
            <a:r>
              <a:rPr lang="en" sz="2420"/>
              <a:t>estratificada</a:t>
            </a:r>
            <a:endParaRPr sz="2420"/>
          </a:p>
        </p:txBody>
      </p:sp>
      <p:pic>
        <p:nvPicPr>
          <p:cNvPr id="104" name="Google Shape;104;p20"/>
          <p:cNvPicPr preferRelativeResize="0"/>
          <p:nvPr/>
        </p:nvPicPr>
        <p:blipFill>
          <a:blip r:embed="rId3">
            <a:alphaModFix/>
          </a:blip>
          <a:stretch>
            <a:fillRect/>
          </a:stretch>
        </p:blipFill>
        <p:spPr>
          <a:xfrm>
            <a:off x="4572000" y="578101"/>
            <a:ext cx="4380800" cy="4228950"/>
          </a:xfrm>
          <a:prstGeom prst="rect">
            <a:avLst/>
          </a:prstGeom>
          <a:noFill/>
          <a:ln>
            <a:noFill/>
          </a:ln>
        </p:spPr>
      </p:pic>
      <p:sp>
        <p:nvSpPr>
          <p:cNvPr id="105" name="Google Shape;105;p20"/>
          <p:cNvSpPr txBox="1"/>
          <p:nvPr/>
        </p:nvSpPr>
        <p:spPr>
          <a:xfrm>
            <a:off x="235500" y="1292475"/>
            <a:ext cx="4380900" cy="358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Extiende la validación cruzada k-fold para que cada pliegue (fold) tenga aproximadamente la misma proporción de clases c = 1,2,...,C del target que el conjunto de datos completo.</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Implica un proceso de estratificación (cada </a:t>
            </a:r>
            <a:r>
              <a:rPr lang="en" sz="1800">
                <a:solidFill>
                  <a:schemeClr val="dk1"/>
                </a:solidFill>
              </a:rPr>
              <a:t>categoria</a:t>
            </a:r>
            <a:r>
              <a:rPr lang="en" sz="1800">
                <a:solidFill>
                  <a:schemeClr val="dk1"/>
                </a:solidFill>
              </a:rPr>
              <a:t> c es un estrato)</a:t>
            </a:r>
            <a:endParaRPr sz="1800">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sz="1800">
                <a:solidFill>
                  <a:schemeClr val="dk1"/>
                </a:solidFill>
              </a:rPr>
              <a:t>Útil en datos con un target desbalanceado</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1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Aprendizaje desbalanceado: imbalanced learning</a:t>
            </a:r>
            <a:endParaRPr/>
          </a:p>
        </p:txBody>
      </p:sp>
      <p:sp>
        <p:nvSpPr>
          <p:cNvPr id="111" name="Google Shape;111;p21"/>
          <p:cNvSpPr txBox="1"/>
          <p:nvPr>
            <p:ph idx="1" type="body"/>
          </p:nvPr>
        </p:nvSpPr>
        <p:spPr>
          <a:xfrm>
            <a:off x="311700" y="783925"/>
            <a:ext cx="8520600" cy="41712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Clr>
                <a:schemeClr val="dk1"/>
              </a:buClr>
              <a:buSzPts val="1600"/>
              <a:buChar char="●"/>
            </a:pPr>
            <a:r>
              <a:rPr lang="en" sz="1600">
                <a:solidFill>
                  <a:schemeClr val="dk1"/>
                </a:solidFill>
              </a:rPr>
              <a:t>Los algoritmos/modelos ML tradicionales optimizan la precisión, lo que puede llevar a que favorezcan la </a:t>
            </a:r>
            <a:r>
              <a:rPr lang="en" sz="1600">
                <a:solidFill>
                  <a:schemeClr val="dk1"/>
                </a:solidFill>
              </a:rPr>
              <a:t>predicción</a:t>
            </a:r>
            <a:r>
              <a:rPr lang="en" sz="1600">
                <a:solidFill>
                  <a:schemeClr val="dk1"/>
                </a:solidFill>
              </a:rPr>
              <a:t> de la clase mayoritaria en detrimento de la minoritaria en situaciones de desequilibrio.</a:t>
            </a:r>
            <a:endParaRPr sz="1600">
              <a:solidFill>
                <a:schemeClr val="dk1"/>
              </a:solidFill>
            </a:endParaRPr>
          </a:p>
          <a:p>
            <a:pPr indent="-330200" lvl="0" marL="457200" rtl="0" algn="l">
              <a:lnSpc>
                <a:spcPct val="105000"/>
              </a:lnSpc>
              <a:spcBef>
                <a:spcPts val="1000"/>
              </a:spcBef>
              <a:spcAft>
                <a:spcPts val="0"/>
              </a:spcAft>
              <a:buClr>
                <a:schemeClr val="dk1"/>
              </a:buClr>
              <a:buSzPts val="1600"/>
              <a:buChar char="●"/>
            </a:pPr>
            <a:r>
              <a:rPr lang="en" sz="1600">
                <a:solidFill>
                  <a:schemeClr val="dk1"/>
                </a:solidFill>
              </a:rPr>
              <a:t>EL a</a:t>
            </a:r>
            <a:r>
              <a:rPr lang="en" sz="1600">
                <a:solidFill>
                  <a:schemeClr val="dk1"/>
                </a:solidFill>
              </a:rPr>
              <a:t>prendizaje desbalanceado se aplica cuando una clase (la clase mayoritaria) tiene muchos más ejemplos o instancias que otra clase (la clase minoritaria).</a:t>
            </a:r>
            <a:endParaRPr sz="1600">
              <a:solidFill>
                <a:schemeClr val="dk1"/>
              </a:solidFill>
            </a:endParaRPr>
          </a:p>
          <a:p>
            <a:pPr indent="0" lvl="0" marL="0" rtl="0" algn="l">
              <a:lnSpc>
                <a:spcPct val="105000"/>
              </a:lnSpc>
              <a:spcBef>
                <a:spcPts val="1000"/>
              </a:spcBef>
              <a:spcAft>
                <a:spcPts val="0"/>
              </a:spcAft>
              <a:buNone/>
            </a:pPr>
            <a:r>
              <a:rPr lang="en" sz="1600">
                <a:solidFill>
                  <a:schemeClr val="dk1"/>
                </a:solidFill>
              </a:rPr>
              <a:t>Opciones:</a:t>
            </a:r>
            <a:endParaRPr sz="1600">
              <a:solidFill>
                <a:schemeClr val="dk1"/>
              </a:solidFill>
            </a:endParaRPr>
          </a:p>
          <a:p>
            <a:pPr indent="-330200" lvl="0" marL="457200" rtl="0" algn="l">
              <a:lnSpc>
                <a:spcPct val="105000"/>
              </a:lnSpc>
              <a:spcBef>
                <a:spcPts val="1000"/>
              </a:spcBef>
              <a:spcAft>
                <a:spcPts val="0"/>
              </a:spcAft>
              <a:buClr>
                <a:schemeClr val="dk1"/>
              </a:buClr>
              <a:buSzPts val="1600"/>
              <a:buChar char="●"/>
            </a:pPr>
            <a:r>
              <a:rPr lang="en" sz="1600">
                <a:solidFill>
                  <a:schemeClr val="dk1"/>
                </a:solidFill>
              </a:rPr>
              <a:t>Sobremuestreo y submuestreo aleatorio simple</a:t>
            </a:r>
            <a:endParaRPr sz="1600">
              <a:solidFill>
                <a:schemeClr val="dk1"/>
              </a:solidFill>
            </a:endParaRPr>
          </a:p>
          <a:p>
            <a:pPr indent="-330200" lvl="0" marL="457200" rtl="0" algn="l">
              <a:lnSpc>
                <a:spcPct val="105000"/>
              </a:lnSpc>
              <a:spcBef>
                <a:spcPts val="1000"/>
              </a:spcBef>
              <a:spcAft>
                <a:spcPts val="0"/>
              </a:spcAft>
              <a:buClr>
                <a:schemeClr val="dk1"/>
              </a:buClr>
              <a:buSzPts val="1600"/>
              <a:buChar char="●"/>
            </a:pPr>
            <a:r>
              <a:rPr lang="en" sz="1600">
                <a:solidFill>
                  <a:schemeClr val="dk1"/>
                </a:solidFill>
              </a:rPr>
              <a:t>SMOTE (Synthetic Minority Over-sampling Technique): es una t</a:t>
            </a:r>
            <a:r>
              <a:rPr lang="en" sz="1600">
                <a:solidFill>
                  <a:schemeClr val="dk1"/>
                </a:solidFill>
              </a:rPr>
              <a:t>écnica de sobremuestreo de minorías sintéticas que genera nuevos datos similares pero no iguales a los originales, mediante interpolacion, en base a k-vecinos cercanos</a:t>
            </a:r>
            <a:endParaRPr sz="1600">
              <a:solidFill>
                <a:schemeClr val="dk1"/>
              </a:solidFill>
            </a:endParaRPr>
          </a:p>
          <a:p>
            <a:pPr indent="-330200" lvl="0" marL="457200" rtl="0" algn="l">
              <a:lnSpc>
                <a:spcPct val="105000"/>
              </a:lnSpc>
              <a:spcBef>
                <a:spcPts val="1000"/>
              </a:spcBef>
              <a:spcAft>
                <a:spcPts val="1000"/>
              </a:spcAft>
              <a:buClr>
                <a:schemeClr val="dk1"/>
              </a:buClr>
              <a:buSzPts val="1600"/>
              <a:buChar char="●"/>
            </a:pPr>
            <a:r>
              <a:rPr lang="en" sz="1600">
                <a:solidFill>
                  <a:schemeClr val="dk1"/>
                </a:solidFill>
              </a:rPr>
              <a:t>ADASYN  (Adaptive Synthetic Sampling) es una técnica adaptativa de sobremuestreo de minorías sintéticas similar a SMOTE pero considerando puntos con dificultad de clasificación</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