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60" r:id="rId4"/>
    <p:sldId id="257" r:id="rId5"/>
    <p:sldId id="259"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82721"/>
  </p:normalViewPr>
  <p:slideViewPr>
    <p:cSldViewPr snapToGrid="0">
      <p:cViewPr varScale="1">
        <p:scale>
          <a:sx n="105" d="100"/>
          <a:sy n="105" d="100"/>
        </p:scale>
        <p:origin x="11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C8F47-BE10-7D44-83B2-231EC1F34DC3}" type="datetimeFigureOut">
              <a:rPr lang="en-US" smtClean="0"/>
              <a:t>4/15/23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A1F6C-12E5-E44F-B46A-B933BE10BE2F}" type="slidenum">
              <a:rPr lang="en-US" smtClean="0"/>
              <a:t>‹#›</a:t>
            </a:fld>
            <a:endParaRPr lang="en-US"/>
          </a:p>
        </p:txBody>
      </p:sp>
    </p:spTree>
    <p:extLst>
      <p:ext uri="{BB962C8B-B14F-4D97-AF65-F5344CB8AC3E}">
        <p14:creationId xmlns:p14="http://schemas.microsoft.com/office/powerpoint/2010/main" val="524222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1D5DB"/>
                </a:solidFill>
                <a:effectLst/>
                <a:latin typeface="Söhne"/>
              </a:rPr>
              <a:t>Dear CEO and CFO of Frito Lay,</a:t>
            </a:r>
          </a:p>
          <a:p>
            <a:pPr algn="l"/>
            <a:endParaRPr lang="en-US" b="0" i="0" u="none" strike="noStrike" dirty="0">
              <a:solidFill>
                <a:srgbClr val="D1D5DB"/>
              </a:solidFill>
              <a:effectLst/>
              <a:latin typeface="Söhne"/>
            </a:endParaRPr>
          </a:p>
          <a:p>
            <a:pPr algn="l"/>
            <a:r>
              <a:rPr lang="en-US" b="0" i="0" u="none" strike="noStrike" dirty="0">
                <a:solidFill>
                  <a:srgbClr val="D1D5DB"/>
                </a:solidFill>
                <a:effectLst/>
                <a:latin typeface="Söhne"/>
              </a:rPr>
              <a:t>My name is O’Neal Gray with DDS Analytics and I am pleased to present to you the findings of our data analysis. I have conducted an analysis of existing employee data to identify factors that contribute to turnover and to build a model to predict attrition.</a:t>
            </a:r>
          </a:p>
          <a:p>
            <a:pPr algn="l"/>
            <a:r>
              <a:rPr lang="en-US" b="0" i="0" u="none" strike="noStrike" dirty="0">
                <a:solidFill>
                  <a:srgbClr val="D1D5DB"/>
                </a:solidFill>
                <a:effectLst/>
                <a:latin typeface="Söhne"/>
              </a:rPr>
              <a:t>Through our analysis of the dataset provided, we have identified the top three factors that contribute to turnover which will be discuss in the presentation. Our findings are backed up by robust experimentation and appropriate visualization, and we have also identified job role-specific trends that may exist in the data set.</a:t>
            </a:r>
          </a:p>
          <a:p>
            <a:pPr algn="l"/>
            <a:r>
              <a:rPr lang="en-US" b="0" i="0" u="none" strike="noStrike" dirty="0">
                <a:solidFill>
                  <a:srgbClr val="D1D5DB"/>
                </a:solidFill>
                <a:effectLst/>
                <a:latin typeface="Söhne"/>
              </a:rPr>
              <a:t>We have leveraged data science for talent management and have successfully built a model to predict attrition. I have also developed an </a:t>
            </a:r>
            <a:r>
              <a:rPr lang="en-US" b="0" i="0" u="none" strike="noStrike" dirty="0" err="1">
                <a:solidFill>
                  <a:srgbClr val="D1D5DB"/>
                </a:solidFill>
                <a:effectLst/>
                <a:latin typeface="Söhne"/>
              </a:rPr>
              <a:t>RShiny</a:t>
            </a:r>
            <a:r>
              <a:rPr lang="en-US" b="0" i="0" u="none" strike="noStrike" dirty="0">
                <a:solidFill>
                  <a:srgbClr val="D1D5DB"/>
                </a:solidFill>
                <a:effectLst/>
                <a:latin typeface="Söhne"/>
              </a:rPr>
              <a:t> App to visualize attrition and other variables.</a:t>
            </a:r>
          </a:p>
          <a:p>
            <a:pPr algn="l"/>
            <a:r>
              <a:rPr lang="en-US" b="0" i="0" u="none" strike="noStrike" dirty="0">
                <a:solidFill>
                  <a:srgbClr val="D1D5DB"/>
                </a:solidFill>
                <a:effectLst/>
                <a:latin typeface="Söhne"/>
              </a:rPr>
              <a:t>We believe that our findings and models can help </a:t>
            </a:r>
            <a:r>
              <a:rPr lang="en-US" b="0" i="0" u="none" strike="noStrike" dirty="0" err="1">
                <a:solidFill>
                  <a:srgbClr val="D1D5DB"/>
                </a:solidFill>
                <a:effectLst/>
                <a:latin typeface="Söhne"/>
              </a:rPr>
              <a:t>Fritolay</a:t>
            </a:r>
            <a:r>
              <a:rPr lang="en-US" b="0" i="0" u="none" strike="noStrike" dirty="0">
                <a:solidFill>
                  <a:srgbClr val="D1D5DB"/>
                </a:solidFill>
                <a:effectLst/>
                <a:latin typeface="Söhne"/>
              </a:rPr>
              <a:t> gain a competitive edge over its competition and assist in </a:t>
            </a:r>
            <a:r>
              <a:rPr lang="en-US" b="0" i="0" u="none" strike="noStrike" dirty="0" err="1">
                <a:solidFill>
                  <a:srgbClr val="D1D5DB"/>
                </a:solidFill>
                <a:effectLst/>
                <a:latin typeface="Söhne"/>
              </a:rPr>
              <a:t>retaiing</a:t>
            </a:r>
            <a:r>
              <a:rPr lang="en-US" b="0" i="0" u="none" strike="noStrike" dirty="0">
                <a:solidFill>
                  <a:srgbClr val="D1D5DB"/>
                </a:solidFill>
                <a:effectLst/>
                <a:latin typeface="Söhne"/>
              </a:rPr>
              <a:t> employees. We hope that this project will serve as a valuable resource for your talent management solutions.</a:t>
            </a:r>
          </a:p>
          <a:p>
            <a:pPr algn="l"/>
            <a:r>
              <a:rPr lang="en-US" b="0" i="0" u="none" strike="noStrike" dirty="0">
                <a:solidFill>
                  <a:srgbClr val="D1D5DB"/>
                </a:solidFill>
                <a:effectLst/>
                <a:latin typeface="Söhne"/>
              </a:rPr>
              <a:t>Thank you for your time and consideration.</a:t>
            </a:r>
          </a:p>
        </p:txBody>
      </p:sp>
      <p:sp>
        <p:nvSpPr>
          <p:cNvPr id="4" name="Slide Number Placeholder 3"/>
          <p:cNvSpPr>
            <a:spLocks noGrp="1"/>
          </p:cNvSpPr>
          <p:nvPr>
            <p:ph type="sldNum" sz="quarter" idx="5"/>
          </p:nvPr>
        </p:nvSpPr>
        <p:spPr/>
        <p:txBody>
          <a:bodyPr/>
          <a:lstStyle/>
          <a:p>
            <a:fld id="{4BBA1F6C-12E5-E44F-B46A-B933BE10BE2F}" type="slidenum">
              <a:rPr lang="en-US" smtClean="0"/>
              <a:t>1</a:t>
            </a:fld>
            <a:endParaRPr lang="en-US"/>
          </a:p>
        </p:txBody>
      </p:sp>
    </p:spTree>
    <p:extLst>
      <p:ext uri="{BB962C8B-B14F-4D97-AF65-F5344CB8AC3E}">
        <p14:creationId xmlns:p14="http://schemas.microsoft.com/office/powerpoint/2010/main" val="148082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our first chart to the left we can see that male and </a:t>
            </a:r>
            <a:r>
              <a:rPr lang="en-US" dirty="0" err="1"/>
              <a:t>feamles</a:t>
            </a:r>
            <a:r>
              <a:rPr lang="en-US" dirty="0"/>
              <a:t> make the same monthly income to about age 30, and the the spread starts to widen. On our other chart we looked at monthly income per role with the heist being in the manager position or research director. </a:t>
            </a:r>
          </a:p>
        </p:txBody>
      </p:sp>
      <p:sp>
        <p:nvSpPr>
          <p:cNvPr id="4" name="Slide Number Placeholder 3"/>
          <p:cNvSpPr>
            <a:spLocks noGrp="1"/>
          </p:cNvSpPr>
          <p:nvPr>
            <p:ph type="sldNum" sz="quarter" idx="5"/>
          </p:nvPr>
        </p:nvSpPr>
        <p:spPr/>
        <p:txBody>
          <a:bodyPr/>
          <a:lstStyle/>
          <a:p>
            <a:fld id="{4BBA1F6C-12E5-E44F-B46A-B933BE10BE2F}" type="slidenum">
              <a:rPr lang="en-US" smtClean="0"/>
              <a:t>2</a:t>
            </a:fld>
            <a:endParaRPr lang="en-US"/>
          </a:p>
        </p:txBody>
      </p:sp>
    </p:spTree>
    <p:extLst>
      <p:ext uri="{BB962C8B-B14F-4D97-AF65-F5344CB8AC3E}">
        <p14:creationId xmlns:p14="http://schemas.microsoft.com/office/powerpoint/2010/main" val="502607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shows the distance from home and the attrition rates broken out by role in the company. </a:t>
            </a:r>
          </a:p>
        </p:txBody>
      </p:sp>
      <p:sp>
        <p:nvSpPr>
          <p:cNvPr id="4" name="Slide Number Placeholder 3"/>
          <p:cNvSpPr>
            <a:spLocks noGrp="1"/>
          </p:cNvSpPr>
          <p:nvPr>
            <p:ph type="sldNum" sz="quarter" idx="5"/>
          </p:nvPr>
        </p:nvSpPr>
        <p:spPr/>
        <p:txBody>
          <a:bodyPr/>
          <a:lstStyle/>
          <a:p>
            <a:fld id="{4BBA1F6C-12E5-E44F-B46A-B933BE10BE2F}" type="slidenum">
              <a:rPr lang="en-US" smtClean="0"/>
              <a:t>3</a:t>
            </a:fld>
            <a:endParaRPr lang="en-US"/>
          </a:p>
        </p:txBody>
      </p:sp>
    </p:spTree>
    <p:extLst>
      <p:ext uri="{BB962C8B-B14F-4D97-AF65-F5344CB8AC3E}">
        <p14:creationId xmlns:p14="http://schemas.microsoft.com/office/powerpoint/2010/main" val="348861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Naïve Bayes model to find the top three factors that contribute to turn over which were -</a:t>
            </a:r>
            <a:r>
              <a:rPr lang="en-US" dirty="0">
                <a:sym typeface="Wingdings" pitchFamily="2" charset="2"/>
              </a:rPr>
              <a:t> read them</a:t>
            </a:r>
            <a:endParaRPr lang="en-US" dirty="0"/>
          </a:p>
        </p:txBody>
      </p:sp>
      <p:sp>
        <p:nvSpPr>
          <p:cNvPr id="4" name="Slide Number Placeholder 3"/>
          <p:cNvSpPr>
            <a:spLocks noGrp="1"/>
          </p:cNvSpPr>
          <p:nvPr>
            <p:ph type="sldNum" sz="quarter" idx="5"/>
          </p:nvPr>
        </p:nvSpPr>
        <p:spPr/>
        <p:txBody>
          <a:bodyPr/>
          <a:lstStyle/>
          <a:p>
            <a:fld id="{4BBA1F6C-12E5-E44F-B46A-B933BE10BE2F}" type="slidenum">
              <a:rPr lang="en-US" smtClean="0"/>
              <a:t>4</a:t>
            </a:fld>
            <a:endParaRPr lang="en-US"/>
          </a:p>
        </p:txBody>
      </p:sp>
    </p:spTree>
    <p:extLst>
      <p:ext uri="{BB962C8B-B14F-4D97-AF65-F5344CB8AC3E}">
        <p14:creationId xmlns:p14="http://schemas.microsoft.com/office/powerpoint/2010/main" val="3375460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in both charts the mean monthly income was less for the people who left the company than those who stayed. Backing up what we found with monthly income being the #1 contributor to people either staying or leaving the company. </a:t>
            </a:r>
          </a:p>
        </p:txBody>
      </p:sp>
      <p:sp>
        <p:nvSpPr>
          <p:cNvPr id="4" name="Slide Number Placeholder 3"/>
          <p:cNvSpPr>
            <a:spLocks noGrp="1"/>
          </p:cNvSpPr>
          <p:nvPr>
            <p:ph type="sldNum" sz="quarter" idx="5"/>
          </p:nvPr>
        </p:nvSpPr>
        <p:spPr/>
        <p:txBody>
          <a:bodyPr/>
          <a:lstStyle/>
          <a:p>
            <a:fld id="{4BBA1F6C-12E5-E44F-B46A-B933BE10BE2F}" type="slidenum">
              <a:rPr lang="en-US" smtClean="0"/>
              <a:t>5</a:t>
            </a:fld>
            <a:endParaRPr lang="en-US"/>
          </a:p>
        </p:txBody>
      </p:sp>
    </p:spTree>
    <p:extLst>
      <p:ext uri="{BB962C8B-B14F-4D97-AF65-F5344CB8AC3E}">
        <p14:creationId xmlns:p14="http://schemas.microsoft.com/office/powerpoint/2010/main" val="121505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in the chart the people who are leaving the company tend on average to be younger. </a:t>
            </a:r>
          </a:p>
        </p:txBody>
      </p:sp>
      <p:sp>
        <p:nvSpPr>
          <p:cNvPr id="4" name="Slide Number Placeholder 3"/>
          <p:cNvSpPr>
            <a:spLocks noGrp="1"/>
          </p:cNvSpPr>
          <p:nvPr>
            <p:ph type="sldNum" sz="quarter" idx="5"/>
          </p:nvPr>
        </p:nvSpPr>
        <p:spPr/>
        <p:txBody>
          <a:bodyPr/>
          <a:lstStyle/>
          <a:p>
            <a:fld id="{4BBA1F6C-12E5-E44F-B46A-B933BE10BE2F}" type="slidenum">
              <a:rPr lang="en-US" smtClean="0"/>
              <a:t>6</a:t>
            </a:fld>
            <a:endParaRPr lang="en-US"/>
          </a:p>
        </p:txBody>
      </p:sp>
    </p:spTree>
    <p:extLst>
      <p:ext uri="{BB962C8B-B14F-4D97-AF65-F5344CB8AC3E}">
        <p14:creationId xmlns:p14="http://schemas.microsoft.com/office/powerpoint/2010/main" val="561237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 found interesting as the people who work longer hours are statistically shown to stay at the company at a higher rate. </a:t>
            </a:r>
          </a:p>
        </p:txBody>
      </p:sp>
      <p:sp>
        <p:nvSpPr>
          <p:cNvPr id="4" name="Slide Number Placeholder 3"/>
          <p:cNvSpPr>
            <a:spLocks noGrp="1"/>
          </p:cNvSpPr>
          <p:nvPr>
            <p:ph type="sldNum" sz="quarter" idx="5"/>
          </p:nvPr>
        </p:nvSpPr>
        <p:spPr/>
        <p:txBody>
          <a:bodyPr/>
          <a:lstStyle/>
          <a:p>
            <a:fld id="{4BBA1F6C-12E5-E44F-B46A-B933BE10BE2F}" type="slidenum">
              <a:rPr lang="en-US" smtClean="0"/>
              <a:t>7</a:t>
            </a:fld>
            <a:endParaRPr lang="en-US"/>
          </a:p>
        </p:txBody>
      </p:sp>
    </p:spTree>
    <p:extLst>
      <p:ext uri="{BB962C8B-B14F-4D97-AF65-F5344CB8AC3E}">
        <p14:creationId xmlns:p14="http://schemas.microsoft.com/office/powerpoint/2010/main" val="1578029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dataset that you all provided </a:t>
            </a:r>
            <a:r>
              <a:rPr lang="en-US" sz="1800" b="1" dirty="0">
                <a:solidFill>
                  <a:srgbClr val="494949"/>
                </a:solidFill>
                <a:effectLst/>
                <a:latin typeface="Helvetica" pitchFamily="2" charset="0"/>
                <a:ea typeface="Times New Roman" panose="02020603050405020304" pitchFamily="18" charset="0"/>
                <a:cs typeface="Times New Roman" panose="02020603050405020304" pitchFamily="18" charset="0"/>
              </a:rPr>
              <a:t>CaseStudy2CompSet No </a:t>
            </a:r>
            <a:r>
              <a:rPr lang="en-US" sz="1800" b="1" dirty="0" err="1">
                <a:solidFill>
                  <a:srgbClr val="494949"/>
                </a:solidFill>
                <a:effectLst/>
                <a:latin typeface="Helvetica" pitchFamily="2" charset="0"/>
                <a:ea typeface="Times New Roman" panose="02020603050405020304" pitchFamily="18" charset="0"/>
                <a:cs typeface="Times New Roman" panose="02020603050405020304" pitchFamily="18" charset="0"/>
              </a:rPr>
              <a:t>Attrition.csv</a:t>
            </a:r>
            <a:r>
              <a:rPr lang="en-US" dirty="0">
                <a:effectLst/>
              </a:rPr>
              <a:t> we calculated the attrition rates with a 79.31% overall accuracy using the Naïve Bayes model. We made adjustment to the Laplace value to increase sensitivity from 50% to 53 %. Our specificity was at 84.48% for our model. </a:t>
            </a:r>
            <a:endParaRPr lang="en-US" dirty="0"/>
          </a:p>
        </p:txBody>
      </p:sp>
      <p:sp>
        <p:nvSpPr>
          <p:cNvPr id="4" name="Slide Number Placeholder 3"/>
          <p:cNvSpPr>
            <a:spLocks noGrp="1"/>
          </p:cNvSpPr>
          <p:nvPr>
            <p:ph type="sldNum" sz="quarter" idx="5"/>
          </p:nvPr>
        </p:nvSpPr>
        <p:spPr/>
        <p:txBody>
          <a:bodyPr/>
          <a:lstStyle/>
          <a:p>
            <a:fld id="{4BBA1F6C-12E5-E44F-B46A-B933BE10BE2F}" type="slidenum">
              <a:rPr lang="en-US" smtClean="0"/>
              <a:t>8</a:t>
            </a:fld>
            <a:endParaRPr lang="en-US"/>
          </a:p>
        </p:txBody>
      </p:sp>
    </p:spTree>
    <p:extLst>
      <p:ext uri="{BB962C8B-B14F-4D97-AF65-F5344CB8AC3E}">
        <p14:creationId xmlns:p14="http://schemas.microsoft.com/office/powerpoint/2010/main" val="3647081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your data set </a:t>
            </a:r>
            <a:r>
              <a:rPr lang="en-US" sz="1800" b="1" dirty="0">
                <a:solidFill>
                  <a:srgbClr val="494949"/>
                </a:solidFill>
                <a:effectLst/>
                <a:latin typeface="Helvetica" pitchFamily="2" charset="0"/>
                <a:ea typeface="Times New Roman" panose="02020603050405020304" pitchFamily="18" charset="0"/>
                <a:cs typeface="Times New Roman" panose="02020603050405020304" pitchFamily="18" charset="0"/>
              </a:rPr>
              <a:t>CaseStudy2CompSet No </a:t>
            </a:r>
            <a:r>
              <a:rPr lang="en-US" sz="1800" b="1" dirty="0" err="1">
                <a:solidFill>
                  <a:srgbClr val="494949"/>
                </a:solidFill>
                <a:effectLst/>
                <a:latin typeface="Helvetica" pitchFamily="2" charset="0"/>
                <a:ea typeface="Times New Roman" panose="02020603050405020304" pitchFamily="18" charset="0"/>
                <a:cs typeface="Times New Roman" panose="02020603050405020304" pitchFamily="18" charset="0"/>
              </a:rPr>
              <a:t>Salary.csv</a:t>
            </a:r>
            <a:r>
              <a:rPr lang="en-US" dirty="0">
                <a:effectLst/>
              </a:rPr>
              <a:t> we ran it with three linear regression models (Forward, backward and stepwise) to predict the monthly income. We choose to use the stepwise model as it outperformed the other models with the lowest RMSE at 1,056.36 and the highest R Square at .9473. We compared the models using a 10 fold cross validation analysis.  </a:t>
            </a:r>
            <a:endParaRPr lang="en-US" dirty="0"/>
          </a:p>
        </p:txBody>
      </p:sp>
      <p:sp>
        <p:nvSpPr>
          <p:cNvPr id="4" name="Slide Number Placeholder 3"/>
          <p:cNvSpPr>
            <a:spLocks noGrp="1"/>
          </p:cNvSpPr>
          <p:nvPr>
            <p:ph type="sldNum" sz="quarter" idx="5"/>
          </p:nvPr>
        </p:nvSpPr>
        <p:spPr/>
        <p:txBody>
          <a:bodyPr/>
          <a:lstStyle/>
          <a:p>
            <a:fld id="{4BBA1F6C-12E5-E44F-B46A-B933BE10BE2F}" type="slidenum">
              <a:rPr lang="en-US" smtClean="0"/>
              <a:t>9</a:t>
            </a:fld>
            <a:endParaRPr lang="en-US"/>
          </a:p>
        </p:txBody>
      </p:sp>
    </p:spTree>
    <p:extLst>
      <p:ext uri="{BB962C8B-B14F-4D97-AF65-F5344CB8AC3E}">
        <p14:creationId xmlns:p14="http://schemas.microsoft.com/office/powerpoint/2010/main" val="565701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E378-9CF6-0866-6F6C-D4C92A8F8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1BAC73-5361-FBCD-0DC9-DBADE5336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A25904-5836-CDF2-ABC4-4C29C0DE6152}"/>
              </a:ext>
            </a:extLst>
          </p:cNvPr>
          <p:cNvSpPr>
            <a:spLocks noGrp="1"/>
          </p:cNvSpPr>
          <p:nvPr>
            <p:ph type="dt" sz="half" idx="10"/>
          </p:nvPr>
        </p:nvSpPr>
        <p:spPr/>
        <p:txBody>
          <a:bodyPr/>
          <a:lstStyle/>
          <a:p>
            <a:fld id="{6440641E-4B0B-8645-95D4-EA03104038FD}" type="datetimeFigureOut">
              <a:rPr lang="en-US" smtClean="0"/>
              <a:t>4/15/23</a:t>
            </a:fld>
            <a:endParaRPr lang="en-US"/>
          </a:p>
        </p:txBody>
      </p:sp>
      <p:sp>
        <p:nvSpPr>
          <p:cNvPr id="5" name="Footer Placeholder 4">
            <a:extLst>
              <a:ext uri="{FF2B5EF4-FFF2-40B4-BE49-F238E27FC236}">
                <a16:creationId xmlns:a16="http://schemas.microsoft.com/office/drawing/2014/main" id="{D65883B2-6355-B0FE-3023-6569F8295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DF6B4-08FF-387E-167C-EEF3D1DA152C}"/>
              </a:ext>
            </a:extLst>
          </p:cNvPr>
          <p:cNvSpPr>
            <a:spLocks noGrp="1"/>
          </p:cNvSpPr>
          <p:nvPr>
            <p:ph type="sldNum" sz="quarter" idx="12"/>
          </p:nvPr>
        </p:nvSpPr>
        <p:spPr/>
        <p:txBody>
          <a:bodyPr/>
          <a:lstStyle/>
          <a:p>
            <a:fld id="{F0B3E70B-91C1-9E45-B8AC-999C0FFE9B43}" type="slidenum">
              <a:rPr lang="en-US" smtClean="0"/>
              <a:t>‹#›</a:t>
            </a:fld>
            <a:endParaRPr lang="en-US"/>
          </a:p>
        </p:txBody>
      </p:sp>
    </p:spTree>
    <p:extLst>
      <p:ext uri="{BB962C8B-B14F-4D97-AF65-F5344CB8AC3E}">
        <p14:creationId xmlns:p14="http://schemas.microsoft.com/office/powerpoint/2010/main" val="46668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8FEA-CA18-FB3B-A153-6C9D042187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120788-2A54-BFAA-9EB1-BFF1E937A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7339-D831-0098-B7DC-01171D998842}"/>
              </a:ext>
            </a:extLst>
          </p:cNvPr>
          <p:cNvSpPr>
            <a:spLocks noGrp="1"/>
          </p:cNvSpPr>
          <p:nvPr>
            <p:ph type="dt" sz="half" idx="10"/>
          </p:nvPr>
        </p:nvSpPr>
        <p:spPr/>
        <p:txBody>
          <a:bodyPr/>
          <a:lstStyle/>
          <a:p>
            <a:fld id="{6440641E-4B0B-8645-95D4-EA03104038FD}" type="datetimeFigureOut">
              <a:rPr lang="en-US" smtClean="0"/>
              <a:t>4/15/23</a:t>
            </a:fld>
            <a:endParaRPr lang="en-US"/>
          </a:p>
        </p:txBody>
      </p:sp>
      <p:sp>
        <p:nvSpPr>
          <p:cNvPr id="5" name="Footer Placeholder 4">
            <a:extLst>
              <a:ext uri="{FF2B5EF4-FFF2-40B4-BE49-F238E27FC236}">
                <a16:creationId xmlns:a16="http://schemas.microsoft.com/office/drawing/2014/main" id="{64A5A75D-A553-C3C3-F643-FF210BE1B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F4922-3CFD-5E94-AB99-3E2DA7BD037D}"/>
              </a:ext>
            </a:extLst>
          </p:cNvPr>
          <p:cNvSpPr>
            <a:spLocks noGrp="1"/>
          </p:cNvSpPr>
          <p:nvPr>
            <p:ph type="sldNum" sz="quarter" idx="12"/>
          </p:nvPr>
        </p:nvSpPr>
        <p:spPr/>
        <p:txBody>
          <a:bodyPr/>
          <a:lstStyle/>
          <a:p>
            <a:fld id="{F0B3E70B-91C1-9E45-B8AC-999C0FFE9B43}" type="slidenum">
              <a:rPr lang="en-US" smtClean="0"/>
              <a:t>‹#›</a:t>
            </a:fld>
            <a:endParaRPr lang="en-US"/>
          </a:p>
        </p:txBody>
      </p:sp>
    </p:spTree>
    <p:extLst>
      <p:ext uri="{BB962C8B-B14F-4D97-AF65-F5344CB8AC3E}">
        <p14:creationId xmlns:p14="http://schemas.microsoft.com/office/powerpoint/2010/main" val="2168380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5978C8-E186-A92F-E2C4-001ECC7B0A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D67E1-9FE2-DE3B-0CEE-B292CD7B3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4F815-9967-36E5-3635-13112A3B8D82}"/>
              </a:ext>
            </a:extLst>
          </p:cNvPr>
          <p:cNvSpPr>
            <a:spLocks noGrp="1"/>
          </p:cNvSpPr>
          <p:nvPr>
            <p:ph type="dt" sz="half" idx="10"/>
          </p:nvPr>
        </p:nvSpPr>
        <p:spPr/>
        <p:txBody>
          <a:bodyPr/>
          <a:lstStyle/>
          <a:p>
            <a:fld id="{6440641E-4B0B-8645-95D4-EA03104038FD}" type="datetimeFigureOut">
              <a:rPr lang="en-US" smtClean="0"/>
              <a:t>4/15/23</a:t>
            </a:fld>
            <a:endParaRPr lang="en-US"/>
          </a:p>
        </p:txBody>
      </p:sp>
      <p:sp>
        <p:nvSpPr>
          <p:cNvPr id="5" name="Footer Placeholder 4">
            <a:extLst>
              <a:ext uri="{FF2B5EF4-FFF2-40B4-BE49-F238E27FC236}">
                <a16:creationId xmlns:a16="http://schemas.microsoft.com/office/drawing/2014/main" id="{39392E6C-372F-546F-D862-FC314B0EB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0CC70-8BD5-82F0-8046-20E0A7D93872}"/>
              </a:ext>
            </a:extLst>
          </p:cNvPr>
          <p:cNvSpPr>
            <a:spLocks noGrp="1"/>
          </p:cNvSpPr>
          <p:nvPr>
            <p:ph type="sldNum" sz="quarter" idx="12"/>
          </p:nvPr>
        </p:nvSpPr>
        <p:spPr/>
        <p:txBody>
          <a:bodyPr/>
          <a:lstStyle/>
          <a:p>
            <a:fld id="{F0B3E70B-91C1-9E45-B8AC-999C0FFE9B43}" type="slidenum">
              <a:rPr lang="en-US" smtClean="0"/>
              <a:t>‹#›</a:t>
            </a:fld>
            <a:endParaRPr lang="en-US"/>
          </a:p>
        </p:txBody>
      </p:sp>
    </p:spTree>
    <p:extLst>
      <p:ext uri="{BB962C8B-B14F-4D97-AF65-F5344CB8AC3E}">
        <p14:creationId xmlns:p14="http://schemas.microsoft.com/office/powerpoint/2010/main" val="340864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2923-98E9-F153-4E55-2E7FA0AAD5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D87ED6-5880-43D1-ACCC-E70E6F029B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EC33D-17FA-9DBE-3E4D-7E519ED3D180}"/>
              </a:ext>
            </a:extLst>
          </p:cNvPr>
          <p:cNvSpPr>
            <a:spLocks noGrp="1"/>
          </p:cNvSpPr>
          <p:nvPr>
            <p:ph type="dt" sz="half" idx="10"/>
          </p:nvPr>
        </p:nvSpPr>
        <p:spPr/>
        <p:txBody>
          <a:bodyPr/>
          <a:lstStyle/>
          <a:p>
            <a:fld id="{6440641E-4B0B-8645-95D4-EA03104038FD}" type="datetimeFigureOut">
              <a:rPr lang="en-US" smtClean="0"/>
              <a:t>4/15/23</a:t>
            </a:fld>
            <a:endParaRPr lang="en-US"/>
          </a:p>
        </p:txBody>
      </p:sp>
      <p:sp>
        <p:nvSpPr>
          <p:cNvPr id="5" name="Footer Placeholder 4">
            <a:extLst>
              <a:ext uri="{FF2B5EF4-FFF2-40B4-BE49-F238E27FC236}">
                <a16:creationId xmlns:a16="http://schemas.microsoft.com/office/drawing/2014/main" id="{FFFAEE72-2842-F8F3-0696-008EF8FEC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BA1C7-A301-A5BB-7E0C-9ACB42AE5182}"/>
              </a:ext>
            </a:extLst>
          </p:cNvPr>
          <p:cNvSpPr>
            <a:spLocks noGrp="1"/>
          </p:cNvSpPr>
          <p:nvPr>
            <p:ph type="sldNum" sz="quarter" idx="12"/>
          </p:nvPr>
        </p:nvSpPr>
        <p:spPr/>
        <p:txBody>
          <a:bodyPr/>
          <a:lstStyle/>
          <a:p>
            <a:fld id="{F0B3E70B-91C1-9E45-B8AC-999C0FFE9B43}" type="slidenum">
              <a:rPr lang="en-US" smtClean="0"/>
              <a:t>‹#›</a:t>
            </a:fld>
            <a:endParaRPr lang="en-US"/>
          </a:p>
        </p:txBody>
      </p:sp>
    </p:spTree>
    <p:extLst>
      <p:ext uri="{BB962C8B-B14F-4D97-AF65-F5344CB8AC3E}">
        <p14:creationId xmlns:p14="http://schemas.microsoft.com/office/powerpoint/2010/main" val="348880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6618-A49C-4DE8-0B7D-ACE29AEFED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443FB2-19F6-B65B-14D7-BC7817A55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C1F534-5585-A62A-B40E-ECD95FF43500}"/>
              </a:ext>
            </a:extLst>
          </p:cNvPr>
          <p:cNvSpPr>
            <a:spLocks noGrp="1"/>
          </p:cNvSpPr>
          <p:nvPr>
            <p:ph type="dt" sz="half" idx="10"/>
          </p:nvPr>
        </p:nvSpPr>
        <p:spPr/>
        <p:txBody>
          <a:bodyPr/>
          <a:lstStyle/>
          <a:p>
            <a:fld id="{6440641E-4B0B-8645-95D4-EA03104038FD}" type="datetimeFigureOut">
              <a:rPr lang="en-US" smtClean="0"/>
              <a:t>4/15/23</a:t>
            </a:fld>
            <a:endParaRPr lang="en-US"/>
          </a:p>
        </p:txBody>
      </p:sp>
      <p:sp>
        <p:nvSpPr>
          <p:cNvPr id="5" name="Footer Placeholder 4">
            <a:extLst>
              <a:ext uri="{FF2B5EF4-FFF2-40B4-BE49-F238E27FC236}">
                <a16:creationId xmlns:a16="http://schemas.microsoft.com/office/drawing/2014/main" id="{BC51DC4A-6D41-F180-25EA-4B3A33182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8D085-7391-4648-500A-2EF6B76A5E44}"/>
              </a:ext>
            </a:extLst>
          </p:cNvPr>
          <p:cNvSpPr>
            <a:spLocks noGrp="1"/>
          </p:cNvSpPr>
          <p:nvPr>
            <p:ph type="sldNum" sz="quarter" idx="12"/>
          </p:nvPr>
        </p:nvSpPr>
        <p:spPr/>
        <p:txBody>
          <a:bodyPr/>
          <a:lstStyle/>
          <a:p>
            <a:fld id="{F0B3E70B-91C1-9E45-B8AC-999C0FFE9B43}" type="slidenum">
              <a:rPr lang="en-US" smtClean="0"/>
              <a:t>‹#›</a:t>
            </a:fld>
            <a:endParaRPr lang="en-US"/>
          </a:p>
        </p:txBody>
      </p:sp>
    </p:spTree>
    <p:extLst>
      <p:ext uri="{BB962C8B-B14F-4D97-AF65-F5344CB8AC3E}">
        <p14:creationId xmlns:p14="http://schemas.microsoft.com/office/powerpoint/2010/main" val="229544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CA27-75FD-25D0-6063-1CD2AB714B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9C7AE-156D-D9B7-8AEF-63D10B93C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121646-45F9-9E49-FB20-D1B59FCC82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594B67-BE6C-4990-74D2-2F8FC9B0C8D6}"/>
              </a:ext>
            </a:extLst>
          </p:cNvPr>
          <p:cNvSpPr>
            <a:spLocks noGrp="1"/>
          </p:cNvSpPr>
          <p:nvPr>
            <p:ph type="dt" sz="half" idx="10"/>
          </p:nvPr>
        </p:nvSpPr>
        <p:spPr/>
        <p:txBody>
          <a:bodyPr/>
          <a:lstStyle/>
          <a:p>
            <a:fld id="{6440641E-4B0B-8645-95D4-EA03104038FD}" type="datetimeFigureOut">
              <a:rPr lang="en-US" smtClean="0"/>
              <a:t>4/15/23</a:t>
            </a:fld>
            <a:endParaRPr lang="en-US"/>
          </a:p>
        </p:txBody>
      </p:sp>
      <p:sp>
        <p:nvSpPr>
          <p:cNvPr id="6" name="Footer Placeholder 5">
            <a:extLst>
              <a:ext uri="{FF2B5EF4-FFF2-40B4-BE49-F238E27FC236}">
                <a16:creationId xmlns:a16="http://schemas.microsoft.com/office/drawing/2014/main" id="{C06987F9-73EA-9ED0-B8DD-EE1895CEE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C2404-C7DD-BDA6-F948-B15164B8A9DA}"/>
              </a:ext>
            </a:extLst>
          </p:cNvPr>
          <p:cNvSpPr>
            <a:spLocks noGrp="1"/>
          </p:cNvSpPr>
          <p:nvPr>
            <p:ph type="sldNum" sz="quarter" idx="12"/>
          </p:nvPr>
        </p:nvSpPr>
        <p:spPr/>
        <p:txBody>
          <a:bodyPr/>
          <a:lstStyle/>
          <a:p>
            <a:fld id="{F0B3E70B-91C1-9E45-B8AC-999C0FFE9B43}" type="slidenum">
              <a:rPr lang="en-US" smtClean="0"/>
              <a:t>‹#›</a:t>
            </a:fld>
            <a:endParaRPr lang="en-US"/>
          </a:p>
        </p:txBody>
      </p:sp>
    </p:spTree>
    <p:extLst>
      <p:ext uri="{BB962C8B-B14F-4D97-AF65-F5344CB8AC3E}">
        <p14:creationId xmlns:p14="http://schemas.microsoft.com/office/powerpoint/2010/main" val="2726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E678-1E5E-2E48-1768-FAB0DDBB8B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1E81F3-9BF0-D943-8B2A-DE98FDC03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B9ECF-58C6-BB71-72B5-AB9A63BA5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FDADCF-E5FA-2BBD-3603-D495C3875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04B1C6-003C-4E3D-0E21-C51ABB2D7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3B63F8-2A85-ACC8-7BB9-67BFF2546991}"/>
              </a:ext>
            </a:extLst>
          </p:cNvPr>
          <p:cNvSpPr>
            <a:spLocks noGrp="1"/>
          </p:cNvSpPr>
          <p:nvPr>
            <p:ph type="dt" sz="half" idx="10"/>
          </p:nvPr>
        </p:nvSpPr>
        <p:spPr/>
        <p:txBody>
          <a:bodyPr/>
          <a:lstStyle/>
          <a:p>
            <a:fld id="{6440641E-4B0B-8645-95D4-EA03104038FD}" type="datetimeFigureOut">
              <a:rPr lang="en-US" smtClean="0"/>
              <a:t>4/15/23</a:t>
            </a:fld>
            <a:endParaRPr lang="en-US"/>
          </a:p>
        </p:txBody>
      </p:sp>
      <p:sp>
        <p:nvSpPr>
          <p:cNvPr id="8" name="Footer Placeholder 7">
            <a:extLst>
              <a:ext uri="{FF2B5EF4-FFF2-40B4-BE49-F238E27FC236}">
                <a16:creationId xmlns:a16="http://schemas.microsoft.com/office/drawing/2014/main" id="{C16BA0A6-8D94-A8F2-01ED-3C1709929A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1BE56B-16F0-0D7A-AA9D-FD3CE22A2368}"/>
              </a:ext>
            </a:extLst>
          </p:cNvPr>
          <p:cNvSpPr>
            <a:spLocks noGrp="1"/>
          </p:cNvSpPr>
          <p:nvPr>
            <p:ph type="sldNum" sz="quarter" idx="12"/>
          </p:nvPr>
        </p:nvSpPr>
        <p:spPr/>
        <p:txBody>
          <a:bodyPr/>
          <a:lstStyle/>
          <a:p>
            <a:fld id="{F0B3E70B-91C1-9E45-B8AC-999C0FFE9B43}" type="slidenum">
              <a:rPr lang="en-US" smtClean="0"/>
              <a:t>‹#›</a:t>
            </a:fld>
            <a:endParaRPr lang="en-US"/>
          </a:p>
        </p:txBody>
      </p:sp>
    </p:spTree>
    <p:extLst>
      <p:ext uri="{BB962C8B-B14F-4D97-AF65-F5344CB8AC3E}">
        <p14:creationId xmlns:p14="http://schemas.microsoft.com/office/powerpoint/2010/main" val="82702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01B2-E661-AA29-AC96-322252082A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B9163-B49F-3599-28A6-8A4B27473C96}"/>
              </a:ext>
            </a:extLst>
          </p:cNvPr>
          <p:cNvSpPr>
            <a:spLocks noGrp="1"/>
          </p:cNvSpPr>
          <p:nvPr>
            <p:ph type="dt" sz="half" idx="10"/>
          </p:nvPr>
        </p:nvSpPr>
        <p:spPr/>
        <p:txBody>
          <a:bodyPr/>
          <a:lstStyle/>
          <a:p>
            <a:fld id="{6440641E-4B0B-8645-95D4-EA03104038FD}" type="datetimeFigureOut">
              <a:rPr lang="en-US" smtClean="0"/>
              <a:t>4/15/23</a:t>
            </a:fld>
            <a:endParaRPr lang="en-US"/>
          </a:p>
        </p:txBody>
      </p:sp>
      <p:sp>
        <p:nvSpPr>
          <p:cNvPr id="4" name="Footer Placeholder 3">
            <a:extLst>
              <a:ext uri="{FF2B5EF4-FFF2-40B4-BE49-F238E27FC236}">
                <a16:creationId xmlns:a16="http://schemas.microsoft.com/office/drawing/2014/main" id="{63914F09-D53C-8F5A-F914-30C4D80F05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7E5348-C01A-F645-C13D-5DF60D1EB263}"/>
              </a:ext>
            </a:extLst>
          </p:cNvPr>
          <p:cNvSpPr>
            <a:spLocks noGrp="1"/>
          </p:cNvSpPr>
          <p:nvPr>
            <p:ph type="sldNum" sz="quarter" idx="12"/>
          </p:nvPr>
        </p:nvSpPr>
        <p:spPr/>
        <p:txBody>
          <a:bodyPr/>
          <a:lstStyle/>
          <a:p>
            <a:fld id="{F0B3E70B-91C1-9E45-B8AC-999C0FFE9B43}" type="slidenum">
              <a:rPr lang="en-US" smtClean="0"/>
              <a:t>‹#›</a:t>
            </a:fld>
            <a:endParaRPr lang="en-US"/>
          </a:p>
        </p:txBody>
      </p:sp>
    </p:spTree>
    <p:extLst>
      <p:ext uri="{BB962C8B-B14F-4D97-AF65-F5344CB8AC3E}">
        <p14:creationId xmlns:p14="http://schemas.microsoft.com/office/powerpoint/2010/main" val="195210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D8D956-46F0-30B0-8CCF-28D5A1F98915}"/>
              </a:ext>
            </a:extLst>
          </p:cNvPr>
          <p:cNvSpPr>
            <a:spLocks noGrp="1"/>
          </p:cNvSpPr>
          <p:nvPr>
            <p:ph type="dt" sz="half" idx="10"/>
          </p:nvPr>
        </p:nvSpPr>
        <p:spPr/>
        <p:txBody>
          <a:bodyPr/>
          <a:lstStyle/>
          <a:p>
            <a:fld id="{6440641E-4B0B-8645-95D4-EA03104038FD}" type="datetimeFigureOut">
              <a:rPr lang="en-US" smtClean="0"/>
              <a:t>4/15/23</a:t>
            </a:fld>
            <a:endParaRPr lang="en-US"/>
          </a:p>
        </p:txBody>
      </p:sp>
      <p:sp>
        <p:nvSpPr>
          <p:cNvPr id="3" name="Footer Placeholder 2">
            <a:extLst>
              <a:ext uri="{FF2B5EF4-FFF2-40B4-BE49-F238E27FC236}">
                <a16:creationId xmlns:a16="http://schemas.microsoft.com/office/drawing/2014/main" id="{76722B83-B192-CAB9-2563-E178E131CB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BE7CA4-03A6-DCEA-EAA5-0CE5A0F7CFFA}"/>
              </a:ext>
            </a:extLst>
          </p:cNvPr>
          <p:cNvSpPr>
            <a:spLocks noGrp="1"/>
          </p:cNvSpPr>
          <p:nvPr>
            <p:ph type="sldNum" sz="quarter" idx="12"/>
          </p:nvPr>
        </p:nvSpPr>
        <p:spPr/>
        <p:txBody>
          <a:bodyPr/>
          <a:lstStyle/>
          <a:p>
            <a:fld id="{F0B3E70B-91C1-9E45-B8AC-999C0FFE9B43}" type="slidenum">
              <a:rPr lang="en-US" smtClean="0"/>
              <a:t>‹#›</a:t>
            </a:fld>
            <a:endParaRPr lang="en-US"/>
          </a:p>
        </p:txBody>
      </p:sp>
    </p:spTree>
    <p:extLst>
      <p:ext uri="{BB962C8B-B14F-4D97-AF65-F5344CB8AC3E}">
        <p14:creationId xmlns:p14="http://schemas.microsoft.com/office/powerpoint/2010/main" val="195378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E177-D186-5C57-ED1B-21FB3F118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95C6AC-B239-AFFF-E080-A7012BA64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46EBF1-52FF-F5CC-A2F2-0CA94E41D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AF31E-CD4E-DFAD-68A5-BDC4063DEBB5}"/>
              </a:ext>
            </a:extLst>
          </p:cNvPr>
          <p:cNvSpPr>
            <a:spLocks noGrp="1"/>
          </p:cNvSpPr>
          <p:nvPr>
            <p:ph type="dt" sz="half" idx="10"/>
          </p:nvPr>
        </p:nvSpPr>
        <p:spPr/>
        <p:txBody>
          <a:bodyPr/>
          <a:lstStyle/>
          <a:p>
            <a:fld id="{6440641E-4B0B-8645-95D4-EA03104038FD}" type="datetimeFigureOut">
              <a:rPr lang="en-US" smtClean="0"/>
              <a:t>4/15/23</a:t>
            </a:fld>
            <a:endParaRPr lang="en-US"/>
          </a:p>
        </p:txBody>
      </p:sp>
      <p:sp>
        <p:nvSpPr>
          <p:cNvPr id="6" name="Footer Placeholder 5">
            <a:extLst>
              <a:ext uri="{FF2B5EF4-FFF2-40B4-BE49-F238E27FC236}">
                <a16:creationId xmlns:a16="http://schemas.microsoft.com/office/drawing/2014/main" id="{98DFC7A0-E887-15D4-112D-F838B9D679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68B4E-335A-1F2A-F186-ABAE561D6E4F}"/>
              </a:ext>
            </a:extLst>
          </p:cNvPr>
          <p:cNvSpPr>
            <a:spLocks noGrp="1"/>
          </p:cNvSpPr>
          <p:nvPr>
            <p:ph type="sldNum" sz="quarter" idx="12"/>
          </p:nvPr>
        </p:nvSpPr>
        <p:spPr/>
        <p:txBody>
          <a:bodyPr/>
          <a:lstStyle/>
          <a:p>
            <a:fld id="{F0B3E70B-91C1-9E45-B8AC-999C0FFE9B43}" type="slidenum">
              <a:rPr lang="en-US" smtClean="0"/>
              <a:t>‹#›</a:t>
            </a:fld>
            <a:endParaRPr lang="en-US"/>
          </a:p>
        </p:txBody>
      </p:sp>
    </p:spTree>
    <p:extLst>
      <p:ext uri="{BB962C8B-B14F-4D97-AF65-F5344CB8AC3E}">
        <p14:creationId xmlns:p14="http://schemas.microsoft.com/office/powerpoint/2010/main" val="40040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B5DD-0467-059B-B7B1-3A5C1EBB5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476D85-420E-0198-638B-74024E25C1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39B1A4-225C-2E2C-1B31-B46998D90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F8FD3-4D8A-1FF4-A450-188BED853501}"/>
              </a:ext>
            </a:extLst>
          </p:cNvPr>
          <p:cNvSpPr>
            <a:spLocks noGrp="1"/>
          </p:cNvSpPr>
          <p:nvPr>
            <p:ph type="dt" sz="half" idx="10"/>
          </p:nvPr>
        </p:nvSpPr>
        <p:spPr/>
        <p:txBody>
          <a:bodyPr/>
          <a:lstStyle/>
          <a:p>
            <a:fld id="{6440641E-4B0B-8645-95D4-EA03104038FD}" type="datetimeFigureOut">
              <a:rPr lang="en-US" smtClean="0"/>
              <a:t>4/15/23</a:t>
            </a:fld>
            <a:endParaRPr lang="en-US"/>
          </a:p>
        </p:txBody>
      </p:sp>
      <p:sp>
        <p:nvSpPr>
          <p:cNvPr id="6" name="Footer Placeholder 5">
            <a:extLst>
              <a:ext uri="{FF2B5EF4-FFF2-40B4-BE49-F238E27FC236}">
                <a16:creationId xmlns:a16="http://schemas.microsoft.com/office/drawing/2014/main" id="{9B297B9E-EB26-8C97-AD89-9A3C86188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423D5-5F34-64E4-D2B1-45376E08E707}"/>
              </a:ext>
            </a:extLst>
          </p:cNvPr>
          <p:cNvSpPr>
            <a:spLocks noGrp="1"/>
          </p:cNvSpPr>
          <p:nvPr>
            <p:ph type="sldNum" sz="quarter" idx="12"/>
          </p:nvPr>
        </p:nvSpPr>
        <p:spPr/>
        <p:txBody>
          <a:bodyPr/>
          <a:lstStyle/>
          <a:p>
            <a:fld id="{F0B3E70B-91C1-9E45-B8AC-999C0FFE9B43}" type="slidenum">
              <a:rPr lang="en-US" smtClean="0"/>
              <a:t>‹#›</a:t>
            </a:fld>
            <a:endParaRPr lang="en-US"/>
          </a:p>
        </p:txBody>
      </p:sp>
    </p:spTree>
    <p:extLst>
      <p:ext uri="{BB962C8B-B14F-4D97-AF65-F5344CB8AC3E}">
        <p14:creationId xmlns:p14="http://schemas.microsoft.com/office/powerpoint/2010/main" val="423414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07ADB3-63A2-C6B2-1BBB-A609766C0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A67CFE-3518-969D-E399-9F7AFD2EC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94CE8-3EE7-EAEC-2BB1-80C75578B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0641E-4B0B-8645-95D4-EA03104038FD}" type="datetimeFigureOut">
              <a:rPr lang="en-US" smtClean="0"/>
              <a:t>4/15/23</a:t>
            </a:fld>
            <a:endParaRPr lang="en-US"/>
          </a:p>
        </p:txBody>
      </p:sp>
      <p:sp>
        <p:nvSpPr>
          <p:cNvPr id="5" name="Footer Placeholder 4">
            <a:extLst>
              <a:ext uri="{FF2B5EF4-FFF2-40B4-BE49-F238E27FC236}">
                <a16:creationId xmlns:a16="http://schemas.microsoft.com/office/drawing/2014/main" id="{0B3157CB-6F2E-4DED-A448-BF7963ABD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E81FC1-9CE9-EE28-868E-3878BE456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3E70B-91C1-9E45-B8AC-999C0FFE9B43}" type="slidenum">
              <a:rPr lang="en-US" smtClean="0"/>
              <a:t>‹#›</a:t>
            </a:fld>
            <a:endParaRPr lang="en-US"/>
          </a:p>
        </p:txBody>
      </p:sp>
    </p:spTree>
    <p:extLst>
      <p:ext uri="{BB962C8B-B14F-4D97-AF65-F5344CB8AC3E}">
        <p14:creationId xmlns:p14="http://schemas.microsoft.com/office/powerpoint/2010/main" val="2255018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266AEB-BD81-A63A-30ED-E3662E2F1490}"/>
              </a:ext>
            </a:extLst>
          </p:cNvPr>
          <p:cNvPicPr>
            <a:picLocks noChangeAspect="1"/>
          </p:cNvPicPr>
          <p:nvPr/>
        </p:nvPicPr>
        <p:blipFill rotWithShape="1">
          <a:blip r:embed="rId3"/>
          <a:srcRect t="29688"/>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11D5F-0E5A-ACF2-4F03-C93EBDF68BFD}"/>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effectLst/>
                <a:latin typeface="Helvetica" pitchFamily="2" charset="0"/>
                <a:ea typeface="Times New Roman" panose="02020603050405020304" pitchFamily="18" charset="0"/>
                <a:cs typeface="Times New Roman" panose="02020603050405020304" pitchFamily="18" charset="0"/>
              </a:rPr>
              <a:t>DDSAnalytics </a:t>
            </a:r>
            <a:endParaRPr lang="en-US" sz="5200">
              <a:solidFill>
                <a:srgbClr val="FFFFFF"/>
              </a:solidFill>
            </a:endParaRPr>
          </a:p>
        </p:txBody>
      </p:sp>
      <p:sp>
        <p:nvSpPr>
          <p:cNvPr id="3" name="Subtitle 2">
            <a:extLst>
              <a:ext uri="{FF2B5EF4-FFF2-40B4-BE49-F238E27FC236}">
                <a16:creationId xmlns:a16="http://schemas.microsoft.com/office/drawing/2014/main" id="{D1408E0C-02FE-7E08-572F-32C375D8E623}"/>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rPr>
              <a:t>By: O’Neal Gray</a:t>
            </a:r>
          </a:p>
        </p:txBody>
      </p:sp>
    </p:spTree>
    <p:extLst>
      <p:ext uri="{BB962C8B-B14F-4D97-AF65-F5344CB8AC3E}">
        <p14:creationId xmlns:p14="http://schemas.microsoft.com/office/powerpoint/2010/main" val="240096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8D510-3A4A-EA2B-2FE4-7A1FB9C9AEB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 Shiney App</a:t>
            </a:r>
          </a:p>
        </p:txBody>
      </p:sp>
      <p:pic>
        <p:nvPicPr>
          <p:cNvPr id="5" name="Content Placeholder 4" descr="A picture containing screenshot, text, plot, diagram&#10;&#10;Description automatically generated">
            <a:extLst>
              <a:ext uri="{FF2B5EF4-FFF2-40B4-BE49-F238E27FC236}">
                <a16:creationId xmlns:a16="http://schemas.microsoft.com/office/drawing/2014/main" id="{ADF0CB1D-A479-6B0C-B651-917B789C6533}"/>
              </a:ext>
            </a:extLst>
          </p:cNvPr>
          <p:cNvPicPr>
            <a:picLocks noGrp="1" noChangeAspect="1"/>
          </p:cNvPicPr>
          <p:nvPr>
            <p:ph idx="1"/>
          </p:nvPr>
        </p:nvPicPr>
        <p:blipFill>
          <a:blip r:embed="rId2"/>
          <a:stretch>
            <a:fillRect/>
          </a:stretch>
        </p:blipFill>
        <p:spPr>
          <a:xfrm>
            <a:off x="709461" y="1562983"/>
            <a:ext cx="10905066" cy="2998892"/>
          </a:xfrm>
          <a:prstGeom prst="rect">
            <a:avLst/>
          </a:prstGeom>
        </p:spPr>
      </p:pic>
      <p:sp>
        <p:nvSpPr>
          <p:cNvPr id="6" name="TextBox 5">
            <a:extLst>
              <a:ext uri="{FF2B5EF4-FFF2-40B4-BE49-F238E27FC236}">
                <a16:creationId xmlns:a16="http://schemas.microsoft.com/office/drawing/2014/main" id="{6DB0FED8-0351-1733-04F9-CFBDD170B3C7}"/>
              </a:ext>
            </a:extLst>
          </p:cNvPr>
          <p:cNvSpPr txBox="1"/>
          <p:nvPr/>
        </p:nvSpPr>
        <p:spPr>
          <a:xfrm>
            <a:off x="274320" y="5295017"/>
            <a:ext cx="11210925" cy="646331"/>
          </a:xfrm>
          <a:prstGeom prst="rect">
            <a:avLst/>
          </a:prstGeom>
          <a:noFill/>
        </p:spPr>
        <p:txBody>
          <a:bodyPr wrap="square" rtlCol="0">
            <a:spAutoFit/>
          </a:bodyPr>
          <a:lstStyle/>
          <a:p>
            <a:r>
              <a:rPr lang="en-US" dirty="0"/>
              <a:t>The </a:t>
            </a:r>
            <a:r>
              <a:rPr lang="en-US" dirty="0" err="1"/>
              <a:t>Shiney</a:t>
            </a:r>
            <a:r>
              <a:rPr lang="en-US" dirty="0"/>
              <a:t> application creates scatter plot matrices to show the relationships between variables(user-selected) and employee attrition. </a:t>
            </a:r>
          </a:p>
        </p:txBody>
      </p:sp>
    </p:spTree>
    <p:extLst>
      <p:ext uri="{BB962C8B-B14F-4D97-AF65-F5344CB8AC3E}">
        <p14:creationId xmlns:p14="http://schemas.microsoft.com/office/powerpoint/2010/main" val="256875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DF814-F683-FED8-D6CE-C8A91A5F9636}"/>
              </a:ext>
            </a:extLst>
          </p:cNvPr>
          <p:cNvSpPr>
            <a:spLocks noGrp="1"/>
          </p:cNvSpPr>
          <p:nvPr>
            <p:ph type="title"/>
          </p:nvPr>
        </p:nvSpPr>
        <p:spPr>
          <a:xfrm>
            <a:off x="5297762" y="329184"/>
            <a:ext cx="6251110" cy="1783080"/>
          </a:xfrm>
        </p:spPr>
        <p:txBody>
          <a:bodyPr anchor="b">
            <a:normAutofit/>
          </a:bodyPr>
          <a:lstStyle/>
          <a:p>
            <a:r>
              <a:rPr lang="en-US" sz="5400"/>
              <a:t>Conclusion</a:t>
            </a:r>
          </a:p>
        </p:txBody>
      </p:sp>
      <p:pic>
        <p:nvPicPr>
          <p:cNvPr id="5" name="Picture 4" descr="Many question marks on black background">
            <a:extLst>
              <a:ext uri="{FF2B5EF4-FFF2-40B4-BE49-F238E27FC236}">
                <a16:creationId xmlns:a16="http://schemas.microsoft.com/office/drawing/2014/main" id="{A9B18C0A-5BAE-7EC5-65BD-F39D7BFF53B8}"/>
              </a:ext>
            </a:extLst>
          </p:cNvPr>
          <p:cNvPicPr>
            <a:picLocks noChangeAspect="1"/>
          </p:cNvPicPr>
          <p:nvPr/>
        </p:nvPicPr>
        <p:blipFill rotWithShape="1">
          <a:blip r:embed="rId2"/>
          <a:srcRect l="58573"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7284F3-20BD-B312-C231-6CB1A1A12272}"/>
              </a:ext>
            </a:extLst>
          </p:cNvPr>
          <p:cNvSpPr>
            <a:spLocks noGrp="1"/>
          </p:cNvSpPr>
          <p:nvPr>
            <p:ph idx="1"/>
          </p:nvPr>
        </p:nvSpPr>
        <p:spPr>
          <a:xfrm>
            <a:off x="5297762" y="2706624"/>
            <a:ext cx="6251110" cy="3483864"/>
          </a:xfrm>
        </p:spPr>
        <p:txBody>
          <a:bodyPr>
            <a:normAutofit/>
          </a:bodyPr>
          <a:lstStyle/>
          <a:p>
            <a:r>
              <a:rPr lang="en-US" sz="2200" dirty="0"/>
              <a:t>Please reach out if you have any questions or if you need anything else.</a:t>
            </a:r>
          </a:p>
          <a:p>
            <a:r>
              <a:rPr lang="en-US" sz="2200" dirty="0"/>
              <a:t>O’Neal Gray</a:t>
            </a:r>
          </a:p>
          <a:p>
            <a:pPr lvl="1"/>
            <a:r>
              <a:rPr lang="en-US" sz="2200" dirty="0"/>
              <a:t>214-724-2020</a:t>
            </a:r>
          </a:p>
          <a:p>
            <a:pPr lvl="1"/>
            <a:r>
              <a:rPr lang="en-US" sz="2200" dirty="0" err="1"/>
              <a:t>ogray@smu.edu</a:t>
            </a:r>
            <a:endParaRPr lang="en-US" sz="2200" dirty="0"/>
          </a:p>
        </p:txBody>
      </p:sp>
    </p:spTree>
    <p:extLst>
      <p:ext uri="{BB962C8B-B14F-4D97-AF65-F5344CB8AC3E}">
        <p14:creationId xmlns:p14="http://schemas.microsoft.com/office/powerpoint/2010/main" val="257956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2D65-3394-ADCA-52AC-2261DE1CCF70}"/>
              </a:ext>
            </a:extLst>
          </p:cNvPr>
          <p:cNvSpPr>
            <a:spLocks noGrp="1"/>
          </p:cNvSpPr>
          <p:nvPr>
            <p:ph type="title"/>
          </p:nvPr>
        </p:nvSpPr>
        <p:spPr/>
        <p:txBody>
          <a:bodyPr/>
          <a:lstStyle/>
          <a:p>
            <a:pPr algn="ctr"/>
            <a:r>
              <a:rPr lang="en-US" dirty="0"/>
              <a:t>Exploratory Data Analysis </a:t>
            </a:r>
          </a:p>
        </p:txBody>
      </p:sp>
      <p:sp>
        <p:nvSpPr>
          <p:cNvPr id="4" name="Text Placeholder 3">
            <a:extLst>
              <a:ext uri="{FF2B5EF4-FFF2-40B4-BE49-F238E27FC236}">
                <a16:creationId xmlns:a16="http://schemas.microsoft.com/office/drawing/2014/main" id="{5BBBDB69-7148-904F-A2EC-05C94C02B48B}"/>
              </a:ext>
            </a:extLst>
          </p:cNvPr>
          <p:cNvSpPr>
            <a:spLocks noGrp="1"/>
          </p:cNvSpPr>
          <p:nvPr>
            <p:ph type="body" idx="1"/>
          </p:nvPr>
        </p:nvSpPr>
        <p:spPr/>
        <p:txBody>
          <a:bodyPr/>
          <a:lstStyle/>
          <a:p>
            <a:r>
              <a:rPr lang="en-US" dirty="0"/>
              <a:t>Age Vs Monthly Income by Gender</a:t>
            </a:r>
          </a:p>
        </p:txBody>
      </p:sp>
      <p:sp>
        <p:nvSpPr>
          <p:cNvPr id="6" name="Text Placeholder 5">
            <a:extLst>
              <a:ext uri="{FF2B5EF4-FFF2-40B4-BE49-F238E27FC236}">
                <a16:creationId xmlns:a16="http://schemas.microsoft.com/office/drawing/2014/main" id="{1D912BCD-9938-D6CA-0AA3-903FE54C0A90}"/>
              </a:ext>
            </a:extLst>
          </p:cNvPr>
          <p:cNvSpPr>
            <a:spLocks noGrp="1"/>
          </p:cNvSpPr>
          <p:nvPr>
            <p:ph type="body" sz="quarter" idx="3"/>
          </p:nvPr>
        </p:nvSpPr>
        <p:spPr/>
        <p:txBody>
          <a:bodyPr/>
          <a:lstStyle/>
          <a:p>
            <a:r>
              <a:rPr lang="en-US" dirty="0"/>
              <a:t>Job Role vs. Monthly Income by Department</a:t>
            </a:r>
          </a:p>
        </p:txBody>
      </p:sp>
      <p:pic>
        <p:nvPicPr>
          <p:cNvPr id="14" name="Content Placeholder 13">
            <a:extLst>
              <a:ext uri="{FF2B5EF4-FFF2-40B4-BE49-F238E27FC236}">
                <a16:creationId xmlns:a16="http://schemas.microsoft.com/office/drawing/2014/main" id="{41F0DAE4-15F8-4096-F45D-FA61B7767C0B}"/>
              </a:ext>
            </a:extLst>
          </p:cNvPr>
          <p:cNvPicPr>
            <a:picLocks noGrp="1" noChangeAspect="1"/>
          </p:cNvPicPr>
          <p:nvPr>
            <p:ph sz="quarter" idx="4"/>
          </p:nvPr>
        </p:nvPicPr>
        <p:blipFill>
          <a:blip r:embed="rId3"/>
          <a:stretch>
            <a:fillRect/>
          </a:stretch>
        </p:blipFill>
        <p:spPr>
          <a:xfrm>
            <a:off x="6524572" y="2505075"/>
            <a:ext cx="4478444" cy="3684588"/>
          </a:xfrm>
          <a:prstGeom prst="rect">
            <a:avLst/>
          </a:prstGeom>
        </p:spPr>
      </p:pic>
      <p:pic>
        <p:nvPicPr>
          <p:cNvPr id="18" name="Content Placeholder 17">
            <a:extLst>
              <a:ext uri="{FF2B5EF4-FFF2-40B4-BE49-F238E27FC236}">
                <a16:creationId xmlns:a16="http://schemas.microsoft.com/office/drawing/2014/main" id="{838CE4C7-25BA-28F3-0A9B-85E23FA15467}"/>
              </a:ext>
            </a:extLst>
          </p:cNvPr>
          <p:cNvPicPr>
            <a:picLocks noGrp="1" noChangeAspect="1"/>
          </p:cNvPicPr>
          <p:nvPr>
            <p:ph sz="half" idx="2"/>
          </p:nvPr>
        </p:nvPicPr>
        <p:blipFill>
          <a:blip r:embed="rId4"/>
          <a:stretch>
            <a:fillRect/>
          </a:stretch>
        </p:blipFill>
        <p:spPr>
          <a:xfrm>
            <a:off x="1179459" y="2505075"/>
            <a:ext cx="4478444" cy="3684588"/>
          </a:xfrm>
          <a:prstGeom prst="rect">
            <a:avLst/>
          </a:prstGeom>
        </p:spPr>
      </p:pic>
    </p:spTree>
    <p:extLst>
      <p:ext uri="{BB962C8B-B14F-4D97-AF65-F5344CB8AC3E}">
        <p14:creationId xmlns:p14="http://schemas.microsoft.com/office/powerpoint/2010/main" val="182369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C306-4DCB-AEA5-A704-74C8B362C1B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Distance from Home vs. Attrition by Job Role</a:t>
            </a:r>
          </a:p>
        </p:txBody>
      </p:sp>
      <p:pic>
        <p:nvPicPr>
          <p:cNvPr id="4" name="Content Placeholder 3">
            <a:extLst>
              <a:ext uri="{FF2B5EF4-FFF2-40B4-BE49-F238E27FC236}">
                <a16:creationId xmlns:a16="http://schemas.microsoft.com/office/drawing/2014/main" id="{B947372F-0141-BC03-B90B-9FECA68E1715}"/>
              </a:ext>
            </a:extLst>
          </p:cNvPr>
          <p:cNvPicPr>
            <a:picLocks noGrp="1" noChangeAspect="1"/>
          </p:cNvPicPr>
          <p:nvPr>
            <p:ph idx="1"/>
          </p:nvPr>
        </p:nvPicPr>
        <p:blipFill>
          <a:blip r:embed="rId3"/>
          <a:stretch>
            <a:fillRect/>
          </a:stretch>
        </p:blipFill>
        <p:spPr>
          <a:xfrm>
            <a:off x="4635139" y="584473"/>
            <a:ext cx="6916781" cy="5689053"/>
          </a:xfrm>
          <a:prstGeom prst="rect">
            <a:avLst/>
          </a:prstGeom>
        </p:spPr>
      </p:pic>
    </p:spTree>
    <p:extLst>
      <p:ext uri="{BB962C8B-B14F-4D97-AF65-F5344CB8AC3E}">
        <p14:creationId xmlns:p14="http://schemas.microsoft.com/office/powerpoint/2010/main" val="341367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82C18-680C-8ECC-3BFF-F65C0F762088}"/>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Top three factors that contribute to turnover</a:t>
            </a:r>
          </a:p>
        </p:txBody>
      </p:sp>
      <p:pic>
        <p:nvPicPr>
          <p:cNvPr id="7" name="Graphic 6" descr="Money">
            <a:extLst>
              <a:ext uri="{FF2B5EF4-FFF2-40B4-BE49-F238E27FC236}">
                <a16:creationId xmlns:a16="http://schemas.microsoft.com/office/drawing/2014/main" id="{7464F730-7196-D7CE-1EFA-2E1884C7D1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0C2C2D40-5769-6B66-9A1B-ADDF807B9DE6}"/>
              </a:ext>
            </a:extLst>
          </p:cNvPr>
          <p:cNvSpPr>
            <a:spLocks noGrp="1"/>
          </p:cNvSpPr>
          <p:nvPr>
            <p:ph idx="1"/>
          </p:nvPr>
        </p:nvSpPr>
        <p:spPr>
          <a:xfrm>
            <a:off x="6090574" y="2421682"/>
            <a:ext cx="4977578" cy="3639289"/>
          </a:xfrm>
        </p:spPr>
        <p:txBody>
          <a:bodyPr anchor="ctr">
            <a:normAutofit/>
          </a:bodyPr>
          <a:lstStyle/>
          <a:p>
            <a:r>
              <a:rPr lang="en-US" sz="3600" dirty="0">
                <a:solidFill>
                  <a:schemeClr val="tx2"/>
                </a:solidFill>
              </a:rPr>
              <a:t>Monthly Income</a:t>
            </a:r>
          </a:p>
          <a:p>
            <a:r>
              <a:rPr lang="en-US" sz="3600" dirty="0">
                <a:solidFill>
                  <a:schemeClr val="tx2"/>
                </a:solidFill>
              </a:rPr>
              <a:t>Age</a:t>
            </a:r>
          </a:p>
          <a:p>
            <a:r>
              <a:rPr lang="en-US" sz="3600" dirty="0">
                <a:solidFill>
                  <a:schemeClr val="tx2"/>
                </a:solidFill>
              </a:rPr>
              <a:t>Total Working Years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5386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CDAAD9-6833-3A9F-1BD7-3C298CA0934B}"/>
              </a:ext>
            </a:extLst>
          </p:cNvPr>
          <p:cNvSpPr>
            <a:spLocks noGrp="1"/>
          </p:cNvSpPr>
          <p:nvPr>
            <p:ph type="body" idx="1"/>
          </p:nvPr>
        </p:nvSpPr>
        <p:spPr>
          <a:xfrm>
            <a:off x="666731" y="531985"/>
            <a:ext cx="10688657" cy="823912"/>
          </a:xfrm>
        </p:spPr>
        <p:txBody>
          <a:bodyPr>
            <a:normAutofit/>
          </a:bodyPr>
          <a:lstStyle/>
          <a:p>
            <a:pPr algn="ctr"/>
            <a:r>
              <a:rPr lang="en-US" sz="3600" dirty="0"/>
              <a:t>Attrition and Monthly Income</a:t>
            </a:r>
          </a:p>
        </p:txBody>
      </p:sp>
      <p:pic>
        <p:nvPicPr>
          <p:cNvPr id="7" name="Picture 6">
            <a:extLst>
              <a:ext uri="{FF2B5EF4-FFF2-40B4-BE49-F238E27FC236}">
                <a16:creationId xmlns:a16="http://schemas.microsoft.com/office/drawing/2014/main" id="{9915CD6C-27CD-CDA7-FF95-CF09FB0BD0D2}"/>
              </a:ext>
            </a:extLst>
          </p:cNvPr>
          <p:cNvPicPr>
            <a:picLocks noChangeAspect="1"/>
          </p:cNvPicPr>
          <p:nvPr/>
        </p:nvPicPr>
        <p:blipFill>
          <a:blip r:embed="rId3"/>
          <a:stretch>
            <a:fillRect/>
          </a:stretch>
        </p:blipFill>
        <p:spPr>
          <a:xfrm>
            <a:off x="666731" y="1718591"/>
            <a:ext cx="5608442" cy="4607424"/>
          </a:xfrm>
          <a:prstGeom prst="rect">
            <a:avLst/>
          </a:prstGeom>
        </p:spPr>
      </p:pic>
      <p:pic>
        <p:nvPicPr>
          <p:cNvPr id="9" name="Picture 8">
            <a:extLst>
              <a:ext uri="{FF2B5EF4-FFF2-40B4-BE49-F238E27FC236}">
                <a16:creationId xmlns:a16="http://schemas.microsoft.com/office/drawing/2014/main" id="{0E432FEC-E511-1475-2CB4-FFF9A856D7BD}"/>
              </a:ext>
            </a:extLst>
          </p:cNvPr>
          <p:cNvPicPr>
            <a:picLocks noChangeAspect="1"/>
          </p:cNvPicPr>
          <p:nvPr/>
        </p:nvPicPr>
        <p:blipFill>
          <a:blip r:embed="rId4"/>
          <a:stretch>
            <a:fillRect/>
          </a:stretch>
        </p:blipFill>
        <p:spPr>
          <a:xfrm>
            <a:off x="6449131" y="2007019"/>
            <a:ext cx="4906257" cy="4030568"/>
          </a:xfrm>
          <a:prstGeom prst="rect">
            <a:avLst/>
          </a:prstGeom>
        </p:spPr>
      </p:pic>
    </p:spTree>
    <p:extLst>
      <p:ext uri="{BB962C8B-B14F-4D97-AF65-F5344CB8AC3E}">
        <p14:creationId xmlns:p14="http://schemas.microsoft.com/office/powerpoint/2010/main" val="115782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D4A4D830-9E8E-3037-48F4-14AA9F8935AA}"/>
              </a:ext>
            </a:extLst>
          </p:cNvPr>
          <p:cNvSpPr>
            <a:spLocks noGrp="1"/>
          </p:cNvSpPr>
          <p:nvPr>
            <p:ph type="body" idx="1"/>
          </p:nvPr>
        </p:nvSpPr>
        <p:spPr>
          <a:xfrm>
            <a:off x="555077" y="531985"/>
            <a:ext cx="10874923" cy="823912"/>
          </a:xfrm>
        </p:spPr>
        <p:txBody>
          <a:bodyPr>
            <a:normAutofit/>
          </a:bodyPr>
          <a:lstStyle/>
          <a:p>
            <a:pPr algn="ctr"/>
            <a:r>
              <a:rPr lang="en-US" sz="4400" dirty="0"/>
              <a:t>Age by Attrition Status</a:t>
            </a:r>
          </a:p>
        </p:txBody>
      </p:sp>
      <p:pic>
        <p:nvPicPr>
          <p:cNvPr id="15" name="Picture 14">
            <a:extLst>
              <a:ext uri="{FF2B5EF4-FFF2-40B4-BE49-F238E27FC236}">
                <a16:creationId xmlns:a16="http://schemas.microsoft.com/office/drawing/2014/main" id="{801348B1-1220-F553-85B1-31D731F626F5}"/>
              </a:ext>
            </a:extLst>
          </p:cNvPr>
          <p:cNvPicPr>
            <a:picLocks noChangeAspect="1"/>
          </p:cNvPicPr>
          <p:nvPr/>
        </p:nvPicPr>
        <p:blipFill>
          <a:blip r:embed="rId3"/>
          <a:stretch>
            <a:fillRect/>
          </a:stretch>
        </p:blipFill>
        <p:spPr>
          <a:xfrm>
            <a:off x="555077" y="1544564"/>
            <a:ext cx="5617123" cy="4614556"/>
          </a:xfrm>
          <a:prstGeom prst="rect">
            <a:avLst/>
          </a:prstGeom>
        </p:spPr>
      </p:pic>
      <p:pic>
        <p:nvPicPr>
          <p:cNvPr id="19" name="Picture 18">
            <a:extLst>
              <a:ext uri="{FF2B5EF4-FFF2-40B4-BE49-F238E27FC236}">
                <a16:creationId xmlns:a16="http://schemas.microsoft.com/office/drawing/2014/main" id="{2DA228C0-0DA7-807A-11C3-A52B1BE88961}"/>
              </a:ext>
            </a:extLst>
          </p:cNvPr>
          <p:cNvPicPr>
            <a:picLocks noChangeAspect="1"/>
          </p:cNvPicPr>
          <p:nvPr/>
        </p:nvPicPr>
        <p:blipFill>
          <a:blip r:embed="rId4"/>
          <a:stretch>
            <a:fillRect/>
          </a:stretch>
        </p:blipFill>
        <p:spPr>
          <a:xfrm>
            <a:off x="6265069" y="1685569"/>
            <a:ext cx="5470708" cy="4494273"/>
          </a:xfrm>
          <a:prstGeom prst="rect">
            <a:avLst/>
          </a:prstGeom>
        </p:spPr>
      </p:pic>
    </p:spTree>
    <p:extLst>
      <p:ext uri="{BB962C8B-B14F-4D97-AF65-F5344CB8AC3E}">
        <p14:creationId xmlns:p14="http://schemas.microsoft.com/office/powerpoint/2010/main" val="192709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5014F149-814B-32CD-1F67-68D459292BB8}"/>
              </a:ext>
            </a:extLst>
          </p:cNvPr>
          <p:cNvSpPr txBox="1">
            <a:spLocks/>
          </p:cNvSpPr>
          <p:nvPr/>
        </p:nvSpPr>
        <p:spPr>
          <a:xfrm>
            <a:off x="753290" y="531985"/>
            <a:ext cx="10915957"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Total Working Years by Attrition Status</a:t>
            </a:r>
          </a:p>
        </p:txBody>
      </p:sp>
      <p:sp>
        <p:nvSpPr>
          <p:cNvPr id="3" name="Text Placeholder 4">
            <a:extLst>
              <a:ext uri="{FF2B5EF4-FFF2-40B4-BE49-F238E27FC236}">
                <a16:creationId xmlns:a16="http://schemas.microsoft.com/office/drawing/2014/main" id="{5493B912-0AE4-6080-439D-5A7218069519}"/>
              </a:ext>
            </a:extLst>
          </p:cNvPr>
          <p:cNvSpPr txBox="1">
            <a:spLocks/>
          </p:cNvSpPr>
          <p:nvPr/>
        </p:nvSpPr>
        <p:spPr>
          <a:xfrm>
            <a:off x="6172200" y="531985"/>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6" name="Picture 5">
            <a:extLst>
              <a:ext uri="{FF2B5EF4-FFF2-40B4-BE49-F238E27FC236}">
                <a16:creationId xmlns:a16="http://schemas.microsoft.com/office/drawing/2014/main" id="{474875C7-3898-0FDD-F01E-AA2EFF16F700}"/>
              </a:ext>
            </a:extLst>
          </p:cNvPr>
          <p:cNvPicPr>
            <a:picLocks noChangeAspect="1"/>
          </p:cNvPicPr>
          <p:nvPr/>
        </p:nvPicPr>
        <p:blipFill>
          <a:blip r:embed="rId3"/>
          <a:stretch>
            <a:fillRect/>
          </a:stretch>
        </p:blipFill>
        <p:spPr>
          <a:xfrm>
            <a:off x="522753" y="1592989"/>
            <a:ext cx="5388324" cy="4426594"/>
          </a:xfrm>
          <a:prstGeom prst="rect">
            <a:avLst/>
          </a:prstGeom>
        </p:spPr>
      </p:pic>
      <p:pic>
        <p:nvPicPr>
          <p:cNvPr id="7" name="Picture 6">
            <a:extLst>
              <a:ext uri="{FF2B5EF4-FFF2-40B4-BE49-F238E27FC236}">
                <a16:creationId xmlns:a16="http://schemas.microsoft.com/office/drawing/2014/main" id="{FCA15EEB-9C41-7ABF-D867-C028474E002E}"/>
              </a:ext>
            </a:extLst>
          </p:cNvPr>
          <p:cNvPicPr>
            <a:picLocks noChangeAspect="1"/>
          </p:cNvPicPr>
          <p:nvPr/>
        </p:nvPicPr>
        <p:blipFill>
          <a:blip r:embed="rId4"/>
          <a:stretch>
            <a:fillRect/>
          </a:stretch>
        </p:blipFill>
        <p:spPr>
          <a:xfrm>
            <a:off x="6280923" y="1592989"/>
            <a:ext cx="5388324" cy="4426594"/>
          </a:xfrm>
          <a:prstGeom prst="rect">
            <a:avLst/>
          </a:prstGeom>
        </p:spPr>
      </p:pic>
    </p:spTree>
    <p:extLst>
      <p:ext uri="{BB962C8B-B14F-4D97-AF65-F5344CB8AC3E}">
        <p14:creationId xmlns:p14="http://schemas.microsoft.com/office/powerpoint/2010/main" val="207599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62154F-4D01-6D32-B050-BE2FE7D5ADA1}"/>
              </a:ext>
            </a:extLst>
          </p:cNvPr>
          <p:cNvSpPr>
            <a:spLocks noGrp="1"/>
          </p:cNvSpPr>
          <p:nvPr>
            <p:ph type="title"/>
          </p:nvPr>
        </p:nvSpPr>
        <p:spPr>
          <a:xfrm>
            <a:off x="630936" y="457200"/>
            <a:ext cx="4343400" cy="1929384"/>
          </a:xfrm>
        </p:spPr>
        <p:txBody>
          <a:bodyPr anchor="ctr">
            <a:normAutofit/>
          </a:bodyPr>
          <a:lstStyle/>
          <a:p>
            <a:r>
              <a:rPr lang="en-US" sz="4800" dirty="0"/>
              <a:t>Predicted Attrition Rates</a:t>
            </a:r>
          </a:p>
        </p:txBody>
      </p:sp>
      <p:sp>
        <p:nvSpPr>
          <p:cNvPr id="1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5C7E9D-B83A-AFC8-86C5-E5CA7022DFAD}"/>
              </a:ext>
            </a:extLst>
          </p:cNvPr>
          <p:cNvSpPr>
            <a:spLocks noGrp="1"/>
          </p:cNvSpPr>
          <p:nvPr>
            <p:ph idx="1"/>
          </p:nvPr>
        </p:nvSpPr>
        <p:spPr>
          <a:xfrm>
            <a:off x="5541263" y="457200"/>
            <a:ext cx="6007608" cy="1929384"/>
          </a:xfrm>
        </p:spPr>
        <p:txBody>
          <a:bodyPr anchor="ctr">
            <a:normAutofit fontScale="92500" lnSpcReduction="10000"/>
          </a:bodyPr>
          <a:lstStyle/>
          <a:p>
            <a:r>
              <a:rPr lang="en-US" sz="2200" dirty="0"/>
              <a:t>We utilized a Naïve Bayes model to derive the predicted attrition rates, where an adjusted Laplace value was incorporated to increase model sensitivity from an initial value of 50% to a more desirable 53%. The model results are presented below, highlighting the improved performance resulting from the adjustment made.</a:t>
            </a:r>
          </a:p>
        </p:txBody>
      </p:sp>
      <p:pic>
        <p:nvPicPr>
          <p:cNvPr id="5" name="Picture 4">
            <a:extLst>
              <a:ext uri="{FF2B5EF4-FFF2-40B4-BE49-F238E27FC236}">
                <a16:creationId xmlns:a16="http://schemas.microsoft.com/office/drawing/2014/main" id="{D89339C8-AE4F-105F-1ACC-202A5C6B477A}"/>
              </a:ext>
            </a:extLst>
          </p:cNvPr>
          <p:cNvPicPr>
            <a:picLocks noChangeAspect="1"/>
          </p:cNvPicPr>
          <p:nvPr/>
        </p:nvPicPr>
        <p:blipFill>
          <a:blip r:embed="rId3"/>
          <a:stretch>
            <a:fillRect/>
          </a:stretch>
        </p:blipFill>
        <p:spPr>
          <a:xfrm>
            <a:off x="466344" y="2618125"/>
            <a:ext cx="5468112" cy="3581613"/>
          </a:xfrm>
          <a:prstGeom prst="rect">
            <a:avLst/>
          </a:prstGeom>
        </p:spPr>
      </p:pic>
      <p:graphicFrame>
        <p:nvGraphicFramePr>
          <p:cNvPr id="4" name="Table 4">
            <a:extLst>
              <a:ext uri="{FF2B5EF4-FFF2-40B4-BE49-F238E27FC236}">
                <a16:creationId xmlns:a16="http://schemas.microsoft.com/office/drawing/2014/main" id="{3F52BDC7-7B20-F477-90D9-1DCD47ED946D}"/>
              </a:ext>
            </a:extLst>
          </p:cNvPr>
          <p:cNvGraphicFramePr>
            <a:graphicFrameLocks noGrp="1"/>
          </p:cNvGraphicFramePr>
          <p:nvPr>
            <p:extLst>
              <p:ext uri="{D42A27DB-BD31-4B8C-83A1-F6EECF244321}">
                <p14:modId xmlns:p14="http://schemas.microsoft.com/office/powerpoint/2010/main" val="1872411275"/>
              </p:ext>
            </p:extLst>
          </p:nvPr>
        </p:nvGraphicFramePr>
        <p:xfrm>
          <a:off x="6758009" y="3302508"/>
          <a:ext cx="4461087" cy="2212848"/>
        </p:xfrm>
        <a:graphic>
          <a:graphicData uri="http://schemas.openxmlformats.org/drawingml/2006/table">
            <a:tbl>
              <a:tblPr firstRow="1" bandRow="1">
                <a:tableStyleId>{5C22544A-7EE6-4342-B048-85BDC9FD1C3A}</a:tableStyleId>
              </a:tblPr>
              <a:tblGrid>
                <a:gridCol w="2463377">
                  <a:extLst>
                    <a:ext uri="{9D8B030D-6E8A-4147-A177-3AD203B41FA5}">
                      <a16:colId xmlns:a16="http://schemas.microsoft.com/office/drawing/2014/main" val="4253898436"/>
                    </a:ext>
                  </a:extLst>
                </a:gridCol>
                <a:gridCol w="1997710">
                  <a:extLst>
                    <a:ext uri="{9D8B030D-6E8A-4147-A177-3AD203B41FA5}">
                      <a16:colId xmlns:a16="http://schemas.microsoft.com/office/drawing/2014/main" val="4199860530"/>
                    </a:ext>
                  </a:extLst>
                </a:gridCol>
              </a:tblGrid>
              <a:tr h="737616">
                <a:tc>
                  <a:txBody>
                    <a:bodyPr/>
                    <a:lstStyle/>
                    <a:p>
                      <a:r>
                        <a:rPr lang="en-US" sz="3300"/>
                        <a:t>Accuracy</a:t>
                      </a:r>
                    </a:p>
                  </a:txBody>
                  <a:tcPr marL="167640" marR="167640" marT="83820" marB="83820"/>
                </a:tc>
                <a:tc>
                  <a:txBody>
                    <a:bodyPr/>
                    <a:lstStyle/>
                    <a:p>
                      <a:r>
                        <a:rPr lang="en-US" sz="3300"/>
                        <a:t>79.31%</a:t>
                      </a:r>
                    </a:p>
                  </a:txBody>
                  <a:tcPr marL="167640" marR="167640" marT="83820" marB="83820"/>
                </a:tc>
                <a:extLst>
                  <a:ext uri="{0D108BD9-81ED-4DB2-BD59-A6C34878D82A}">
                    <a16:rowId xmlns:a16="http://schemas.microsoft.com/office/drawing/2014/main" val="3959204995"/>
                  </a:ext>
                </a:extLst>
              </a:tr>
              <a:tr h="737616">
                <a:tc>
                  <a:txBody>
                    <a:bodyPr/>
                    <a:lstStyle/>
                    <a:p>
                      <a:r>
                        <a:rPr lang="en-US" sz="3300"/>
                        <a:t>Sensitivity</a:t>
                      </a:r>
                    </a:p>
                  </a:txBody>
                  <a:tcPr marL="167640" marR="167640" marT="83820" marB="83820"/>
                </a:tc>
                <a:tc>
                  <a:txBody>
                    <a:bodyPr/>
                    <a:lstStyle/>
                    <a:p>
                      <a:r>
                        <a:rPr lang="en-US" sz="3300"/>
                        <a:t>52.38%</a:t>
                      </a:r>
                    </a:p>
                  </a:txBody>
                  <a:tcPr marL="167640" marR="167640" marT="83820" marB="83820"/>
                </a:tc>
                <a:extLst>
                  <a:ext uri="{0D108BD9-81ED-4DB2-BD59-A6C34878D82A}">
                    <a16:rowId xmlns:a16="http://schemas.microsoft.com/office/drawing/2014/main" val="1898539403"/>
                  </a:ext>
                </a:extLst>
              </a:tr>
              <a:tr h="737616">
                <a:tc>
                  <a:txBody>
                    <a:bodyPr/>
                    <a:lstStyle/>
                    <a:p>
                      <a:r>
                        <a:rPr lang="en-US" sz="3300"/>
                        <a:t>Specificity</a:t>
                      </a:r>
                    </a:p>
                  </a:txBody>
                  <a:tcPr marL="167640" marR="167640" marT="83820" marB="83820"/>
                </a:tc>
                <a:tc>
                  <a:txBody>
                    <a:bodyPr/>
                    <a:lstStyle/>
                    <a:p>
                      <a:r>
                        <a:rPr lang="en-US" sz="3300"/>
                        <a:t>84.48%</a:t>
                      </a:r>
                    </a:p>
                  </a:txBody>
                  <a:tcPr marL="167640" marR="167640" marT="83820" marB="83820"/>
                </a:tc>
                <a:extLst>
                  <a:ext uri="{0D108BD9-81ED-4DB2-BD59-A6C34878D82A}">
                    <a16:rowId xmlns:a16="http://schemas.microsoft.com/office/drawing/2014/main" val="924476243"/>
                  </a:ext>
                </a:extLst>
              </a:tr>
            </a:tbl>
          </a:graphicData>
        </a:graphic>
      </p:graphicFrame>
    </p:spTree>
    <p:extLst>
      <p:ext uri="{BB962C8B-B14F-4D97-AF65-F5344CB8AC3E}">
        <p14:creationId xmlns:p14="http://schemas.microsoft.com/office/powerpoint/2010/main" val="348397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9F74D1-6915-9288-CEA0-4D68B15299C1}"/>
              </a:ext>
            </a:extLst>
          </p:cNvPr>
          <p:cNvSpPr>
            <a:spLocks noGrp="1"/>
          </p:cNvSpPr>
          <p:nvPr>
            <p:ph type="title"/>
          </p:nvPr>
        </p:nvSpPr>
        <p:spPr>
          <a:xfrm>
            <a:off x="630936" y="457200"/>
            <a:ext cx="4343400" cy="1929384"/>
          </a:xfrm>
        </p:spPr>
        <p:txBody>
          <a:bodyPr anchor="ctr">
            <a:normAutofit/>
          </a:bodyPr>
          <a:lstStyle/>
          <a:p>
            <a:r>
              <a:rPr lang="en-US" dirty="0"/>
              <a:t>Predicted Monthly Incomes</a:t>
            </a:r>
          </a:p>
        </p:txBody>
      </p:sp>
      <p:sp>
        <p:nvSpPr>
          <p:cNvPr id="1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D8B1D0-C39A-58B1-71E7-67F50A197B53}"/>
              </a:ext>
            </a:extLst>
          </p:cNvPr>
          <p:cNvSpPr>
            <a:spLocks noGrp="1"/>
          </p:cNvSpPr>
          <p:nvPr>
            <p:ph idx="1"/>
          </p:nvPr>
        </p:nvSpPr>
        <p:spPr>
          <a:xfrm>
            <a:off x="5541263" y="457200"/>
            <a:ext cx="6007608" cy="1929384"/>
          </a:xfrm>
        </p:spPr>
        <p:txBody>
          <a:bodyPr anchor="ctr">
            <a:normAutofit/>
          </a:bodyPr>
          <a:lstStyle/>
          <a:p>
            <a:r>
              <a:rPr lang="en-US" sz="1500" dirty="0"/>
              <a:t>I applied three linear regression models (Forward, Backward, and Stepwise) to predict the monthly income in the CaseStudy2CompSet No </a:t>
            </a:r>
            <a:r>
              <a:rPr lang="en-US" sz="1500" dirty="0" err="1"/>
              <a:t>Salary.csv</a:t>
            </a:r>
            <a:r>
              <a:rPr lang="en-US" sz="1500" dirty="0"/>
              <a:t> file. The Stepwise model outperformed the other models with the lowest RMSE (1056.361) and highest R-squared (0.9473645) values. The models were compared using a 10-fold cross-validation analysis, and the results of each model's RMSE and R-squared values are documented below.</a:t>
            </a:r>
          </a:p>
          <a:p>
            <a:endParaRPr lang="en-US" sz="1500" dirty="0"/>
          </a:p>
        </p:txBody>
      </p:sp>
      <p:pic>
        <p:nvPicPr>
          <p:cNvPr id="6" name="Picture 5">
            <a:extLst>
              <a:ext uri="{FF2B5EF4-FFF2-40B4-BE49-F238E27FC236}">
                <a16:creationId xmlns:a16="http://schemas.microsoft.com/office/drawing/2014/main" id="{FAB437CF-B77E-195F-3BC1-0B8C27B6A347}"/>
              </a:ext>
            </a:extLst>
          </p:cNvPr>
          <p:cNvPicPr>
            <a:picLocks noChangeAspect="1"/>
          </p:cNvPicPr>
          <p:nvPr/>
        </p:nvPicPr>
        <p:blipFill>
          <a:blip r:embed="rId3"/>
          <a:stretch>
            <a:fillRect/>
          </a:stretch>
        </p:blipFill>
        <p:spPr>
          <a:xfrm>
            <a:off x="963965" y="2569464"/>
            <a:ext cx="4472870" cy="3678936"/>
          </a:xfrm>
          <a:prstGeom prst="rect">
            <a:avLst/>
          </a:prstGeom>
        </p:spPr>
      </p:pic>
      <p:graphicFrame>
        <p:nvGraphicFramePr>
          <p:cNvPr id="5" name="Table 5">
            <a:extLst>
              <a:ext uri="{FF2B5EF4-FFF2-40B4-BE49-F238E27FC236}">
                <a16:creationId xmlns:a16="http://schemas.microsoft.com/office/drawing/2014/main" id="{FE6A7FC0-2290-7532-D4BB-E276FB2EB2EF}"/>
              </a:ext>
            </a:extLst>
          </p:cNvPr>
          <p:cNvGraphicFramePr>
            <a:graphicFrameLocks noGrp="1"/>
          </p:cNvGraphicFramePr>
          <p:nvPr>
            <p:extLst>
              <p:ext uri="{D42A27DB-BD31-4B8C-83A1-F6EECF244321}">
                <p14:modId xmlns:p14="http://schemas.microsoft.com/office/powerpoint/2010/main" val="2812935221"/>
              </p:ext>
            </p:extLst>
          </p:nvPr>
        </p:nvGraphicFramePr>
        <p:xfrm>
          <a:off x="6254496" y="3413930"/>
          <a:ext cx="5468114" cy="1990004"/>
        </p:xfrm>
        <a:graphic>
          <a:graphicData uri="http://schemas.openxmlformats.org/drawingml/2006/table">
            <a:tbl>
              <a:tblPr firstRow="1" bandRow="1">
                <a:tableStyleId>{5C22544A-7EE6-4342-B048-85BDC9FD1C3A}</a:tableStyleId>
              </a:tblPr>
              <a:tblGrid>
                <a:gridCol w="546498">
                  <a:extLst>
                    <a:ext uri="{9D8B030D-6E8A-4147-A177-3AD203B41FA5}">
                      <a16:colId xmlns:a16="http://schemas.microsoft.com/office/drawing/2014/main" val="1873261634"/>
                    </a:ext>
                  </a:extLst>
                </a:gridCol>
                <a:gridCol w="1630069">
                  <a:extLst>
                    <a:ext uri="{9D8B030D-6E8A-4147-A177-3AD203B41FA5}">
                      <a16:colId xmlns:a16="http://schemas.microsoft.com/office/drawing/2014/main" val="1573287984"/>
                    </a:ext>
                  </a:extLst>
                </a:gridCol>
                <a:gridCol w="1567254">
                  <a:extLst>
                    <a:ext uri="{9D8B030D-6E8A-4147-A177-3AD203B41FA5}">
                      <a16:colId xmlns:a16="http://schemas.microsoft.com/office/drawing/2014/main" val="3627700937"/>
                    </a:ext>
                  </a:extLst>
                </a:gridCol>
                <a:gridCol w="1724293">
                  <a:extLst>
                    <a:ext uri="{9D8B030D-6E8A-4147-A177-3AD203B41FA5}">
                      <a16:colId xmlns:a16="http://schemas.microsoft.com/office/drawing/2014/main" val="276499187"/>
                    </a:ext>
                  </a:extLst>
                </a:gridCol>
              </a:tblGrid>
              <a:tr h="497501">
                <a:tc>
                  <a:txBody>
                    <a:bodyPr/>
                    <a:lstStyle/>
                    <a:p>
                      <a:endParaRPr lang="en-US" sz="2200"/>
                    </a:p>
                  </a:txBody>
                  <a:tcPr marL="113068" marR="113068" marT="56534" marB="56534"/>
                </a:tc>
                <a:tc>
                  <a:txBody>
                    <a:bodyPr/>
                    <a:lstStyle/>
                    <a:p>
                      <a:r>
                        <a:rPr lang="en-US" sz="2200"/>
                        <a:t>Model</a:t>
                      </a:r>
                    </a:p>
                  </a:txBody>
                  <a:tcPr marL="113068" marR="113068" marT="56534" marB="56534"/>
                </a:tc>
                <a:tc>
                  <a:txBody>
                    <a:bodyPr/>
                    <a:lstStyle/>
                    <a:p>
                      <a:r>
                        <a:rPr lang="en-US" sz="2200"/>
                        <a:t>RMSE</a:t>
                      </a:r>
                    </a:p>
                  </a:txBody>
                  <a:tcPr marL="113068" marR="113068" marT="56534" marB="56534"/>
                </a:tc>
                <a:tc>
                  <a:txBody>
                    <a:bodyPr/>
                    <a:lstStyle/>
                    <a:p>
                      <a:r>
                        <a:rPr lang="en-US" sz="2200"/>
                        <a:t>Rsquared</a:t>
                      </a:r>
                    </a:p>
                  </a:txBody>
                  <a:tcPr marL="113068" marR="113068" marT="56534" marB="56534"/>
                </a:tc>
                <a:extLst>
                  <a:ext uri="{0D108BD9-81ED-4DB2-BD59-A6C34878D82A}">
                    <a16:rowId xmlns:a16="http://schemas.microsoft.com/office/drawing/2014/main" val="4168602380"/>
                  </a:ext>
                </a:extLst>
              </a:tr>
              <a:tr h="497501">
                <a:tc>
                  <a:txBody>
                    <a:bodyPr/>
                    <a:lstStyle/>
                    <a:p>
                      <a:r>
                        <a:rPr lang="en-US" sz="2200"/>
                        <a:t>1</a:t>
                      </a:r>
                    </a:p>
                  </a:txBody>
                  <a:tcPr marL="113068" marR="113068" marT="56534" marB="56534"/>
                </a:tc>
                <a:tc>
                  <a:txBody>
                    <a:bodyPr/>
                    <a:lstStyle/>
                    <a:p>
                      <a:r>
                        <a:rPr lang="en-US" sz="2200"/>
                        <a:t>Forward</a:t>
                      </a:r>
                    </a:p>
                  </a:txBody>
                  <a:tcPr marL="113068" marR="113068" marT="56534" marB="56534"/>
                </a:tc>
                <a:tc>
                  <a:txBody>
                    <a:bodyPr/>
                    <a:lstStyle/>
                    <a:p>
                      <a:r>
                        <a:rPr lang="en-US" sz="2200"/>
                        <a:t>1057.128</a:t>
                      </a:r>
                    </a:p>
                  </a:txBody>
                  <a:tcPr marL="113068" marR="113068" marT="56534" marB="56534"/>
                </a:tc>
                <a:tc>
                  <a:txBody>
                    <a:bodyPr/>
                    <a:lstStyle/>
                    <a:p>
                      <a:r>
                        <a:rPr lang="en-US" sz="2200"/>
                        <a:t>0.9470017</a:t>
                      </a:r>
                    </a:p>
                  </a:txBody>
                  <a:tcPr marL="113068" marR="113068" marT="56534" marB="56534"/>
                </a:tc>
                <a:extLst>
                  <a:ext uri="{0D108BD9-81ED-4DB2-BD59-A6C34878D82A}">
                    <a16:rowId xmlns:a16="http://schemas.microsoft.com/office/drawing/2014/main" val="160386584"/>
                  </a:ext>
                </a:extLst>
              </a:tr>
              <a:tr h="497501">
                <a:tc>
                  <a:txBody>
                    <a:bodyPr/>
                    <a:lstStyle/>
                    <a:p>
                      <a:r>
                        <a:rPr lang="en-US" sz="2200"/>
                        <a:t>2</a:t>
                      </a:r>
                    </a:p>
                  </a:txBody>
                  <a:tcPr marL="113068" marR="113068" marT="56534" marB="56534"/>
                </a:tc>
                <a:tc>
                  <a:txBody>
                    <a:bodyPr/>
                    <a:lstStyle/>
                    <a:p>
                      <a:r>
                        <a:rPr lang="en-US" sz="2200"/>
                        <a:t>Backward</a:t>
                      </a:r>
                    </a:p>
                  </a:txBody>
                  <a:tcPr marL="113068" marR="113068" marT="56534" marB="56534"/>
                </a:tc>
                <a:tc>
                  <a:txBody>
                    <a:bodyPr/>
                    <a:lstStyle/>
                    <a:p>
                      <a:r>
                        <a:rPr lang="en-US" sz="2200"/>
                        <a:t>1067.237</a:t>
                      </a:r>
                    </a:p>
                  </a:txBody>
                  <a:tcPr marL="113068" marR="113068" marT="56534" marB="56534"/>
                </a:tc>
                <a:tc>
                  <a:txBody>
                    <a:bodyPr/>
                    <a:lstStyle/>
                    <a:p>
                      <a:r>
                        <a:rPr lang="en-US" sz="2200"/>
                        <a:t>0.9452826</a:t>
                      </a:r>
                    </a:p>
                  </a:txBody>
                  <a:tcPr marL="113068" marR="113068" marT="56534" marB="56534"/>
                </a:tc>
                <a:extLst>
                  <a:ext uri="{0D108BD9-81ED-4DB2-BD59-A6C34878D82A}">
                    <a16:rowId xmlns:a16="http://schemas.microsoft.com/office/drawing/2014/main" val="1055545104"/>
                  </a:ext>
                </a:extLst>
              </a:tr>
              <a:tr h="497501">
                <a:tc>
                  <a:txBody>
                    <a:bodyPr/>
                    <a:lstStyle/>
                    <a:p>
                      <a:r>
                        <a:rPr lang="en-US" sz="2200"/>
                        <a:t>3</a:t>
                      </a:r>
                    </a:p>
                  </a:txBody>
                  <a:tcPr marL="113068" marR="113068" marT="56534" marB="56534"/>
                </a:tc>
                <a:tc>
                  <a:txBody>
                    <a:bodyPr/>
                    <a:lstStyle/>
                    <a:p>
                      <a:r>
                        <a:rPr lang="en-US" sz="2200"/>
                        <a:t>Stepwise</a:t>
                      </a:r>
                    </a:p>
                  </a:txBody>
                  <a:tcPr marL="113068" marR="113068" marT="56534" marB="56534"/>
                </a:tc>
                <a:tc>
                  <a:txBody>
                    <a:bodyPr/>
                    <a:lstStyle/>
                    <a:p>
                      <a:r>
                        <a:rPr lang="en-US" sz="2200"/>
                        <a:t>1056.361</a:t>
                      </a:r>
                    </a:p>
                  </a:txBody>
                  <a:tcPr marL="113068" marR="113068" marT="56534" marB="56534"/>
                </a:tc>
                <a:tc>
                  <a:txBody>
                    <a:bodyPr/>
                    <a:lstStyle/>
                    <a:p>
                      <a:r>
                        <a:rPr lang="en-US" sz="2200"/>
                        <a:t>0.9473645</a:t>
                      </a:r>
                    </a:p>
                  </a:txBody>
                  <a:tcPr marL="113068" marR="113068" marT="56534" marB="56534"/>
                </a:tc>
                <a:extLst>
                  <a:ext uri="{0D108BD9-81ED-4DB2-BD59-A6C34878D82A}">
                    <a16:rowId xmlns:a16="http://schemas.microsoft.com/office/drawing/2014/main" val="1768988648"/>
                  </a:ext>
                </a:extLst>
              </a:tr>
            </a:tbl>
          </a:graphicData>
        </a:graphic>
      </p:graphicFrame>
    </p:spTree>
    <p:extLst>
      <p:ext uri="{BB962C8B-B14F-4D97-AF65-F5344CB8AC3E}">
        <p14:creationId xmlns:p14="http://schemas.microsoft.com/office/powerpoint/2010/main" val="1625459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778</Words>
  <Application>Microsoft Macintosh PowerPoint</Application>
  <PresentationFormat>Widescreen</PresentationFormat>
  <Paragraphs>69</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vt:lpstr>
      <vt:lpstr>Söhne</vt:lpstr>
      <vt:lpstr>Office Theme</vt:lpstr>
      <vt:lpstr>DDSAnalytics </vt:lpstr>
      <vt:lpstr>Exploratory Data Analysis </vt:lpstr>
      <vt:lpstr>Distance from Home vs. Attrition by Job Role</vt:lpstr>
      <vt:lpstr>Top three factors that contribute to turnover</vt:lpstr>
      <vt:lpstr>PowerPoint Presentation</vt:lpstr>
      <vt:lpstr>PowerPoint Presentation</vt:lpstr>
      <vt:lpstr>PowerPoint Presentation</vt:lpstr>
      <vt:lpstr>Predicted Attrition Rates</vt:lpstr>
      <vt:lpstr>Predicted Monthly Incomes</vt:lpstr>
      <vt:lpstr>R Shiney App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DDSAnalytics </dc:title>
  <dc:creator>O'Neal Gray</dc:creator>
  <cp:lastModifiedBy>O'Neal Gray</cp:lastModifiedBy>
  <cp:revision>6</cp:revision>
  <dcterms:created xsi:type="dcterms:W3CDTF">2023-04-13T15:25:57Z</dcterms:created>
  <dcterms:modified xsi:type="dcterms:W3CDTF">2023-04-15T20:14:33Z</dcterms:modified>
</cp:coreProperties>
</file>