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8" r:id="rId5"/>
    <p:sldMasterId id="2147483685" r:id="rId6"/>
    <p:sldMasterId id="2147483691" r:id="rId7"/>
  </p:sldMasterIdLst>
  <p:notesMasterIdLst>
    <p:notesMasterId r:id="rId29"/>
  </p:notesMasterIdLst>
  <p:handoutMasterIdLst>
    <p:handoutMasterId r:id="rId30"/>
  </p:handoutMasterIdLst>
  <p:sldIdLst>
    <p:sldId id="463" r:id="rId8"/>
    <p:sldId id="357" r:id="rId9"/>
    <p:sldId id="550" r:id="rId10"/>
    <p:sldId id="551" r:id="rId11"/>
    <p:sldId id="552" r:id="rId12"/>
    <p:sldId id="572" r:id="rId13"/>
    <p:sldId id="554" r:id="rId14"/>
    <p:sldId id="555" r:id="rId15"/>
    <p:sldId id="553" r:id="rId16"/>
    <p:sldId id="573" r:id="rId17"/>
    <p:sldId id="557" r:id="rId18"/>
    <p:sldId id="568" r:id="rId19"/>
    <p:sldId id="560" r:id="rId20"/>
    <p:sldId id="574" r:id="rId21"/>
    <p:sldId id="576" r:id="rId22"/>
    <p:sldId id="575" r:id="rId23"/>
    <p:sldId id="566" r:id="rId24"/>
    <p:sldId id="565" r:id="rId25"/>
    <p:sldId id="548" r:id="rId26"/>
    <p:sldId id="544" r:id="rId27"/>
    <p:sldId id="546" r:id="rId2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50"/>
            <p14:sldId id="551"/>
            <p14:sldId id="552"/>
            <p14:sldId id="572"/>
            <p14:sldId id="554"/>
            <p14:sldId id="555"/>
            <p14:sldId id="553"/>
            <p14:sldId id="573"/>
            <p14:sldId id="557"/>
            <p14:sldId id="568"/>
            <p14:sldId id="560"/>
            <p14:sldId id="574"/>
            <p14:sldId id="576"/>
            <p14:sldId id="575"/>
            <p14:sldId id="566"/>
            <p14:sldId id="565"/>
            <p14:sldId id="548"/>
            <p14:sldId id="544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83791" autoAdjust="0"/>
  </p:normalViewPr>
  <p:slideViewPr>
    <p:cSldViewPr>
      <p:cViewPr varScale="1">
        <p:scale>
          <a:sx n="122" d="100"/>
          <a:sy n="122" d="100"/>
        </p:scale>
        <p:origin x="83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11:28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23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It was – and still is - the time of Agile and DevOps.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 had to formulate a DevOps strategy for our entire organization.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 what is </a:t>
            </a:r>
            <a:r>
              <a:rPr lang="de-DE" b="1" dirty="0"/>
              <a:t>DevOps</a:t>
            </a:r>
            <a:r>
              <a:rPr lang="de-DE" dirty="0"/>
              <a:t>?</a:t>
            </a:r>
            <a:r>
              <a:rPr lang="de-DE" baseline="0" dirty="0"/>
              <a:t> It can mean radically different things for different people!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11:28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35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Our DevOps journey began with the formulation of seven </a:t>
            </a:r>
            <a:r>
              <a:rPr lang="de-DE" b="1" dirty="0"/>
              <a:t>DevOps habits</a:t>
            </a:r>
            <a:r>
              <a:rPr lang="de-DE" b="0" dirty="0"/>
              <a:t>, refined over time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DevOps habits are broad mindset changes that everybody in our organization has to</a:t>
            </a:r>
            <a:r>
              <a:rPr lang="de-DE" baseline="0" dirty="0"/>
              <a:t> actively embrace and live every 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Let‘s look at them individually.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11:28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Our DevOps journey began with the formulation of seven </a:t>
            </a:r>
            <a:r>
              <a:rPr lang="de-DE" b="1" dirty="0"/>
              <a:t>DevOps habits</a:t>
            </a:r>
            <a:r>
              <a:rPr lang="de-DE" b="0" dirty="0"/>
              <a:t>, refined over time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DevOps habits are broad mindset changes that everybody in our organization has to</a:t>
            </a:r>
            <a:r>
              <a:rPr lang="de-DE" baseline="0" dirty="0"/>
              <a:t> actively embrace and live every 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Let‘s look at them individually.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11:28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57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93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0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9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9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47325"/>
            <a:ext cx="3200400" cy="10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2" y="4589360"/>
            <a:ext cx="940033" cy="20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4588992"/>
            <a:ext cx="9143999" cy="554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07360" y="4773211"/>
            <a:ext cx="768953" cy="168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07360" y="1563140"/>
            <a:ext cx="41646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360" y="2908931"/>
            <a:ext cx="4164640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3855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2" y="4589360"/>
            <a:ext cx="940033" cy="20159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358"/>
            <a:ext cx="9143999" cy="488675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820" tIns="105456" rIns="131820" bIns="105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13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3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95" y="158695"/>
            <a:ext cx="873259" cy="18728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07360" y="1563140"/>
            <a:ext cx="41646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360" y="2908931"/>
            <a:ext cx="4164640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5791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2" y="4589360"/>
            <a:ext cx="940033" cy="20159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4294227"/>
            <a:ext cx="9144000" cy="84927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6344" y="4609156"/>
            <a:ext cx="1008478" cy="215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2252674" y="358"/>
            <a:ext cx="6879655" cy="5143142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07360" y="1563140"/>
            <a:ext cx="41646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360" y="2908931"/>
            <a:ext cx="4164640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8281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2" y="4589360"/>
            <a:ext cx="940033" cy="20159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4294227"/>
            <a:ext cx="9144000" cy="84927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7954" y="4609156"/>
            <a:ext cx="1008478" cy="215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2252674" y="358"/>
            <a:ext cx="6879655" cy="514314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7360" y="1563140"/>
            <a:ext cx="41646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360" y="2908931"/>
            <a:ext cx="4164640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7213" y="0"/>
            <a:ext cx="2163978" cy="3248349"/>
            <a:chOff x="51658" y="2437312"/>
            <a:chExt cx="2943160" cy="441735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1658" y="2437992"/>
              <a:ext cx="2941637" cy="4416674"/>
            </a:xfrm>
            <a:prstGeom prst="rect">
              <a:avLst/>
            </a:prstGeom>
            <a:solidFill>
              <a:srgbClr val="7549A7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320" tIns="45659" rIns="91320" bIns="4565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7128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69" b="0" i="0" u="none" strike="noStrike" kern="0" cap="none" spc="-3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81" y="2437312"/>
              <a:ext cx="2941637" cy="1664716"/>
            </a:xfrm>
            <a:prstGeom prst="rect">
              <a:avLst/>
            </a:prstGeom>
            <a:noFill/>
          </p:spPr>
          <p:txBody>
            <a:bodyPr wrap="square" lIns="144000" tIns="202685" rIns="144000" bIns="202685" rtlCol="0">
              <a:spAutoFit/>
            </a:bodyPr>
            <a:lstStyle/>
            <a:p>
              <a:pPr algn="ctr" defTabSz="299824">
                <a:lnSpc>
                  <a:spcPct val="120000"/>
                </a:lnSpc>
                <a:buClr>
                  <a:srgbClr val="000000"/>
                </a:buClr>
                <a:defRPr/>
              </a:pPr>
              <a:r>
                <a:rPr lang="en-US" sz="1471" kern="0" dirty="0">
                  <a:solidFill>
                    <a:srgbClr val="FFFFFF"/>
                  </a:solidFill>
                  <a:latin typeface="Segoe UI Light"/>
                  <a:cs typeface="Segoe UI Light"/>
                </a:rPr>
                <a:t>Greater productivity for </a:t>
              </a:r>
              <a:r>
                <a:rPr lang="en-US" sz="1471" kern="0" spc="29" dirty="0">
                  <a:solidFill>
                    <a:srgbClr val="FFFFFF"/>
                  </a:solidFill>
                  <a:latin typeface="Segoe UI Light"/>
                  <a:cs typeface="Segoe UI Light"/>
                </a:rPr>
                <a:t>enterprise application </a:t>
              </a:r>
              <a:r>
                <a:rPr lang="en-US" sz="1471" kern="0" dirty="0">
                  <a:solidFill>
                    <a:srgbClr val="FFFFFF"/>
                  </a:solidFill>
                  <a:latin typeface="Segoe UI Light"/>
                  <a:cs typeface="Segoe UI Light"/>
                </a:rPr>
                <a:t>development &amp; delivery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9" y="4656772"/>
              <a:ext cx="2939814" cy="2197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14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4370070" cy="674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523863"/>
            <a:ext cx="4370070" cy="1465914"/>
          </a:xfrm>
        </p:spPr>
        <p:txBody>
          <a:bodyPr/>
          <a:lstStyle>
            <a:lvl1pPr marL="0" indent="0">
              <a:buNone/>
              <a:defRPr>
                <a:solidFill>
                  <a:srgbClr val="682A7A"/>
                </a:solidFill>
              </a:defRPr>
            </a:lvl1pPr>
            <a:lvl2pPr marL="0" indent="0">
              <a:buFontTx/>
              <a:buNone/>
              <a:defRPr sz="1765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80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4370070" cy="674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530795"/>
            <a:ext cx="4370070" cy="146591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723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530105"/>
            <a:ext cx="4370070" cy="1465914"/>
          </a:xfrm>
        </p:spPr>
        <p:txBody>
          <a:bodyPr wrap="square">
            <a:spAutoFit/>
          </a:bodyPr>
          <a:lstStyle>
            <a:lvl1pPr>
              <a:defRPr sz="2059">
                <a:solidFill>
                  <a:srgbClr val="682A7A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930" y="217133"/>
            <a:ext cx="437007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265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530105"/>
            <a:ext cx="4370070" cy="1465914"/>
          </a:xfrm>
        </p:spPr>
        <p:txBody>
          <a:bodyPr wrap="square">
            <a:spAutoFit/>
          </a:bodyPr>
          <a:lstStyle>
            <a:lvl1pPr>
              <a:defRPr sz="2059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930" y="217133"/>
            <a:ext cx="437007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256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6591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059">
                <a:solidFill>
                  <a:srgbClr val="682A7A"/>
                </a:solidFill>
              </a:defRPr>
            </a:lvl1pPr>
            <a:lvl2pPr marL="0" indent="0">
              <a:buNone/>
              <a:defRPr sz="1765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6591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059">
                <a:solidFill>
                  <a:srgbClr val="682A7A"/>
                </a:solidFill>
              </a:defRPr>
            </a:lvl1pPr>
            <a:lvl2pPr marL="0" indent="0">
              <a:buNone/>
              <a:defRPr sz="1765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482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6591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059"/>
            </a:lvl1pPr>
            <a:lvl2pPr marL="0" indent="0">
              <a:buNone/>
              <a:defRPr sz="1765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6591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059"/>
            </a:lvl1pPr>
            <a:lvl2pPr marL="0" indent="0">
              <a:buNone/>
              <a:defRPr sz="1765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6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5754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rgbClr val="682A7A"/>
              </a:buClr>
              <a:buFont typeface="Arial" pitchFamily="34" charset="0"/>
              <a:buChar char="•"/>
              <a:defRPr sz="2059">
                <a:solidFill>
                  <a:srgbClr val="682A7A"/>
                </a:soli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5754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rgbClr val="682A7A"/>
              </a:buClr>
              <a:buFont typeface="Arial" pitchFamily="34" charset="0"/>
              <a:buChar char="•"/>
              <a:defRPr sz="2059">
                <a:solidFill>
                  <a:srgbClr val="682A7A"/>
                </a:soli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927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65914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059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65914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059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378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5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838" y="2179508"/>
            <a:ext cx="7526061" cy="674749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3800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4594829"/>
            <a:ext cx="9144000" cy="55450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249172" y="358"/>
            <a:ext cx="6879655" cy="5143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317834" y="4779047"/>
            <a:ext cx="768953" cy="168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8060" y="2908191"/>
            <a:ext cx="6884252" cy="547458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394614" y="1554957"/>
            <a:ext cx="6884253" cy="1353233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294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441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697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249172" y="358"/>
            <a:ext cx="6879655" cy="5143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889767"/>
            <a:ext cx="817987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4482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249172" y="358"/>
            <a:ext cx="6879655" cy="5143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142" y="1563129"/>
            <a:ext cx="4172858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452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99142" y="1563129"/>
            <a:ext cx="4172858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983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8711"/>
            <a:ext cx="8740141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1058" y="2161781"/>
            <a:ext cx="3361884" cy="7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2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Microsoft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8711"/>
            <a:ext cx="8740141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890591" y="2211978"/>
            <a:ext cx="3362818" cy="7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01931" y="766745"/>
            <a:ext cx="7026762" cy="422594"/>
          </a:xfrm>
          <a:prstGeom prst="rect">
            <a:avLst/>
          </a:prstGeom>
        </p:spPr>
        <p:txBody>
          <a:bodyPr lIns="192024"/>
          <a:lstStyle>
            <a:lvl1pPr marL="0" indent="0">
              <a:buNone/>
              <a:defRPr lang="en-US" sz="18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33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233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233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233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696" y="214786"/>
            <a:ext cx="7570705" cy="58053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13165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39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84634" y="1028701"/>
            <a:ext cx="4212686" cy="3714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706807" y="1028701"/>
            <a:ext cx="4214341" cy="3714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921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4" y="997992"/>
            <a:ext cx="4212686" cy="47982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342783" indent="0">
              <a:buNone/>
              <a:defRPr sz="1500" b="1"/>
            </a:lvl2pPr>
            <a:lvl3pPr marL="685566" indent="0">
              <a:buNone/>
              <a:defRPr sz="1350" b="1"/>
            </a:lvl3pPr>
            <a:lvl4pPr marL="1028350" indent="0">
              <a:buNone/>
              <a:defRPr sz="1200" b="1"/>
            </a:lvl4pPr>
            <a:lvl5pPr marL="1371134" indent="0">
              <a:buNone/>
              <a:defRPr sz="1200" b="1"/>
            </a:lvl5pPr>
            <a:lvl6pPr marL="1713917" indent="0">
              <a:buNone/>
              <a:defRPr sz="1200" b="1"/>
            </a:lvl6pPr>
            <a:lvl7pPr marL="2056700" indent="0">
              <a:buNone/>
              <a:defRPr sz="1200" b="1"/>
            </a:lvl7pPr>
            <a:lvl8pPr marL="2399483" indent="0">
              <a:buNone/>
              <a:defRPr sz="1200" b="1"/>
            </a:lvl8pPr>
            <a:lvl9pPr marL="2742269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634" y="1485900"/>
            <a:ext cx="4212686" cy="34861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56" y="997992"/>
            <a:ext cx="4214341" cy="47982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342783" indent="0">
              <a:buNone/>
              <a:defRPr sz="1500" b="1"/>
            </a:lvl2pPr>
            <a:lvl3pPr marL="685566" indent="0">
              <a:buNone/>
              <a:defRPr sz="1350" b="1"/>
            </a:lvl3pPr>
            <a:lvl4pPr marL="1028350" indent="0">
              <a:buNone/>
              <a:defRPr sz="1200" b="1"/>
            </a:lvl4pPr>
            <a:lvl5pPr marL="1371134" indent="0">
              <a:buNone/>
              <a:defRPr sz="1200" b="1"/>
            </a:lvl5pPr>
            <a:lvl6pPr marL="1713917" indent="0">
              <a:buNone/>
              <a:defRPr sz="1200" b="1"/>
            </a:lvl6pPr>
            <a:lvl7pPr marL="2056700" indent="0">
              <a:buNone/>
              <a:defRPr sz="1200" b="1"/>
            </a:lvl7pPr>
            <a:lvl8pPr marL="2399483" indent="0">
              <a:buNone/>
              <a:defRPr sz="1200" b="1"/>
            </a:lvl8pPr>
            <a:lvl9pPr marL="2742269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56" y="1485900"/>
            <a:ext cx="4214341" cy="34861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474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388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5" name="Picture 4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4659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9278185" y="-23446"/>
            <a:ext cx="724700" cy="4284162"/>
            <a:chOff x="12618967" y="-31884"/>
            <a:chExt cx="985642" cy="5825932"/>
          </a:xfrm>
        </p:grpSpPr>
        <p:sp>
          <p:nvSpPr>
            <p:cNvPr id="45" name="Rectangle 44"/>
            <p:cNvSpPr/>
            <p:nvPr userDrawn="1"/>
          </p:nvSpPr>
          <p:spPr bwMode="auto">
            <a:xfrm rot="5400000">
              <a:off x="12668354" y="298467"/>
              <a:ext cx="869930" cy="28976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Blue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G:120 B:215</a:t>
              </a:r>
              <a:endParaRPr lang="en-US" sz="368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auto">
            <a:xfrm rot="5400000">
              <a:off x="12668353" y="2131589"/>
              <a:ext cx="869930" cy="289766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 rot="5400000">
              <a:off x="12328885" y="298467"/>
              <a:ext cx="869930" cy="289766"/>
            </a:xfrm>
            <a:prstGeom prst="rect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Gray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210 G:210 B:210</a:t>
              </a:r>
              <a:endParaRPr lang="en-US" sz="368" dirty="0">
                <a:gradFill>
                  <a:gsLst>
                    <a:gs pos="92035">
                      <a:srgbClr val="505050"/>
                    </a:gs>
                    <a:gs pos="27000">
                      <a:srgbClr val="50505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 bwMode="auto">
            <a:xfrm rot="5400000">
              <a:off x="12668355" y="1217189"/>
              <a:ext cx="869930" cy="289766"/>
            </a:xfrm>
            <a:prstGeom prst="rect">
              <a:avLst/>
            </a:prstGeom>
            <a:solidFill>
              <a:srgbClr val="682A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Purple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R:92</a:t>
              </a:r>
              <a:r>
                <a:rPr lang="en-US" sz="368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G:45 B:145</a:t>
              </a:r>
              <a:endParaRPr lang="en-US" sz="3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 bwMode="auto">
            <a:xfrm rot="5400000">
              <a:off x="12328885" y="212487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Gray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80 G:80 B:80</a:t>
              </a:r>
              <a:endParaRPr lang="en-US" sz="368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 bwMode="auto">
            <a:xfrm rot="5400000">
              <a:off x="12328886" y="1217189"/>
              <a:ext cx="869930" cy="289766"/>
            </a:xfrm>
            <a:prstGeom prst="rect">
              <a:avLst/>
            </a:prstGeom>
            <a:solidFill>
              <a:srgbClr val="73737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115 G:115 B:115</a:t>
              </a:r>
              <a:endParaRPr lang="en-US" sz="368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 userDrawn="1"/>
          </p:nvSpPr>
          <p:spPr bwMode="auto">
            <a:xfrm rot="5400000">
              <a:off x="12328887" y="4272718"/>
              <a:ext cx="869930" cy="289766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solidFill>
                    <a:srgbClr val="000000"/>
                  </a:solidFill>
                  <a:latin typeface="+mn-lt"/>
                  <a:ea typeface="Segoe UI" pitchFamily="34" charset="0"/>
                  <a:cs typeface="Segoe UI" pitchFamily="34" charset="0"/>
                </a:rPr>
                <a:t>Yellow</a:t>
              </a:r>
            </a:p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kern="1200" dirty="0">
                  <a:solidFill>
                    <a:srgbClr val="000000"/>
                  </a:solidFill>
                  <a:latin typeface="+mn-lt"/>
                  <a:ea typeface="Segoe UI" pitchFamily="34" charset="0"/>
                  <a:cs typeface="Segoe UI" pitchFamily="34" charset="0"/>
                </a:rPr>
                <a:t>R:255 G:185 B:0</a:t>
              </a: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 rot="5400000">
              <a:off x="12328887" y="5187118"/>
              <a:ext cx="869930" cy="289766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Orange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216 G:59 B:1</a:t>
              </a:r>
            </a:p>
          </p:txBody>
        </p:sp>
        <p:sp>
          <p:nvSpPr>
            <p:cNvPr id="35" name="Rectangle 34"/>
            <p:cNvSpPr/>
            <p:nvPr userDrawn="1"/>
          </p:nvSpPr>
          <p:spPr bwMode="auto">
            <a:xfrm rot="5400000">
              <a:off x="12668354" y="2131590"/>
              <a:ext cx="869930" cy="289766"/>
            </a:xfrm>
            <a:prstGeom prst="rect">
              <a:avLst/>
            </a:prstGeom>
            <a:solidFill>
              <a:srgbClr val="7549A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68564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Teal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R:0</a:t>
              </a:r>
              <a:r>
                <a:rPr lang="en-US" sz="368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G:130 B:114</a:t>
              </a:r>
              <a:endParaRPr lang="en-US" sz="368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 rot="5400000">
              <a:off x="12956152" y="226928"/>
              <a:ext cx="907269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41"/>
                </a:spcAft>
              </a:pPr>
              <a:r>
                <a:rPr lang="en-US" sz="735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668432" y="4197340"/>
              <a:ext cx="2803771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41"/>
                </a:spcAft>
              </a:pPr>
              <a:r>
                <a:rPr lang="en-US" sz="735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735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73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64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82" r:id="rId20"/>
    <p:sldLayoutId id="2147483683" r:id="rId21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6"/>
            <a:ext cx="8741309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01930" y="891885"/>
            <a:ext cx="8740142" cy="15386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00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fade/>
  </p:transition>
  <p:hf hdr="0" dt="0"/>
  <p:txStyles>
    <p:titleStyle>
      <a:lvl1pPr algn="l" defTabSz="6848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600" kern="1200" spc="-75" dirty="0">
          <a:ln w="3175">
            <a:noFill/>
          </a:ln>
          <a:solidFill>
            <a:schemeClr val="tx2"/>
          </a:solidFill>
          <a:latin typeface="+mj-lt"/>
          <a:ea typeface="ＭＳ Ｐゴシック" charset="0"/>
          <a:cs typeface="Segoe UI" pitchFamily="34" charset="0"/>
        </a:defRPr>
      </a:lvl1pPr>
      <a:lvl2pPr algn="l" defTabSz="6848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2pPr>
      <a:lvl3pPr algn="l" defTabSz="6848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3pPr>
      <a:lvl4pPr algn="l" defTabSz="6848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4pPr>
      <a:lvl5pPr algn="l" defTabSz="6848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5pPr>
      <a:lvl6pPr marL="336014" algn="l" defTabSz="684861" rtl="0" fontAlgn="base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6pPr>
      <a:lvl7pPr marL="672027" algn="l" defTabSz="684861" rtl="0" fontAlgn="base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7pPr>
      <a:lvl8pPr marL="1008041" algn="l" defTabSz="684861" rtl="0" fontAlgn="base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8pPr>
      <a:lvl9pPr marL="1344055" algn="l" defTabSz="684861" rtl="0" fontAlgn="base">
        <a:lnSpc>
          <a:spcPct val="90000"/>
        </a:lnSpc>
        <a:spcBef>
          <a:spcPct val="0"/>
        </a:spcBef>
        <a:spcAft>
          <a:spcPct val="0"/>
        </a:spcAft>
        <a:defRPr sz="3968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9pPr>
    </p:titleStyle>
    <p:bodyStyle>
      <a:lvl1pPr marL="0" indent="0" algn="l" defTabSz="684861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None/>
        <a:defRPr sz="294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marL="0" indent="0" algn="l" defTabSz="684861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None/>
        <a:defRPr sz="1764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588025" indent="-168007" algn="l" defTabSz="684861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47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756031" indent="-168007" algn="l" defTabSz="684861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924038" indent="-168007" algn="l" defTabSz="684861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885147" indent="-171377" algn="l" defTabSz="685508" rtl="0" eaLnBrk="1" latinLnBrk="0" hangingPunct="1">
        <a:spcBef>
          <a:spcPct val="20000"/>
        </a:spcBef>
        <a:buFont typeface="Arial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00" indent="-171377" algn="l" defTabSz="685508" rtl="0" eaLnBrk="1" latinLnBrk="0" hangingPunct="1">
        <a:spcBef>
          <a:spcPct val="20000"/>
        </a:spcBef>
        <a:buFont typeface="Arial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570654" indent="-171377" algn="l" defTabSz="685508" rtl="0" eaLnBrk="1" latinLnBrk="0" hangingPunct="1">
        <a:spcBef>
          <a:spcPct val="20000"/>
        </a:spcBef>
        <a:buFont typeface="Arial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09" indent="-171377" algn="l" defTabSz="685508" rtl="0" eaLnBrk="1" latinLnBrk="0" hangingPunct="1">
        <a:spcBef>
          <a:spcPct val="20000"/>
        </a:spcBef>
        <a:buFont typeface="Arial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42753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85508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2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71015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713770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56523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99277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742032" algn="l" defTabSz="685508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3">
          <p15:clr>
            <a:srgbClr val="F26B43"/>
          </p15:clr>
        </p15:guide>
        <p15:guide id="2" orient="horz" pos="187">
          <p15:clr>
            <a:srgbClr val="F26B43"/>
          </p15:clr>
        </p15:guide>
        <p15:guide id="3" orient="horz" pos="763">
          <p15:clr>
            <a:srgbClr val="F26B43"/>
          </p15:clr>
        </p15:guide>
        <p15:guide id="4" orient="horz" pos="1339">
          <p15:clr>
            <a:srgbClr val="F26B43"/>
          </p15:clr>
        </p15:guide>
        <p15:guide id="5" orient="horz" pos="1915">
          <p15:clr>
            <a:srgbClr val="F26B43"/>
          </p15:clr>
        </p15:guide>
        <p15:guide id="6" orient="horz" pos="2491">
          <p15:clr>
            <a:srgbClr val="F26B43"/>
          </p15:clr>
        </p15:guide>
        <p15:guide id="7" orient="horz" pos="3067">
          <p15:clr>
            <a:srgbClr val="F26B43"/>
          </p15:clr>
        </p15:guide>
        <p15:guide id="8" orient="horz" pos="3643">
          <p15:clr>
            <a:srgbClr val="F26B43"/>
          </p15:clr>
        </p15:guide>
        <p15:guide id="9" orient="horz" pos="4219">
          <p15:clr>
            <a:srgbClr val="F26B43"/>
          </p15:clr>
        </p15:guide>
        <p15:guide id="10" pos="3917">
          <p15:clr>
            <a:srgbClr val="F26B43"/>
          </p15:clr>
        </p15:guide>
        <p15:guide id="11" pos="173">
          <p15:clr>
            <a:srgbClr val="F26B43"/>
          </p15:clr>
        </p15:guide>
        <p15:guide id="12" pos="749">
          <p15:clr>
            <a:srgbClr val="F26B43"/>
          </p15:clr>
        </p15:guide>
        <p15:guide id="13" pos="1325">
          <p15:clr>
            <a:srgbClr val="F26B43"/>
          </p15:clr>
        </p15:guide>
        <p15:guide id="14" pos="1901">
          <p15:clr>
            <a:srgbClr val="F26B43"/>
          </p15:clr>
        </p15:guide>
        <p15:guide id="15" pos="2477">
          <p15:clr>
            <a:srgbClr val="F26B43"/>
          </p15:clr>
        </p15:guide>
        <p15:guide id="16" pos="3053">
          <p15:clr>
            <a:srgbClr val="F26B43"/>
          </p15:clr>
        </p15:guide>
        <p15:guide id="17" pos="3629">
          <p15:clr>
            <a:srgbClr val="F26B43"/>
          </p15:clr>
        </p15:guide>
        <p15:guide id="18" pos="4205">
          <p15:clr>
            <a:srgbClr val="F26B43"/>
          </p15:clr>
        </p15:guide>
        <p15:guide id="19" pos="4781">
          <p15:clr>
            <a:srgbClr val="F26B43"/>
          </p15:clr>
        </p15:guide>
        <p15:guide id="20" pos="5357">
          <p15:clr>
            <a:srgbClr val="F26B43"/>
          </p15:clr>
        </p15:guide>
        <p15:guide id="21" pos="5933">
          <p15:clr>
            <a:srgbClr val="F26B43"/>
          </p15:clr>
        </p15:guide>
        <p15:guide id="22" pos="6509">
          <p15:clr>
            <a:srgbClr val="F26B43"/>
          </p15:clr>
        </p15:guide>
        <p15:guide id="23" pos="7085">
          <p15:clr>
            <a:srgbClr val="F26B43"/>
          </p15:clr>
        </p15:guide>
        <p15:guide id="24" pos="766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84636" y="136662"/>
            <a:ext cx="8643324" cy="797615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1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xStyles>
    <p:titleStyle>
      <a:lvl1pPr algn="l" defTabSz="685566" rtl="0" eaLnBrk="1" latinLnBrk="0" hangingPunct="1">
        <a:lnSpc>
          <a:spcPct val="8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257087" indent="-257087" algn="l" defTabSz="685566" rtl="0" eaLnBrk="1" latinLnBrk="0" hangingPunct="1">
        <a:spcBef>
          <a:spcPts val="900"/>
        </a:spcBef>
        <a:buFont typeface="Arial" pitchFamily="34" charset="0"/>
        <a:buChar char="•"/>
        <a:defRPr sz="24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557024" indent="-214239" algn="l" defTabSz="685566" rtl="0" eaLnBrk="1" latinLnBrk="0" hangingPunct="1">
        <a:spcBef>
          <a:spcPts val="225"/>
        </a:spcBef>
        <a:spcAft>
          <a:spcPts val="225"/>
        </a:spcAft>
        <a:buFont typeface="Arial" pitchFamily="34" charset="0"/>
        <a:buChar char="–"/>
        <a:defRPr sz="21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856959" indent="-171392" algn="l" defTabSz="685566" rtl="0" eaLnBrk="1" latinLnBrk="0" hangingPunct="1">
        <a:spcBef>
          <a:spcPts val="150"/>
        </a:spcBef>
        <a:spcAft>
          <a:spcPts val="150"/>
        </a:spcAft>
        <a:buFont typeface="Arial" pitchFamily="34" charset="0"/>
        <a:buChar char="•"/>
        <a:defRPr sz="1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199743" indent="-171392" algn="l" defTabSz="685566" rtl="0" eaLnBrk="1" latinLnBrk="0" hangingPunct="1">
        <a:spcBef>
          <a:spcPct val="20000"/>
        </a:spcBef>
        <a:buFont typeface="Arial" pitchFamily="34" charset="0"/>
        <a:buChar char="–"/>
        <a:defRPr sz="15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1542525" indent="-171392" algn="l" defTabSz="685566" rtl="0" eaLnBrk="1" latinLnBrk="0" hangingPunct="1">
        <a:spcBef>
          <a:spcPct val="20000"/>
        </a:spcBef>
        <a:buFont typeface="Arial" pitchFamily="34" charset="0"/>
        <a:buChar char="»"/>
        <a:defRPr sz="15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1885309" indent="-171392" algn="l" defTabSz="6855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92" indent="-171392" algn="l" defTabSz="6855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875" indent="-171392" algn="l" defTabSz="6855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659" indent="-171392" algn="l" defTabSz="6855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3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66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50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34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17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00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83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269" algn="l" defTabSz="6855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team-services/" TargetMode="External"/><Relationship Id="rId2" Type="http://schemas.openxmlformats.org/officeDocument/2006/relationships/hyperlink" Target="https://www.visualstudio.com/devop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urses.edx.org/courses/course-v1:Microsoft+DEV212x+1T2017/" TargetMode="External"/><Relationship Id="rId5" Type="http://schemas.openxmlformats.org/officeDocument/2006/relationships/hyperlink" Target="https://www.visualstudio.com/en-us/docs/build/apps/index#deploy-to-azure" TargetMode="External"/><Relationship Id="rId4" Type="http://schemas.openxmlformats.org/officeDocument/2006/relationships/hyperlink" Target="https://www.visualstudio.com/en-us/docs/build/overvie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How Using DevOps Practices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Can Make You A Better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Robert Green</a:t>
            </a:r>
          </a:p>
          <a:p>
            <a:r>
              <a:rPr lang="en-US" dirty="0"/>
              <a:t>PME DX, Microsoft</a:t>
            </a:r>
          </a:p>
          <a:p>
            <a:r>
              <a:rPr lang="en-US" dirty="0"/>
              <a:t>rogreen@microsoft.com</a:t>
            </a:r>
          </a:p>
          <a:p>
            <a:r>
              <a:rPr lang="en-US" dirty="0"/>
              <a:t>@</a:t>
            </a:r>
            <a:r>
              <a:rPr lang="en-US" dirty="0" err="1"/>
              <a:t>rogreen_ms</a:t>
            </a:r>
            <a:endParaRPr lang="en-US" dirty="0"/>
          </a:p>
          <a:p>
            <a:r>
              <a:rPr lang="en-US" dirty="0"/>
              <a:t>https://channel9.msdn.com/Shows/</a:t>
            </a:r>
            <a:br>
              <a:rPr lang="en-US" dirty="0"/>
            </a:br>
            <a:r>
              <a:rPr lang="en-US" dirty="0"/>
              <a:t>Visual-Studio-Toolbox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42" y="1563129"/>
            <a:ext cx="8211458" cy="91788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Set up VSTS</a:t>
            </a:r>
            <a:br>
              <a:rPr lang="en-US" dirty="0"/>
            </a:br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489328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4560" y="1041169"/>
            <a:ext cx="7089716" cy="371828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process of automating build and testing of code every time a team member commits changes to version control</a:t>
            </a:r>
            <a:endParaRPr lang="en-US" dirty="0"/>
          </a:p>
          <a:p>
            <a:r>
              <a:rPr lang="en-US" dirty="0"/>
              <a:t>Encourages developers to share their code and unit tests by merging their changes into a shared version control repository after every small task completion</a:t>
            </a:r>
          </a:p>
          <a:p>
            <a:r>
              <a:rPr lang="en-US" dirty="0"/>
              <a:t>Committing code triggers automated build system to grab latest code from the shared repository and to build, test, and validate full master branch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5" y="136662"/>
            <a:ext cx="7089641" cy="797615"/>
          </a:xfrm>
        </p:spPr>
        <p:txBody>
          <a:bodyPr>
            <a:normAutofit/>
          </a:bodyPr>
          <a:lstStyle/>
          <a:p>
            <a:r>
              <a:rPr lang="en-US" dirty="0"/>
              <a:t>Continuous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361193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42" y="1563129"/>
            <a:ext cx="7373258" cy="91788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5115615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Process to build, test, configure and deploy from a build to a production environment</a:t>
            </a:r>
            <a:endParaRPr lang="en-US" dirty="0"/>
          </a:p>
          <a:p>
            <a:r>
              <a:rPr lang="en-US" dirty="0"/>
              <a:t>Goal is to keep production fresh by achieving shortest path from availability of new code in version control or new components in package management to deployment</a:t>
            </a:r>
          </a:p>
          <a:p>
            <a:r>
              <a:rPr lang="en-US" dirty="0"/>
              <a:t>Minimizes time to deploy and time to mitigate or time to remediate production incidents (TTM and TTR)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</p:spTree>
    <p:extLst>
      <p:ext uri="{BB962C8B-B14F-4D97-AF65-F5344CB8AC3E}">
        <p14:creationId xmlns:p14="http://schemas.microsoft.com/office/powerpoint/2010/main" val="1183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42" y="1563129"/>
            <a:ext cx="7982858" cy="1651093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2927827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Tools for Visual Studio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8" y="819150"/>
            <a:ext cx="5791200" cy="40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42" y="1563129"/>
            <a:ext cx="7754258" cy="91788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Continuous Delivery</a:t>
            </a:r>
            <a:br>
              <a:rPr lang="en-US" dirty="0"/>
            </a:br>
            <a:r>
              <a:rPr lang="en-US" dirty="0"/>
              <a:t>Tools for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0824030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4560" y="1041169"/>
            <a:ext cx="7089716" cy="37182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Management of infrastructure (networks, virtual machines, load balancers, and connection topology) in descriptive model, using same versioning as DevOps team uses for source code</a:t>
            </a:r>
            <a:endParaRPr lang="en-US" dirty="0"/>
          </a:p>
          <a:p>
            <a:pPr lvl="0"/>
            <a:r>
              <a:rPr lang="en-US" dirty="0" err="1"/>
              <a:t>IaC</a:t>
            </a:r>
            <a:r>
              <a:rPr lang="en-US" dirty="0"/>
              <a:t> model generates same environment every time it is applied</a:t>
            </a:r>
          </a:p>
          <a:p>
            <a:pPr lvl="0"/>
            <a:r>
              <a:rPr lang="en-US" dirty="0"/>
              <a:t>Key DevOps practice used in conjunction with continuous 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5" y="136662"/>
            <a:ext cx="7089641" cy="797615"/>
          </a:xfrm>
        </p:spPr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16110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4560" y="1041169"/>
            <a:ext cx="7089716" cy="371828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Provides feedback from production and delivers information about application’s performance and usage patterns</a:t>
            </a:r>
            <a:endParaRPr lang="en-US" dirty="0"/>
          </a:p>
          <a:p>
            <a:pPr lvl="0"/>
            <a:r>
              <a:rPr lang="en-US" dirty="0"/>
              <a:t>Goal is to achieve high availability by minimizing time to detect and time to mitigate (TTD, TTM).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5" y="136662"/>
            <a:ext cx="7089641" cy="797615"/>
          </a:xfrm>
        </p:spPr>
        <p:txBody>
          <a:bodyPr>
            <a:normAutofit/>
          </a:bodyPr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0523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176337"/>
            <a:ext cx="2190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8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DevOps and why?</a:t>
            </a:r>
          </a:p>
          <a:p>
            <a:r>
              <a:rPr lang="en-US" dirty="0"/>
              <a:t>What is a CI/CD pipeline and why?</a:t>
            </a:r>
          </a:p>
          <a:p>
            <a:r>
              <a:rPr lang="en-US" dirty="0"/>
              <a:t>How do you get started using DevOps?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Goals For This Session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3950"/>
            <a:ext cx="2190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028700"/>
            <a:ext cx="8229600" cy="3257550"/>
          </a:xfrm>
        </p:spPr>
        <p:txBody>
          <a:bodyPr/>
          <a:lstStyle/>
          <a:p>
            <a:r>
              <a:rPr lang="en-US" dirty="0"/>
              <a:t>Welcome to DevOps</a:t>
            </a:r>
          </a:p>
          <a:p>
            <a:pPr lvl="1"/>
            <a:r>
              <a:rPr lang="en-US" sz="1800" dirty="0">
                <a:hlinkClick r:id="rId2"/>
              </a:rPr>
              <a:t>https://www.visualstudio.com/devops/</a:t>
            </a:r>
            <a:r>
              <a:rPr lang="en-US" sz="1800" dirty="0"/>
              <a:t> </a:t>
            </a:r>
          </a:p>
          <a:p>
            <a:r>
              <a:rPr lang="en-US" dirty="0"/>
              <a:t>Visual Studio Team Services (VSTS)</a:t>
            </a:r>
          </a:p>
          <a:p>
            <a:pPr lvl="1"/>
            <a:r>
              <a:rPr lang="en-US" sz="1800" dirty="0">
                <a:hlinkClick r:id="rId3"/>
              </a:rPr>
              <a:t>https://www.visualstudio.com/team-services/</a:t>
            </a:r>
            <a:r>
              <a:rPr lang="en-US" sz="1800" dirty="0"/>
              <a:t> </a:t>
            </a:r>
          </a:p>
          <a:p>
            <a:r>
              <a:rPr lang="en-US" dirty="0"/>
              <a:t>VSTS docs</a:t>
            </a:r>
          </a:p>
          <a:p>
            <a:pPr lvl="1"/>
            <a:r>
              <a:rPr lang="en-US" sz="1800" dirty="0">
                <a:hlinkClick r:id="rId4"/>
              </a:rPr>
              <a:t>https://www.visualstudio.com/en-us/docs/build/overview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https://www.visualstudio.com/en-us/docs/build/apps/index#deploy-to-azure</a:t>
            </a:r>
            <a:endParaRPr lang="en-US" sz="1800" dirty="0"/>
          </a:p>
          <a:p>
            <a:r>
              <a:rPr lang="en-US" dirty="0"/>
              <a:t>Introduction to DevOps on </a:t>
            </a:r>
            <a:r>
              <a:rPr lang="en-US" dirty="0" err="1"/>
              <a:t>edX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https://courses.edx.org/courses/course-v1:Microsoft+DEV212x+1T2017/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Where We Came From</a:t>
            </a:r>
          </a:p>
        </p:txBody>
      </p:sp>
      <p:sp>
        <p:nvSpPr>
          <p:cNvPr id="3" name="Isosceles Triangle 2"/>
          <p:cNvSpPr/>
          <p:nvPr/>
        </p:nvSpPr>
        <p:spPr>
          <a:xfrm flipV="1">
            <a:off x="7711580" y="3352174"/>
            <a:ext cx="164733" cy="196922"/>
          </a:xfrm>
          <a:prstGeom prst="triangle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97" ker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flipV="1">
            <a:off x="4705292" y="3352174"/>
            <a:ext cx="164733" cy="196922"/>
          </a:xfrm>
          <a:prstGeom prst="triangle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97" ker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ounded Rectangle 18"/>
          <p:cNvSpPr/>
          <p:nvPr/>
        </p:nvSpPr>
        <p:spPr>
          <a:xfrm>
            <a:off x="304384" y="3056448"/>
            <a:ext cx="1558392" cy="32611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4" kern="0" dirty="0">
                <a:solidFill>
                  <a:srgbClr val="FFFFFF"/>
                </a:solidFill>
                <a:latin typeface="Segoe UI Light"/>
                <a:cs typeface="Arial" pitchFamily="34" charset="0"/>
              </a:rPr>
              <a:t>Planning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25787" y="3443887"/>
            <a:ext cx="994243" cy="907043"/>
            <a:chOff x="6110798" y="4789712"/>
            <a:chExt cx="1352240" cy="1233642"/>
          </a:xfrm>
        </p:grpSpPr>
        <p:sp>
          <p:nvSpPr>
            <p:cNvPr id="7" name="TextBox 6"/>
            <p:cNvSpPr txBox="1"/>
            <p:nvPr/>
          </p:nvSpPr>
          <p:spPr>
            <a:xfrm>
              <a:off x="6660489" y="5077223"/>
              <a:ext cx="802549" cy="371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7215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76" b="1" kern="0" dirty="0">
                  <a:solidFill>
                    <a:srgbClr val="FFFFFF">
                      <a:lumMod val="65000"/>
                    </a:srgbClr>
                  </a:solidFill>
                  <a:latin typeface="Segoe UI"/>
                  <a:cs typeface="Arial" pitchFamily="34" charset="0"/>
                </a:rPr>
                <a:t>Beta</a:t>
              </a:r>
              <a:endParaRPr lang="en-US" sz="1176" kern="0" dirty="0">
                <a:solidFill>
                  <a:srgbClr val="FFFFFF">
                    <a:lumMod val="65000"/>
                  </a:srgbClr>
                </a:solidFill>
                <a:latin typeface="Segoe UI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0798" y="4789712"/>
              <a:ext cx="765685" cy="123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721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5294" dirty="0">
                  <a:solidFill>
                    <a:srgbClr val="682A7A"/>
                  </a:solidFill>
                  <a:cs typeface="Arial" pitchFamily="34" charset="0"/>
                </a:rPr>
                <a:t>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55095" y="3647810"/>
            <a:ext cx="594791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76" b="1" kern="0" dirty="0">
                <a:solidFill>
                  <a:srgbClr val="FFFFFF">
                    <a:lumMod val="65000"/>
                  </a:srgbClr>
                </a:solidFill>
                <a:latin typeface="Segoe UI"/>
                <a:cs typeface="Arial" pitchFamily="34" charset="0"/>
              </a:rPr>
              <a:t>RTM</a:t>
            </a:r>
            <a:endParaRPr lang="en-US" sz="1176" kern="0" dirty="0">
              <a:solidFill>
                <a:srgbClr val="FFFFFF">
                  <a:lumMod val="65000"/>
                </a:srgbClr>
              </a:solidFill>
              <a:latin typeface="Segoe UI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0844" y="3443887"/>
            <a:ext cx="562975" cy="90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1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294" dirty="0">
                <a:solidFill>
                  <a:srgbClr val="682A7A"/>
                </a:solidFill>
                <a:cs typeface="Arial" pitchFamily="34" charset="0"/>
              </a:rPr>
              <a:t>?</a:t>
            </a:r>
          </a:p>
        </p:txBody>
      </p:sp>
      <p:sp>
        <p:nvSpPr>
          <p:cNvPr id="11" name="Rounded Rectangle 17"/>
          <p:cNvSpPr/>
          <p:nvPr/>
        </p:nvSpPr>
        <p:spPr>
          <a:xfrm>
            <a:off x="1653783" y="3056448"/>
            <a:ext cx="1431892" cy="327914"/>
          </a:xfrm>
          <a:prstGeom prst="roundRect">
            <a:avLst>
              <a:gd name="adj" fmla="val 0"/>
            </a:avLst>
          </a:prstGeom>
          <a:solidFill>
            <a:srgbClr val="682A7A"/>
          </a:solidFill>
          <a:ln w="12700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4" kern="0" dirty="0">
                <a:solidFill>
                  <a:srgbClr val="FFFFFF"/>
                </a:solidFill>
                <a:latin typeface="Segoe UI Light"/>
                <a:cs typeface="Arial" pitchFamily="34" charset="0"/>
              </a:rPr>
              <a:t>Code</a:t>
            </a:r>
          </a:p>
        </p:txBody>
      </p:sp>
      <p:sp>
        <p:nvSpPr>
          <p:cNvPr id="12" name="Rounded Rectangle 29"/>
          <p:cNvSpPr/>
          <p:nvPr/>
        </p:nvSpPr>
        <p:spPr>
          <a:xfrm>
            <a:off x="3030910" y="3056448"/>
            <a:ext cx="1878676" cy="327914"/>
          </a:xfrm>
          <a:prstGeom prst="roundRect">
            <a:avLst>
              <a:gd name="adj" fmla="val 0"/>
            </a:avLst>
          </a:prstGeom>
          <a:solidFill>
            <a:srgbClr val="7549A7"/>
          </a:solidFill>
          <a:ln w="12700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4" kern="0" dirty="0">
                <a:solidFill>
                  <a:srgbClr val="FFFFFF"/>
                </a:solidFill>
                <a:latin typeface="Segoe UI Light"/>
                <a:cs typeface="Arial" pitchFamily="34" charset="0"/>
              </a:rPr>
              <a:t>Test &amp; Stabilize</a:t>
            </a:r>
          </a:p>
        </p:txBody>
      </p:sp>
      <p:sp>
        <p:nvSpPr>
          <p:cNvPr id="13" name="Rounded Rectangle 30"/>
          <p:cNvSpPr/>
          <p:nvPr/>
        </p:nvSpPr>
        <p:spPr>
          <a:xfrm>
            <a:off x="4851336" y="3056448"/>
            <a:ext cx="1435377" cy="327914"/>
          </a:xfrm>
          <a:prstGeom prst="roundRect">
            <a:avLst>
              <a:gd name="adj" fmla="val 0"/>
            </a:avLst>
          </a:prstGeom>
          <a:solidFill>
            <a:srgbClr val="682A7A"/>
          </a:solidFill>
          <a:ln w="12700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4" kern="0" dirty="0">
                <a:solidFill>
                  <a:srgbClr val="FFFFFF"/>
                </a:solidFill>
                <a:latin typeface="Segoe UI Light"/>
                <a:cs typeface="Arial" pitchFamily="34" charset="0"/>
              </a:rPr>
              <a:t>Code</a:t>
            </a:r>
          </a:p>
        </p:txBody>
      </p:sp>
      <p:sp>
        <p:nvSpPr>
          <p:cNvPr id="14" name="Rounded Rectangle 31"/>
          <p:cNvSpPr/>
          <p:nvPr/>
        </p:nvSpPr>
        <p:spPr>
          <a:xfrm>
            <a:off x="6274141" y="3056448"/>
            <a:ext cx="1778232" cy="32791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549A7"/>
              </a:gs>
              <a:gs pos="100000">
                <a:schemeClr val="bg1"/>
              </a:gs>
            </a:gsLst>
            <a:lin ang="0" scaled="0"/>
          </a:gradFill>
          <a:ln w="1270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505050"/>
                </a:gs>
              </a:gsLst>
              <a:lin ang="10800000" scaled="0"/>
            </a:gradFill>
            <a:prstDash val="solid"/>
          </a:ln>
          <a:effectLst/>
        </p:spPr>
        <p:txBody>
          <a:bodyPr rtlCol="0" anchor="ctr"/>
          <a:lstStyle/>
          <a:p>
            <a:pPr defTabSz="67215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4" kern="0" dirty="0">
                <a:solidFill>
                  <a:srgbClr val="FFFFFF"/>
                </a:solidFill>
                <a:latin typeface="Segoe UI Light"/>
                <a:cs typeface="Arial" pitchFamily="34" charset="0"/>
              </a:rPr>
              <a:t>    Test &amp; Stabilize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331" y="4411330"/>
            <a:ext cx="7531926" cy="7470"/>
          </a:xfrm>
          <a:prstGeom prst="straightConnector1">
            <a:avLst/>
          </a:prstGeom>
          <a:noFill/>
          <a:ln w="88900" cap="flat" cmpd="sng" algn="ctr">
            <a:solidFill>
              <a:srgbClr val="7549A7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" name="Text Placeholder 5"/>
          <p:cNvSpPr txBox="1">
            <a:spLocks/>
          </p:cNvSpPr>
          <p:nvPr/>
        </p:nvSpPr>
        <p:spPr>
          <a:xfrm>
            <a:off x="3705561" y="4241424"/>
            <a:ext cx="987464" cy="3472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45">
              <a:defRPr/>
            </a:pPr>
            <a:r>
              <a:rPr lang="en-US" sz="1765" dirty="0">
                <a:solidFill>
                  <a:srgbClr val="7549A7"/>
                </a:solidFill>
                <a:latin typeface="Segoe UI Light"/>
              </a:rPr>
              <a:t>2+ years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7956" y="1003007"/>
            <a:ext cx="7728513" cy="162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9" kern="0" spc="15" dirty="0">
                <a:solidFill>
                  <a:srgbClr val="682A7A"/>
                </a:solidFill>
                <a:latin typeface="Segoe UI Light"/>
              </a:rPr>
              <a:t>Our development process</a:t>
            </a:r>
          </a:p>
          <a:p>
            <a:pPr defTabSz="672358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71" kern="0" spc="15" dirty="0">
                <a:solidFill>
                  <a:srgbClr val="505050"/>
                </a:solidFill>
                <a:latin typeface="Segoe UI Light"/>
              </a:rPr>
              <a:t>We did ask for feedback after each milestone – planning, Beta, RTM.</a:t>
            </a:r>
          </a:p>
          <a:p>
            <a:pPr defTabSz="672358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71" kern="0" spc="15" dirty="0">
                <a:solidFill>
                  <a:srgbClr val="505050"/>
                </a:solidFill>
                <a:latin typeface="Segoe UI Light"/>
              </a:rPr>
              <a:t>We did find bugs with this process and fix them - no problems there.</a:t>
            </a:r>
          </a:p>
          <a:p>
            <a:pPr defTabSz="672358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71" kern="0" spc="15" dirty="0">
                <a:solidFill>
                  <a:srgbClr val="505050"/>
                </a:solidFill>
                <a:latin typeface="Segoe UI Light"/>
              </a:rPr>
              <a:t>But we couldn’t react to anything customers using the product were telling us.</a:t>
            </a:r>
          </a:p>
          <a:p>
            <a:pPr defTabSz="672358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71" kern="0" spc="15" dirty="0">
                <a:solidFill>
                  <a:srgbClr val="505050"/>
                </a:solidFill>
                <a:latin typeface="Segoe UI Light"/>
              </a:rPr>
              <a:t>For the most part, we would tell everybody “sorry”… and push things to the next release.</a:t>
            </a:r>
          </a:p>
        </p:txBody>
      </p:sp>
    </p:spTree>
    <p:extLst>
      <p:ext uri="{BB962C8B-B14F-4D97-AF65-F5344CB8AC3E}">
        <p14:creationId xmlns:p14="http://schemas.microsoft.com/office/powerpoint/2010/main" val="1308595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32" y="864467"/>
            <a:ext cx="4122620" cy="412262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 bwMode="auto">
          <a:xfrm rot="19782022" flipH="1" flipV="1">
            <a:off x="2693812" y="3256137"/>
            <a:ext cx="265525" cy="347914"/>
          </a:xfrm>
          <a:prstGeom prst="rtTriangle">
            <a:avLst/>
          </a:prstGeom>
          <a:solidFill>
            <a:srgbClr val="682A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eaLnBrk="1" hangingPunct="1">
              <a:lnSpc>
                <a:spcPct val="90000"/>
              </a:lnSpc>
              <a:defRPr/>
            </a:pPr>
            <a:endParaRPr lang="en-US" sz="1765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39"/>
          <p:cNvSpPr/>
          <p:nvPr/>
        </p:nvSpPr>
        <p:spPr>
          <a:xfrm>
            <a:off x="1627272" y="2955145"/>
            <a:ext cx="1497318" cy="407032"/>
          </a:xfrm>
          <a:prstGeom prst="roundRect">
            <a:avLst/>
          </a:prstGeom>
          <a:solidFill>
            <a:srgbClr val="682A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72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35" b="1" i="1" kern="0" dirty="0">
                <a:solidFill>
                  <a:srgbClr val="FBFBFB"/>
                </a:solidFill>
                <a:latin typeface="Bodoni MT"/>
                <a:cs typeface="Bodoni Std Bold Italic"/>
              </a:rPr>
              <a:t>It’s Development and</a:t>
            </a:r>
            <a:br>
              <a:rPr lang="en-US" sz="735" b="1" i="1" kern="0" dirty="0">
                <a:solidFill>
                  <a:srgbClr val="FBFBFB"/>
                </a:solidFill>
                <a:latin typeface="Bodoni MT"/>
                <a:cs typeface="Bodoni Std Bold Italic"/>
              </a:rPr>
            </a:br>
            <a:r>
              <a:rPr lang="en-US" sz="735" b="1" i="1" kern="0" dirty="0">
                <a:solidFill>
                  <a:srgbClr val="FBFBFB"/>
                </a:solidFill>
                <a:latin typeface="Bodoni MT"/>
                <a:cs typeface="Bodoni Std Bold Italic"/>
              </a:rPr>
              <a:t>Operations collaboration</a:t>
            </a:r>
          </a:p>
        </p:txBody>
      </p:sp>
      <p:sp>
        <p:nvSpPr>
          <p:cNvPr id="7" name="Right Triangle 6"/>
          <p:cNvSpPr/>
          <p:nvPr/>
        </p:nvSpPr>
        <p:spPr bwMode="auto">
          <a:xfrm flipH="1" flipV="1">
            <a:off x="4267383" y="1360841"/>
            <a:ext cx="137033" cy="186360"/>
          </a:xfrm>
          <a:prstGeom prst="rtTriangle">
            <a:avLst/>
          </a:prstGeom>
          <a:solidFill>
            <a:srgbClr val="682A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eaLnBrk="1" hangingPunct="1">
              <a:lnSpc>
                <a:spcPct val="90000"/>
              </a:lnSpc>
              <a:defRPr/>
            </a:pPr>
            <a:endParaRPr lang="en-US" sz="1765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42"/>
          <p:cNvSpPr/>
          <p:nvPr/>
        </p:nvSpPr>
        <p:spPr>
          <a:xfrm>
            <a:off x="3782782" y="1096631"/>
            <a:ext cx="966896" cy="282630"/>
          </a:xfrm>
          <a:prstGeom prst="roundRect">
            <a:avLst/>
          </a:prstGeom>
          <a:solidFill>
            <a:srgbClr val="682A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72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35" b="1" i="1" kern="0" dirty="0">
                <a:solidFill>
                  <a:srgbClr val="FBFBFB"/>
                </a:solidFill>
                <a:latin typeface="Bodoni MT"/>
                <a:cs typeface="Bodoni Std Bold Italic"/>
              </a:rPr>
              <a:t>It’s a job title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26468" y="2507998"/>
            <a:ext cx="1106579" cy="504670"/>
            <a:chOff x="5229616" y="3272179"/>
            <a:chExt cx="1505024" cy="686386"/>
          </a:xfrm>
          <a:solidFill>
            <a:srgbClr val="7549A7"/>
          </a:solidFill>
        </p:grpSpPr>
        <p:sp>
          <p:nvSpPr>
            <p:cNvPr id="10" name="Right Triangle 9"/>
            <p:cNvSpPr/>
            <p:nvPr/>
          </p:nvSpPr>
          <p:spPr bwMode="auto">
            <a:xfrm flipV="1">
              <a:off x="5888941" y="3705102"/>
              <a:ext cx="186375" cy="253463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47" eaLnBrk="1" hangingPunct="1">
                <a:lnSpc>
                  <a:spcPct val="90000"/>
                </a:lnSpc>
                <a:defRPr/>
              </a:pPr>
              <a:endPara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45"/>
            <p:cNvSpPr/>
            <p:nvPr/>
          </p:nvSpPr>
          <p:spPr>
            <a:xfrm>
              <a:off x="5229616" y="3272179"/>
              <a:ext cx="1505024" cy="44682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35" b="1" i="1" kern="0" dirty="0">
                  <a:solidFill>
                    <a:srgbClr val="FBFBFB"/>
                  </a:solidFill>
                  <a:latin typeface="Bodoni MT"/>
                  <a:cs typeface="Bodoni Std Bold Italic"/>
                </a:rPr>
                <a:t>It’s automation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08649" y="2936616"/>
            <a:ext cx="1268882" cy="651234"/>
            <a:chOff x="9432099" y="2218807"/>
            <a:chExt cx="1725768" cy="885723"/>
          </a:xfrm>
          <a:solidFill>
            <a:srgbClr val="7549A7"/>
          </a:solidFill>
        </p:grpSpPr>
        <p:sp>
          <p:nvSpPr>
            <p:cNvPr id="13" name="Right Triangle 12"/>
            <p:cNvSpPr/>
            <p:nvPr/>
          </p:nvSpPr>
          <p:spPr bwMode="auto">
            <a:xfrm flipV="1">
              <a:off x="9690399" y="2786398"/>
              <a:ext cx="233927" cy="318132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47" eaLnBrk="1" hangingPunct="1">
                <a:lnSpc>
                  <a:spcPct val="90000"/>
                </a:lnSpc>
                <a:defRPr/>
              </a:pPr>
              <a:endPara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ounded Rectangle 48"/>
            <p:cNvSpPr/>
            <p:nvPr/>
          </p:nvSpPr>
          <p:spPr>
            <a:xfrm>
              <a:off x="9432099" y="2218807"/>
              <a:ext cx="1725768" cy="586380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35" b="1" i="1" kern="0" dirty="0">
                  <a:solidFill>
                    <a:srgbClr val="FBFBFB"/>
                  </a:solidFill>
                  <a:latin typeface="Bodoni MT"/>
                  <a:cs typeface="Bodoni Std Bold Italic"/>
                </a:rPr>
                <a:t>It means faster and smaller releases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08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6997022" y="3024774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522980"/>
            </a:solidFill>
            <a:prstDash val="solid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8177184" y="1519577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D247C"/>
            </a:solidFill>
            <a:prstDash val="solid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4501879" y="2829558"/>
            <a:ext cx="0" cy="664662"/>
          </a:xfrm>
          <a:prstGeom prst="line">
            <a:avLst/>
          </a:prstGeom>
          <a:noFill/>
          <a:ln w="15875" cap="flat" cmpd="sng" algn="ctr">
            <a:solidFill>
              <a:srgbClr val="512980"/>
            </a:solidFill>
            <a:prstDash val="solid"/>
            <a:miter lim="800000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1973453" y="3027453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C227C"/>
            </a:solidFill>
            <a:prstDash val="solid"/>
            <a:miter lim="800000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 flipV="1">
            <a:off x="696544" y="1518208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D247C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507" y="1735301"/>
            <a:ext cx="8808987" cy="1452741"/>
            <a:chOff x="227820" y="2359633"/>
            <a:chExt cx="11980834" cy="1975829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807908" y="2363029"/>
              <a:ext cx="0" cy="903987"/>
            </a:xfrm>
            <a:prstGeom prst="line">
              <a:avLst/>
            </a:prstGeom>
            <a:noFill/>
            <a:ln w="12700" cap="flat" cmpd="sng" algn="ctr">
              <a:solidFill>
                <a:srgbClr val="522A8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4381979" y="2359633"/>
              <a:ext cx="0" cy="903987"/>
            </a:xfrm>
            <a:prstGeom prst="line">
              <a:avLst/>
            </a:prstGeom>
            <a:noFill/>
            <a:ln w="12700" cap="flat" cmpd="sng" algn="ctr">
              <a:solidFill>
                <a:srgbClr val="542C81"/>
              </a:solidFill>
              <a:prstDash val="solid"/>
              <a:miter lim="800000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243376" y="2645558"/>
              <a:ext cx="11950869" cy="1689904"/>
              <a:chOff x="0" y="2584048"/>
              <a:chExt cx="11950869" cy="168990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0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1707267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3414534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5121801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6829068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8536335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10243602" y="2584048"/>
                <a:ext cx="1707267" cy="1689904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27820" y="282714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110" dirty="0">
                  <a:solidFill>
                    <a:srgbClr val="635D59"/>
                  </a:solidFill>
                  <a:latin typeface="Segoe UI"/>
                </a:rPr>
                <a:t>FLOW OF CUSTOMER VALUE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4812" y="2827147"/>
              <a:ext cx="1584327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0" spc="110" dirty="0">
                  <a:solidFill>
                    <a:srgbClr val="635D59"/>
                  </a:solidFill>
                  <a:latin typeface="Segoe UI"/>
                </a:rPr>
                <a:t>AUTONOMY</a:t>
              </a:r>
              <a:br>
                <a:rPr lang="en-US" sz="1103" b="1" i="1" kern="0" spc="110" dirty="0">
                  <a:solidFill>
                    <a:srgbClr val="635D59"/>
                  </a:solidFill>
                  <a:latin typeface="Segoe UI"/>
                </a:rPr>
              </a:br>
              <a:r>
                <a:rPr lang="en-US" sz="1103" b="1" i="1" kern="0" spc="110" dirty="0">
                  <a:solidFill>
                    <a:srgbClr val="635D59"/>
                  </a:solidFill>
                  <a:latin typeface="Segoe UI"/>
                </a:rPr>
                <a:t>and</a:t>
              </a:r>
              <a:br>
                <a:rPr lang="en-US" sz="1103" b="1" i="1" kern="0" spc="110" dirty="0">
                  <a:solidFill>
                    <a:srgbClr val="635D59"/>
                  </a:solidFill>
                  <a:latin typeface="Segoe UI"/>
                </a:rPr>
              </a:br>
              <a:r>
                <a:rPr lang="en-US" sz="1103" b="1" i="1" kern="0" spc="110" dirty="0">
                  <a:solidFill>
                    <a:srgbClr val="635D59"/>
                  </a:solidFill>
                  <a:latin typeface="Segoe UI"/>
                </a:rPr>
                <a:t>ALIGNMENT</a:t>
              </a:r>
              <a:endParaRPr lang="en-US" sz="1103" b="1" i="1" kern="800" spc="110" dirty="0">
                <a:solidFill>
                  <a:srgbClr val="635D59"/>
                </a:solidFill>
                <a:latin typeface="Bodoni M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9851" y="282714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147" dirty="0">
                  <a:solidFill>
                    <a:srgbClr val="635D59"/>
                  </a:solidFill>
                  <a:latin typeface="Segoe UI"/>
                </a:rPr>
                <a:t>BACKLOG improved by LEARNING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4426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147" dirty="0">
                  <a:solidFill>
                    <a:srgbClr val="635D59"/>
                  </a:solidFill>
                  <a:latin typeface="Segoe UI"/>
                </a:rPr>
                <a:t>EVIDENCE gathered in </a:t>
              </a:r>
              <a:r>
                <a:rPr lang="en-US" sz="1103" b="1" i="1" kern="800" spc="88" dirty="0">
                  <a:solidFill>
                    <a:srgbClr val="635D59"/>
                  </a:solidFill>
                  <a:latin typeface="Segoe UI"/>
                </a:rPr>
                <a:t>PRODUCTION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6471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3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147" dirty="0">
                  <a:solidFill>
                    <a:srgbClr val="635D59"/>
                  </a:solidFill>
                  <a:latin typeface="Segoe UI"/>
                  <a:cs typeface="Segoe UI" panose="020B0502040204020203" pitchFamily="34" charset="0"/>
                </a:rPr>
                <a:t>MANAGED TECHNICAL DEBT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1882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88" dirty="0">
                  <a:solidFill>
                    <a:srgbClr val="635D59"/>
                  </a:solidFill>
                  <a:latin typeface="Segoe UI"/>
                </a:rPr>
                <a:t>PRODUCTION </a:t>
              </a:r>
              <a:r>
                <a:rPr lang="en-US" sz="1103" b="1" i="1" kern="800" spc="147" dirty="0">
                  <a:solidFill>
                    <a:srgbClr val="635D59"/>
                  </a:solidFill>
                  <a:latin typeface="Segoe UI"/>
                </a:rPr>
                <a:t>FIRST MINDSET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85268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algn="ctr" defTabSz="6722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3" b="1" i="1" kern="800" spc="147" dirty="0">
                  <a:solidFill>
                    <a:srgbClr val="635D59"/>
                  </a:solidFill>
                  <a:latin typeface="Segoe UI"/>
                </a:rPr>
                <a:t>INFRA as a FLEXIBLE RESOURCE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 flipH="1">
            <a:off x="7103926" y="197839"/>
            <a:ext cx="1933459" cy="135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82" kern="0" spc="-51" dirty="0">
              <a:solidFill>
                <a:srgbClr val="682A7A"/>
              </a:solidFill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Infrastructure as Code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Cloud Dev/Test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Automatic Scaling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Sandboxing/Dev and Test Labs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Containerization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Microservices Architecture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3920067" y="3506502"/>
            <a:ext cx="1656868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Testing in Production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Usage Monitoring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User Telemetry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Stakeholder feedback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Feature flags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Experiments 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1391641" y="3722677"/>
            <a:ext cx="165686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Scaled Agile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Self-managing teams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Feature crews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114732" y="550676"/>
            <a:ext cx="1656868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82" kern="0" dirty="0">
              <a:solidFill>
                <a:prstClr val="white">
                  <a:lumMod val="50000"/>
                </a:prstClr>
              </a:solidFill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Testing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Integration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Deployment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Release Management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1410834" y="4174355"/>
            <a:ext cx="1656868" cy="26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82" kern="0" dirty="0">
              <a:solidFill>
                <a:srgbClr val="FFFFFF"/>
              </a:solidFill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2606902" y="748584"/>
            <a:ext cx="1656868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82" kern="0" dirty="0">
              <a:solidFill>
                <a:prstClr val="white">
                  <a:lumMod val="50000"/>
                </a:prstClr>
              </a:solidFill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Usage Monitoring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Telemetry Collection</a:t>
            </a:r>
            <a:b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Testing in Production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Stakeholder Feedback</a:t>
            </a:r>
          </a:p>
        </p:txBody>
      </p:sp>
      <p:sp>
        <p:nvSpPr>
          <p:cNvPr id="52" name="Rectangle 51"/>
          <p:cNvSpPr/>
          <p:nvPr/>
        </p:nvSpPr>
        <p:spPr>
          <a:xfrm flipH="1">
            <a:off x="5135746" y="604183"/>
            <a:ext cx="1656868" cy="117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82" kern="0" dirty="0">
              <a:solidFill>
                <a:prstClr val="white">
                  <a:lumMod val="50000"/>
                </a:prstClr>
              </a:solidFill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Peer Code Reviews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Testing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Measurement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Agile Documentation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Shift-Left into the </a:t>
            </a:r>
            <a:r>
              <a:rPr lang="en-US" sz="882" i="1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Inner Loop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6415211" y="3712342"/>
            <a:ext cx="2260440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Application Performance  Management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Infrastructure as Code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Delivery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Release Management 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Configuration Management </a:t>
            </a:r>
          </a:p>
          <a:p>
            <a:pPr defTabSz="67235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" kern="0" dirty="0">
                <a:solidFill>
                  <a:srgbClr val="3C3C3C"/>
                </a:solidFill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Recovery</a:t>
            </a:r>
          </a:p>
        </p:txBody>
      </p:sp>
    </p:spTree>
    <p:extLst>
      <p:ext uri="{BB962C8B-B14F-4D97-AF65-F5344CB8AC3E}">
        <p14:creationId xmlns:p14="http://schemas.microsoft.com/office/powerpoint/2010/main" val="23700263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6997022" y="3024774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522980"/>
            </a:solidFill>
            <a:prstDash val="solid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8177184" y="1519577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D247C"/>
            </a:solidFill>
            <a:prstDash val="solid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4501879" y="2829558"/>
            <a:ext cx="0" cy="664662"/>
          </a:xfrm>
          <a:prstGeom prst="line">
            <a:avLst/>
          </a:prstGeom>
          <a:noFill/>
          <a:ln w="15875" cap="flat" cmpd="sng" algn="ctr">
            <a:solidFill>
              <a:srgbClr val="512980"/>
            </a:solidFill>
            <a:prstDash val="solid"/>
            <a:miter lim="800000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1973453" y="3027453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C227C"/>
            </a:solidFill>
            <a:prstDash val="solid"/>
            <a:miter lim="800000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 flipV="1">
            <a:off x="696544" y="1518208"/>
            <a:ext cx="0" cy="664662"/>
          </a:xfrm>
          <a:prstGeom prst="line">
            <a:avLst/>
          </a:prstGeom>
          <a:noFill/>
          <a:ln w="12700" cap="flat" cmpd="sng" algn="ctr">
            <a:solidFill>
              <a:srgbClr val="4D247C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507" y="1735301"/>
            <a:ext cx="8808987" cy="1452741"/>
            <a:chOff x="227820" y="2359633"/>
            <a:chExt cx="11980834" cy="1975829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807908" y="2363029"/>
              <a:ext cx="0" cy="903987"/>
            </a:xfrm>
            <a:prstGeom prst="line">
              <a:avLst/>
            </a:prstGeom>
            <a:noFill/>
            <a:ln w="12700" cap="flat" cmpd="sng" algn="ctr">
              <a:solidFill>
                <a:srgbClr val="522A8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4381979" y="2359633"/>
              <a:ext cx="0" cy="903987"/>
            </a:xfrm>
            <a:prstGeom prst="line">
              <a:avLst/>
            </a:prstGeom>
            <a:noFill/>
            <a:ln w="12700" cap="flat" cmpd="sng" algn="ctr">
              <a:solidFill>
                <a:srgbClr val="542C81"/>
              </a:solidFill>
              <a:prstDash val="solid"/>
              <a:miter lim="800000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243376" y="2645558"/>
              <a:ext cx="11950869" cy="1689904"/>
              <a:chOff x="0" y="2584048"/>
              <a:chExt cx="11950869" cy="168990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0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1707267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3414534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5121801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6829068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8536335" y="2584048"/>
                <a:ext cx="1707267" cy="16899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5" t="22184" r="21772" b="22373"/>
              <a:stretch/>
            </p:blipFill>
            <p:spPr>
              <a:xfrm>
                <a:off x="10243602" y="2584048"/>
                <a:ext cx="1707267" cy="1689904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27820" y="282714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highlight>
                    <a:srgbClr val="FFFF00"/>
                  </a:highlight>
                  <a:uLnTx/>
                  <a:uFillTx/>
                  <a:latin typeface="Segoe UI"/>
                  <a:ea typeface="+mn-ea"/>
                  <a:cs typeface="+mn-cs"/>
                </a:rPr>
                <a:t>FLOW OF CUSTOMER VALUE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4812" y="2827147"/>
              <a:ext cx="1584327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AUTONOMY</a:t>
              </a:r>
              <a:br>
                <a:rPr kumimoji="0" lang="en-US" sz="1103" b="1" i="1" u="none" strike="noStrike" kern="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103" b="1" i="1" u="none" strike="noStrike" kern="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and</a:t>
              </a:r>
              <a:br>
                <a:rPr kumimoji="0" lang="en-US" sz="1103" b="1" i="1" u="none" strike="noStrike" kern="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103" b="1" i="1" u="none" strike="noStrike" kern="0" cap="none" spc="110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ALIGNMENT</a:t>
              </a:r>
              <a:endParaRPr kumimoji="0" lang="en-US" sz="1103" b="1" i="1" u="none" strike="noStrike" kern="800" cap="none" spc="110" normalizeH="0" baseline="0" noProof="0" dirty="0">
                <a:ln>
                  <a:noFill/>
                </a:ln>
                <a:solidFill>
                  <a:srgbClr val="635D59"/>
                </a:solidFill>
                <a:effectLst/>
                <a:uLnTx/>
                <a:uFillTx/>
                <a:latin typeface="Bodoni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9851" y="282714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147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BACKLOG improved by LEARNING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4426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147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EVIDENCE gathered in </a:t>
              </a:r>
              <a:r>
                <a:rPr kumimoji="0" lang="en-US" sz="1103" b="1" i="1" u="none" strike="noStrike" kern="800" cap="none" spc="88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PRODUCTION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6471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3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147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MANAGED TECHNICAL DEBT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1882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88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highlight>
                    <a:srgbClr val="FFFF00"/>
                  </a:highlight>
                  <a:uLnTx/>
                  <a:uFillTx/>
                  <a:latin typeface="Segoe UI"/>
                  <a:ea typeface="+mn-ea"/>
                  <a:cs typeface="+mn-cs"/>
                </a:rPr>
                <a:t>PRODUCTION </a:t>
              </a:r>
              <a:r>
                <a:rPr kumimoji="0" lang="en-US" sz="1103" b="1" i="1" u="none" strike="noStrike" kern="800" cap="none" spc="147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highlight>
                    <a:srgbClr val="FFFF00"/>
                  </a:highlight>
                  <a:uLnTx/>
                  <a:uFillTx/>
                  <a:latin typeface="Segoe UI"/>
                  <a:ea typeface="+mn-ea"/>
                  <a:cs typeface="+mn-cs"/>
                </a:rPr>
                <a:t>FIRST MINDSET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85268" y="2833497"/>
              <a:ext cx="1723386" cy="1349873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72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3" b="1" i="1" u="none" strike="noStrike" kern="800" cap="none" spc="147" normalizeH="0" baseline="0" noProof="0" dirty="0">
                  <a:ln>
                    <a:noFill/>
                  </a:ln>
                  <a:solidFill>
                    <a:srgbClr val="635D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INFRA as a FLEXIBLE RESOURCE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 flipH="1">
            <a:off x="7103926" y="197839"/>
            <a:ext cx="1933459" cy="135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0" cap="none" spc="-51" normalizeH="0" baseline="0" noProof="0" dirty="0">
              <a:ln>
                <a:noFill/>
              </a:ln>
              <a:solidFill>
                <a:srgbClr val="682A7A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Infrastructure as Code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Cloud Dev/Test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Automatic Scaling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Sandboxing/Dev and Test Labs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Containerization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Microservices Architecture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3920067" y="3506502"/>
            <a:ext cx="1656868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Testing in Production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Usage Monitoring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User Telemetry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Stakeholder feedback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Feature flags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Experiments 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1391641" y="3722677"/>
            <a:ext cx="165686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Scaled Agile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Self-managing teams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Feature crews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114732" y="550676"/>
            <a:ext cx="1656868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highlight>
                  <a:srgbClr val="FFFF00"/>
                </a:highlight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Testing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highlight>
                  <a:srgbClr val="FFFF00"/>
                </a:highlight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Integration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highlight>
                  <a:srgbClr val="FFFF00"/>
                </a:highlight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Deployment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Release Management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1410834" y="4174355"/>
            <a:ext cx="1656868" cy="26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2606902" y="748584"/>
            <a:ext cx="1656868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Usage Monitoring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Telemetry Collection</a:t>
            </a:r>
            <a:b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Testing in Production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Stakeholder Feedback</a:t>
            </a:r>
          </a:p>
        </p:txBody>
      </p:sp>
      <p:sp>
        <p:nvSpPr>
          <p:cNvPr id="52" name="Rectangle 51"/>
          <p:cNvSpPr/>
          <p:nvPr/>
        </p:nvSpPr>
        <p:spPr>
          <a:xfrm flipH="1">
            <a:off x="5135746" y="604183"/>
            <a:ext cx="1656868" cy="117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Peer Code Reviews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Testing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Measurement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Agile Documentation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Shift-Left into the </a:t>
            </a:r>
            <a:r>
              <a:rPr kumimoji="0" lang="en-US" sz="882" b="0" i="1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Inner Loop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6415211" y="3712342"/>
            <a:ext cx="2260440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Application Performance  Management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Infrastructure as Code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highlight>
                  <a:srgbClr val="FFFF00"/>
                </a:highlight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Continuous Delivery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Release Management 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Configuration Management </a:t>
            </a:r>
          </a:p>
          <a:p>
            <a:pPr marL="0" marR="0" lvl="0" indent="0" algn="l" defTabSz="67235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Automated Recovery</a:t>
            </a:r>
          </a:p>
        </p:txBody>
      </p:sp>
    </p:spTree>
    <p:extLst>
      <p:ext uri="{BB962C8B-B14F-4D97-AF65-F5344CB8AC3E}">
        <p14:creationId xmlns:p14="http://schemas.microsoft.com/office/powerpoint/2010/main" val="2655125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Definition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4560" y="2414016"/>
            <a:ext cx="8576901" cy="25949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DevOps encompasses</a:t>
            </a:r>
          </a:p>
          <a:p>
            <a:r>
              <a:rPr lang="en-US" dirty="0"/>
              <a:t>Culture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Collaboration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560" y="1041170"/>
            <a:ext cx="8228504" cy="108023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566" fontAlgn="auto"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prstClr val="black"/>
                </a:solidFill>
              </a:rPr>
              <a:t>“DevOps is the union of people, processes and products to enable continuous delivery of value to end users.”</a:t>
            </a:r>
            <a:endParaRPr lang="en-US" sz="1800" i="1" dirty="0">
              <a:solidFill>
                <a:prstClr val="black"/>
              </a:solidFill>
            </a:endParaRPr>
          </a:p>
          <a:p>
            <a:pPr marL="0" indent="0" defTabSz="685566" fontAlgn="auto"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prstClr val="black"/>
                </a:solidFill>
              </a:rPr>
              <a:t>						- Donovan Brown, Microsoft DevOps PM</a:t>
            </a:r>
          </a:p>
        </p:txBody>
      </p:sp>
    </p:spTree>
    <p:extLst>
      <p:ext uri="{BB962C8B-B14F-4D97-AF65-F5344CB8AC3E}">
        <p14:creationId xmlns:p14="http://schemas.microsoft.com/office/powerpoint/2010/main" val="25579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6" y="136662"/>
            <a:ext cx="7081935" cy="797615"/>
          </a:xfrm>
        </p:spPr>
        <p:txBody>
          <a:bodyPr/>
          <a:lstStyle/>
          <a:p>
            <a:r>
              <a:rPr lang="en-US"/>
              <a:t>What DevOps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is not a product</a:t>
            </a:r>
          </a:p>
          <a:p>
            <a:r>
              <a:rPr lang="en-US" dirty="0"/>
              <a:t>It is not a specification</a:t>
            </a:r>
          </a:p>
          <a:p>
            <a:r>
              <a:rPr lang="en-US" dirty="0"/>
              <a:t>It is not centralized</a:t>
            </a:r>
          </a:p>
          <a:p>
            <a:r>
              <a:rPr lang="en-US" dirty="0"/>
              <a:t>It is not trademarked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sz="2100" i="1" dirty="0"/>
              <a:t>“You cannot buy DevOps and install it.  DevOps is not just automation or infrastructure as code.  DevOps is people following a process enabled by products to deliver value to our end users.”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				</a:t>
            </a:r>
            <a:r>
              <a:rPr lang="en-US" sz="1800" i="1" dirty="0"/>
              <a:t>- Donovan Brown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71316" y="1003192"/>
            <a:ext cx="7887080" cy="3813653"/>
            <a:chOff x="844128" y="1420418"/>
            <a:chExt cx="10517598" cy="50855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946" y="2882108"/>
              <a:ext cx="1717500" cy="1552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539" y="2902673"/>
              <a:ext cx="1772163" cy="16094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800" y="3849499"/>
              <a:ext cx="248694" cy="2046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097" y="1582124"/>
              <a:ext cx="4439629" cy="444571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60789" y="1775739"/>
              <a:ext cx="825270" cy="49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Arial" pitchFamily="34" charset="0"/>
                </a:rPr>
                <a:t>Plan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8281" y="1514129"/>
              <a:ext cx="658821" cy="1015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349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cs typeface="Arial" pitchFamily="34" charset="0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88634" y="1682028"/>
              <a:ext cx="2373092" cy="49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spc="-45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Arial" pitchFamily="34" charset="0"/>
                </a:rPr>
                <a:t>Monitor + Learn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32326" y="5690429"/>
              <a:ext cx="1210500" cy="49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Arial" pitchFamily="34" charset="0"/>
                </a:rPr>
                <a:t>Release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3126" y="5751983"/>
              <a:ext cx="2140478" cy="49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spc="-45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Arial" pitchFamily="34" charset="0"/>
                </a:rPr>
                <a:t>Develop + Test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8573" y="5490373"/>
              <a:ext cx="658821" cy="1015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349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cs typeface="Arial" pitchFamily="34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128" y="3591097"/>
              <a:ext cx="2091058" cy="387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50839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00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Segoe UI Semilight" panose="020B0402040204020203" pitchFamily="34" charset="0"/>
                </a:rPr>
                <a:t>Development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040" y="3591097"/>
              <a:ext cx="1727100" cy="387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50839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00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Segoe UI Semilight" panose="020B0402040204020203" pitchFamily="34" charset="0"/>
                </a:rPr>
                <a:t>Operations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6409" y="1420418"/>
              <a:ext cx="658821" cy="1015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349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cs typeface="Arial" pitchFamily="34" charset="0"/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59291" y="5422788"/>
              <a:ext cx="658821" cy="1015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349" dirty="0">
                  <a:gradFill>
                    <a:gsLst>
                      <a:gs pos="57576">
                        <a:srgbClr val="FFFFFF"/>
                      </a:gs>
                      <a:gs pos="35000">
                        <a:srgbClr val="FFFFFF"/>
                      </a:gs>
                    </a:gsLst>
                    <a:lin ang="5400000" scaled="0"/>
                  </a:gradFill>
                  <a:cs typeface="Arial" pitchFamily="34" charset="0"/>
                </a:rPr>
                <a:t>3</a:t>
              </a: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798635" y="3802649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  <a:gd name="T12" fmla="*/ 2679 w 2679"/>
                <a:gd name="T13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lnTo>
                    <a:pt x="2679" y="2679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103685" y="1497599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close/>
                </a:path>
              </a:pathLst>
            </a:custGeom>
            <a:solidFill>
              <a:srgbClr val="F693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798635" y="1497599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close/>
                </a:path>
              </a:pathLst>
            </a:custGeom>
            <a:solidFill>
              <a:srgbClr val="BAD80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798635" y="3802649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close/>
                </a:path>
              </a:pathLst>
            </a:custGeom>
            <a:solidFill>
              <a:srgbClr val="C924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6103685" y="3802649"/>
              <a:ext cx="2305050" cy="2306638"/>
            </a:xfrm>
            <a:custGeom>
              <a:avLst/>
              <a:gdLst>
                <a:gd name="T0" fmla="*/ 0 w 2678"/>
                <a:gd name="T1" fmla="*/ 2679 h 2679"/>
                <a:gd name="T2" fmla="*/ 0 w 2678"/>
                <a:gd name="T3" fmla="*/ 2679 h 2679"/>
                <a:gd name="T4" fmla="*/ 0 w 2678"/>
                <a:gd name="T5" fmla="*/ 2599 h 2679"/>
                <a:gd name="T6" fmla="*/ 2598 w 2678"/>
                <a:gd name="T7" fmla="*/ 0 h 2679"/>
                <a:gd name="T8" fmla="*/ 2678 w 2678"/>
                <a:gd name="T9" fmla="*/ 0 h 2679"/>
                <a:gd name="T10" fmla="*/ 0 w 2678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9">
                  <a:moveTo>
                    <a:pt x="0" y="2679"/>
                  </a:moveTo>
                  <a:lnTo>
                    <a:pt x="0" y="2679"/>
                  </a:lnTo>
                  <a:lnTo>
                    <a:pt x="0" y="2599"/>
                  </a:lnTo>
                  <a:cubicBezTo>
                    <a:pt x="1432" y="2599"/>
                    <a:pt x="2598" y="1433"/>
                    <a:pt x="2598" y="0"/>
                  </a:cubicBezTo>
                  <a:lnTo>
                    <a:pt x="2678" y="0"/>
                  </a:lnTo>
                  <a:cubicBezTo>
                    <a:pt x="2678" y="1477"/>
                    <a:pt x="1477" y="2679"/>
                    <a:pt x="0" y="2679"/>
                  </a:cubicBezTo>
                  <a:close/>
                </a:path>
              </a:pathLst>
            </a:custGeom>
            <a:solidFill>
              <a:srgbClr val="3D85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103685" y="1497599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  <a:gd name="T12" fmla="*/ 2678 w 2678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lnTo>
                    <a:pt x="2678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994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26" name="Title 3"/>
          <p:cNvSpPr txBox="1">
            <a:spLocks/>
          </p:cNvSpPr>
          <p:nvPr/>
        </p:nvSpPr>
        <p:spPr>
          <a:xfrm>
            <a:off x="202317" y="215121"/>
            <a:ext cx="7569631" cy="580452"/>
          </a:xfrm>
          <a:prstGeom prst="rect">
            <a:avLst/>
          </a:prstGeom>
        </p:spPr>
        <p:txBody>
          <a:bodyPr/>
          <a:lstStyle>
            <a:lvl1pPr algn="l" defTabSz="913231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231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231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231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231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059" algn="l" defTabSz="91323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117" algn="l" defTabSz="91323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176" algn="l" defTabSz="91323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235" algn="l" defTabSz="91323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2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defTabSz="684861">
              <a:defRPr/>
            </a:pPr>
            <a:r>
              <a:rPr lang="en-US" sz="3529" spc="-75" dirty="0">
                <a:solidFill>
                  <a:srgbClr val="FFFFFF"/>
                </a:solidFill>
                <a:latin typeface="Segoe UI Light"/>
              </a:rPr>
              <a:t>End-to-end DevOps</a:t>
            </a:r>
          </a:p>
        </p:txBody>
      </p:sp>
    </p:spTree>
    <p:extLst>
      <p:ext uri="{BB962C8B-B14F-4D97-AF65-F5344CB8AC3E}">
        <p14:creationId xmlns:p14="http://schemas.microsoft.com/office/powerpoint/2010/main" val="172223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QLintersection">
  <a:themeElements>
    <a:clrScheme name="DEV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4F9F9A"/>
      </a:accent1>
      <a:accent2>
        <a:srgbClr val="93BEBA"/>
      </a:accent2>
      <a:accent3>
        <a:srgbClr val="582865"/>
      </a:accent3>
      <a:accent4>
        <a:srgbClr val="8A688E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3.xml><?xml version="1.0" encoding="utf-8"?>
<a:theme xmlns:a="http://schemas.openxmlformats.org/drawingml/2006/main" name="Visual Studio Enterprise">
  <a:themeElements>
    <a:clrScheme name="Cloud+Enterprise Fall 2016">
      <a:dk1>
        <a:srgbClr val="FFFFFF"/>
      </a:dk1>
      <a:lt1>
        <a:srgbClr val="FFFFFF"/>
      </a:lt1>
      <a:dk2>
        <a:srgbClr val="505050"/>
      </a:dk2>
      <a:lt2>
        <a:srgbClr val="00BCF2"/>
      </a:lt2>
      <a:accent1>
        <a:srgbClr val="0078D7"/>
      </a:accent1>
      <a:accent2>
        <a:srgbClr val="00188F"/>
      </a:accent2>
      <a:accent3>
        <a:srgbClr val="FFB900"/>
      </a:accent3>
      <a:accent4>
        <a:srgbClr val="00BCF2"/>
      </a:accent4>
      <a:accent5>
        <a:srgbClr val="0078D7"/>
      </a:accent5>
      <a:accent6>
        <a:srgbClr val="00188F"/>
      </a:accent6>
      <a:hlink>
        <a:srgbClr val="0078D7"/>
      </a:hlink>
      <a:folHlink>
        <a:srgbClr val="FFB90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000" b="1" dirty="0" smtClean="0">
            <a:solidFill>
              <a:schemeClr val="bg1"/>
            </a:soli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noAutofit/>
      </a:bodyPr>
      <a:lstStyle>
        <a:defPPr>
          <a:lnSpc>
            <a:spcPct val="90000"/>
          </a:lnSpc>
          <a:spcAft>
            <a:spcPts val="600"/>
          </a:spcAft>
          <a:defRPr sz="240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1037</Words>
  <Application>Microsoft Office PowerPoint</Application>
  <PresentationFormat>On-screen Show (16:9)</PresentationFormat>
  <Paragraphs>211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ＭＳ Ｐゴシック</vt:lpstr>
      <vt:lpstr>Arial</vt:lpstr>
      <vt:lpstr>Bodoni MT</vt:lpstr>
      <vt:lpstr>Bodoni Std Bold Italic</vt:lpstr>
      <vt:lpstr>Calibri</vt:lpstr>
      <vt:lpstr>Calibri Light</vt:lpstr>
      <vt:lpstr>Mangal</vt:lpstr>
      <vt:lpstr>Myriad Pro</vt:lpstr>
      <vt:lpstr>Segoe</vt:lpstr>
      <vt:lpstr>Segoe UI</vt:lpstr>
      <vt:lpstr>Segoe UI Light</vt:lpstr>
      <vt:lpstr>Segoe UI Semilight</vt:lpstr>
      <vt:lpstr>Verdana</vt:lpstr>
      <vt:lpstr>Wingdings</vt:lpstr>
      <vt:lpstr>SQLintersection</vt:lpstr>
      <vt:lpstr>Connect_2016_Template_Light</vt:lpstr>
      <vt:lpstr>Visual Studio Enterprise</vt:lpstr>
      <vt:lpstr>1_Office Theme</vt:lpstr>
      <vt:lpstr> How Using DevOps Practices Can Make You A Better Developer</vt:lpstr>
      <vt:lpstr>Goals For This Session</vt:lpstr>
      <vt:lpstr>Where We Came From</vt:lpstr>
      <vt:lpstr>What Is DevOps?</vt:lpstr>
      <vt:lpstr>DevOps Practices</vt:lpstr>
      <vt:lpstr>DevOps Practices</vt:lpstr>
      <vt:lpstr>Our Definition of DevOps</vt:lpstr>
      <vt:lpstr>What DevOps is NOT</vt:lpstr>
      <vt:lpstr>PowerPoint Presentation</vt:lpstr>
      <vt:lpstr>Demo Set up VSTS Version Control</vt:lpstr>
      <vt:lpstr>Continuous Integration (CI)</vt:lpstr>
      <vt:lpstr>Demo Continuous Integration</vt:lpstr>
      <vt:lpstr>Continuous Delivery (CD)</vt:lpstr>
      <vt:lpstr>Demo Continuous Delivery</vt:lpstr>
      <vt:lpstr>Continuous Delivery Tools for Visual Studio </vt:lpstr>
      <vt:lpstr>Demo Continuous Delivery Tools for Visual Studio 2017</vt:lpstr>
      <vt:lpstr>Infrastructure As Code</vt:lpstr>
      <vt:lpstr>Monitoring</vt:lpstr>
      <vt:lpstr>Review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Robert Green</cp:lastModifiedBy>
  <cp:revision>41</cp:revision>
  <cp:lastPrinted>2012-12-21T20:05:00Z</cp:lastPrinted>
  <dcterms:created xsi:type="dcterms:W3CDTF">2014-10-22T19:18:01Z</dcterms:created>
  <dcterms:modified xsi:type="dcterms:W3CDTF">2017-05-22T18:54:28Z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