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463" r:id="rId5"/>
    <p:sldId id="551" r:id="rId6"/>
    <p:sldId id="552" r:id="rId7"/>
    <p:sldId id="576" r:id="rId8"/>
    <p:sldId id="357" r:id="rId9"/>
    <p:sldId id="553" r:id="rId10"/>
    <p:sldId id="565" r:id="rId11"/>
    <p:sldId id="554" r:id="rId12"/>
    <p:sldId id="556" r:id="rId13"/>
    <p:sldId id="557" r:id="rId14"/>
    <p:sldId id="559" r:id="rId15"/>
    <p:sldId id="561" r:id="rId16"/>
    <p:sldId id="562" r:id="rId17"/>
    <p:sldId id="563" r:id="rId18"/>
    <p:sldId id="564" r:id="rId19"/>
    <p:sldId id="568" r:id="rId20"/>
    <p:sldId id="566" r:id="rId21"/>
    <p:sldId id="567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44" r:id="rId30"/>
    <p:sldId id="546" r:id="rId31"/>
    <p:sldId id="550" r:id="rId32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551"/>
            <p14:sldId id="552"/>
            <p14:sldId id="576"/>
            <p14:sldId id="357"/>
            <p14:sldId id="553"/>
            <p14:sldId id="565"/>
            <p14:sldId id="554"/>
            <p14:sldId id="556"/>
            <p14:sldId id="557"/>
            <p14:sldId id="559"/>
            <p14:sldId id="561"/>
            <p14:sldId id="562"/>
            <p14:sldId id="563"/>
            <p14:sldId id="564"/>
            <p14:sldId id="568"/>
            <p14:sldId id="566"/>
            <p14:sldId id="567"/>
            <p14:sldId id="569"/>
            <p14:sldId id="570"/>
            <p14:sldId id="571"/>
            <p14:sldId id="572"/>
            <p14:sldId id="573"/>
            <p14:sldId id="574"/>
            <p14:sldId id="575"/>
            <p14:sldId id="544"/>
            <p14:sldId id="546"/>
            <p14:sldId id="5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F32"/>
    <a:srgbClr val="418F89"/>
    <a:srgbClr val="133D80"/>
    <a:srgbClr val="882483"/>
    <a:srgbClr val="8935C8"/>
    <a:srgbClr val="22AFE7"/>
    <a:srgbClr val="005087"/>
    <a:srgbClr val="336699"/>
    <a:srgbClr val="FFFFCC"/>
    <a:srgbClr val="EF8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E930AD-FD3E-4822-8EA2-4B6297E0CEA8}" v="128" dt="2021-06-01T15:55:56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83860" autoAdjust="0"/>
  </p:normalViewPr>
  <p:slideViewPr>
    <p:cSldViewPr>
      <p:cViewPr varScale="1">
        <p:scale>
          <a:sx n="109" d="100"/>
          <a:sy n="109" d="100"/>
        </p:scale>
        <p:origin x="917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614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man Goodrich" userId="b7481355c5de0437" providerId="LiveId" clId="{88E930AD-FD3E-4822-8EA2-4B6297E0CEA8}"/>
    <pc:docChg chg="addSld modSld sldOrd modMainMaster modSection">
      <pc:chgData name="Lyman Goodrich" userId="b7481355c5de0437" providerId="LiveId" clId="{88E930AD-FD3E-4822-8EA2-4B6297E0CEA8}" dt="2021-06-01T15:55:56.512" v="132"/>
      <pc:docMkLst>
        <pc:docMk/>
      </pc:docMkLst>
      <pc:sldChg chg="addSp modSp new mod ord">
        <pc:chgData name="Lyman Goodrich" userId="b7481355c5de0437" providerId="LiveId" clId="{88E930AD-FD3E-4822-8EA2-4B6297E0CEA8}" dt="2021-06-01T15:53:40.486" v="47" actId="962"/>
        <pc:sldMkLst>
          <pc:docMk/>
          <pc:sldMk cId="248879517" sldId="552"/>
        </pc:sldMkLst>
        <pc:picChg chg="add mod">
          <ac:chgData name="Lyman Goodrich" userId="b7481355c5de0437" providerId="LiveId" clId="{88E930AD-FD3E-4822-8EA2-4B6297E0CEA8}" dt="2021-06-01T15:53:40.486" v="47" actId="962"/>
          <ac:picMkLst>
            <pc:docMk/>
            <pc:sldMk cId="248879517" sldId="552"/>
            <ac:picMk id="4" creationId="{B6261578-44E8-4C0C-88E2-6CCAA6C235B7}"/>
          </ac:picMkLst>
        </pc:picChg>
      </pc:sldChg>
      <pc:sldMasterChg chg="setBg modSldLayout">
        <pc:chgData name="Lyman Goodrich" userId="b7481355c5de0437" providerId="LiveId" clId="{88E930AD-FD3E-4822-8EA2-4B6297E0CEA8}" dt="2021-06-01T15:55:56.512" v="132"/>
        <pc:sldMasterMkLst>
          <pc:docMk/>
          <pc:sldMasterMk cId="2052483994" sldId="2147483648"/>
        </pc:sldMasterMkLst>
        <pc:sldLayoutChg chg="setBg">
          <pc:chgData name="Lyman Goodrich" userId="b7481355c5de0437" providerId="LiveId" clId="{88E930AD-FD3E-4822-8EA2-4B6297E0CEA8}" dt="2021-06-01T15:55:16.571" v="127"/>
          <pc:sldLayoutMkLst>
            <pc:docMk/>
            <pc:sldMasterMk cId="2052483994" sldId="2147483648"/>
            <pc:sldLayoutMk cId="3274037800" sldId="2147483649"/>
          </pc:sldLayoutMkLst>
        </pc:sldLayoutChg>
        <pc:sldLayoutChg chg="setBg">
          <pc:chgData name="Lyman Goodrich" userId="b7481355c5de0437" providerId="LiveId" clId="{88E930AD-FD3E-4822-8EA2-4B6297E0CEA8}" dt="2021-06-01T15:55:16.571" v="127"/>
          <pc:sldLayoutMkLst>
            <pc:docMk/>
            <pc:sldMasterMk cId="2052483994" sldId="2147483648"/>
            <pc:sldLayoutMk cId="4174362362" sldId="2147483650"/>
          </pc:sldLayoutMkLst>
        </pc:sldLayoutChg>
        <pc:sldLayoutChg chg="setBg">
          <pc:chgData name="Lyman Goodrich" userId="b7481355c5de0437" providerId="LiveId" clId="{88E930AD-FD3E-4822-8EA2-4B6297E0CEA8}" dt="2021-06-01T15:55:16.571" v="127"/>
          <pc:sldLayoutMkLst>
            <pc:docMk/>
            <pc:sldMasterMk cId="2052483994" sldId="2147483648"/>
            <pc:sldLayoutMk cId="3732271582" sldId="2147483651"/>
          </pc:sldLayoutMkLst>
        </pc:sldLayoutChg>
        <pc:sldLayoutChg chg="setBg">
          <pc:chgData name="Lyman Goodrich" userId="b7481355c5de0437" providerId="LiveId" clId="{88E930AD-FD3E-4822-8EA2-4B6297E0CEA8}" dt="2021-06-01T15:55:16.571" v="127"/>
          <pc:sldLayoutMkLst>
            <pc:docMk/>
            <pc:sldMasterMk cId="2052483994" sldId="2147483648"/>
            <pc:sldLayoutMk cId="152274469" sldId="2147483652"/>
          </pc:sldLayoutMkLst>
        </pc:sldLayoutChg>
        <pc:sldLayoutChg chg="setBg">
          <pc:chgData name="Lyman Goodrich" userId="b7481355c5de0437" providerId="LiveId" clId="{88E930AD-FD3E-4822-8EA2-4B6297E0CEA8}" dt="2021-06-01T15:55:16.571" v="127"/>
          <pc:sldLayoutMkLst>
            <pc:docMk/>
            <pc:sldMasterMk cId="2052483994" sldId="2147483648"/>
            <pc:sldLayoutMk cId="1109941804" sldId="2147483653"/>
          </pc:sldLayoutMkLst>
        </pc:sldLayoutChg>
        <pc:sldLayoutChg chg="setBg">
          <pc:chgData name="Lyman Goodrich" userId="b7481355c5de0437" providerId="LiveId" clId="{88E930AD-FD3E-4822-8EA2-4B6297E0CEA8}" dt="2021-06-01T15:55:16.571" v="127"/>
          <pc:sldLayoutMkLst>
            <pc:docMk/>
            <pc:sldMasterMk cId="2052483994" sldId="2147483648"/>
            <pc:sldLayoutMk cId="2493171712" sldId="2147483654"/>
          </pc:sldLayoutMkLst>
        </pc:sldLayoutChg>
        <pc:sldLayoutChg chg="setBg">
          <pc:chgData name="Lyman Goodrich" userId="b7481355c5de0437" providerId="LiveId" clId="{88E930AD-FD3E-4822-8EA2-4B6297E0CEA8}" dt="2021-06-01T15:55:16.571" v="127"/>
          <pc:sldLayoutMkLst>
            <pc:docMk/>
            <pc:sldMasterMk cId="2052483994" sldId="2147483648"/>
            <pc:sldLayoutMk cId="974238297" sldId="2147483655"/>
          </pc:sldLayoutMkLst>
        </pc:sldLayoutChg>
        <pc:sldLayoutChg chg="setBg">
          <pc:chgData name="Lyman Goodrich" userId="b7481355c5de0437" providerId="LiveId" clId="{88E930AD-FD3E-4822-8EA2-4B6297E0CEA8}" dt="2021-06-01T15:55:16.571" v="127"/>
          <pc:sldLayoutMkLst>
            <pc:docMk/>
            <pc:sldMasterMk cId="2052483994" sldId="2147483648"/>
            <pc:sldLayoutMk cId="1877466882" sldId="2147483656"/>
          </pc:sldLayoutMkLst>
        </pc:sldLayoutChg>
        <pc:sldLayoutChg chg="setBg">
          <pc:chgData name="Lyman Goodrich" userId="b7481355c5de0437" providerId="LiveId" clId="{88E930AD-FD3E-4822-8EA2-4B6297E0CEA8}" dt="2021-06-01T15:55:16.571" v="127"/>
          <pc:sldLayoutMkLst>
            <pc:docMk/>
            <pc:sldMasterMk cId="2052483994" sldId="2147483648"/>
            <pc:sldLayoutMk cId="222104800" sldId="2147483657"/>
          </pc:sldLayoutMkLst>
        </pc:sldLayoutChg>
      </pc:sldMasterChg>
    </pc:docChg>
  </pc:docChgLst>
  <pc:docChgLst>
    <pc:chgData name="Lyman Goodrich" userId="b7481355c5de0437" providerId="Windows Live" clId="Web-{9FA75267-B719-4930-9C53-5C341A077EC8}"/>
    <pc:docChg chg="addSld modSld modSection">
      <pc:chgData name="Lyman Goodrich" userId="b7481355c5de0437" providerId="Windows Live" clId="Web-{9FA75267-B719-4930-9C53-5C341A077EC8}" dt="2021-05-28T15:50:16.180" v="6" actId="14100"/>
      <pc:docMkLst>
        <pc:docMk/>
      </pc:docMkLst>
      <pc:sldChg chg="addSp delSp modSp new">
        <pc:chgData name="Lyman Goodrich" userId="b7481355c5de0437" providerId="Windows Live" clId="Web-{9FA75267-B719-4930-9C53-5C341A077EC8}" dt="2021-05-28T15:50:16.180" v="6" actId="14100"/>
        <pc:sldMkLst>
          <pc:docMk/>
          <pc:sldMk cId="2441277162" sldId="551"/>
        </pc:sldMkLst>
        <pc:spChg chg="del">
          <ac:chgData name="Lyman Goodrich" userId="b7481355c5de0437" providerId="Windows Live" clId="Web-{9FA75267-B719-4930-9C53-5C341A077EC8}" dt="2021-05-28T15:49:39.944" v="1"/>
          <ac:spMkLst>
            <pc:docMk/>
            <pc:sldMk cId="2441277162" sldId="551"/>
            <ac:spMk id="2" creationId="{30ADB04E-2D6E-442A-97D1-FA43798CEBB0}"/>
          </ac:spMkLst>
        </pc:spChg>
        <pc:picChg chg="add mod">
          <ac:chgData name="Lyman Goodrich" userId="b7481355c5de0437" providerId="Windows Live" clId="Web-{9FA75267-B719-4930-9C53-5C341A077EC8}" dt="2021-05-28T15:50:16.180" v="6" actId="14100"/>
          <ac:picMkLst>
            <pc:docMk/>
            <pc:sldMk cId="2441277162" sldId="551"/>
            <ac:picMk id="3" creationId="{D4DE88D6-CB42-4A15-8566-DC39BCC76EE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1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chemeClr val="accent1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90950"/>
            <a:ext cx="328295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05349"/>
            <a:ext cx="1033535" cy="3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accent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05349"/>
            <a:ext cx="1033535" cy="3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05349"/>
            <a:ext cx="1033535" cy="3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05349"/>
            <a:ext cx="1033535" cy="3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05349"/>
            <a:ext cx="1033535" cy="3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accent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05349"/>
            <a:ext cx="1033535" cy="3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5867400" y="4850349"/>
            <a:ext cx="327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 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05349"/>
            <a:ext cx="1033535" cy="3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accent1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xamarin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channel9.msdn.com/Shows/Visual-Studio-Toolbo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green/Xamarin-Workshop-App-V2" TargetMode="External"/><Relationship Id="rId2" Type="http://schemas.openxmlformats.org/officeDocument/2006/relationships/hyperlink" Target="https://github.com/rogreen/Xamarin-Workshop-App-V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green/Xamarin-Workshop-App-V4" TargetMode="External"/><Relationship Id="rId4" Type="http://schemas.openxmlformats.org/officeDocument/2006/relationships/hyperlink" Target="https://github.com/rogreen/Xamarin-Workshop-App-V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br>
              <a:rPr lang="en-US" sz="3600" dirty="0">
                <a:solidFill>
                  <a:srgbClr val="133D80"/>
                </a:solidFill>
              </a:rPr>
            </a:br>
            <a:r>
              <a:rPr lang="en-US" sz="3600" dirty="0"/>
              <a:t>Build Mobile Apps with Xamarin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00250"/>
            <a:ext cx="6400800" cy="971550"/>
          </a:xfrm>
        </p:spPr>
        <p:txBody>
          <a:bodyPr/>
          <a:lstStyle/>
          <a:p>
            <a:r>
              <a:rPr lang="en-US" dirty="0"/>
              <a:t>Robert Green</a:t>
            </a:r>
          </a:p>
          <a:p>
            <a:r>
              <a:rPr lang="en-US" dirty="0"/>
              <a:t>rgreen2005@msn.com</a:t>
            </a:r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5367-D811-4A89-BB6F-BEC9A0A8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Xamarin.Android</a:t>
            </a:r>
            <a:r>
              <a:rPr lang="en-US" dirty="0"/>
              <a:t> Work?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6D6A6EA-075B-4D20-B183-DCF567C5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/>
          <a:lstStyle/>
          <a:p>
            <a:r>
              <a:rPr lang="en-US" dirty="0"/>
              <a:t>Apps compile from C# to Intermediate Language (MSIL)</a:t>
            </a:r>
          </a:p>
          <a:p>
            <a:r>
              <a:rPr lang="en-US" dirty="0"/>
              <a:t>Just-in-Time (JIT) compiled into native assembly when app launches</a:t>
            </a:r>
          </a:p>
          <a:p>
            <a:r>
              <a:rPr lang="en-US" dirty="0"/>
              <a:t>Apps run within Mono execution environment, side by side with Android Runtime (ART)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DEA054-B0BD-4D7C-AF05-BFB4282A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105150"/>
            <a:ext cx="4706007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592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5367-D811-4A89-BB6F-BEC9A0A8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Xamarin.Android</a:t>
            </a:r>
            <a:r>
              <a:rPr lang="en-US" dirty="0"/>
              <a:t> Work?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6D6A6EA-075B-4D20-B183-DCF567C5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/>
          <a:lstStyle/>
          <a:p>
            <a:r>
              <a:rPr lang="en-US" dirty="0"/>
              <a:t>.NET bindings to Android.* and Java.* namespaces</a:t>
            </a:r>
          </a:p>
          <a:p>
            <a:r>
              <a:rPr lang="en-US" dirty="0"/>
              <a:t>Mono calls into these namespaces via Managed Callable Wrappers (MCW) </a:t>
            </a:r>
          </a:p>
          <a:p>
            <a:r>
              <a:rPr lang="en-US" dirty="0"/>
              <a:t>Provides Android Callable Wrappers (ACW) to the ART</a:t>
            </a:r>
          </a:p>
          <a:p>
            <a:r>
              <a:rPr lang="en-US" dirty="0"/>
              <a:t>Both environments can invoke code in each other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47A883-64C3-4B94-9CE1-A1E213E2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105150"/>
            <a:ext cx="4706007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818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5367-D811-4A89-BB6F-BEC9A0A8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Xamarin.iOS</a:t>
            </a:r>
            <a:r>
              <a:rPr lang="en-US" dirty="0"/>
              <a:t> Work?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6D6A6EA-075B-4D20-B183-DCF567C5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/>
          <a:lstStyle/>
          <a:p>
            <a:r>
              <a:rPr lang="en-US" dirty="0"/>
              <a:t>Selectors  expose Objective-C to managed C# </a:t>
            </a:r>
          </a:p>
          <a:p>
            <a:r>
              <a:rPr lang="en-US" dirty="0"/>
              <a:t>Registrars expose managed C# code to Objective-C</a:t>
            </a:r>
          </a:p>
          <a:p>
            <a:r>
              <a:rPr lang="en-US" dirty="0"/>
              <a:t>Selectors and Registrars collectively are called "bindings" and allow Objective-C and C# to communicate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E6FA7A-4216-4B4B-8226-8D3E7F57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86" y="3105150"/>
            <a:ext cx="4677428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05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5367-D811-4A89-BB6F-BEC9A0A8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Xamarin.iOS</a:t>
            </a:r>
            <a:r>
              <a:rPr lang="en-US" dirty="0"/>
              <a:t> Work?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6D6A6EA-075B-4D20-B183-DCF567C5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/>
          <a:lstStyle/>
          <a:p>
            <a:r>
              <a:rPr lang="en-US" dirty="0"/>
              <a:t>.NET bindings to Android.* and Java.* namespaces</a:t>
            </a:r>
          </a:p>
          <a:p>
            <a:r>
              <a:rPr lang="en-US" dirty="0"/>
              <a:t>Mono calls into these namespaces via Managed Callable Wrappers (MCW) </a:t>
            </a:r>
          </a:p>
          <a:p>
            <a:r>
              <a:rPr lang="en-US" dirty="0"/>
              <a:t>Provides Android Callable Wrappers (ACW) to the ART</a:t>
            </a:r>
          </a:p>
          <a:p>
            <a:r>
              <a:rPr lang="en-US" dirty="0"/>
              <a:t>Both environments can invoke code in each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7AF4D-DEEF-48FE-8487-E4486AC0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86" y="3105150"/>
            <a:ext cx="4677428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2519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76DE-4C54-4951-802E-91F0EB68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dirty="0"/>
              <a:t>What is Xamarin Essentials?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03CA7-0195-4370-A46B-641FE096F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/>
          <a:lstStyle/>
          <a:p>
            <a:r>
              <a:rPr lang="en-US" dirty="0"/>
              <a:t>NuGet package that provides cross-platform APIs for native language features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Device info</a:t>
            </a:r>
          </a:p>
          <a:p>
            <a:pPr lvl="1"/>
            <a:r>
              <a:rPr lang="en-US" dirty="0"/>
              <a:t>File system</a:t>
            </a:r>
          </a:p>
          <a:p>
            <a:pPr lvl="1"/>
            <a:r>
              <a:rPr lang="en-US" dirty="0"/>
              <a:t>Accelerometer</a:t>
            </a:r>
          </a:p>
          <a:p>
            <a:pPr lvl="1"/>
            <a:r>
              <a:rPr lang="en-US" dirty="0"/>
              <a:t>Phone dialer</a:t>
            </a:r>
          </a:p>
          <a:p>
            <a:pPr lvl="1"/>
            <a:r>
              <a:rPr lang="en-US" dirty="0"/>
              <a:t>Text-to-speech</a:t>
            </a:r>
          </a:p>
          <a:p>
            <a:pPr lvl="1"/>
            <a:r>
              <a:rPr lang="en-US" dirty="0"/>
              <a:t>Screen lock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7972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76DE-4C54-4951-802E-91F0EB68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Xamarin.Forms</a:t>
            </a:r>
            <a:r>
              <a:rPr lang="en-US" dirty="0"/>
              <a:t>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03CA7-0195-4370-A46B-641FE096F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/>
          <a:lstStyle/>
          <a:p>
            <a:r>
              <a:rPr lang="en-US" dirty="0"/>
              <a:t>Open-source UI framework</a:t>
            </a:r>
          </a:p>
          <a:p>
            <a:r>
              <a:rPr lang="en-US" dirty="0"/>
              <a:t>Write code once AND write UI once</a:t>
            </a:r>
          </a:p>
          <a:p>
            <a:r>
              <a:rPr lang="en-US" dirty="0"/>
              <a:t>UI is based on XAML</a:t>
            </a:r>
          </a:p>
          <a:p>
            <a:pPr lvl="1"/>
            <a:r>
              <a:rPr lang="en-US" dirty="0"/>
              <a:t>Data binding</a:t>
            </a:r>
          </a:p>
          <a:p>
            <a:pPr lvl="1"/>
            <a:r>
              <a:rPr lang="en-US" dirty="0"/>
              <a:t>Gestures</a:t>
            </a:r>
          </a:p>
          <a:p>
            <a:pPr lvl="1"/>
            <a:r>
              <a:rPr lang="en-US" dirty="0"/>
              <a:t>Effects</a:t>
            </a:r>
          </a:p>
          <a:p>
            <a:pPr lvl="1"/>
            <a:r>
              <a:rPr lang="en-US" dirty="0"/>
              <a:t>Styling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5602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E91A-A13F-448C-8BDB-952AECCF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Xamarin.Forms</a:t>
            </a:r>
            <a:r>
              <a:rPr lang="en-US" dirty="0"/>
              <a:t> Work?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4BAC5-0DFC-4BFD-B6DC-98DE33E4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/>
          <a:lstStyle/>
          <a:p>
            <a:r>
              <a:rPr lang="en-US" dirty="0"/>
              <a:t>At runtime, utilizes platform renderers to convert the cross-platform UI elements into native controls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A18DC-1B80-4A99-A4ED-CD7563C58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85950"/>
            <a:ext cx="5943600" cy="27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292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97B3F7-A6A0-464B-B550-86BB80B2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81150"/>
            <a:ext cx="7772400" cy="571500"/>
          </a:xfrm>
        </p:spPr>
        <p:txBody>
          <a:bodyPr/>
          <a:lstStyle/>
          <a:p>
            <a:r>
              <a:rPr lang="en-US" sz="3600" dirty="0"/>
              <a:t>What is XAML?</a:t>
            </a:r>
          </a:p>
        </p:txBody>
      </p:sp>
    </p:spTree>
    <p:extLst>
      <p:ext uri="{BB962C8B-B14F-4D97-AF65-F5344CB8AC3E}">
        <p14:creationId xmlns:p14="http://schemas.microsoft.com/office/powerpoint/2010/main" val="346659938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E7D533-A78C-46F2-B5C8-9C7F71B9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dirty="0"/>
              <a:t>What is XAML?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93CBD-8869-429B-A2AB-542305E07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/>
          <a:lstStyle/>
          <a:p>
            <a:r>
              <a:rPr lang="en-US" dirty="0" err="1"/>
              <a:t>eXtensible</a:t>
            </a:r>
            <a:r>
              <a:rPr lang="en-US" dirty="0"/>
              <a:t> Application Markup Language	</a:t>
            </a:r>
          </a:p>
          <a:p>
            <a:pPr lvl="1"/>
            <a:r>
              <a:rPr lang="en-US" dirty="0"/>
              <a:t>XML based instructions to UI renderer on how to draw pages</a:t>
            </a:r>
          </a:p>
          <a:p>
            <a:pPr lvl="1"/>
            <a:r>
              <a:rPr lang="en-US" dirty="0"/>
              <a:t>Same purpose as HTML</a:t>
            </a:r>
          </a:p>
          <a:p>
            <a:r>
              <a:rPr lang="en-US" dirty="0"/>
              <a:t>First showed up as Windows Presentation Foundation (WPF) in 2006</a:t>
            </a:r>
          </a:p>
          <a:p>
            <a:r>
              <a:rPr lang="en-US" dirty="0"/>
              <a:t>Also used in Silverlight, Windows Phone, Windows 8 (Metro), UWP, </a:t>
            </a:r>
            <a:r>
              <a:rPr lang="en-US" dirty="0" err="1"/>
              <a:t>Xamarin.Forms</a:t>
            </a:r>
            <a:endParaRPr lang="en-US" dirty="0"/>
          </a:p>
          <a:p>
            <a:r>
              <a:rPr lang="en-US" dirty="0"/>
              <a:t>XAML uses a containership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5553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79E8-863F-4EC1-B6EA-6D79DBB1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Pages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F9113-9C79-4334-8511-D5E931248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Highest level is page, which occupies entire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6B1F1-7B4E-48D1-BD71-0F991A184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75" y="1657350"/>
            <a:ext cx="7744849" cy="217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10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061A26-0A9E-4F5D-B9C6-BF92C62320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7716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81AE-E116-47C9-A379-5A503951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Layouts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2BD38-A0AF-4F35-B4B9-CC22FC990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Pages contains a Layout, which contains UI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4CF40-A368-4252-A691-684F7103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45" y="1571688"/>
            <a:ext cx="4848710" cy="330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529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0E39-461B-4334-90B4-92E43C16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C319F-FF02-4A64-B322-B9F5AF34F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4114800" cy="3200400"/>
          </a:xfrm>
        </p:spPr>
        <p:txBody>
          <a:bodyPr/>
          <a:lstStyle/>
          <a:p>
            <a:r>
              <a:rPr lang="en-US" dirty="0"/>
              <a:t>Views are UI controls</a:t>
            </a:r>
          </a:p>
          <a:p>
            <a:pPr lvl="1"/>
            <a:r>
              <a:rPr lang="en-US" dirty="0"/>
              <a:t>Presentation</a:t>
            </a:r>
          </a:p>
          <a:p>
            <a:pPr lvl="2"/>
            <a:r>
              <a:rPr lang="en-US" dirty="0"/>
              <a:t>Labels, Images</a:t>
            </a:r>
          </a:p>
          <a:p>
            <a:pPr lvl="1"/>
            <a:r>
              <a:rPr lang="en-US" dirty="0"/>
              <a:t>Initiate commands</a:t>
            </a:r>
          </a:p>
          <a:p>
            <a:pPr lvl="2"/>
            <a:r>
              <a:rPr lang="en-US" dirty="0"/>
              <a:t>Buttons, </a:t>
            </a:r>
            <a:r>
              <a:rPr lang="en-US" dirty="0" err="1"/>
              <a:t>ImageButtons</a:t>
            </a:r>
            <a:r>
              <a:rPr lang="en-US" dirty="0"/>
              <a:t>, </a:t>
            </a:r>
            <a:r>
              <a:rPr lang="en-US" dirty="0" err="1"/>
              <a:t>RadioButton</a:t>
            </a:r>
            <a:endParaRPr lang="en-US" dirty="0"/>
          </a:p>
          <a:p>
            <a:pPr lvl="1"/>
            <a:r>
              <a:rPr lang="en-US" dirty="0"/>
              <a:t>Set values</a:t>
            </a:r>
          </a:p>
          <a:p>
            <a:pPr lvl="2"/>
            <a:r>
              <a:rPr lang="en-US" dirty="0" err="1"/>
              <a:t>CheckBox</a:t>
            </a:r>
            <a:r>
              <a:rPr lang="en-US" dirty="0"/>
              <a:t>, </a:t>
            </a:r>
            <a:r>
              <a:rPr lang="en-US" dirty="0" err="1"/>
              <a:t>DatePicker</a:t>
            </a:r>
            <a:r>
              <a:rPr lang="en-US" dirty="0"/>
              <a:t>, </a:t>
            </a:r>
            <a:r>
              <a:rPr lang="en-US" dirty="0" err="1"/>
              <a:t>TimePicker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700710-BD2D-4D79-8939-C617284253E3}"/>
              </a:ext>
            </a:extLst>
          </p:cNvPr>
          <p:cNvSpPr txBox="1">
            <a:spLocks/>
          </p:cNvSpPr>
          <p:nvPr/>
        </p:nvSpPr>
        <p:spPr bwMode="auto">
          <a:xfrm>
            <a:off x="4419600" y="1028700"/>
            <a:ext cx="4114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100" b="1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900" b="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700" b="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500" b="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300" b="0">
                <a:solidFill>
                  <a:schemeClr val="tx1"/>
                </a:solidFill>
                <a:latin typeface="Calibri Light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 lvl="1"/>
            <a:endParaRPr lang="en-US" kern="0" dirty="0"/>
          </a:p>
          <a:p>
            <a:pPr lvl="1"/>
            <a:r>
              <a:rPr lang="en-US" dirty="0"/>
              <a:t>Edit text</a:t>
            </a:r>
          </a:p>
          <a:p>
            <a:pPr lvl="2"/>
            <a:r>
              <a:rPr lang="en-US" dirty="0"/>
              <a:t>Entry, Editor</a:t>
            </a:r>
          </a:p>
          <a:p>
            <a:pPr lvl="1"/>
            <a:r>
              <a:rPr lang="en-US" kern="0" dirty="0"/>
              <a:t>Indicate activity</a:t>
            </a:r>
          </a:p>
          <a:p>
            <a:pPr lvl="2"/>
            <a:r>
              <a:rPr lang="en-US" kern="0" dirty="0" err="1"/>
              <a:t>ProgressBar</a:t>
            </a:r>
            <a:endParaRPr lang="en-US" kern="0" dirty="0"/>
          </a:p>
          <a:p>
            <a:pPr lvl="1"/>
            <a:r>
              <a:rPr lang="en-US" kern="0" dirty="0"/>
              <a:t>Display collections</a:t>
            </a:r>
          </a:p>
          <a:p>
            <a:pPr lvl="2"/>
            <a:r>
              <a:rPr lang="en-US" kern="0" dirty="0" err="1"/>
              <a:t>CollectionView</a:t>
            </a:r>
            <a:r>
              <a:rPr lang="en-US" kern="0" dirty="0"/>
              <a:t>, </a:t>
            </a:r>
            <a:r>
              <a:rPr lang="en-US" kern="0" dirty="0" err="1"/>
              <a:t>ListView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36834756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0D8C-8072-4794-AFFF-2E86FCDB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478A6-937B-445F-A159-A033CB6F3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Gentle introduction to XAML and Xamarin</a:t>
            </a:r>
          </a:p>
        </p:txBody>
      </p:sp>
    </p:spTree>
    <p:extLst>
      <p:ext uri="{BB962C8B-B14F-4D97-AF65-F5344CB8AC3E}">
        <p14:creationId xmlns:p14="http://schemas.microsoft.com/office/powerpoint/2010/main" val="61715266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97B3F7-A6A0-464B-B550-86BB80B2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81150"/>
            <a:ext cx="7772400" cy="571500"/>
          </a:xfrm>
        </p:spPr>
        <p:txBody>
          <a:bodyPr/>
          <a:lstStyle/>
          <a:p>
            <a:r>
              <a:rPr lang="en-US" sz="3600" dirty="0"/>
              <a:t>Build The </a:t>
            </a:r>
            <a:r>
              <a:rPr lang="en-US" sz="3600" dirty="0" err="1"/>
              <a:t>HoneyDo</a:t>
            </a:r>
            <a:r>
              <a:rPr lang="en-US" sz="3600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37967740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A5F6DF-395A-4FDA-9AEC-139824F8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MVVM?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E15C3-AD5D-46C9-8C35-738D33F81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Model-View-</a:t>
            </a:r>
            <a:r>
              <a:rPr lang="en-US" dirty="0" err="1"/>
              <a:t>ViewModel</a:t>
            </a:r>
            <a:r>
              <a:rPr lang="en-US" dirty="0"/>
              <a:t> pattern</a:t>
            </a:r>
          </a:p>
          <a:p>
            <a:r>
              <a:rPr lang="en-US" dirty="0"/>
              <a:t>Similar purpose to MVC (Model-View-Controller) </a:t>
            </a:r>
          </a:p>
          <a:p>
            <a:r>
              <a:rPr lang="en-US" dirty="0"/>
              <a:t>Separates business and presentation logic from the UI</a:t>
            </a:r>
          </a:p>
          <a:p>
            <a:r>
              <a:rPr lang="en-US" dirty="0"/>
              <a:t>App is easier to test, maintain, evolve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5AC37-B3AC-4D37-81D9-541E036EA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24150"/>
            <a:ext cx="7010400" cy="185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1021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927E-742D-401D-833D-2815908F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SQLite?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D7EDC-6F8E-40FC-856B-22DF39F99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Open-source, small, fast, self-contained, serverless, full-featured SQL database engine</a:t>
            </a:r>
          </a:p>
          <a:p>
            <a:r>
              <a:rPr lang="en-US" dirty="0"/>
              <a:t>Database is stored in a single file</a:t>
            </a:r>
          </a:p>
          <a:p>
            <a:r>
              <a:rPr lang="en-US" dirty="0"/>
              <a:t>Runs on Windows, Android and 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2619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1028700"/>
            <a:ext cx="8229600" cy="3257550"/>
          </a:xfrm>
        </p:spPr>
        <p:txBody>
          <a:bodyPr/>
          <a:lstStyle/>
          <a:p>
            <a:r>
              <a:rPr lang="en-US" dirty="0"/>
              <a:t>Xamarin documentation</a:t>
            </a:r>
          </a:p>
          <a:p>
            <a:pPr lvl="1"/>
            <a:r>
              <a:rPr lang="en-US" dirty="0">
                <a:hlinkClick r:id="rId2"/>
              </a:rPr>
              <a:t>https://docs.microsoft.com/en-us/xamarin/</a:t>
            </a:r>
            <a:endParaRPr lang="en-US" dirty="0"/>
          </a:p>
          <a:p>
            <a:r>
              <a:rPr lang="en-US" dirty="0"/>
              <a:t>Build Cross Platform Apps with .NET MAUI </a:t>
            </a:r>
          </a:p>
          <a:p>
            <a:pPr lvl="1"/>
            <a:r>
              <a:rPr lang="en-US" dirty="0"/>
              <a:t>Maddy Leger talk on Wednesday at 9</a:t>
            </a:r>
          </a:p>
          <a:p>
            <a:r>
              <a:rPr lang="en-US" dirty="0"/>
              <a:t>Evolving Your </a:t>
            </a:r>
            <a:r>
              <a:rPr lang="en-US" dirty="0" err="1"/>
              <a:t>Xamarin.Forms</a:t>
            </a:r>
            <a:r>
              <a:rPr lang="en-US" dirty="0"/>
              <a:t> Apps to .NET MAUI </a:t>
            </a:r>
          </a:p>
          <a:p>
            <a:pPr lvl="1"/>
            <a:r>
              <a:rPr lang="en-US" dirty="0"/>
              <a:t>Maddy Leger talk on Wednesday </a:t>
            </a:r>
            <a:r>
              <a:rPr lang="en-US"/>
              <a:t>at 2:15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6065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3D9C0DE-27CC-F941-A2E6-8B978F436E03}"/>
              </a:ext>
            </a:extLst>
          </p:cNvPr>
          <p:cNvSpPr txBox="1">
            <a:spLocks/>
          </p:cNvSpPr>
          <p:nvPr/>
        </p:nvSpPr>
        <p:spPr bwMode="auto">
          <a:xfrm>
            <a:off x="1752600" y="666750"/>
            <a:ext cx="556260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1" i="0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defRPr>
            </a:lvl1pPr>
            <a:lvl2pPr marL="4572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8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2pPr>
            <a:lvl3pPr marL="9144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3pPr>
            <a:lvl4pPr marL="13716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4pPr>
            <a:lvl5pPr marL="18288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5pPr>
            <a:lvl6pPr marL="22860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algn="ctr" defTabSz="-13872816">
              <a:lnSpc>
                <a:spcPct val="90000"/>
              </a:lnSpc>
              <a:defRPr/>
            </a:pPr>
            <a:r>
              <a:rPr lang="en-US" sz="24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  <a:t>Don’t forget to complete an online eval</a:t>
            </a:r>
          </a:p>
          <a:p>
            <a:pPr algn="ctr" defTabSz="-13872816">
              <a:lnSpc>
                <a:spcPct val="90000"/>
              </a:lnSpc>
              <a:defRPr/>
            </a:pPr>
            <a:endParaRPr lang="en-US" sz="1200" kern="0" dirty="0">
              <a:solidFill>
                <a:sysClr val="window" lastClr="FFFFFF">
                  <a:lumMod val="50000"/>
                </a:sysClr>
              </a:solidFill>
              <a:latin typeface="Calibri"/>
            </a:endParaRPr>
          </a:p>
          <a:p>
            <a:pPr algn="ctr" defTabSz="-13872816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800" kern="0" dirty="0">
                <a:solidFill>
                  <a:sysClr val="windowText" lastClr="000000"/>
                </a:solidFill>
                <a:latin typeface="Calibri"/>
              </a:rPr>
              <a:t>Build Mobile Apps with Xamarin</a:t>
            </a:r>
          </a:p>
          <a:p>
            <a:pPr algn="ctr" defTabSz="-13872816">
              <a:lnSpc>
                <a:spcPct val="90000"/>
              </a:lnSpc>
              <a:spcBef>
                <a:spcPts val="0"/>
              </a:spcBef>
              <a:defRPr/>
            </a:pPr>
            <a:endParaRPr lang="en-US" sz="1200" kern="0" dirty="0">
              <a:solidFill>
                <a:sysClr val="windowText" lastClr="000000"/>
              </a:solidFill>
              <a:latin typeface="Calibri"/>
            </a:endParaRPr>
          </a:p>
          <a:p>
            <a:pPr algn="ctr" defTabSz="-13872816">
              <a:lnSpc>
                <a:spcPct val="90000"/>
              </a:lnSpc>
              <a:defRPr/>
            </a:pPr>
            <a:r>
              <a:rPr lang="en-US" sz="24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  <a:t>Your evaluation helps organizers build better conferences </a:t>
            </a:r>
            <a:br>
              <a:rPr lang="en-US" sz="24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</a:br>
            <a:r>
              <a:rPr lang="en-US" sz="2400" kern="0" dirty="0">
                <a:solidFill>
                  <a:sysClr val="window" lastClr="FFFFFF">
                    <a:lumMod val="50000"/>
                  </a:sysClr>
                </a:solidFill>
                <a:latin typeface="Calibri"/>
              </a:rPr>
              <a:t>and helps speakers improve their sessions.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686303D0-3B72-3E44-8486-7565572C4F32}"/>
              </a:ext>
            </a:extLst>
          </p:cNvPr>
          <p:cNvSpPr txBox="1">
            <a:spLocks/>
          </p:cNvSpPr>
          <p:nvPr/>
        </p:nvSpPr>
        <p:spPr bwMode="auto">
          <a:xfrm>
            <a:off x="3124200" y="3570778"/>
            <a:ext cx="2971800" cy="98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000" kern="0" dirty="0">
                <a:solidFill>
                  <a:schemeClr val="accent1"/>
                </a:solidFill>
                <a:latin typeface="Calibri"/>
                <a:cs typeface="Mangal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CFF9FC-E7A5-1748-8180-323CB5755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346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9260-3A55-47AC-A794-D84BDFB9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B6261578-44E8-4C0C-88E2-6CCAA6C235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95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0930-AEB2-4F3B-B1D0-8BDAC22B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C6860-882F-467B-8323-67F4D7DD2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Worked at Microsoft from 1996-2005</a:t>
            </a:r>
          </a:p>
          <a:p>
            <a:pPr lvl="1"/>
            <a:r>
              <a:rPr lang="en-US" dirty="0"/>
              <a:t>Developer Tools Marketing, Visual Basic team</a:t>
            </a:r>
          </a:p>
          <a:p>
            <a:r>
              <a:rPr lang="en-US" dirty="0"/>
              <a:t>Independent from 2005-2010</a:t>
            </a:r>
          </a:p>
          <a:p>
            <a:pPr lvl="1"/>
            <a:r>
              <a:rPr lang="en-US" dirty="0"/>
              <a:t>Training for </a:t>
            </a:r>
            <a:r>
              <a:rPr lang="en-US" dirty="0" err="1"/>
              <a:t>AppDev</a:t>
            </a:r>
            <a:endParaRPr lang="en-US" dirty="0"/>
          </a:p>
          <a:p>
            <a:r>
              <a:rPr lang="en-US" dirty="0"/>
              <a:t>Worked at Microsoft from 2010-2019</a:t>
            </a:r>
          </a:p>
          <a:p>
            <a:pPr lvl="1"/>
            <a:r>
              <a:rPr lang="en-US" dirty="0"/>
              <a:t>Developer Evangelism</a:t>
            </a:r>
          </a:p>
          <a:p>
            <a:pPr lvl="1"/>
            <a:r>
              <a:rPr lang="en-US" dirty="0"/>
              <a:t>Creator and host of </a:t>
            </a:r>
            <a:r>
              <a:rPr lang="en-US" dirty="0">
                <a:hlinkClick r:id="rId2"/>
              </a:rPr>
              <a:t>Visual Studio Toolbox</a:t>
            </a:r>
            <a:endParaRPr lang="en-US" dirty="0"/>
          </a:p>
          <a:p>
            <a:r>
              <a:rPr lang="en-US" dirty="0"/>
              <a:t>Spoken at numerous dev conferences </a:t>
            </a:r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85581640-C22E-49D8-B8C4-2BFE4CC190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03071" y="1207294"/>
            <a:ext cx="3638548" cy="27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228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Xamarin</a:t>
            </a:r>
          </a:p>
          <a:p>
            <a:r>
              <a:rPr lang="en-US" dirty="0"/>
              <a:t>Review various technologies </a:t>
            </a:r>
          </a:p>
          <a:p>
            <a:pPr lvl="1"/>
            <a:r>
              <a:rPr lang="en-US" dirty="0"/>
              <a:t>XAML, MVVM, SQLite, REST APIs</a:t>
            </a:r>
          </a:p>
          <a:p>
            <a:r>
              <a:rPr lang="en-US" dirty="0"/>
              <a:t>Build an app that runs on Windows, Android, iOS</a:t>
            </a:r>
          </a:p>
          <a:p>
            <a:pPr lvl="1"/>
            <a:r>
              <a:rPr lang="en-US" dirty="0"/>
              <a:t>Full CRUD</a:t>
            </a:r>
          </a:p>
          <a:p>
            <a:pPr lvl="1"/>
            <a:r>
              <a:rPr lang="en-US" dirty="0"/>
              <a:t>Test and deploy locally</a:t>
            </a:r>
          </a:p>
          <a:p>
            <a:r>
              <a:rPr lang="en-US" dirty="0"/>
              <a:t>Out of scope</a:t>
            </a:r>
          </a:p>
          <a:p>
            <a:pPr lvl="1"/>
            <a:r>
              <a:rPr lang="en-US" dirty="0"/>
              <a:t>Beautiful apps, DevOps, app stores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Script and Source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versions of the app are in GitHub</a:t>
            </a:r>
          </a:p>
          <a:p>
            <a:pPr lvl="1"/>
            <a:r>
              <a:rPr lang="en-US" dirty="0">
                <a:hlinkClick r:id="rId2"/>
              </a:rPr>
              <a:t>https://github.com/rogreen/Xamarin-Workshop-App-V1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https://github.com/rogreen/Xamarin-Workshop-App-V2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https://github.com/rogreen/Xamarin-Workshop-App-V3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https://github.com/rogreen/Xamarin-Workshop-App-V4</a:t>
            </a:r>
            <a:r>
              <a:rPr lang="en-US" dirty="0"/>
              <a:t> </a:t>
            </a:r>
          </a:p>
          <a:p>
            <a:r>
              <a:rPr lang="en-US" dirty="0"/>
              <a:t>Demo script is in the V1 repo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75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97B3F7-A6A0-464B-B550-86BB80B2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81150"/>
            <a:ext cx="7772400" cy="571500"/>
          </a:xfrm>
        </p:spPr>
        <p:txBody>
          <a:bodyPr/>
          <a:lstStyle/>
          <a:p>
            <a:r>
              <a:rPr lang="en-US" sz="3600" dirty="0"/>
              <a:t>What is Xamarin?</a:t>
            </a:r>
          </a:p>
        </p:txBody>
      </p:sp>
    </p:spTree>
    <p:extLst>
      <p:ext uri="{BB962C8B-B14F-4D97-AF65-F5344CB8AC3E}">
        <p14:creationId xmlns:p14="http://schemas.microsoft.com/office/powerpoint/2010/main" val="9029214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76DE-4C54-4951-802E-91F0EB68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dirty="0"/>
              <a:t>What is Xamarin?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03CA7-0195-4370-A46B-641FE096F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/>
          <a:lstStyle/>
          <a:p>
            <a:r>
              <a:rPr lang="en-US" dirty="0"/>
              <a:t>Open-source platform for building modern apps for iOS, Android and Windows with .NET</a:t>
            </a:r>
          </a:p>
          <a:p>
            <a:r>
              <a:rPr lang="en-US" dirty="0"/>
              <a:t>Abstraction layer that manages link between shared code written in C# and underlying platform code</a:t>
            </a:r>
          </a:p>
          <a:p>
            <a:r>
              <a:rPr lang="en-US" dirty="0"/>
              <a:t>Apps compile to native application packages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apk</a:t>
            </a:r>
            <a:r>
              <a:rPr lang="en-US" dirty="0"/>
              <a:t> on Android, .</a:t>
            </a:r>
            <a:r>
              <a:rPr lang="en-US" dirty="0" err="1"/>
              <a:t>ipa</a:t>
            </a:r>
            <a:r>
              <a:rPr lang="en-US" dirty="0"/>
              <a:t> on iOS, .exe and Windows</a:t>
            </a:r>
          </a:p>
        </p:txBody>
      </p:sp>
    </p:spTree>
    <p:extLst>
      <p:ext uri="{BB962C8B-B14F-4D97-AF65-F5344CB8AC3E}">
        <p14:creationId xmlns:p14="http://schemas.microsoft.com/office/powerpoint/2010/main" val="38098206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5367-D811-4A89-BB6F-BEC9A0A8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1500"/>
          </a:xfrm>
        </p:spPr>
        <p:txBody>
          <a:bodyPr/>
          <a:lstStyle/>
          <a:p>
            <a:r>
              <a:rPr lang="en-US" dirty="0"/>
              <a:t>How Does Xamarin Work?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6D6A6EA-075B-4D20-B183-DCF567C5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/>
          <a:lstStyle/>
          <a:p>
            <a:r>
              <a:rPr lang="en-US" dirty="0"/>
              <a:t>Complete binding for the underlying SDKs</a:t>
            </a:r>
          </a:p>
          <a:p>
            <a:pPr lvl="1"/>
            <a:r>
              <a:rPr lang="en-US" dirty="0"/>
              <a:t>Get access to nearly the entire iOS and Android platform</a:t>
            </a:r>
          </a:p>
          <a:p>
            <a:r>
              <a:rPr lang="en-US" dirty="0"/>
              <a:t>Write apps in C# </a:t>
            </a:r>
          </a:p>
          <a:p>
            <a:r>
              <a:rPr lang="en-US" dirty="0"/>
              <a:t>Use .NET BCL and many/most newer features</a:t>
            </a:r>
          </a:p>
          <a:p>
            <a:r>
              <a:rPr lang="en-US" dirty="0"/>
              <a:t>Interop with Objective-C, Java, C, C++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31349-7FC0-4702-9680-19E26F61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952750"/>
            <a:ext cx="4876800" cy="200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881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QLintersection">
  <a:themeElements>
    <a:clrScheme name="DEV2019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25A5AB"/>
      </a:accent1>
      <a:accent2>
        <a:srgbClr val="99CACA"/>
      </a:accent2>
      <a:accent3>
        <a:srgbClr val="582865"/>
      </a:accent3>
      <a:accent4>
        <a:srgbClr val="00979F"/>
      </a:accent4>
      <a:accent5>
        <a:srgbClr val="379ECC"/>
      </a:accent5>
      <a:accent6>
        <a:srgbClr val="8ABCDB"/>
      </a:accent6>
      <a:hlink>
        <a:srgbClr val="3194B1"/>
      </a:hlink>
      <a:folHlink>
        <a:srgbClr val="B282AD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790</Words>
  <Application>Microsoft Office PowerPoint</Application>
  <PresentationFormat>On-screen Show (16:9)</PresentationFormat>
  <Paragraphs>131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Myriad Pro</vt:lpstr>
      <vt:lpstr>Verdana</vt:lpstr>
      <vt:lpstr>Wingdings</vt:lpstr>
      <vt:lpstr>SQLintersection</vt:lpstr>
      <vt:lpstr> Build Mobile Apps with Xamarin</vt:lpstr>
      <vt:lpstr>PowerPoint Presentation</vt:lpstr>
      <vt:lpstr>PowerPoint Presentation</vt:lpstr>
      <vt:lpstr>Who Am I?</vt:lpstr>
      <vt:lpstr>Agenda</vt:lpstr>
      <vt:lpstr>Demo Script and Source Code</vt:lpstr>
      <vt:lpstr>What is Xamarin?</vt:lpstr>
      <vt:lpstr>What is Xamarin? </vt:lpstr>
      <vt:lpstr>How Does Xamarin Work?</vt:lpstr>
      <vt:lpstr>How Does Xamarin.Android Work?</vt:lpstr>
      <vt:lpstr>How Does Xamarin.Android Work?</vt:lpstr>
      <vt:lpstr>How Does Xamarin.iOS Work?</vt:lpstr>
      <vt:lpstr>How Does Xamarin.iOS Work?</vt:lpstr>
      <vt:lpstr>What is Xamarin Essentials? </vt:lpstr>
      <vt:lpstr>What is Xamarin.Forms? </vt:lpstr>
      <vt:lpstr>How Does Xamarin.Forms Work? </vt:lpstr>
      <vt:lpstr>What is XAML?</vt:lpstr>
      <vt:lpstr>What is XAML? </vt:lpstr>
      <vt:lpstr>Xamarin.Forms Pages</vt:lpstr>
      <vt:lpstr>Xamarin.Forms Layouts</vt:lpstr>
      <vt:lpstr>Xamarin.Forms Views</vt:lpstr>
      <vt:lpstr>Demo</vt:lpstr>
      <vt:lpstr>Build The HoneyDo App</vt:lpstr>
      <vt:lpstr>What is MVVM? </vt:lpstr>
      <vt:lpstr>What is SQLite? </vt:lpstr>
      <vt:lpstr>References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Robert Green</cp:lastModifiedBy>
  <cp:revision>67</cp:revision>
  <cp:lastPrinted>2012-12-21T20:05:00Z</cp:lastPrinted>
  <dcterms:created xsi:type="dcterms:W3CDTF">2014-10-22T19:18:01Z</dcterms:created>
  <dcterms:modified xsi:type="dcterms:W3CDTF">2021-06-06T12:42:07Z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