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63" r:id="rId3"/>
    <p:sldId id="265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D50D5-BEFB-4BC5-ABBA-24237F069DA2}" v="14" dt="2021-03-29T12:48:25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77" autoAdjust="0"/>
  </p:normalViewPr>
  <p:slideViewPr>
    <p:cSldViewPr>
      <p:cViewPr varScale="1">
        <p:scale>
          <a:sx n="98" d="100"/>
          <a:sy n="98" d="100"/>
        </p:scale>
        <p:origin x="1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wn Dill" userId="85d3f291-4b68-4d28-8ede-d8cf7a7b05b9" providerId="ADAL" clId="{48CD50D5-BEFB-4BC5-ABBA-24237F069DA2}"/>
    <pc:docChg chg="undo custSel addSld delSld modSld">
      <pc:chgData name="Shawn Dill" userId="85d3f291-4b68-4d28-8ede-d8cf7a7b05b9" providerId="ADAL" clId="{48CD50D5-BEFB-4BC5-ABBA-24237F069DA2}" dt="2021-03-29T17:14:59.809" v="4224" actId="6549"/>
      <pc:docMkLst>
        <pc:docMk/>
      </pc:docMkLst>
      <pc:sldChg chg="addSp delSp modSp mod modNotesTx">
        <pc:chgData name="Shawn Dill" userId="85d3f291-4b68-4d28-8ede-d8cf7a7b05b9" providerId="ADAL" clId="{48CD50D5-BEFB-4BC5-ABBA-24237F069DA2}" dt="2021-03-29T17:14:59.809" v="4224" actId="6549"/>
        <pc:sldMkLst>
          <pc:docMk/>
          <pc:sldMk cId="0" sldId="256"/>
        </pc:sldMkLst>
        <pc:spChg chg="del">
          <ac:chgData name="Shawn Dill" userId="85d3f291-4b68-4d28-8ede-d8cf7a7b05b9" providerId="ADAL" clId="{48CD50D5-BEFB-4BC5-ABBA-24237F069DA2}" dt="2021-03-26T16:17:39.618" v="722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Shawn Dill" userId="85d3f291-4b68-4d28-8ede-d8cf7a7b05b9" providerId="ADAL" clId="{48CD50D5-BEFB-4BC5-ABBA-24237F069DA2}" dt="2021-03-26T16:17:42.219" v="723" actId="478"/>
          <ac:spMkLst>
            <pc:docMk/>
            <pc:sldMk cId="0" sldId="256"/>
            <ac:spMk id="5" creationId="{FF7E70DD-AD8B-4188-9665-3CB46A61AA98}"/>
          </ac:spMkLst>
        </pc:spChg>
      </pc:sldChg>
      <pc:sldChg chg="del">
        <pc:chgData name="Shawn Dill" userId="85d3f291-4b68-4d28-8ede-d8cf7a7b05b9" providerId="ADAL" clId="{48CD50D5-BEFB-4BC5-ABBA-24237F069DA2}" dt="2021-03-26T14:05:47.897" v="3" actId="47"/>
        <pc:sldMkLst>
          <pc:docMk/>
          <pc:sldMk cId="0" sldId="262"/>
        </pc:sldMkLst>
      </pc:sldChg>
      <pc:sldChg chg="modSp mod modNotesTx">
        <pc:chgData name="Shawn Dill" userId="85d3f291-4b68-4d28-8ede-d8cf7a7b05b9" providerId="ADAL" clId="{48CD50D5-BEFB-4BC5-ABBA-24237F069DA2}" dt="2021-03-29T17:14:56.622" v="4223" actId="6549"/>
        <pc:sldMkLst>
          <pc:docMk/>
          <pc:sldMk cId="0" sldId="263"/>
        </pc:sldMkLst>
        <pc:spChg chg="mod">
          <ac:chgData name="Shawn Dill" userId="85d3f291-4b68-4d28-8ede-d8cf7a7b05b9" providerId="ADAL" clId="{48CD50D5-BEFB-4BC5-ABBA-24237F069DA2}" dt="2021-03-29T12:48:25.652" v="4221" actId="207"/>
          <ac:spMkLst>
            <pc:docMk/>
            <pc:sldMk cId="0" sldId="263"/>
            <ac:spMk id="3" creationId="{00000000-0000-0000-0000-000000000000}"/>
          </ac:spMkLst>
        </pc:spChg>
      </pc:sldChg>
      <pc:sldChg chg="modNotesTx">
        <pc:chgData name="Shawn Dill" userId="85d3f291-4b68-4d28-8ede-d8cf7a7b05b9" providerId="ADAL" clId="{48CD50D5-BEFB-4BC5-ABBA-24237F069DA2}" dt="2021-03-29T12:45:13.925" v="4201" actId="6549"/>
        <pc:sldMkLst>
          <pc:docMk/>
          <pc:sldMk cId="281092648" sldId="264"/>
        </pc:sldMkLst>
      </pc:sldChg>
      <pc:sldChg chg="addSp delSp modSp new mod modNotesTx">
        <pc:chgData name="Shawn Dill" userId="85d3f291-4b68-4d28-8ede-d8cf7a7b05b9" providerId="ADAL" clId="{48CD50D5-BEFB-4BC5-ABBA-24237F069DA2}" dt="2021-03-29T17:14:53.629" v="4222" actId="6549"/>
        <pc:sldMkLst>
          <pc:docMk/>
          <pc:sldMk cId="3454178917" sldId="265"/>
        </pc:sldMkLst>
        <pc:spChg chg="mod">
          <ac:chgData name="Shawn Dill" userId="85d3f291-4b68-4d28-8ede-d8cf7a7b05b9" providerId="ADAL" clId="{48CD50D5-BEFB-4BC5-ABBA-24237F069DA2}" dt="2021-03-26T16:41:37.235" v="1194"/>
          <ac:spMkLst>
            <pc:docMk/>
            <pc:sldMk cId="3454178917" sldId="265"/>
            <ac:spMk id="2" creationId="{4806554B-08C3-4DB3-9A90-568151EFA923}"/>
          </ac:spMkLst>
        </pc:spChg>
        <pc:spChg chg="del">
          <ac:chgData name="Shawn Dill" userId="85d3f291-4b68-4d28-8ede-d8cf7a7b05b9" providerId="ADAL" clId="{48CD50D5-BEFB-4BC5-ABBA-24237F069DA2}" dt="2021-03-26T16:42:58.165" v="1195"/>
          <ac:spMkLst>
            <pc:docMk/>
            <pc:sldMk cId="3454178917" sldId="265"/>
            <ac:spMk id="3" creationId="{74ED075D-AE9C-4179-86DC-36890F6F6F7D}"/>
          </ac:spMkLst>
        </pc:spChg>
        <pc:spChg chg="add mod">
          <ac:chgData name="Shawn Dill" userId="85d3f291-4b68-4d28-8ede-d8cf7a7b05b9" providerId="ADAL" clId="{48CD50D5-BEFB-4BC5-ABBA-24237F069DA2}" dt="2021-03-26T16:49:52.841" v="1361" actId="20577"/>
          <ac:spMkLst>
            <pc:docMk/>
            <pc:sldMk cId="3454178917" sldId="265"/>
            <ac:spMk id="5" creationId="{EE7927CC-D520-45EC-8220-B7F0310A6A64}"/>
          </ac:spMkLst>
        </pc:spChg>
        <pc:picChg chg="add mod">
          <ac:chgData name="Shawn Dill" userId="85d3f291-4b68-4d28-8ede-d8cf7a7b05b9" providerId="ADAL" clId="{48CD50D5-BEFB-4BC5-ABBA-24237F069DA2}" dt="2021-03-26T16:49:38.214" v="1358" actId="1076"/>
          <ac:picMkLst>
            <pc:docMk/>
            <pc:sldMk cId="3454178917" sldId="265"/>
            <ac:picMk id="4" creationId="{E7742CDB-FF5B-4A6E-B73B-8C489956D2AC}"/>
          </ac:picMkLst>
        </pc:picChg>
      </pc:sldChg>
      <pc:sldChg chg="del">
        <pc:chgData name="Shawn Dill" userId="85d3f291-4b68-4d28-8ede-d8cf7a7b05b9" providerId="ADAL" clId="{48CD50D5-BEFB-4BC5-ABBA-24237F069DA2}" dt="2021-03-26T14:05:53.628" v="9" actId="47"/>
        <pc:sldMkLst>
          <pc:docMk/>
          <pc:sldMk cId="0" sldId="266"/>
        </pc:sldMkLst>
      </pc:sldChg>
      <pc:sldChg chg="del">
        <pc:chgData name="Shawn Dill" userId="85d3f291-4b68-4d28-8ede-d8cf7a7b05b9" providerId="ADAL" clId="{48CD50D5-BEFB-4BC5-ABBA-24237F069DA2}" dt="2021-03-26T14:05:45.945" v="0" actId="47"/>
        <pc:sldMkLst>
          <pc:docMk/>
          <pc:sldMk cId="1472328323" sldId="269"/>
        </pc:sldMkLst>
      </pc:sldChg>
      <pc:sldChg chg="del">
        <pc:chgData name="Shawn Dill" userId="85d3f291-4b68-4d28-8ede-d8cf7a7b05b9" providerId="ADAL" clId="{48CD50D5-BEFB-4BC5-ABBA-24237F069DA2}" dt="2021-03-26T14:05:46.272" v="1" actId="47"/>
        <pc:sldMkLst>
          <pc:docMk/>
          <pc:sldMk cId="2278157731" sldId="270"/>
        </pc:sldMkLst>
      </pc:sldChg>
      <pc:sldChg chg="del">
        <pc:chgData name="Shawn Dill" userId="85d3f291-4b68-4d28-8ede-d8cf7a7b05b9" providerId="ADAL" clId="{48CD50D5-BEFB-4BC5-ABBA-24237F069DA2}" dt="2021-03-26T14:05:46.857" v="2" actId="47"/>
        <pc:sldMkLst>
          <pc:docMk/>
          <pc:sldMk cId="379188725" sldId="271"/>
        </pc:sldMkLst>
      </pc:sldChg>
      <pc:sldChg chg="del">
        <pc:chgData name="Shawn Dill" userId="85d3f291-4b68-4d28-8ede-d8cf7a7b05b9" providerId="ADAL" clId="{48CD50D5-BEFB-4BC5-ABBA-24237F069DA2}" dt="2021-03-26T14:05:52.111" v="5" actId="47"/>
        <pc:sldMkLst>
          <pc:docMk/>
          <pc:sldMk cId="3743684812" sldId="272"/>
        </pc:sldMkLst>
      </pc:sldChg>
      <pc:sldChg chg="del">
        <pc:chgData name="Shawn Dill" userId="85d3f291-4b68-4d28-8ede-d8cf7a7b05b9" providerId="ADAL" clId="{48CD50D5-BEFB-4BC5-ABBA-24237F069DA2}" dt="2021-03-26T14:05:52.331" v="6" actId="47"/>
        <pc:sldMkLst>
          <pc:docMk/>
          <pc:sldMk cId="3468273353" sldId="273"/>
        </pc:sldMkLst>
      </pc:sldChg>
      <pc:sldChg chg="del">
        <pc:chgData name="Shawn Dill" userId="85d3f291-4b68-4d28-8ede-d8cf7a7b05b9" providerId="ADAL" clId="{48CD50D5-BEFB-4BC5-ABBA-24237F069DA2}" dt="2021-03-26T14:05:52.960" v="8" actId="47"/>
        <pc:sldMkLst>
          <pc:docMk/>
          <pc:sldMk cId="971649802" sldId="278"/>
        </pc:sldMkLst>
      </pc:sldChg>
    </pc:docChg>
  </pc:docChgLst>
  <pc:docChgLst>
    <pc:chgData name="Shawn Dill" userId="85d3f291-4b68-4d28-8ede-d8cf7a7b05b9" providerId="ADAL" clId="{7636D535-C728-4CB8-99A4-BE68F91ABAC5}"/>
    <pc:docChg chg="delSld">
      <pc:chgData name="Shawn Dill" userId="85d3f291-4b68-4d28-8ede-d8cf7a7b05b9" providerId="ADAL" clId="{7636D535-C728-4CB8-99A4-BE68F91ABAC5}" dt="2021-03-26T10:03:41.563" v="0" actId="47"/>
      <pc:docMkLst>
        <pc:docMk/>
      </pc:docMkLst>
      <pc:sldChg chg="del">
        <pc:chgData name="Shawn Dill" userId="85d3f291-4b68-4d28-8ede-d8cf7a7b05b9" providerId="ADAL" clId="{7636D535-C728-4CB8-99A4-BE68F91ABAC5}" dt="2021-03-26T10:03:41.563" v="0" actId="47"/>
        <pc:sldMkLst>
          <pc:docMk/>
          <pc:sldMk cId="32480347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98B2A-571A-4EAD-8ED7-CDCC30CD97A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A39BE-8925-4BA6-A286-4B9403AC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5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0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4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5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gu.hosted.panopto.com/Panopto/Pages/Viewer.aspx?id=0264505f-2d37-426f-b03a-acfa00cf38b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C843 KOP1 Task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E. Incident Response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Video Link: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https://wgu.hosted.panopto.com/Panopto/Pages/Viewer.aspx?id=0264505f-2d37-426f-b03a-acfa00cf38b3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Task Requirement</a:t>
            </a:r>
            <a:r>
              <a:rPr lang="en-US" dirty="0"/>
              <a:t>: Explain how having an incident response plan in place will benefit </a:t>
            </a:r>
            <a:r>
              <a:rPr lang="en-US" dirty="0" err="1"/>
              <a:t>Azumer</a:t>
            </a:r>
            <a:r>
              <a:rPr lang="en-US" dirty="0"/>
              <a:t> Water, using details from the case study to support your explanation.</a:t>
            </a:r>
          </a:p>
          <a:p>
            <a:r>
              <a:rPr lang="en-US" dirty="0"/>
              <a:t>Tie in two or more elements of an incident response plan: </a:t>
            </a:r>
          </a:p>
          <a:p>
            <a:pPr lvl="1"/>
            <a:r>
              <a:rPr lang="en-US" sz="2100" dirty="0"/>
              <a:t>Mission </a:t>
            </a:r>
          </a:p>
          <a:p>
            <a:pPr lvl="1"/>
            <a:r>
              <a:rPr lang="en-US" sz="2100" dirty="0"/>
              <a:t>Strategies and goals </a:t>
            </a:r>
          </a:p>
          <a:p>
            <a:pPr lvl="1"/>
            <a:r>
              <a:rPr lang="en-US" sz="2100" dirty="0"/>
              <a:t>Senior management approval </a:t>
            </a:r>
          </a:p>
          <a:p>
            <a:pPr lvl="1"/>
            <a:r>
              <a:rPr lang="en-US" sz="2100" b="1" dirty="0">
                <a:highlight>
                  <a:srgbClr val="FFFF00"/>
                </a:highlight>
              </a:rPr>
              <a:t>Organizational approach to incident response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>
                <a:highlight>
                  <a:srgbClr val="FFFF00"/>
                </a:highlight>
              </a:rPr>
              <a:t>Incident handling Approach/Incident Response Lifecycle</a:t>
            </a:r>
          </a:p>
          <a:p>
            <a:pPr lvl="1"/>
            <a:r>
              <a:rPr lang="en-US" sz="2100" b="1" dirty="0">
                <a:highlight>
                  <a:srgbClr val="FFFF00"/>
                </a:highlight>
              </a:rPr>
              <a:t>How the incident response team will communicate with the rest of the organization and with other organizations </a:t>
            </a:r>
          </a:p>
          <a:p>
            <a:pPr lvl="1"/>
            <a:r>
              <a:rPr lang="en-US" sz="2100" dirty="0"/>
              <a:t>Metrics for measuring the incident response capability and its effectiveness </a:t>
            </a:r>
          </a:p>
          <a:p>
            <a:pPr lvl="1"/>
            <a:r>
              <a:rPr lang="en-US" sz="2100" dirty="0"/>
              <a:t>Roadmap for maturing the incident response capability </a:t>
            </a:r>
          </a:p>
          <a:p>
            <a:pPr lvl="1"/>
            <a:r>
              <a:rPr lang="en-US" sz="2100" dirty="0"/>
              <a:t>How the program fits into the overall organization.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554B-08C3-4DB3-9A90-568151EF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E. Incident Response Plan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742CDB-FF5B-4A6E-B73B-8C489956D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0396" y="2422275"/>
            <a:ext cx="6825803" cy="3438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7927CC-D520-45EC-8220-B7F0310A6A64}"/>
              </a:ext>
            </a:extLst>
          </p:cNvPr>
          <p:cNvSpPr/>
          <p:nvPr/>
        </p:nvSpPr>
        <p:spPr>
          <a:xfrm>
            <a:off x="1676400" y="5830868"/>
            <a:ext cx="5438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Incident Response Life Cycle (NIST SP 800-61r)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7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E. Incident Response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Benefit #1:  Explain a </a:t>
            </a:r>
            <a:r>
              <a:rPr lang="en-US" sz="2400" dirty="0">
                <a:solidFill>
                  <a:srgbClr val="FF0000"/>
                </a:solidFill>
              </a:rPr>
              <a:t>specific</a:t>
            </a:r>
            <a:r>
              <a:rPr lang="en-US" sz="2400" dirty="0"/>
              <a:t> applicable aspect of an incident response plan and how it would have addressed a </a:t>
            </a:r>
            <a:r>
              <a:rPr lang="en-US" sz="2400" dirty="0">
                <a:solidFill>
                  <a:srgbClr val="FF0000"/>
                </a:solidFill>
              </a:rPr>
              <a:t>specific</a:t>
            </a:r>
            <a:r>
              <a:rPr lang="en-US" sz="2400" dirty="0"/>
              <a:t> instance from the case study, thereby benefiting the company.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Benefit #2:  Explain a </a:t>
            </a:r>
            <a:r>
              <a:rPr lang="en-US" sz="2400" dirty="0">
                <a:solidFill>
                  <a:srgbClr val="FF0000"/>
                </a:solidFill>
              </a:rPr>
              <a:t>specific</a:t>
            </a:r>
            <a:r>
              <a:rPr lang="en-US" sz="2400" dirty="0"/>
              <a:t> applicable aspect of an incident response plan and how it would have addressed a </a:t>
            </a:r>
            <a:r>
              <a:rPr lang="en-US" sz="2400" dirty="0">
                <a:solidFill>
                  <a:srgbClr val="FF0000"/>
                </a:solidFill>
              </a:rPr>
              <a:t>specific </a:t>
            </a:r>
            <a:r>
              <a:rPr lang="en-US" sz="2400" dirty="0"/>
              <a:t>instance from the case study thereby benefitting the company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2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</TotalTime>
  <Words>222</Words>
  <Application>Microsoft Office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Constantia</vt:lpstr>
      <vt:lpstr>Wingdings</vt:lpstr>
      <vt:lpstr>Wingdings 2</vt:lpstr>
      <vt:lpstr>Flow</vt:lpstr>
      <vt:lpstr>C843 KOP1 Task 1</vt:lpstr>
      <vt:lpstr>E. Incident Response Plan</vt:lpstr>
      <vt:lpstr>E. Incident Response Plan</vt:lpstr>
      <vt:lpstr>E. Incident Response Plan</vt:lpstr>
    </vt:vector>
  </TitlesOfParts>
  <Company>WGU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JST2 Presentation</dc:title>
  <dc:creator>vshrader</dc:creator>
  <cp:lastModifiedBy>Shawn Dill</cp:lastModifiedBy>
  <cp:revision>127</cp:revision>
  <dcterms:created xsi:type="dcterms:W3CDTF">2013-06-27T22:06:25Z</dcterms:created>
  <dcterms:modified xsi:type="dcterms:W3CDTF">2021-03-29T17:15:02Z</dcterms:modified>
</cp:coreProperties>
</file>