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85" r:id="rId3"/>
    <p:sldId id="269" r:id="rId4"/>
    <p:sldId id="270" r:id="rId5"/>
    <p:sldId id="271" r:id="rId6"/>
    <p:sldId id="262" r:id="rId7"/>
    <p:sldId id="263" r:id="rId8"/>
    <p:sldId id="264" r:id="rId9"/>
    <p:sldId id="272" r:id="rId10"/>
    <p:sldId id="280" r:id="rId11"/>
    <p:sldId id="283"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58" autoAdjust="0"/>
  </p:normalViewPr>
  <p:slideViewPr>
    <p:cSldViewPr>
      <p:cViewPr varScale="1">
        <p:scale>
          <a:sx n="100" d="100"/>
          <a:sy n="100" d="100"/>
        </p:scale>
        <p:origin x="1914"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98B2A-571A-4EAD-8ED7-CDCC30CD97AE}" type="datetimeFigureOut">
              <a:rPr lang="en-US" smtClean="0"/>
              <a:t>8/4/2022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A39BE-8925-4BA6-A286-4B9403ACA3B4}" type="slidenum">
              <a:rPr lang="en-US" smtClean="0"/>
              <a:t>‹#›</a:t>
            </a:fld>
            <a:endParaRPr lang="en-US" dirty="0"/>
          </a:p>
        </p:txBody>
      </p:sp>
    </p:spTree>
    <p:extLst>
      <p:ext uri="{BB962C8B-B14F-4D97-AF65-F5344CB8AC3E}">
        <p14:creationId xmlns:p14="http://schemas.microsoft.com/office/powerpoint/2010/main" val="122012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a:t>
            </a:fld>
            <a:endParaRPr lang="en-US" dirty="0"/>
          </a:p>
        </p:txBody>
      </p:sp>
    </p:spTree>
    <p:extLst>
      <p:ext uri="{BB962C8B-B14F-4D97-AF65-F5344CB8AC3E}">
        <p14:creationId xmlns:p14="http://schemas.microsoft.com/office/powerpoint/2010/main" val="511955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10</a:t>
            </a:fld>
            <a:endParaRPr lang="en-US" dirty="0"/>
          </a:p>
        </p:txBody>
      </p:sp>
    </p:spTree>
    <p:extLst>
      <p:ext uri="{BB962C8B-B14F-4D97-AF65-F5344CB8AC3E}">
        <p14:creationId xmlns:p14="http://schemas.microsoft.com/office/powerpoint/2010/main" val="66898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11</a:t>
            </a:fld>
            <a:endParaRPr lang="en-US" dirty="0"/>
          </a:p>
        </p:txBody>
      </p:sp>
    </p:spTree>
    <p:extLst>
      <p:ext uri="{BB962C8B-B14F-4D97-AF65-F5344CB8AC3E}">
        <p14:creationId xmlns:p14="http://schemas.microsoft.com/office/powerpoint/2010/main" val="42200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12</a:t>
            </a:fld>
            <a:endParaRPr lang="en-US" dirty="0"/>
          </a:p>
        </p:txBody>
      </p:sp>
    </p:spTree>
    <p:extLst>
      <p:ext uri="{BB962C8B-B14F-4D97-AF65-F5344CB8AC3E}">
        <p14:creationId xmlns:p14="http://schemas.microsoft.com/office/powerpoint/2010/main" val="3100879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2</a:t>
            </a:fld>
            <a:endParaRPr lang="en-US" dirty="0"/>
          </a:p>
        </p:txBody>
      </p:sp>
    </p:spTree>
    <p:extLst>
      <p:ext uri="{BB962C8B-B14F-4D97-AF65-F5344CB8AC3E}">
        <p14:creationId xmlns:p14="http://schemas.microsoft.com/office/powerpoint/2010/main" val="3520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3</a:t>
            </a:fld>
            <a:endParaRPr lang="en-US" dirty="0"/>
          </a:p>
        </p:txBody>
      </p:sp>
    </p:spTree>
    <p:extLst>
      <p:ext uri="{BB962C8B-B14F-4D97-AF65-F5344CB8AC3E}">
        <p14:creationId xmlns:p14="http://schemas.microsoft.com/office/powerpoint/2010/main" val="26671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4</a:t>
            </a:fld>
            <a:endParaRPr lang="en-US" dirty="0"/>
          </a:p>
        </p:txBody>
      </p:sp>
    </p:spTree>
    <p:extLst>
      <p:ext uri="{BB962C8B-B14F-4D97-AF65-F5344CB8AC3E}">
        <p14:creationId xmlns:p14="http://schemas.microsoft.com/office/powerpoint/2010/main" val="105676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5</a:t>
            </a:fld>
            <a:endParaRPr lang="en-US" dirty="0"/>
          </a:p>
        </p:txBody>
      </p:sp>
    </p:spTree>
    <p:extLst>
      <p:ext uri="{BB962C8B-B14F-4D97-AF65-F5344CB8AC3E}">
        <p14:creationId xmlns:p14="http://schemas.microsoft.com/office/powerpoint/2010/main" val="300642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6</a:t>
            </a:fld>
            <a:endParaRPr lang="en-US" dirty="0"/>
          </a:p>
        </p:txBody>
      </p:sp>
    </p:spTree>
    <p:extLst>
      <p:ext uri="{BB962C8B-B14F-4D97-AF65-F5344CB8AC3E}">
        <p14:creationId xmlns:p14="http://schemas.microsoft.com/office/powerpoint/2010/main" val="6868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7</a:t>
            </a:fld>
            <a:endParaRPr lang="en-US" dirty="0"/>
          </a:p>
        </p:txBody>
      </p:sp>
    </p:spTree>
    <p:extLst>
      <p:ext uri="{BB962C8B-B14F-4D97-AF65-F5344CB8AC3E}">
        <p14:creationId xmlns:p14="http://schemas.microsoft.com/office/powerpoint/2010/main" val="226650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8</a:t>
            </a:fld>
            <a:endParaRPr lang="en-US" dirty="0"/>
          </a:p>
        </p:txBody>
      </p:sp>
    </p:spTree>
    <p:extLst>
      <p:ext uri="{BB962C8B-B14F-4D97-AF65-F5344CB8AC3E}">
        <p14:creationId xmlns:p14="http://schemas.microsoft.com/office/powerpoint/2010/main" val="3167001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9</a:t>
            </a:fld>
            <a:endParaRPr lang="en-US" dirty="0"/>
          </a:p>
        </p:txBody>
      </p:sp>
    </p:spTree>
    <p:extLst>
      <p:ext uri="{BB962C8B-B14F-4D97-AF65-F5344CB8AC3E}">
        <p14:creationId xmlns:p14="http://schemas.microsoft.com/office/powerpoint/2010/main" val="374342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E61C55-E56A-47A2-89B0-534BB6A44BAE}"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6C3F61-05B7-416D-9DE5-41E51186446F}" type="datetimeFigureOut">
              <a:rPr lang="en-US" smtClean="0"/>
              <a:t>8/4/2022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E61C55-E56A-47A2-89B0-534BB6A44BAE}"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6C3F61-05B7-416D-9DE5-41E51186446F}" type="datetimeFigureOut">
              <a:rPr lang="en-US" smtClean="0"/>
              <a:t>8/4/2022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E61C55-E56A-47A2-89B0-534BB6A44BAE}"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458200" cy="1828800"/>
          </a:xfrm>
        </p:spPr>
        <p:txBody>
          <a:bodyPr>
            <a:normAutofit/>
          </a:bodyPr>
          <a:lstStyle/>
          <a:p>
            <a:pPr algn="l"/>
            <a:r>
              <a:rPr lang="en-US" dirty="0">
                <a:latin typeface="Arial" panose="020B0604020202020204" pitchFamily="34" charset="0"/>
                <a:cs typeface="Arial" panose="020B0604020202020204" pitchFamily="34" charset="0"/>
              </a:rPr>
              <a:t>C841 [IHP4] Task 2</a:t>
            </a:r>
          </a:p>
        </p:txBody>
      </p:sp>
      <p:sp>
        <p:nvSpPr>
          <p:cNvPr id="3" name="Subtitle 2"/>
          <p:cNvSpPr>
            <a:spLocks noGrp="1"/>
          </p:cNvSpPr>
          <p:nvPr>
            <p:ph type="subTitle" idx="1"/>
          </p:nvPr>
        </p:nvSpPr>
        <p:spPr>
          <a:xfrm>
            <a:off x="3886200" y="3429000"/>
            <a:ext cx="2901696" cy="1752600"/>
          </a:xfrm>
        </p:spPr>
        <p:txBody>
          <a:bodyPr/>
          <a:lstStyle/>
          <a:p>
            <a:pPr algn="l"/>
            <a:r>
              <a:rPr lang="en-US" dirty="0"/>
              <a:t>Name</a:t>
            </a:r>
          </a:p>
          <a:p>
            <a:pPr algn="l"/>
            <a:r>
              <a:rPr lang="en-US" dirty="0"/>
              <a:t>Student 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Ethical Issues and Mitigation</a:t>
            </a:r>
          </a:p>
        </p:txBody>
      </p:sp>
      <p:sp>
        <p:nvSpPr>
          <p:cNvPr id="3" name="Content Placeholder 2"/>
          <p:cNvSpPr>
            <a:spLocks noGrp="1"/>
          </p:cNvSpPr>
          <p:nvPr>
            <p:ph idx="1"/>
          </p:nvPr>
        </p:nvSpPr>
        <p:spPr/>
        <p:txBody>
          <a:bodyPr>
            <a:normAutofit/>
          </a:bodyPr>
          <a:lstStyle/>
          <a:p>
            <a:pPr marL="0" indent="0">
              <a:buNone/>
            </a:pPr>
            <a:r>
              <a:rPr lang="en-US" dirty="0"/>
              <a:t>Provide a summary of </a:t>
            </a:r>
            <a:r>
              <a:rPr lang="en-US" dirty="0">
                <a:solidFill>
                  <a:srgbClr val="FF0000"/>
                </a:solidFill>
              </a:rPr>
              <a:t>(1) the ethical issues discussed </a:t>
            </a:r>
            <a:r>
              <a:rPr lang="en-US" dirty="0"/>
              <a:t>in the previous slides along with </a:t>
            </a:r>
            <a:r>
              <a:rPr lang="en-US" dirty="0">
                <a:solidFill>
                  <a:srgbClr val="FF0000"/>
                </a:solidFill>
              </a:rPr>
              <a:t>(2) </a:t>
            </a:r>
            <a:r>
              <a:rPr lang="en-US" dirty="0"/>
              <a:t>your recommended </a:t>
            </a:r>
            <a:r>
              <a:rPr lang="en-US" dirty="0">
                <a:solidFill>
                  <a:srgbClr val="FF0000"/>
                </a:solidFill>
              </a:rPr>
              <a:t>mitigation </a:t>
            </a:r>
            <a:r>
              <a:rPr lang="en-US" dirty="0"/>
              <a:t>for each of them. Provide a paragraph or two to complete this section. Use the continuation slide below if needed.</a:t>
            </a:r>
          </a:p>
        </p:txBody>
      </p:sp>
    </p:spTree>
    <p:extLst>
      <p:ext uri="{BB962C8B-B14F-4D97-AF65-F5344CB8AC3E}">
        <p14:creationId xmlns:p14="http://schemas.microsoft.com/office/powerpoint/2010/main" val="77940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Ethical Issues and Mitigation (cont.)</a:t>
            </a:r>
          </a:p>
        </p:txBody>
      </p:sp>
      <p:sp>
        <p:nvSpPr>
          <p:cNvPr id="3" name="Content Placeholder 2"/>
          <p:cNvSpPr>
            <a:spLocks noGrp="1"/>
          </p:cNvSpPr>
          <p:nvPr>
            <p:ph idx="1"/>
          </p:nvPr>
        </p:nvSpPr>
        <p:spPr/>
        <p:txBody>
          <a:bodyPr>
            <a:normAutofit/>
          </a:bodyPr>
          <a:lstStyle/>
          <a:p>
            <a:pPr marL="393192" lvl="1" indent="0">
              <a:buNone/>
            </a:pPr>
            <a:endParaRPr lang="en-US" dirty="0"/>
          </a:p>
          <a:p>
            <a:pPr marL="365760" lvl="1" indent="0">
              <a:buNone/>
            </a:pPr>
            <a:endParaRPr lang="en-US" sz="1400" b="1" dirty="0">
              <a:solidFill>
                <a:srgbClr val="FF0000"/>
              </a:solidFill>
            </a:endParaRPr>
          </a:p>
          <a:p>
            <a:pPr marL="365760" lvl="1" indent="0">
              <a:buNone/>
            </a:pPr>
            <a:endParaRPr lang="en-US" dirty="0"/>
          </a:p>
        </p:txBody>
      </p:sp>
    </p:spTree>
    <p:extLst>
      <p:ext uri="{BB962C8B-B14F-4D97-AF65-F5344CB8AC3E}">
        <p14:creationId xmlns:p14="http://schemas.microsoft.com/office/powerpoint/2010/main" val="53318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 References/Sources</a:t>
            </a:r>
          </a:p>
        </p:txBody>
      </p:sp>
      <p:sp>
        <p:nvSpPr>
          <p:cNvPr id="3" name="Content Placeholder 2"/>
          <p:cNvSpPr>
            <a:spLocks noGrp="1"/>
          </p:cNvSpPr>
          <p:nvPr>
            <p:ph idx="1"/>
          </p:nvPr>
        </p:nvSpPr>
        <p:spPr/>
        <p:txBody>
          <a:bodyPr>
            <a:normAutofit/>
          </a:bodyPr>
          <a:lstStyle/>
          <a:p>
            <a:pPr marL="0" indent="0">
              <a:buNone/>
            </a:pPr>
            <a:r>
              <a:rPr lang="en-US" dirty="0"/>
              <a:t>Annotate sources of any quoted, paraphrases or summarized content used</a:t>
            </a:r>
            <a:r>
              <a:rPr lang="en-US" dirty="0">
                <a:solidFill>
                  <a:srgbClr val="FF0000"/>
                </a:solidFill>
              </a:rPr>
              <a:t>.  Delete this slide prior to submission if you have none to include.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How To</a:t>
            </a:r>
          </a:p>
        </p:txBody>
      </p:sp>
      <p:sp>
        <p:nvSpPr>
          <p:cNvPr id="3" name="Content Placeholder 2"/>
          <p:cNvSpPr>
            <a:spLocks noGrp="1"/>
          </p:cNvSpPr>
          <p:nvPr>
            <p:ph idx="1"/>
          </p:nvPr>
        </p:nvSpPr>
        <p:spPr>
          <a:xfrm>
            <a:off x="381000" y="1143000"/>
            <a:ext cx="8610600" cy="5486400"/>
          </a:xfrm>
        </p:spPr>
        <p:txBody>
          <a:bodyPr>
            <a:normAutofit/>
          </a:bodyPr>
          <a:lstStyle/>
          <a:p>
            <a:r>
              <a:rPr lang="en-US" sz="2000" dirty="0"/>
              <a:t>Pay particular attention to the </a:t>
            </a:r>
            <a:r>
              <a:rPr lang="en-US" sz="2000" dirty="0">
                <a:solidFill>
                  <a:srgbClr val="FF0000"/>
                </a:solidFill>
              </a:rPr>
              <a:t>RED highlights.</a:t>
            </a:r>
            <a:r>
              <a:rPr lang="en-US" sz="2000" dirty="0"/>
              <a:t> </a:t>
            </a:r>
          </a:p>
          <a:p>
            <a:r>
              <a:rPr lang="en-US" sz="2000" dirty="0">
                <a:solidFill>
                  <a:srgbClr val="FF0000"/>
                </a:solidFill>
              </a:rPr>
              <a:t>This option (single presentation) encompasses the entire task</a:t>
            </a:r>
            <a:r>
              <a:rPr lang="en-US" sz="2000" dirty="0"/>
              <a:t>, so if you choose to use it, you will not follow the single word document  option. You’ll only need to submit this document filled in.</a:t>
            </a:r>
          </a:p>
          <a:p>
            <a:r>
              <a:rPr lang="en-US" sz="2000" dirty="0">
                <a:solidFill>
                  <a:srgbClr val="FF0000"/>
                </a:solidFill>
              </a:rPr>
              <a:t>Fill in the </a:t>
            </a:r>
            <a:r>
              <a:rPr lang="en-US" sz="2000">
                <a:solidFill>
                  <a:srgbClr val="FF0000"/>
                </a:solidFill>
              </a:rPr>
              <a:t>outline form </a:t>
            </a:r>
            <a:r>
              <a:rPr lang="en-US" sz="2000" dirty="0">
                <a:solidFill>
                  <a:srgbClr val="FF0000"/>
                </a:solidFill>
              </a:rPr>
              <a:t>first for best results</a:t>
            </a:r>
            <a:r>
              <a:rPr lang="en-US" sz="2000"/>
              <a:t>. </a:t>
            </a:r>
          </a:p>
          <a:p>
            <a:r>
              <a:rPr lang="en-US" sz="2000" dirty="0"/>
              <a:t>As you work through each section, open up the </a:t>
            </a:r>
            <a:r>
              <a:rPr lang="en-US" sz="2000" dirty="0">
                <a:solidFill>
                  <a:srgbClr val="FF0000"/>
                </a:solidFill>
              </a:rPr>
              <a:t>task guidance spreadsheet</a:t>
            </a:r>
            <a:r>
              <a:rPr lang="en-US" sz="2000" dirty="0"/>
              <a:t> and view the corresponding section for explanations.</a:t>
            </a:r>
          </a:p>
          <a:p>
            <a:r>
              <a:rPr lang="en-US" sz="2000" dirty="0">
                <a:solidFill>
                  <a:srgbClr val="FF0000"/>
                </a:solidFill>
              </a:rPr>
              <a:t>Delete unnecessary slides </a:t>
            </a:r>
            <a:r>
              <a:rPr lang="en-US" sz="2000" dirty="0"/>
              <a:t>(including this one) before submitting, delete excess  “template” text before submitting so it doesn’t register in your similarity report.</a:t>
            </a:r>
          </a:p>
          <a:p>
            <a:r>
              <a:rPr lang="en-US" sz="2000" dirty="0">
                <a:solidFill>
                  <a:srgbClr val="FF0000"/>
                </a:solidFill>
              </a:rPr>
              <a:t>Run your similarity report </a:t>
            </a:r>
            <a:r>
              <a:rPr lang="en-US" sz="2000" dirty="0"/>
              <a:t>and adjust accordingly before submitting. See video in my intro email.</a:t>
            </a:r>
          </a:p>
          <a:p>
            <a:endParaRPr lang="en-US" dirty="0"/>
          </a:p>
        </p:txBody>
      </p:sp>
    </p:spTree>
    <p:extLst>
      <p:ext uri="{BB962C8B-B14F-4D97-AF65-F5344CB8AC3E}">
        <p14:creationId xmlns:p14="http://schemas.microsoft.com/office/powerpoint/2010/main" val="414176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1143000"/>
          </a:xfrm>
        </p:spPr>
        <p:txBody>
          <a:bodyPr>
            <a:normAutofit/>
          </a:bodyPr>
          <a:lstStyle/>
          <a:p>
            <a:r>
              <a:rPr lang="en-US" sz="3600" dirty="0"/>
              <a:t>A1/A1a. Relevant Ethical Guidelines Related to Information Security</a:t>
            </a:r>
          </a:p>
        </p:txBody>
      </p:sp>
      <p:sp>
        <p:nvSpPr>
          <p:cNvPr id="3" name="Content Placeholder 2"/>
          <p:cNvSpPr>
            <a:spLocks noGrp="1"/>
          </p:cNvSpPr>
          <p:nvPr>
            <p:ph idx="1"/>
          </p:nvPr>
        </p:nvSpPr>
        <p:spPr>
          <a:xfrm>
            <a:off x="457200" y="1935480"/>
            <a:ext cx="8382000" cy="4617720"/>
          </a:xfrm>
        </p:spPr>
        <p:txBody>
          <a:bodyPr>
            <a:normAutofit fontScale="85000" lnSpcReduction="20000"/>
          </a:bodyPr>
          <a:lstStyle/>
          <a:p>
            <a:pPr marL="514350" indent="-514350">
              <a:buFont typeface="+mj-lt"/>
              <a:buAutoNum type="arabicPeriod"/>
            </a:pPr>
            <a:r>
              <a:rPr lang="en-US" dirty="0"/>
              <a:t>Ethical Guideline </a:t>
            </a:r>
            <a:r>
              <a:rPr lang="en-US" dirty="0">
                <a:solidFill>
                  <a:srgbClr val="FF0000"/>
                </a:solidFill>
              </a:rPr>
              <a:t>#1</a:t>
            </a:r>
            <a:r>
              <a:rPr lang="en-US" dirty="0"/>
              <a:t>: </a:t>
            </a:r>
          </a:p>
          <a:p>
            <a:pPr marL="880110" lvl="1" indent="-514350">
              <a:buFont typeface="Wingdings" panose="05000000000000000000" pitchFamily="2" charset="2"/>
              <a:buChar char="§"/>
            </a:pPr>
            <a:r>
              <a:rPr lang="en-US" dirty="0"/>
              <a:t>An </a:t>
            </a:r>
            <a:r>
              <a:rPr lang="en-US" dirty="0">
                <a:solidFill>
                  <a:srgbClr val="FF0000"/>
                </a:solidFill>
              </a:rPr>
              <a:t>ethical</a:t>
            </a:r>
            <a:r>
              <a:rPr lang="en-US" dirty="0"/>
              <a:t> </a:t>
            </a:r>
            <a:r>
              <a:rPr lang="en-US" dirty="0">
                <a:solidFill>
                  <a:srgbClr val="FF0000"/>
                </a:solidFill>
              </a:rPr>
              <a:t>guideline related to information security </a:t>
            </a:r>
            <a:r>
              <a:rPr lang="en-US" dirty="0"/>
              <a:t>used by XYZ Organization</a:t>
            </a:r>
            <a:r>
              <a:rPr lang="en-US" dirty="0">
                <a:solidFill>
                  <a:srgbClr val="FF0000"/>
                </a:solidFill>
              </a:rPr>
              <a:t> </a:t>
            </a:r>
            <a:r>
              <a:rPr lang="en-US" dirty="0"/>
              <a:t>states: [</a:t>
            </a:r>
            <a:r>
              <a:rPr lang="en-US" i="1" dirty="0"/>
              <a:t>List an ethical guideline related to information security here</a:t>
            </a:r>
            <a:r>
              <a:rPr lang="en-US" dirty="0"/>
              <a:t>] </a:t>
            </a:r>
          </a:p>
          <a:p>
            <a:pPr marL="880110" lvl="1" indent="-514350">
              <a:buFont typeface="Wingdings" panose="05000000000000000000" pitchFamily="2" charset="2"/>
              <a:buChar char="§"/>
            </a:pPr>
            <a:r>
              <a:rPr lang="en-US" dirty="0"/>
              <a:t>Applicability: [</a:t>
            </a:r>
            <a:r>
              <a:rPr lang="en-US" i="1" dirty="0"/>
              <a:t>Discuss applicability of the selected guideline to a </a:t>
            </a:r>
            <a:r>
              <a:rPr lang="en-US" i="1" dirty="0">
                <a:solidFill>
                  <a:srgbClr val="FF0000"/>
                </a:solidFill>
              </a:rPr>
              <a:t>specific instance from the case study </a:t>
            </a:r>
            <a:r>
              <a:rPr lang="en-US" i="1" dirty="0"/>
              <a:t>to justify here</a:t>
            </a:r>
            <a:r>
              <a:rPr lang="en-US" dirty="0"/>
              <a:t>]</a:t>
            </a:r>
          </a:p>
          <a:p>
            <a:pPr marL="514350" indent="-514350">
              <a:buFont typeface="+mj-lt"/>
              <a:buAutoNum type="arabicPeriod"/>
            </a:pPr>
            <a:endParaRPr lang="en-US" dirty="0"/>
          </a:p>
          <a:p>
            <a:pPr marL="514350" indent="-514350">
              <a:buFont typeface="+mj-lt"/>
              <a:buAutoNum type="arabicPeriod"/>
            </a:pPr>
            <a:r>
              <a:rPr lang="en-US" dirty="0"/>
              <a:t>Ethical Guideline </a:t>
            </a:r>
            <a:r>
              <a:rPr lang="en-US" dirty="0">
                <a:solidFill>
                  <a:srgbClr val="FF0000"/>
                </a:solidFill>
              </a:rPr>
              <a:t>#2</a:t>
            </a:r>
            <a:r>
              <a:rPr lang="en-US" dirty="0"/>
              <a:t>: </a:t>
            </a:r>
          </a:p>
          <a:p>
            <a:pPr marL="880110" lvl="1" indent="-514350">
              <a:buFont typeface="Wingdings" panose="05000000000000000000" pitchFamily="2" charset="2"/>
              <a:buChar char="§"/>
            </a:pPr>
            <a:r>
              <a:rPr lang="en-US" dirty="0"/>
              <a:t>An </a:t>
            </a:r>
            <a:r>
              <a:rPr lang="en-US" dirty="0">
                <a:solidFill>
                  <a:srgbClr val="FF0000"/>
                </a:solidFill>
              </a:rPr>
              <a:t>ethical</a:t>
            </a:r>
            <a:r>
              <a:rPr lang="en-US" dirty="0"/>
              <a:t> </a:t>
            </a:r>
            <a:r>
              <a:rPr lang="en-US" dirty="0">
                <a:solidFill>
                  <a:srgbClr val="FF0000"/>
                </a:solidFill>
              </a:rPr>
              <a:t>guideline related to information security </a:t>
            </a:r>
            <a:r>
              <a:rPr lang="en-US" dirty="0"/>
              <a:t>used by XYZ Organization</a:t>
            </a:r>
            <a:r>
              <a:rPr lang="en-US" dirty="0">
                <a:solidFill>
                  <a:srgbClr val="FF0000"/>
                </a:solidFill>
              </a:rPr>
              <a:t> </a:t>
            </a:r>
            <a:r>
              <a:rPr lang="en-US" dirty="0"/>
              <a:t>states: [</a:t>
            </a:r>
            <a:r>
              <a:rPr lang="en-US" i="1" dirty="0"/>
              <a:t>List an ethical guideline related to information security here</a:t>
            </a:r>
            <a:r>
              <a:rPr lang="en-US" dirty="0"/>
              <a:t>] </a:t>
            </a:r>
          </a:p>
          <a:p>
            <a:pPr marL="880110" lvl="1" indent="-514350">
              <a:buFont typeface="Wingdings" panose="05000000000000000000" pitchFamily="2" charset="2"/>
              <a:buChar char="§"/>
            </a:pPr>
            <a:r>
              <a:rPr lang="en-US" dirty="0"/>
              <a:t>Applicability: [</a:t>
            </a:r>
            <a:r>
              <a:rPr lang="en-US" i="1" dirty="0"/>
              <a:t>Discuss applicability of the selected guideline to a </a:t>
            </a:r>
            <a:r>
              <a:rPr lang="en-US" i="1" dirty="0">
                <a:solidFill>
                  <a:srgbClr val="FF0000"/>
                </a:solidFill>
              </a:rPr>
              <a:t>specific instance from the case study </a:t>
            </a:r>
            <a:r>
              <a:rPr lang="en-US" i="1" dirty="0"/>
              <a:t>to justify here</a:t>
            </a:r>
            <a:r>
              <a:rPr lang="en-US" dirty="0"/>
              <a:t>]</a:t>
            </a:r>
          </a:p>
          <a:p>
            <a:pPr marL="880110" lvl="1" indent="-514350">
              <a:buFont typeface="Wingdings" panose="05000000000000000000" pitchFamily="2" charset="2"/>
              <a:buChar char="§"/>
            </a:pPr>
            <a:endParaRPr lang="en-US" dirty="0"/>
          </a:p>
          <a:p>
            <a:pPr marL="708660" lvl="1" indent="-342900">
              <a:buFont typeface="Wingdings" panose="05000000000000000000" pitchFamily="2" charset="2"/>
              <a:buChar char="v"/>
            </a:pPr>
            <a:r>
              <a:rPr lang="en-US" sz="1500" dirty="0"/>
              <a:t>One approach to finding ethical guidelines related to information security is from the code ethics documents of security organizations. Items listed in the organization’s code of ethics essentially constitute “ethical standards and ethical guidelines”.</a:t>
            </a:r>
          </a:p>
          <a:p>
            <a:pPr marL="365760" lvl="1" indent="0">
              <a:buNone/>
            </a:pPr>
            <a:endParaRPr lang="en-US" dirty="0"/>
          </a:p>
          <a:p>
            <a:pPr marL="667512" lvl="2" indent="0">
              <a:buNone/>
            </a:pPr>
            <a:endParaRPr lang="en-US" dirty="0"/>
          </a:p>
          <a:p>
            <a:pPr lvl="2"/>
            <a:endParaRPr lang="en-US" dirty="0"/>
          </a:p>
          <a:p>
            <a:pPr marL="0" indent="0">
              <a:buNone/>
            </a:pPr>
            <a:endParaRPr lang="en-US" dirty="0"/>
          </a:p>
        </p:txBody>
      </p:sp>
    </p:spTree>
    <p:extLst>
      <p:ext uri="{BB962C8B-B14F-4D97-AF65-F5344CB8AC3E}">
        <p14:creationId xmlns:p14="http://schemas.microsoft.com/office/powerpoint/2010/main" val="147232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81000"/>
            <a:ext cx="8610600" cy="1143000"/>
          </a:xfrm>
        </p:spPr>
        <p:txBody>
          <a:bodyPr>
            <a:normAutofit/>
          </a:bodyPr>
          <a:lstStyle/>
          <a:p>
            <a:r>
              <a:rPr lang="en-US" sz="3600" dirty="0"/>
              <a:t>A2. Unethical Practices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Unethical Practice </a:t>
            </a:r>
            <a:r>
              <a:rPr lang="en-US" dirty="0">
                <a:solidFill>
                  <a:srgbClr val="FF0000"/>
                </a:solidFill>
              </a:rPr>
              <a:t>#1</a:t>
            </a:r>
            <a:r>
              <a:rPr lang="en-US" dirty="0"/>
              <a:t>: Discuss the unethical </a:t>
            </a:r>
            <a:r>
              <a:rPr lang="en-US" dirty="0">
                <a:solidFill>
                  <a:srgbClr val="FF0000"/>
                </a:solidFill>
              </a:rPr>
              <a:t>behavior</a:t>
            </a:r>
            <a:r>
              <a:rPr lang="en-US" dirty="0"/>
              <a:t> you observed and the unethical </a:t>
            </a:r>
            <a:r>
              <a:rPr lang="en-US" dirty="0">
                <a:solidFill>
                  <a:srgbClr val="FF0000"/>
                </a:solidFill>
              </a:rPr>
              <a:t>practice</a:t>
            </a:r>
            <a:r>
              <a:rPr lang="en-US" dirty="0"/>
              <a:t> it fostered</a:t>
            </a:r>
          </a:p>
          <a:p>
            <a:pPr marL="880110" lvl="1" indent="-514350">
              <a:buFont typeface="Wingdings" panose="05000000000000000000" pitchFamily="2" charset="2"/>
              <a:buChar char="§"/>
            </a:pPr>
            <a:r>
              <a:rPr lang="en-US" dirty="0"/>
              <a:t>List the specific </a:t>
            </a:r>
            <a:r>
              <a:rPr lang="en-US" dirty="0">
                <a:solidFill>
                  <a:srgbClr val="FF0000"/>
                </a:solidFill>
              </a:rPr>
              <a:t>actor</a:t>
            </a:r>
            <a:r>
              <a:rPr lang="en-US" dirty="0"/>
              <a:t>(s) who committed the behavior</a:t>
            </a:r>
          </a:p>
          <a:p>
            <a:pPr marL="514350" indent="-514350">
              <a:buFont typeface="+mj-lt"/>
              <a:buAutoNum type="arabicPeriod"/>
            </a:pPr>
            <a:endParaRPr lang="en-US" dirty="0"/>
          </a:p>
          <a:p>
            <a:pPr marL="514350" indent="-514350">
              <a:buFont typeface="+mj-lt"/>
              <a:buAutoNum type="arabicPeriod"/>
            </a:pPr>
            <a:r>
              <a:rPr lang="en-US" dirty="0"/>
              <a:t>Unethical Practice </a:t>
            </a:r>
            <a:r>
              <a:rPr lang="en-US" dirty="0">
                <a:solidFill>
                  <a:srgbClr val="FF0000"/>
                </a:solidFill>
              </a:rPr>
              <a:t>#2</a:t>
            </a:r>
            <a:r>
              <a:rPr lang="en-US" dirty="0"/>
              <a:t>: Discuss the unethical </a:t>
            </a:r>
            <a:r>
              <a:rPr lang="en-US" dirty="0">
                <a:solidFill>
                  <a:srgbClr val="FF0000"/>
                </a:solidFill>
              </a:rPr>
              <a:t>behavior</a:t>
            </a:r>
            <a:r>
              <a:rPr lang="en-US" dirty="0"/>
              <a:t> you observed and the unethical </a:t>
            </a:r>
            <a:r>
              <a:rPr lang="en-US" dirty="0">
                <a:solidFill>
                  <a:srgbClr val="FF0000"/>
                </a:solidFill>
              </a:rPr>
              <a:t>practice</a:t>
            </a:r>
            <a:r>
              <a:rPr lang="en-US" dirty="0"/>
              <a:t> it fostered</a:t>
            </a:r>
          </a:p>
          <a:p>
            <a:pPr marL="880110" lvl="1" indent="-514350">
              <a:buFont typeface="Wingdings" panose="05000000000000000000" pitchFamily="2" charset="2"/>
              <a:buChar char="§"/>
            </a:pPr>
            <a:r>
              <a:rPr lang="en-US" dirty="0"/>
              <a:t>List the specific </a:t>
            </a:r>
            <a:r>
              <a:rPr lang="en-US" dirty="0">
                <a:solidFill>
                  <a:srgbClr val="FF0000"/>
                </a:solidFill>
              </a:rPr>
              <a:t>actor</a:t>
            </a:r>
            <a:r>
              <a:rPr lang="en-US" dirty="0"/>
              <a:t>(s) who committed the behavior</a:t>
            </a:r>
          </a:p>
          <a:p>
            <a:pPr lvl="1">
              <a:buFont typeface="Wingdings" panose="05000000000000000000" pitchFamily="2" charset="2"/>
              <a:buChar char="v"/>
            </a:pPr>
            <a:endParaRPr lang="en-US" sz="1400" dirty="0"/>
          </a:p>
        </p:txBody>
      </p:sp>
    </p:spTree>
    <p:extLst>
      <p:ext uri="{BB962C8B-B14F-4D97-AF65-F5344CB8AC3E}">
        <p14:creationId xmlns:p14="http://schemas.microsoft.com/office/powerpoint/2010/main" val="227815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143000"/>
          </a:xfrm>
        </p:spPr>
        <p:txBody>
          <a:bodyPr>
            <a:normAutofit/>
          </a:bodyPr>
          <a:lstStyle/>
          <a:p>
            <a:r>
              <a:rPr lang="en-US" sz="3600" dirty="0"/>
              <a:t>A3. Factors</a:t>
            </a:r>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Factor </a:t>
            </a:r>
            <a:r>
              <a:rPr lang="en-US" dirty="0">
                <a:solidFill>
                  <a:srgbClr val="FF0000"/>
                </a:solidFill>
              </a:rPr>
              <a:t>#1</a:t>
            </a:r>
            <a:r>
              <a:rPr lang="en-US" dirty="0"/>
              <a:t>: List a </a:t>
            </a:r>
            <a:r>
              <a:rPr lang="en-US" dirty="0">
                <a:solidFill>
                  <a:srgbClr val="FF0000"/>
                </a:solidFill>
              </a:rPr>
              <a:t>specific factor </a:t>
            </a:r>
            <a:r>
              <a:rPr lang="en-US" dirty="0"/>
              <a:t>from the case study and discuss how it led to a </a:t>
            </a:r>
            <a:r>
              <a:rPr lang="en-US" dirty="0">
                <a:solidFill>
                  <a:srgbClr val="FF0000"/>
                </a:solidFill>
              </a:rPr>
              <a:t>specific instance of lax behavior. </a:t>
            </a:r>
          </a:p>
          <a:p>
            <a:pPr marL="514350" indent="-514350">
              <a:buFont typeface="+mj-lt"/>
              <a:buAutoNum type="arabicPeriod"/>
            </a:pPr>
            <a:endParaRPr lang="en-US" dirty="0"/>
          </a:p>
          <a:p>
            <a:pPr marL="514350" indent="-514350">
              <a:buFont typeface="+mj-lt"/>
              <a:buAutoNum type="arabicPeriod"/>
            </a:pPr>
            <a:r>
              <a:rPr lang="en-US" dirty="0"/>
              <a:t>Factor </a:t>
            </a:r>
            <a:r>
              <a:rPr lang="en-US" dirty="0">
                <a:solidFill>
                  <a:srgbClr val="FF0000"/>
                </a:solidFill>
              </a:rPr>
              <a:t>#2</a:t>
            </a:r>
            <a:r>
              <a:rPr lang="en-US" dirty="0"/>
              <a:t>: List a second </a:t>
            </a:r>
            <a:r>
              <a:rPr lang="en-US" dirty="0">
                <a:solidFill>
                  <a:srgbClr val="FF0000"/>
                </a:solidFill>
              </a:rPr>
              <a:t>specific factor </a:t>
            </a:r>
            <a:r>
              <a:rPr lang="en-US" dirty="0"/>
              <a:t>from the case study and discuss how it led to another </a:t>
            </a:r>
            <a:r>
              <a:rPr lang="en-US" dirty="0">
                <a:solidFill>
                  <a:srgbClr val="FF0000"/>
                </a:solidFill>
              </a:rPr>
              <a:t>specific instance of lax behavior</a:t>
            </a:r>
            <a:r>
              <a:rPr lang="en-US" dirty="0"/>
              <a:t>. </a:t>
            </a:r>
          </a:p>
          <a:p>
            <a:pPr marL="514350" indent="-514350">
              <a:buFont typeface="+mj-lt"/>
              <a:buAutoNum type="arabicPeriod"/>
            </a:pPr>
            <a:endParaRPr lang="en-US" dirty="0"/>
          </a:p>
          <a:p>
            <a:pPr marL="0" indent="0">
              <a:buNone/>
            </a:pP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918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96" y="332788"/>
            <a:ext cx="8229600" cy="1143000"/>
          </a:xfrm>
        </p:spPr>
        <p:txBody>
          <a:bodyPr>
            <a:normAutofit/>
          </a:bodyPr>
          <a:lstStyle/>
          <a:p>
            <a:r>
              <a:rPr lang="en-US" sz="3600" dirty="0"/>
              <a:t>B1. InfoSec Policies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Information Security Policy</a:t>
            </a:r>
            <a:r>
              <a:rPr lang="en-US" dirty="0">
                <a:solidFill>
                  <a:srgbClr val="FF0000"/>
                </a:solidFill>
              </a:rPr>
              <a:t> #1</a:t>
            </a:r>
            <a:r>
              <a:rPr lang="en-US" dirty="0"/>
              <a:t>:  List your 1</a:t>
            </a:r>
            <a:r>
              <a:rPr lang="en-US" baseline="30000" dirty="0"/>
              <a:t>st</a:t>
            </a:r>
            <a:r>
              <a:rPr lang="en-US" dirty="0"/>
              <a:t> specific policy here</a:t>
            </a:r>
          </a:p>
          <a:p>
            <a:pPr lvl="1">
              <a:buFont typeface="Wingdings" panose="05000000000000000000" pitchFamily="2" charset="2"/>
              <a:buChar char="§"/>
            </a:pPr>
            <a:r>
              <a:rPr lang="en-US" dirty="0"/>
              <a:t>Discuss the </a:t>
            </a:r>
            <a:r>
              <a:rPr lang="en-US" dirty="0">
                <a:solidFill>
                  <a:srgbClr val="FF0000"/>
                </a:solidFill>
              </a:rPr>
              <a:t>1</a:t>
            </a:r>
            <a:r>
              <a:rPr lang="en-US" baseline="30000" dirty="0">
                <a:solidFill>
                  <a:srgbClr val="FF0000"/>
                </a:solidFill>
              </a:rPr>
              <a:t>st</a:t>
            </a:r>
            <a:r>
              <a:rPr lang="en-US" dirty="0">
                <a:solidFill>
                  <a:srgbClr val="FF0000"/>
                </a:solidFill>
              </a:rPr>
              <a:t> </a:t>
            </a:r>
            <a:r>
              <a:rPr lang="en-US" dirty="0"/>
              <a:t>specific criminal activity prevention/reduction, negligent act deterrence and decrease to intellectual property example here.</a:t>
            </a:r>
          </a:p>
          <a:p>
            <a:pPr marL="514350" indent="-514350">
              <a:buFont typeface="+mj-lt"/>
              <a:buAutoNum type="arabicPeriod"/>
            </a:pPr>
            <a:r>
              <a:rPr lang="en-US" dirty="0"/>
              <a:t>Information Security Policy </a:t>
            </a:r>
            <a:r>
              <a:rPr lang="en-US" dirty="0">
                <a:solidFill>
                  <a:srgbClr val="FF0000"/>
                </a:solidFill>
              </a:rPr>
              <a:t>#2</a:t>
            </a:r>
            <a:r>
              <a:rPr lang="en-US" dirty="0"/>
              <a:t>:  List your 2</a:t>
            </a:r>
            <a:r>
              <a:rPr lang="en-US" baseline="30000" dirty="0"/>
              <a:t>nd</a:t>
            </a:r>
            <a:r>
              <a:rPr lang="en-US" dirty="0"/>
              <a:t> specific policy here</a:t>
            </a:r>
          </a:p>
          <a:p>
            <a:pPr lvl="1">
              <a:buFont typeface="Wingdings" panose="05000000000000000000" pitchFamily="2" charset="2"/>
              <a:buChar char="§"/>
            </a:pPr>
            <a:r>
              <a:rPr lang="en-US" dirty="0"/>
              <a:t>Discuss the </a:t>
            </a:r>
            <a:r>
              <a:rPr lang="en-US" dirty="0">
                <a:solidFill>
                  <a:srgbClr val="FF0000"/>
                </a:solidFill>
              </a:rPr>
              <a:t>2</a:t>
            </a:r>
            <a:r>
              <a:rPr lang="en-US" baseline="30000" dirty="0">
                <a:solidFill>
                  <a:srgbClr val="FF0000"/>
                </a:solidFill>
              </a:rPr>
              <a:t>nd</a:t>
            </a:r>
            <a:r>
              <a:rPr lang="en-US" dirty="0"/>
              <a:t> specific criminal activity prevention/reduction, negligent act deterrence and decrease to intellectual property example here. </a:t>
            </a:r>
          </a:p>
          <a:p>
            <a:pPr marL="0" indent="0">
              <a:buNone/>
            </a:pPr>
            <a:endParaRPr lang="en-US" dirty="0"/>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B2. SATE Components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2400" dirty="0"/>
              <a:t>SATE Component #1: </a:t>
            </a:r>
            <a:r>
              <a:rPr lang="en-US" sz="2400" dirty="0">
                <a:solidFill>
                  <a:srgbClr val="FF0000"/>
                </a:solidFill>
              </a:rPr>
              <a:t>***</a:t>
            </a:r>
            <a:r>
              <a:rPr lang="en-US" sz="2400" dirty="0"/>
              <a:t>Discuss the </a:t>
            </a:r>
            <a:r>
              <a:rPr lang="en-US" sz="2400" dirty="0">
                <a:solidFill>
                  <a:srgbClr val="FF0000"/>
                </a:solidFill>
              </a:rPr>
              <a:t>1</a:t>
            </a:r>
            <a:r>
              <a:rPr lang="en-US" sz="2400" baseline="30000" dirty="0">
                <a:solidFill>
                  <a:srgbClr val="FF0000"/>
                </a:solidFill>
              </a:rPr>
              <a:t>st</a:t>
            </a:r>
            <a:r>
              <a:rPr lang="en-US" sz="2400" dirty="0">
                <a:solidFill>
                  <a:srgbClr val="FF0000"/>
                </a:solidFill>
              </a:rPr>
              <a:t> </a:t>
            </a:r>
            <a:r>
              <a:rPr lang="en-US" sz="2400" dirty="0"/>
              <a:t>specific component that you would recommend this particular company adopt and implement</a:t>
            </a:r>
          </a:p>
          <a:p>
            <a:pPr marL="514350" indent="-514350">
              <a:buFont typeface="+mj-lt"/>
              <a:buAutoNum type="arabicPeriod"/>
            </a:pPr>
            <a:r>
              <a:rPr lang="en-US" sz="2400" dirty="0"/>
              <a:t>SATE Component #2: </a:t>
            </a:r>
            <a:r>
              <a:rPr lang="en-US" sz="2400" dirty="0">
                <a:solidFill>
                  <a:srgbClr val="FF0000"/>
                </a:solidFill>
              </a:rPr>
              <a:t>***</a:t>
            </a:r>
            <a:r>
              <a:rPr lang="en-US" sz="2400" dirty="0"/>
              <a:t>Discuss the </a:t>
            </a:r>
            <a:r>
              <a:rPr lang="en-US" sz="2400" dirty="0">
                <a:solidFill>
                  <a:srgbClr val="FF0000"/>
                </a:solidFill>
              </a:rPr>
              <a:t>2</a:t>
            </a:r>
            <a:r>
              <a:rPr lang="en-US" sz="2400" baseline="30000" dirty="0">
                <a:solidFill>
                  <a:srgbClr val="FF0000"/>
                </a:solidFill>
              </a:rPr>
              <a:t>nd</a:t>
            </a:r>
            <a:r>
              <a:rPr lang="en-US" sz="2400" dirty="0"/>
              <a:t> specific component that you would recommend this particular company adopt and implement</a:t>
            </a:r>
          </a:p>
          <a:p>
            <a:pPr marL="514350" indent="-514350">
              <a:buFont typeface="+mj-lt"/>
              <a:buAutoNum type="arabicPeriod"/>
            </a:pPr>
            <a:endParaRPr lang="en-US" sz="2400" dirty="0"/>
          </a:p>
          <a:p>
            <a:pPr marL="514350" indent="-514350">
              <a:buFont typeface="+mj-lt"/>
              <a:buAutoNum type="arabicPeriod"/>
            </a:pPr>
            <a:endParaRPr lang="en-US" sz="2400" dirty="0"/>
          </a:p>
          <a:p>
            <a:pPr>
              <a:buFont typeface="Wingdings" panose="05000000000000000000" pitchFamily="2" charset="2"/>
              <a:buChar char="v"/>
            </a:pPr>
            <a:r>
              <a:rPr lang="en-US" sz="1500" dirty="0">
                <a:solidFill>
                  <a:srgbClr val="FF0000"/>
                </a:solidFill>
              </a:rPr>
              <a:t>“***</a:t>
            </a:r>
            <a:r>
              <a:rPr lang="en-US" sz="1500" b="1" i="1" dirty="0">
                <a:solidFill>
                  <a:srgbClr val="FF0000"/>
                </a:solidFill>
              </a:rPr>
              <a:t>Components</a:t>
            </a:r>
            <a:r>
              <a:rPr lang="en-US" sz="1500" i="1" dirty="0">
                <a:solidFill>
                  <a:srgbClr val="FF0000"/>
                </a:solidFill>
              </a:rPr>
              <a:t>" </a:t>
            </a:r>
            <a:r>
              <a:rPr lang="en-US" sz="1500" i="1" dirty="0"/>
              <a:t>in this context include (1)</a:t>
            </a:r>
            <a:r>
              <a:rPr lang="en-US" sz="1500" dirty="0"/>
              <a:t>who will oversee/manage the program, (2) who will be required to participate (take/receive training), (3)who will deliver the training, (4) What are the consequences/repercussions for non-compliance, (5) Periodicity of training and awareness i.e. how often will employees be required to take/receive training. Select at least </a:t>
            </a:r>
            <a:r>
              <a:rPr lang="en-US" sz="1500" dirty="0">
                <a:highlight>
                  <a:srgbClr val="FFFF00"/>
                </a:highlight>
              </a:rPr>
              <a:t>two</a:t>
            </a:r>
            <a:r>
              <a:rPr lang="en-US" sz="1500" dirty="0"/>
              <a:t> </a:t>
            </a:r>
            <a:r>
              <a:rPr lang="en-US" sz="1500"/>
              <a:t>of these to </a:t>
            </a:r>
            <a:r>
              <a:rPr lang="en-US" sz="1500" dirty="0"/>
              <a:t>discuss here.</a:t>
            </a:r>
            <a:endParaRPr lang="en-US" sz="1500" b="1" dirty="0">
              <a:solidFill>
                <a:srgbClr val="FF0000"/>
              </a:solidFill>
            </a:endParaRP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B2a. SATE Program Communication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SATE Communication:  Discuss “</a:t>
            </a:r>
            <a:r>
              <a:rPr lang="en-US" sz="2400" dirty="0">
                <a:solidFill>
                  <a:srgbClr val="FF0000"/>
                </a:solidFill>
              </a:rPr>
              <a:t>how</a:t>
            </a:r>
            <a:r>
              <a:rPr lang="en-US" sz="2400" dirty="0"/>
              <a:t>” employees will be informed of the company's SATE Program's existence and requirements. This program did not exist before you recommended it, so how you would recommend the company “communicate” that it does and what it entails? An individual letter from the office custodian to each employee via raven or homing Pigeon? Or maybe a more modern technological method from a more authoritative source within the company? </a:t>
            </a:r>
          </a:p>
          <a:p>
            <a:pPr marL="0" indent="0">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B2b. SATE Program Justification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Undesirable Behavior #1:  Restate one of the </a:t>
            </a:r>
            <a:r>
              <a:rPr lang="en-US" sz="2400" dirty="0">
                <a:solidFill>
                  <a:srgbClr val="FF0000"/>
                </a:solidFill>
              </a:rPr>
              <a:t>specific </a:t>
            </a:r>
            <a:r>
              <a:rPr lang="en-US" sz="2400" dirty="0"/>
              <a:t>undesirable behaviors observed in Part A</a:t>
            </a:r>
          </a:p>
          <a:p>
            <a:pPr marL="880110" lvl="1" indent="-514350">
              <a:buFont typeface="Wingdings" panose="05000000000000000000" pitchFamily="2" charset="2"/>
              <a:buChar char="§"/>
            </a:pPr>
            <a:r>
              <a:rPr lang="en-US" sz="2200" dirty="0"/>
              <a:t>SATE Program Mitigation:  Discuss attributes of the SATE program that will be included in the SATE program that will </a:t>
            </a:r>
            <a:r>
              <a:rPr lang="en-US" sz="2200" dirty="0">
                <a:solidFill>
                  <a:srgbClr val="FF0000"/>
                </a:solidFill>
              </a:rPr>
              <a:t>specifically address the behavior.  </a:t>
            </a:r>
          </a:p>
          <a:p>
            <a:pPr marL="880110" lvl="1" indent="-514350">
              <a:buFont typeface="+mj-lt"/>
              <a:buAutoNum type="arabicPeriod"/>
            </a:pPr>
            <a:endParaRPr lang="en-US" sz="2200" dirty="0"/>
          </a:p>
          <a:p>
            <a:pPr marL="514350" indent="-514350">
              <a:buFont typeface="+mj-lt"/>
              <a:buAutoNum type="arabicPeriod"/>
            </a:pPr>
            <a:r>
              <a:rPr lang="en-US" sz="2400" dirty="0"/>
              <a:t>Undesirable Behavior #2:  Restate another </a:t>
            </a:r>
            <a:r>
              <a:rPr lang="en-US" sz="2400" dirty="0">
                <a:solidFill>
                  <a:srgbClr val="FF0000"/>
                </a:solidFill>
              </a:rPr>
              <a:t>specific</a:t>
            </a:r>
            <a:r>
              <a:rPr lang="en-US" sz="2400" dirty="0"/>
              <a:t> instance of undesirable behavior observed in Part A</a:t>
            </a:r>
          </a:p>
          <a:p>
            <a:pPr marL="880110" lvl="1" indent="-514350">
              <a:buFont typeface="Wingdings" panose="05000000000000000000" pitchFamily="2" charset="2"/>
              <a:buChar char="§"/>
            </a:pPr>
            <a:r>
              <a:rPr lang="en-US" sz="2200" dirty="0"/>
              <a:t>SATE Program Mitigation:  Discuss attributes of that will be included in the SATE program that will </a:t>
            </a:r>
            <a:r>
              <a:rPr lang="en-US" sz="2200" dirty="0">
                <a:solidFill>
                  <a:srgbClr val="FF0000"/>
                </a:solidFill>
              </a:rPr>
              <a:t>specifically address the behavior. </a:t>
            </a:r>
            <a:r>
              <a:rPr lang="en-US" sz="2200" dirty="0"/>
              <a:t> </a:t>
            </a:r>
          </a:p>
          <a:p>
            <a:pPr marL="880110" lvl="1" indent="-514350">
              <a:buFont typeface="+mj-lt"/>
              <a:buAutoNum type="arabicPeriod"/>
            </a:pPr>
            <a:endParaRPr lang="en-US" sz="2200"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74368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971</TotalTime>
  <Words>872</Words>
  <Application>Microsoft Office PowerPoint</Application>
  <PresentationFormat>On-screen Show (4:3)</PresentationFormat>
  <Paragraphs>73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Constantia</vt:lpstr>
      <vt:lpstr>Wingdings</vt:lpstr>
      <vt:lpstr>Wingdings 2</vt:lpstr>
      <vt:lpstr>Flow</vt:lpstr>
      <vt:lpstr>C841 [IHP4] Task 2</vt:lpstr>
      <vt:lpstr>How To</vt:lpstr>
      <vt:lpstr>A1/A1a. Relevant Ethical Guidelines Related to Information Security</vt:lpstr>
      <vt:lpstr>A2. Unethical Practices</vt:lpstr>
      <vt:lpstr>A3. Factors</vt:lpstr>
      <vt:lpstr>B1. InfoSec Policies</vt:lpstr>
      <vt:lpstr>B2. SATE Components</vt:lpstr>
      <vt:lpstr>B2a. SATE Program Communication</vt:lpstr>
      <vt:lpstr>B2b. SATE Program Justification</vt:lpstr>
      <vt:lpstr>C. Ethical Issues and Mitigation</vt:lpstr>
      <vt:lpstr>C. Ethical Issues and Mitigation (cont.)</vt:lpstr>
      <vt:lpstr>D. References/Sources</vt:lpstr>
    </vt:vector>
  </TitlesOfParts>
  <Company>WGU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JST2 Presentation</dc:title>
  <dc:creator>vshrader</dc:creator>
  <cp:lastModifiedBy>Kawani Jakes</cp:lastModifiedBy>
  <cp:revision>122</cp:revision>
  <dcterms:created xsi:type="dcterms:W3CDTF">2013-06-27T22:06:25Z</dcterms:created>
  <dcterms:modified xsi:type="dcterms:W3CDTF">2022-08-04T22:08:29Z</dcterms:modified>
</cp:coreProperties>
</file>