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62"/>
  </p:notesMasterIdLst>
  <p:handoutMasterIdLst>
    <p:handoutMasterId r:id="rId63"/>
  </p:handoutMasterIdLst>
  <p:sldIdLst>
    <p:sldId id="261" r:id="rId2"/>
    <p:sldId id="281" r:id="rId3"/>
    <p:sldId id="282" r:id="rId4"/>
    <p:sldId id="283" r:id="rId5"/>
    <p:sldId id="284" r:id="rId6"/>
    <p:sldId id="262" r:id="rId7"/>
    <p:sldId id="285" r:id="rId8"/>
    <p:sldId id="286" r:id="rId9"/>
    <p:sldId id="287" r:id="rId10"/>
    <p:sldId id="288" r:id="rId11"/>
    <p:sldId id="314" r:id="rId12"/>
    <p:sldId id="289" r:id="rId13"/>
    <p:sldId id="318" r:id="rId14"/>
    <p:sldId id="291" r:id="rId15"/>
    <p:sldId id="263" r:id="rId16"/>
    <p:sldId id="292" r:id="rId17"/>
    <p:sldId id="264" r:id="rId18"/>
    <p:sldId id="293" r:id="rId19"/>
    <p:sldId id="266" r:id="rId20"/>
    <p:sldId id="294" r:id="rId21"/>
    <p:sldId id="295" r:id="rId22"/>
    <p:sldId id="268" r:id="rId23"/>
    <p:sldId id="296" r:id="rId24"/>
    <p:sldId id="297" r:id="rId25"/>
    <p:sldId id="279" r:id="rId26"/>
    <p:sldId id="298" r:id="rId27"/>
    <p:sldId id="269" r:id="rId28"/>
    <p:sldId id="280" r:id="rId29"/>
    <p:sldId id="326" r:id="rId30"/>
    <p:sldId id="316" r:id="rId31"/>
    <p:sldId id="307" r:id="rId32"/>
    <p:sldId id="308" r:id="rId33"/>
    <p:sldId id="309" r:id="rId34"/>
    <p:sldId id="322" r:id="rId35"/>
    <p:sldId id="310" r:id="rId36"/>
    <p:sldId id="311" r:id="rId37"/>
    <p:sldId id="312" r:id="rId38"/>
    <p:sldId id="278" r:id="rId39"/>
    <p:sldId id="315" r:id="rId40"/>
    <p:sldId id="270" r:id="rId41"/>
    <p:sldId id="271" r:id="rId42"/>
    <p:sldId id="273" r:id="rId43"/>
    <p:sldId id="313" r:id="rId44"/>
    <p:sldId id="319" r:id="rId45"/>
    <p:sldId id="323" r:id="rId46"/>
    <p:sldId id="274" r:id="rId47"/>
    <p:sldId id="275" r:id="rId48"/>
    <p:sldId id="324" r:id="rId49"/>
    <p:sldId id="299" r:id="rId50"/>
    <p:sldId id="327" r:id="rId51"/>
    <p:sldId id="325" r:id="rId52"/>
    <p:sldId id="300" r:id="rId53"/>
    <p:sldId id="276" r:id="rId54"/>
    <p:sldId id="302" r:id="rId55"/>
    <p:sldId id="277" r:id="rId56"/>
    <p:sldId id="303" r:id="rId57"/>
    <p:sldId id="304" r:id="rId58"/>
    <p:sldId id="305" r:id="rId59"/>
    <p:sldId id="317" r:id="rId60"/>
    <p:sldId id="26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ie Perry" initials="LP" lastIdx="1" clrIdx="0">
    <p:extLst>
      <p:ext uri="{19B8F6BF-5375-455C-9EA6-DF929625EA0E}">
        <p15:presenceInfo xmlns:p15="http://schemas.microsoft.com/office/powerpoint/2012/main" userId="Laurie Per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28" autoAdjust="0"/>
  </p:normalViewPr>
  <p:slideViewPr>
    <p:cSldViewPr>
      <p:cViewPr varScale="1">
        <p:scale>
          <a:sx n="111" d="100"/>
          <a:sy n="111" d="100"/>
        </p:scale>
        <p:origin x="1572" y="10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notesViewPr>
    <p:cSldViewPr>
      <p:cViewPr varScale="1">
        <p:scale>
          <a:sx n="66" d="100"/>
          <a:sy n="66" d="100"/>
        </p:scale>
        <p:origin x="277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812895-1BAA-463C-8737-455B8D7FD519}"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4EE5EFB8-F8D6-40BF-8558-8177FEF57465}">
      <dgm:prSet phldrT="[Text]"/>
      <dgm:spPr/>
      <dgm:t>
        <a:bodyPr/>
        <a:lstStyle/>
        <a:p>
          <a:r>
            <a:rPr lang="en-US" dirty="0"/>
            <a:t>Initiating</a:t>
          </a:r>
        </a:p>
      </dgm:t>
    </dgm:pt>
    <dgm:pt modelId="{B6CC48EC-5794-46E2-A681-8FA76C14B605}" type="parTrans" cxnId="{897D96E3-9807-46C7-9AA8-A7CACD018AC8}">
      <dgm:prSet/>
      <dgm:spPr/>
      <dgm:t>
        <a:bodyPr/>
        <a:lstStyle/>
        <a:p>
          <a:endParaRPr lang="en-US"/>
        </a:p>
      </dgm:t>
    </dgm:pt>
    <dgm:pt modelId="{66B23BA7-1322-4586-9FE8-63907E5FCA44}" type="sibTrans" cxnId="{897D96E3-9807-46C7-9AA8-A7CACD018AC8}">
      <dgm:prSet/>
      <dgm:spPr/>
      <dgm:t>
        <a:bodyPr/>
        <a:lstStyle/>
        <a:p>
          <a:endParaRPr lang="en-US"/>
        </a:p>
      </dgm:t>
    </dgm:pt>
    <dgm:pt modelId="{8FF9CE23-C43B-4E43-8333-A7CECA1D13FA}">
      <dgm:prSet phldrT="[Text]"/>
      <dgm:spPr/>
      <dgm:t>
        <a:bodyPr/>
        <a:lstStyle/>
        <a:p>
          <a:r>
            <a:rPr lang="en-US" dirty="0"/>
            <a:t>Project purpose</a:t>
          </a:r>
        </a:p>
      </dgm:t>
    </dgm:pt>
    <dgm:pt modelId="{41350D9C-A1A6-4423-976D-598F6EC35EC4}" type="parTrans" cxnId="{C4EBC5E2-3309-4B0F-8E5A-4E4666529ABC}">
      <dgm:prSet/>
      <dgm:spPr/>
      <dgm:t>
        <a:bodyPr/>
        <a:lstStyle/>
        <a:p>
          <a:endParaRPr lang="en-US"/>
        </a:p>
      </dgm:t>
    </dgm:pt>
    <dgm:pt modelId="{959C910F-EB09-46A2-9B3C-9DC02852BF10}" type="sibTrans" cxnId="{C4EBC5E2-3309-4B0F-8E5A-4E4666529ABC}">
      <dgm:prSet/>
      <dgm:spPr/>
      <dgm:t>
        <a:bodyPr/>
        <a:lstStyle/>
        <a:p>
          <a:endParaRPr lang="en-US"/>
        </a:p>
      </dgm:t>
    </dgm:pt>
    <dgm:pt modelId="{C7F14E4F-FA24-48EE-80E2-C3E8693FE279}">
      <dgm:prSet phldrT="[Text]"/>
      <dgm:spPr/>
      <dgm:t>
        <a:bodyPr/>
        <a:lstStyle/>
        <a:p>
          <a:r>
            <a:rPr lang="en-US" dirty="0"/>
            <a:t>Project management plans</a:t>
          </a:r>
        </a:p>
      </dgm:t>
    </dgm:pt>
    <dgm:pt modelId="{21AE1238-00B1-422A-B384-E9DDE365C4D6}" type="parTrans" cxnId="{8324CECC-AE64-491E-9224-F586760B5EB2}">
      <dgm:prSet/>
      <dgm:spPr/>
      <dgm:t>
        <a:bodyPr/>
        <a:lstStyle/>
        <a:p>
          <a:endParaRPr lang="en-US"/>
        </a:p>
      </dgm:t>
    </dgm:pt>
    <dgm:pt modelId="{DDDC8075-043A-496E-9DF8-4007236C1FA5}" type="sibTrans" cxnId="{8324CECC-AE64-491E-9224-F586760B5EB2}">
      <dgm:prSet/>
      <dgm:spPr/>
      <dgm:t>
        <a:bodyPr/>
        <a:lstStyle/>
        <a:p>
          <a:endParaRPr lang="en-US"/>
        </a:p>
      </dgm:t>
    </dgm:pt>
    <dgm:pt modelId="{F9EC9E67-2765-4E4A-890A-CA06BD5297FC}">
      <dgm:prSet phldrT="[Text]"/>
      <dgm:spPr>
        <a:solidFill>
          <a:schemeClr val="accent4">
            <a:lumMod val="75000"/>
          </a:schemeClr>
        </a:solidFill>
      </dgm:spPr>
      <dgm:t>
        <a:bodyPr/>
        <a:lstStyle/>
        <a:p>
          <a:r>
            <a:rPr lang="en-US" dirty="0"/>
            <a:t>Deliverables</a:t>
          </a:r>
        </a:p>
      </dgm:t>
    </dgm:pt>
    <dgm:pt modelId="{420CB6BD-8034-4B97-935E-5CCA302B6BBA}" type="parTrans" cxnId="{F5E95692-6C0E-4D3F-9EF6-7C58C9C66EBD}">
      <dgm:prSet/>
      <dgm:spPr/>
      <dgm:t>
        <a:bodyPr/>
        <a:lstStyle/>
        <a:p>
          <a:endParaRPr lang="en-US"/>
        </a:p>
      </dgm:t>
    </dgm:pt>
    <dgm:pt modelId="{334EF97E-44B4-4E15-914B-AE9E393FAA64}" type="sibTrans" cxnId="{F5E95692-6C0E-4D3F-9EF6-7C58C9C66EBD}">
      <dgm:prSet/>
      <dgm:spPr/>
      <dgm:t>
        <a:bodyPr/>
        <a:lstStyle/>
        <a:p>
          <a:endParaRPr lang="en-US"/>
        </a:p>
      </dgm:t>
    </dgm:pt>
    <dgm:pt modelId="{46031167-CCD3-474D-B626-2643C2755D3C}">
      <dgm:prSet phldrT="[Text]"/>
      <dgm:spPr/>
      <dgm:t>
        <a:bodyPr/>
        <a:lstStyle/>
        <a:p>
          <a:r>
            <a:rPr lang="en-US" dirty="0"/>
            <a:t>Formal acceptance and closure</a:t>
          </a:r>
        </a:p>
      </dgm:t>
    </dgm:pt>
    <dgm:pt modelId="{775BB617-AED8-4927-804D-02CF15A3D884}" type="parTrans" cxnId="{4637E5A9-7E83-494B-9293-FC23DEEA59C0}">
      <dgm:prSet/>
      <dgm:spPr/>
      <dgm:t>
        <a:bodyPr/>
        <a:lstStyle/>
        <a:p>
          <a:endParaRPr lang="en-US"/>
        </a:p>
      </dgm:t>
    </dgm:pt>
    <dgm:pt modelId="{E6C21D46-A9C0-4422-B4A7-A686BD49BDC7}" type="sibTrans" cxnId="{4637E5A9-7E83-494B-9293-FC23DEEA59C0}">
      <dgm:prSet/>
      <dgm:spPr/>
      <dgm:t>
        <a:bodyPr/>
        <a:lstStyle/>
        <a:p>
          <a:endParaRPr lang="en-US"/>
        </a:p>
      </dgm:t>
    </dgm:pt>
    <dgm:pt modelId="{EF013665-95C9-4E21-B59A-5B55F1ACFB13}">
      <dgm:prSet phldrT="[Text]"/>
      <dgm:spPr/>
      <dgm:t>
        <a:bodyPr/>
        <a:lstStyle/>
        <a:p>
          <a:r>
            <a:rPr lang="en-US" dirty="0"/>
            <a:t>Change requests</a:t>
          </a:r>
        </a:p>
      </dgm:t>
    </dgm:pt>
    <dgm:pt modelId="{BF085472-2421-43FD-882D-BCCE3F7993A5}" type="parTrans" cxnId="{E69AB7C7-4E62-4CC5-83EE-5F4EE7888CB6}">
      <dgm:prSet/>
      <dgm:spPr/>
      <dgm:t>
        <a:bodyPr/>
        <a:lstStyle/>
        <a:p>
          <a:endParaRPr lang="en-US"/>
        </a:p>
      </dgm:t>
    </dgm:pt>
    <dgm:pt modelId="{C738E793-4976-4D9A-A756-BAD197A2D64C}" type="sibTrans" cxnId="{E69AB7C7-4E62-4CC5-83EE-5F4EE7888CB6}">
      <dgm:prSet/>
      <dgm:spPr/>
      <dgm:t>
        <a:bodyPr/>
        <a:lstStyle/>
        <a:p>
          <a:endParaRPr lang="en-US"/>
        </a:p>
      </dgm:t>
    </dgm:pt>
    <dgm:pt modelId="{B03253E8-CD55-464D-B3EA-083A17494630}">
      <dgm:prSet phldrT="[Text]"/>
      <dgm:spPr/>
      <dgm:t>
        <a:bodyPr/>
        <a:lstStyle/>
        <a:p>
          <a:r>
            <a:rPr lang="en-US" dirty="0"/>
            <a:t>Planning</a:t>
          </a:r>
        </a:p>
      </dgm:t>
    </dgm:pt>
    <dgm:pt modelId="{E3C1772D-7B67-4468-8C92-570646E0F0A4}" type="sibTrans" cxnId="{EFADFA3D-9FBD-4981-8B85-F79486465949}">
      <dgm:prSet/>
      <dgm:spPr/>
      <dgm:t>
        <a:bodyPr/>
        <a:lstStyle/>
        <a:p>
          <a:endParaRPr lang="en-US"/>
        </a:p>
      </dgm:t>
    </dgm:pt>
    <dgm:pt modelId="{9DA497CD-9B9B-4C10-8E76-6F93CFC6D001}" type="parTrans" cxnId="{EFADFA3D-9FBD-4981-8B85-F79486465949}">
      <dgm:prSet/>
      <dgm:spPr/>
      <dgm:t>
        <a:bodyPr/>
        <a:lstStyle/>
        <a:p>
          <a:endParaRPr lang="en-US"/>
        </a:p>
      </dgm:t>
    </dgm:pt>
    <dgm:pt modelId="{C736712D-535C-41F3-BE1D-6A79E608FC53}">
      <dgm:prSet/>
      <dgm:spPr/>
      <dgm:t>
        <a:bodyPr/>
        <a:lstStyle/>
        <a:p>
          <a:r>
            <a:rPr lang="en-US" dirty="0"/>
            <a:t>Goals and objectives</a:t>
          </a:r>
        </a:p>
      </dgm:t>
    </dgm:pt>
    <dgm:pt modelId="{A21CAB70-833F-45FC-A54E-353ACA56F10F}" type="parTrans" cxnId="{20C4E274-9379-4358-B54C-FB87DB77750B}">
      <dgm:prSet/>
      <dgm:spPr/>
      <dgm:t>
        <a:bodyPr/>
        <a:lstStyle/>
        <a:p>
          <a:endParaRPr lang="en-US"/>
        </a:p>
      </dgm:t>
    </dgm:pt>
    <dgm:pt modelId="{B27CA52E-0E0C-47B8-A0C2-A8F33D9D9E88}" type="sibTrans" cxnId="{20C4E274-9379-4358-B54C-FB87DB77750B}">
      <dgm:prSet/>
      <dgm:spPr/>
      <dgm:t>
        <a:bodyPr/>
        <a:lstStyle/>
        <a:p>
          <a:endParaRPr lang="en-US"/>
        </a:p>
      </dgm:t>
    </dgm:pt>
    <dgm:pt modelId="{D5153F4A-571A-45B2-A323-4FF06F89B62F}">
      <dgm:prSet/>
      <dgm:spPr/>
      <dgm:t>
        <a:bodyPr/>
        <a:lstStyle/>
        <a:p>
          <a:r>
            <a:rPr lang="en-US" dirty="0"/>
            <a:t>Project Charter</a:t>
          </a:r>
        </a:p>
      </dgm:t>
    </dgm:pt>
    <dgm:pt modelId="{CFEB62A5-BB3B-4C33-961F-CEAD72350CCD}" type="parTrans" cxnId="{4A28781D-3AD7-46F6-A9EB-F4CE55363809}">
      <dgm:prSet/>
      <dgm:spPr/>
      <dgm:t>
        <a:bodyPr/>
        <a:lstStyle/>
        <a:p>
          <a:endParaRPr lang="en-US"/>
        </a:p>
      </dgm:t>
    </dgm:pt>
    <dgm:pt modelId="{39D99102-9CFE-4009-9FE9-A3A8A3CB7980}" type="sibTrans" cxnId="{4A28781D-3AD7-46F6-A9EB-F4CE55363809}">
      <dgm:prSet/>
      <dgm:spPr/>
      <dgm:t>
        <a:bodyPr/>
        <a:lstStyle/>
        <a:p>
          <a:endParaRPr lang="en-US"/>
        </a:p>
      </dgm:t>
    </dgm:pt>
    <dgm:pt modelId="{2AC6FB0E-2E55-41A6-82E4-A306E2C3F660}">
      <dgm:prSet/>
      <dgm:spPr/>
      <dgm:t>
        <a:bodyPr/>
        <a:lstStyle/>
        <a:p>
          <a:r>
            <a:rPr lang="en-US" dirty="0"/>
            <a:t>Work Breakdown Structure</a:t>
          </a:r>
        </a:p>
      </dgm:t>
    </dgm:pt>
    <dgm:pt modelId="{C4ACF642-3EF0-4401-B4B1-523D42E763EA}" type="parTrans" cxnId="{3EF5BA2D-B3E5-4426-8039-BFA11D777DF8}">
      <dgm:prSet/>
      <dgm:spPr/>
      <dgm:t>
        <a:bodyPr/>
        <a:lstStyle/>
        <a:p>
          <a:endParaRPr lang="en-US"/>
        </a:p>
      </dgm:t>
    </dgm:pt>
    <dgm:pt modelId="{14103D34-3728-406B-B5D4-BF4A9FE0DFE0}" type="sibTrans" cxnId="{3EF5BA2D-B3E5-4426-8039-BFA11D777DF8}">
      <dgm:prSet/>
      <dgm:spPr/>
      <dgm:t>
        <a:bodyPr/>
        <a:lstStyle/>
        <a:p>
          <a:endParaRPr lang="en-US"/>
        </a:p>
      </dgm:t>
    </dgm:pt>
    <dgm:pt modelId="{758F7040-04C3-4629-ABA2-823683EB3576}">
      <dgm:prSet/>
      <dgm:spPr/>
      <dgm:t>
        <a:bodyPr/>
        <a:lstStyle/>
        <a:p>
          <a:r>
            <a:rPr lang="en-US" dirty="0"/>
            <a:t>Project schedule</a:t>
          </a:r>
        </a:p>
      </dgm:t>
    </dgm:pt>
    <dgm:pt modelId="{9D008881-7199-48CD-AC26-552172A9AD52}" type="parTrans" cxnId="{D726EAE8-20EC-4846-B88B-E7D10829AF01}">
      <dgm:prSet/>
      <dgm:spPr/>
      <dgm:t>
        <a:bodyPr/>
        <a:lstStyle/>
        <a:p>
          <a:endParaRPr lang="en-US"/>
        </a:p>
      </dgm:t>
    </dgm:pt>
    <dgm:pt modelId="{C69DF89A-37EF-4327-87C3-F13960BD8B91}" type="sibTrans" cxnId="{D726EAE8-20EC-4846-B88B-E7D10829AF01}">
      <dgm:prSet/>
      <dgm:spPr/>
      <dgm:t>
        <a:bodyPr/>
        <a:lstStyle/>
        <a:p>
          <a:endParaRPr lang="en-US"/>
        </a:p>
      </dgm:t>
    </dgm:pt>
    <dgm:pt modelId="{91C57B3E-07A8-42D4-B0AE-4136082BA64F}">
      <dgm:prSet/>
      <dgm:spPr>
        <a:solidFill>
          <a:schemeClr val="accent4">
            <a:lumMod val="75000"/>
          </a:schemeClr>
        </a:solidFill>
      </dgm:spPr>
      <dgm:t>
        <a:bodyPr/>
        <a:lstStyle/>
        <a:p>
          <a:r>
            <a:rPr lang="en-US" dirty="0"/>
            <a:t>Executing</a:t>
          </a:r>
        </a:p>
      </dgm:t>
    </dgm:pt>
    <dgm:pt modelId="{40B86CC4-5CD6-4CA5-8C3E-015B6850B0D1}" type="parTrans" cxnId="{9F8FE10E-C9A2-4219-9891-222620160DEE}">
      <dgm:prSet/>
      <dgm:spPr/>
      <dgm:t>
        <a:bodyPr/>
        <a:lstStyle/>
        <a:p>
          <a:endParaRPr lang="en-US"/>
        </a:p>
      </dgm:t>
    </dgm:pt>
    <dgm:pt modelId="{5750FB5C-A34E-4E4B-9D3D-75BA7671F648}" type="sibTrans" cxnId="{9F8FE10E-C9A2-4219-9891-222620160DEE}">
      <dgm:prSet/>
      <dgm:spPr/>
      <dgm:t>
        <a:bodyPr/>
        <a:lstStyle/>
        <a:p>
          <a:endParaRPr lang="en-US"/>
        </a:p>
      </dgm:t>
    </dgm:pt>
    <dgm:pt modelId="{6190919A-33B8-4BCF-96BA-31916370F86C}">
      <dgm:prSet/>
      <dgm:spPr>
        <a:solidFill>
          <a:schemeClr val="accent4">
            <a:lumMod val="75000"/>
          </a:schemeClr>
        </a:solidFill>
      </dgm:spPr>
      <dgm:t>
        <a:bodyPr/>
        <a:lstStyle/>
        <a:p>
          <a:r>
            <a:rPr lang="en-US" dirty="0"/>
            <a:t>Quality improvements</a:t>
          </a:r>
        </a:p>
      </dgm:t>
    </dgm:pt>
    <dgm:pt modelId="{CA4526F1-20BF-43F5-94C3-2A8E69BB9AE4}" type="parTrans" cxnId="{8E94B00E-37D8-4520-974A-B8FA1AF5CEC5}">
      <dgm:prSet/>
      <dgm:spPr/>
      <dgm:t>
        <a:bodyPr/>
        <a:lstStyle/>
        <a:p>
          <a:endParaRPr lang="en-US"/>
        </a:p>
      </dgm:t>
    </dgm:pt>
    <dgm:pt modelId="{1E9D3537-B539-46F9-8FF9-87B037FFFB58}" type="sibTrans" cxnId="{8E94B00E-37D8-4520-974A-B8FA1AF5CEC5}">
      <dgm:prSet/>
      <dgm:spPr/>
      <dgm:t>
        <a:bodyPr/>
        <a:lstStyle/>
        <a:p>
          <a:endParaRPr lang="en-US"/>
        </a:p>
      </dgm:t>
    </dgm:pt>
    <dgm:pt modelId="{C2332419-66A8-49DA-BAAA-34530A46C52C}">
      <dgm:prSet/>
      <dgm:spPr>
        <a:solidFill>
          <a:schemeClr val="accent4">
            <a:lumMod val="75000"/>
          </a:schemeClr>
        </a:solidFill>
      </dgm:spPr>
      <dgm:t>
        <a:bodyPr/>
        <a:lstStyle/>
        <a:p>
          <a:r>
            <a:rPr lang="en-US" dirty="0"/>
            <a:t>Proposals and contracts</a:t>
          </a:r>
        </a:p>
      </dgm:t>
    </dgm:pt>
    <dgm:pt modelId="{A95D7E3E-4195-4D16-B3F6-A51A3C4BBE9F}" type="parTrans" cxnId="{1AFE4339-646C-4E72-9609-47B88A3E5660}">
      <dgm:prSet/>
      <dgm:spPr/>
      <dgm:t>
        <a:bodyPr/>
        <a:lstStyle/>
        <a:p>
          <a:endParaRPr lang="en-US"/>
        </a:p>
      </dgm:t>
    </dgm:pt>
    <dgm:pt modelId="{FC8C90CE-8085-45ED-836C-29DF27ECF6FD}" type="sibTrans" cxnId="{1AFE4339-646C-4E72-9609-47B88A3E5660}">
      <dgm:prSet/>
      <dgm:spPr/>
      <dgm:t>
        <a:bodyPr/>
        <a:lstStyle/>
        <a:p>
          <a:endParaRPr lang="en-US"/>
        </a:p>
      </dgm:t>
    </dgm:pt>
    <dgm:pt modelId="{00C2C7BE-D448-419C-90B0-1509764E9CEE}">
      <dgm:prSet/>
      <dgm:spPr/>
      <dgm:t>
        <a:bodyPr/>
        <a:lstStyle/>
        <a:p>
          <a:r>
            <a:rPr lang="en-US" dirty="0"/>
            <a:t>Monitoring &amp; Controlling</a:t>
          </a:r>
        </a:p>
      </dgm:t>
    </dgm:pt>
    <dgm:pt modelId="{23F220E2-113D-4B9A-91BE-87A2B03D6D47}" type="parTrans" cxnId="{C114D3AE-B84A-45ED-90C0-1DF50CF2A8A5}">
      <dgm:prSet/>
      <dgm:spPr/>
      <dgm:t>
        <a:bodyPr/>
        <a:lstStyle/>
        <a:p>
          <a:endParaRPr lang="en-US"/>
        </a:p>
      </dgm:t>
    </dgm:pt>
    <dgm:pt modelId="{9BA22AE9-9608-4512-811F-3B8FCAFD207E}" type="sibTrans" cxnId="{C114D3AE-B84A-45ED-90C0-1DF50CF2A8A5}">
      <dgm:prSet/>
      <dgm:spPr/>
      <dgm:t>
        <a:bodyPr/>
        <a:lstStyle/>
        <a:p>
          <a:endParaRPr lang="en-US"/>
        </a:p>
      </dgm:t>
    </dgm:pt>
    <dgm:pt modelId="{F2E54A17-7A45-4046-AA37-19B99BE64506}">
      <dgm:prSet/>
      <dgm:spPr/>
      <dgm:t>
        <a:bodyPr/>
        <a:lstStyle/>
        <a:p>
          <a:r>
            <a:rPr lang="en-US" dirty="0"/>
            <a:t>Corrective action</a:t>
          </a:r>
        </a:p>
      </dgm:t>
    </dgm:pt>
    <dgm:pt modelId="{5914F266-7378-4023-80A7-1C928A2D9F56}" type="parTrans" cxnId="{3B171B31-9563-4217-8D25-98B5C4F51962}">
      <dgm:prSet/>
      <dgm:spPr/>
      <dgm:t>
        <a:bodyPr/>
        <a:lstStyle/>
        <a:p>
          <a:endParaRPr lang="en-US"/>
        </a:p>
      </dgm:t>
    </dgm:pt>
    <dgm:pt modelId="{EACE0F5C-9868-4479-BF1A-DCBCA8F085F0}" type="sibTrans" cxnId="{3B171B31-9563-4217-8D25-98B5C4F51962}">
      <dgm:prSet/>
      <dgm:spPr/>
      <dgm:t>
        <a:bodyPr/>
        <a:lstStyle/>
        <a:p>
          <a:endParaRPr lang="en-US"/>
        </a:p>
      </dgm:t>
    </dgm:pt>
    <dgm:pt modelId="{4D802142-B33D-42EF-AE24-B455759B3B96}">
      <dgm:prSet/>
      <dgm:spPr/>
      <dgm:t>
        <a:bodyPr/>
        <a:lstStyle/>
        <a:p>
          <a:r>
            <a:rPr lang="en-US" dirty="0"/>
            <a:t>Risk and Issues log</a:t>
          </a:r>
        </a:p>
      </dgm:t>
    </dgm:pt>
    <dgm:pt modelId="{E497F467-883D-4399-BA54-0C41AFA8CB53}" type="parTrans" cxnId="{5B3715C2-ADF6-4CB5-B83C-C24FD387DA62}">
      <dgm:prSet/>
      <dgm:spPr/>
      <dgm:t>
        <a:bodyPr/>
        <a:lstStyle/>
        <a:p>
          <a:endParaRPr lang="en-US"/>
        </a:p>
      </dgm:t>
    </dgm:pt>
    <dgm:pt modelId="{63F3B6DA-2E84-479C-A191-D5CA44776849}" type="sibTrans" cxnId="{5B3715C2-ADF6-4CB5-B83C-C24FD387DA62}">
      <dgm:prSet/>
      <dgm:spPr/>
      <dgm:t>
        <a:bodyPr/>
        <a:lstStyle/>
        <a:p>
          <a:endParaRPr lang="en-US"/>
        </a:p>
      </dgm:t>
    </dgm:pt>
    <dgm:pt modelId="{369C0719-94CF-4883-860F-6E266EA91D6B}">
      <dgm:prSet/>
      <dgm:spPr/>
      <dgm:t>
        <a:bodyPr/>
        <a:lstStyle/>
        <a:p>
          <a:r>
            <a:rPr lang="en-US" dirty="0"/>
            <a:t>Closing</a:t>
          </a:r>
        </a:p>
      </dgm:t>
    </dgm:pt>
    <dgm:pt modelId="{AEB0B232-515D-4292-9E37-DF56217242B2}" type="parTrans" cxnId="{C2D436A6-678D-4897-941B-16AD79E67F2E}">
      <dgm:prSet/>
      <dgm:spPr/>
      <dgm:t>
        <a:bodyPr/>
        <a:lstStyle/>
        <a:p>
          <a:endParaRPr lang="en-US"/>
        </a:p>
      </dgm:t>
    </dgm:pt>
    <dgm:pt modelId="{E470A514-D3AD-40DC-A0A9-AAE2A48AE53D}" type="sibTrans" cxnId="{C2D436A6-678D-4897-941B-16AD79E67F2E}">
      <dgm:prSet/>
      <dgm:spPr/>
      <dgm:t>
        <a:bodyPr/>
        <a:lstStyle/>
        <a:p>
          <a:endParaRPr lang="en-US"/>
        </a:p>
      </dgm:t>
    </dgm:pt>
    <dgm:pt modelId="{FF2E1A0E-41A1-49CA-A9FD-BA142FB4FD9B}">
      <dgm:prSet/>
      <dgm:spPr/>
      <dgm:t>
        <a:bodyPr/>
        <a:lstStyle/>
        <a:p>
          <a:r>
            <a:rPr lang="en-US" dirty="0"/>
            <a:t>Project archives</a:t>
          </a:r>
        </a:p>
      </dgm:t>
    </dgm:pt>
    <dgm:pt modelId="{1135129D-40D6-4EDD-8390-B4449D1030FF}" type="parTrans" cxnId="{241ED7C6-8E66-482B-939B-AAB8DDCF8E86}">
      <dgm:prSet/>
      <dgm:spPr/>
      <dgm:t>
        <a:bodyPr/>
        <a:lstStyle/>
        <a:p>
          <a:endParaRPr lang="en-US"/>
        </a:p>
      </dgm:t>
    </dgm:pt>
    <dgm:pt modelId="{1FCF4A25-46A8-4CB0-A867-6CCA0887755C}" type="sibTrans" cxnId="{241ED7C6-8E66-482B-939B-AAB8DDCF8E86}">
      <dgm:prSet/>
      <dgm:spPr/>
      <dgm:t>
        <a:bodyPr/>
        <a:lstStyle/>
        <a:p>
          <a:endParaRPr lang="en-US"/>
        </a:p>
      </dgm:t>
    </dgm:pt>
    <dgm:pt modelId="{48BAC8F3-2254-4CF4-99AB-F01B74A80802}">
      <dgm:prSet/>
      <dgm:spPr/>
      <dgm:t>
        <a:bodyPr/>
        <a:lstStyle/>
        <a:p>
          <a:r>
            <a:rPr lang="en-US" dirty="0"/>
            <a:t>Lessons learned</a:t>
          </a:r>
        </a:p>
      </dgm:t>
    </dgm:pt>
    <dgm:pt modelId="{91295C70-BD73-4F4B-BA1B-DBA1E8C77901}" type="parTrans" cxnId="{00DAFDE9-31B4-4650-B690-C24E65A2CC2B}">
      <dgm:prSet/>
      <dgm:spPr/>
      <dgm:t>
        <a:bodyPr/>
        <a:lstStyle/>
        <a:p>
          <a:endParaRPr lang="en-US"/>
        </a:p>
      </dgm:t>
    </dgm:pt>
    <dgm:pt modelId="{B0366C6F-4F73-4880-AD82-1E73E7B1F8D2}" type="sibTrans" cxnId="{00DAFDE9-31B4-4650-B690-C24E65A2CC2B}">
      <dgm:prSet/>
      <dgm:spPr/>
      <dgm:t>
        <a:bodyPr/>
        <a:lstStyle/>
        <a:p>
          <a:endParaRPr lang="en-US"/>
        </a:p>
      </dgm:t>
    </dgm:pt>
    <dgm:pt modelId="{574E7DED-6F5E-4C0C-B618-0A9F7B98602D}">
      <dgm:prSet/>
      <dgm:spPr/>
      <dgm:t>
        <a:bodyPr/>
        <a:lstStyle/>
        <a:p>
          <a:r>
            <a:rPr lang="en-US" dirty="0"/>
            <a:t>Transition and training</a:t>
          </a:r>
        </a:p>
      </dgm:t>
    </dgm:pt>
    <dgm:pt modelId="{F210788F-5DFF-4DCA-B1BE-40687CCBAF87}" type="parTrans" cxnId="{9AB1E46D-C44A-429D-A3E6-A0472ACC7270}">
      <dgm:prSet/>
      <dgm:spPr/>
      <dgm:t>
        <a:bodyPr/>
        <a:lstStyle/>
        <a:p>
          <a:endParaRPr lang="en-US"/>
        </a:p>
      </dgm:t>
    </dgm:pt>
    <dgm:pt modelId="{CF2073AB-EC12-473C-9205-0109D75FCEFA}" type="sibTrans" cxnId="{9AB1E46D-C44A-429D-A3E6-A0472ACC7270}">
      <dgm:prSet/>
      <dgm:spPr/>
      <dgm:t>
        <a:bodyPr/>
        <a:lstStyle/>
        <a:p>
          <a:endParaRPr lang="en-US"/>
        </a:p>
      </dgm:t>
    </dgm:pt>
    <dgm:pt modelId="{3C0EB2E4-1F89-4F46-A429-C2FCB0FD7930}">
      <dgm:prSet phldrT="[Text]"/>
      <dgm:spPr/>
      <dgm:t>
        <a:bodyPr/>
        <a:lstStyle/>
        <a:p>
          <a:r>
            <a:rPr lang="en-US" dirty="0"/>
            <a:t>Scope statement</a:t>
          </a:r>
        </a:p>
      </dgm:t>
    </dgm:pt>
    <dgm:pt modelId="{B9B18F51-67E9-49A1-8444-BBA1950387B3}" type="parTrans" cxnId="{B8C8B992-BFD4-4A30-BA88-44F185E77575}">
      <dgm:prSet/>
      <dgm:spPr/>
      <dgm:t>
        <a:bodyPr/>
        <a:lstStyle/>
        <a:p>
          <a:endParaRPr lang="en-US"/>
        </a:p>
      </dgm:t>
    </dgm:pt>
    <dgm:pt modelId="{DFAE1616-BC6B-4638-8C57-B8C7CFA7ABC3}" type="sibTrans" cxnId="{B8C8B992-BFD4-4A30-BA88-44F185E77575}">
      <dgm:prSet/>
      <dgm:spPr/>
      <dgm:t>
        <a:bodyPr/>
        <a:lstStyle/>
        <a:p>
          <a:endParaRPr lang="en-US"/>
        </a:p>
      </dgm:t>
    </dgm:pt>
    <dgm:pt modelId="{E425A4E7-EE18-4B7C-8C2D-66D8FB957F23}">
      <dgm:prSet/>
      <dgm:spPr/>
      <dgm:t>
        <a:bodyPr/>
        <a:lstStyle/>
        <a:p>
          <a:r>
            <a:rPr lang="en-US" dirty="0"/>
            <a:t>Project costs</a:t>
          </a:r>
        </a:p>
      </dgm:t>
    </dgm:pt>
    <dgm:pt modelId="{8BA4BA83-F6BB-42E7-8A9E-37EE8C02D4EA}" type="parTrans" cxnId="{92BA9D7F-B14F-4DE4-9DEA-F27B5953C2CC}">
      <dgm:prSet/>
      <dgm:spPr/>
      <dgm:t>
        <a:bodyPr/>
        <a:lstStyle/>
        <a:p>
          <a:endParaRPr lang="en-US"/>
        </a:p>
      </dgm:t>
    </dgm:pt>
    <dgm:pt modelId="{132133D4-B6E0-4B88-9380-5426ED9C3F02}" type="sibTrans" cxnId="{92BA9D7F-B14F-4DE4-9DEA-F27B5953C2CC}">
      <dgm:prSet/>
      <dgm:spPr/>
      <dgm:t>
        <a:bodyPr/>
        <a:lstStyle/>
        <a:p>
          <a:endParaRPr lang="en-US"/>
        </a:p>
      </dgm:t>
    </dgm:pt>
    <dgm:pt modelId="{6082927B-0EBB-41D8-A94D-E3B9851BE9E3}" type="pres">
      <dgm:prSet presAssocID="{7B812895-1BAA-463C-8737-455B8D7FD519}" presName="Name0" presStyleCnt="0">
        <dgm:presLayoutVars>
          <dgm:dir/>
          <dgm:resizeHandles val="exact"/>
        </dgm:presLayoutVars>
      </dgm:prSet>
      <dgm:spPr/>
    </dgm:pt>
    <dgm:pt modelId="{7D8F0176-9F62-4D70-8010-4671D61A00F7}" type="pres">
      <dgm:prSet presAssocID="{4EE5EFB8-F8D6-40BF-8558-8177FEF57465}" presName="node" presStyleLbl="node1" presStyleIdx="0" presStyleCnt="5">
        <dgm:presLayoutVars>
          <dgm:bulletEnabled val="1"/>
        </dgm:presLayoutVars>
      </dgm:prSet>
      <dgm:spPr/>
    </dgm:pt>
    <dgm:pt modelId="{80CBD9C6-B0D5-4587-98AB-7C2C675F11C3}" type="pres">
      <dgm:prSet presAssocID="{66B23BA7-1322-4586-9FE8-63907E5FCA44}" presName="sibTrans" presStyleCnt="0"/>
      <dgm:spPr/>
    </dgm:pt>
    <dgm:pt modelId="{A858BAFD-32F3-4F8B-B683-043716EEF8A0}" type="pres">
      <dgm:prSet presAssocID="{B03253E8-CD55-464D-B3EA-083A17494630}" presName="node" presStyleLbl="node1" presStyleIdx="1" presStyleCnt="5">
        <dgm:presLayoutVars>
          <dgm:bulletEnabled val="1"/>
        </dgm:presLayoutVars>
      </dgm:prSet>
      <dgm:spPr/>
    </dgm:pt>
    <dgm:pt modelId="{E0D9D744-44EB-4A29-806E-F0EA541DD9DD}" type="pres">
      <dgm:prSet presAssocID="{E3C1772D-7B67-4468-8C92-570646E0F0A4}" presName="sibTrans" presStyleCnt="0"/>
      <dgm:spPr/>
    </dgm:pt>
    <dgm:pt modelId="{65B618C8-D79D-467B-A7C1-83EFC593090F}" type="pres">
      <dgm:prSet presAssocID="{91C57B3E-07A8-42D4-B0AE-4136082BA64F}" presName="node" presStyleLbl="node1" presStyleIdx="2" presStyleCnt="5">
        <dgm:presLayoutVars>
          <dgm:bulletEnabled val="1"/>
        </dgm:presLayoutVars>
      </dgm:prSet>
      <dgm:spPr/>
    </dgm:pt>
    <dgm:pt modelId="{C994BFC5-E54C-4530-BA9B-1720B997235E}" type="pres">
      <dgm:prSet presAssocID="{5750FB5C-A34E-4E4B-9D3D-75BA7671F648}" presName="sibTrans" presStyleCnt="0"/>
      <dgm:spPr/>
    </dgm:pt>
    <dgm:pt modelId="{F66987D8-3D54-41EC-A32F-B32FE4FA5475}" type="pres">
      <dgm:prSet presAssocID="{00C2C7BE-D448-419C-90B0-1509764E9CEE}" presName="node" presStyleLbl="node1" presStyleIdx="3" presStyleCnt="5">
        <dgm:presLayoutVars>
          <dgm:bulletEnabled val="1"/>
        </dgm:presLayoutVars>
      </dgm:prSet>
      <dgm:spPr/>
    </dgm:pt>
    <dgm:pt modelId="{66A24F65-4B68-4939-9DF6-9E038CD60B25}" type="pres">
      <dgm:prSet presAssocID="{9BA22AE9-9608-4512-811F-3B8FCAFD207E}" presName="sibTrans" presStyleCnt="0"/>
      <dgm:spPr/>
    </dgm:pt>
    <dgm:pt modelId="{92BE5149-FD88-4574-8884-B713EED848A8}" type="pres">
      <dgm:prSet presAssocID="{369C0719-94CF-4883-860F-6E266EA91D6B}" presName="node" presStyleLbl="node1" presStyleIdx="4" presStyleCnt="5">
        <dgm:presLayoutVars>
          <dgm:bulletEnabled val="1"/>
        </dgm:presLayoutVars>
      </dgm:prSet>
      <dgm:spPr/>
    </dgm:pt>
  </dgm:ptLst>
  <dgm:cxnLst>
    <dgm:cxn modelId="{8E94B00E-37D8-4520-974A-B8FA1AF5CEC5}" srcId="{91C57B3E-07A8-42D4-B0AE-4136082BA64F}" destId="{6190919A-33B8-4BCF-96BA-31916370F86C}" srcOrd="1" destOrd="0" parTransId="{CA4526F1-20BF-43F5-94C3-2A8E69BB9AE4}" sibTransId="{1E9D3537-B539-46F9-8FF9-87B037FFFB58}"/>
    <dgm:cxn modelId="{9F8FE10E-C9A2-4219-9891-222620160DEE}" srcId="{7B812895-1BAA-463C-8737-455B8D7FD519}" destId="{91C57B3E-07A8-42D4-B0AE-4136082BA64F}" srcOrd="2" destOrd="0" parTransId="{40B86CC4-5CD6-4CA5-8C3E-015B6850B0D1}" sibTransId="{5750FB5C-A34E-4E4B-9D3D-75BA7671F648}"/>
    <dgm:cxn modelId="{F98C6610-8A27-48D0-9F25-806BCB5ABCBE}" type="presOf" srcId="{6190919A-33B8-4BCF-96BA-31916370F86C}" destId="{65B618C8-D79D-467B-A7C1-83EFC593090F}" srcOrd="0" destOrd="2" presId="urn:microsoft.com/office/officeart/2005/8/layout/hList6"/>
    <dgm:cxn modelId="{9B7F5F13-F197-400D-9076-AD69013BF2DB}" type="presOf" srcId="{C736712D-535C-41F3-BE1D-6A79E608FC53}" destId="{7D8F0176-9F62-4D70-8010-4671D61A00F7}" srcOrd="0" destOrd="2" presId="urn:microsoft.com/office/officeart/2005/8/layout/hList6"/>
    <dgm:cxn modelId="{EFC1A313-F0C3-49BD-BEB5-C6C012F5B44B}" type="presOf" srcId="{F9EC9E67-2765-4E4A-890A-CA06BD5297FC}" destId="{65B618C8-D79D-467B-A7C1-83EFC593090F}" srcOrd="0" destOrd="1" presId="urn:microsoft.com/office/officeart/2005/8/layout/hList6"/>
    <dgm:cxn modelId="{4A28781D-3AD7-46F6-A9EB-F4CE55363809}" srcId="{4EE5EFB8-F8D6-40BF-8558-8177FEF57465}" destId="{D5153F4A-571A-45B2-A323-4FF06F89B62F}" srcOrd="2" destOrd="0" parTransId="{CFEB62A5-BB3B-4C33-961F-CEAD72350CCD}" sibTransId="{39D99102-9CFE-4009-9FE9-A3A8A3CB7980}"/>
    <dgm:cxn modelId="{E63F1424-8DF6-4E22-97CD-D93064EF022E}" type="presOf" srcId="{48BAC8F3-2254-4CF4-99AB-F01B74A80802}" destId="{92BE5149-FD88-4574-8884-B713EED848A8}" srcOrd="0" destOrd="3" presId="urn:microsoft.com/office/officeart/2005/8/layout/hList6"/>
    <dgm:cxn modelId="{3EF5BA2D-B3E5-4426-8039-BFA11D777DF8}" srcId="{B03253E8-CD55-464D-B3EA-083A17494630}" destId="{2AC6FB0E-2E55-41A6-82E4-A306E2C3F660}" srcOrd="2" destOrd="0" parTransId="{C4ACF642-3EF0-4401-B4B1-523D42E763EA}" sibTransId="{14103D34-3728-406B-B5D4-BF4A9FE0DFE0}"/>
    <dgm:cxn modelId="{3B171B31-9563-4217-8D25-98B5C4F51962}" srcId="{00C2C7BE-D448-419C-90B0-1509764E9CEE}" destId="{F2E54A17-7A45-4046-AA37-19B99BE64506}" srcOrd="1" destOrd="0" parTransId="{5914F266-7378-4023-80A7-1C928A2D9F56}" sibTransId="{EACE0F5C-9868-4479-BF1A-DCBCA8F085F0}"/>
    <dgm:cxn modelId="{1AFE4339-646C-4E72-9609-47B88A3E5660}" srcId="{91C57B3E-07A8-42D4-B0AE-4136082BA64F}" destId="{C2332419-66A8-49DA-BAAA-34530A46C52C}" srcOrd="2" destOrd="0" parTransId="{A95D7E3E-4195-4D16-B3F6-A51A3C4BBE9F}" sibTransId="{FC8C90CE-8085-45ED-836C-29DF27ECF6FD}"/>
    <dgm:cxn modelId="{EFADFA3D-9FBD-4981-8B85-F79486465949}" srcId="{7B812895-1BAA-463C-8737-455B8D7FD519}" destId="{B03253E8-CD55-464D-B3EA-083A17494630}" srcOrd="1" destOrd="0" parTransId="{9DA497CD-9B9B-4C10-8E76-6F93CFC6D001}" sibTransId="{E3C1772D-7B67-4468-8C92-570646E0F0A4}"/>
    <dgm:cxn modelId="{E05C5B63-BC84-439C-987C-AAD786E16380}" type="presOf" srcId="{EF013665-95C9-4E21-B59A-5B55F1ACFB13}" destId="{F66987D8-3D54-41EC-A32F-B32FE4FA5475}" srcOrd="0" destOrd="1" presId="urn:microsoft.com/office/officeart/2005/8/layout/hList6"/>
    <dgm:cxn modelId="{814CB943-A34E-4B2C-83BC-0E7823730655}" type="presOf" srcId="{E425A4E7-EE18-4B7C-8C2D-66D8FB957F23}" destId="{A858BAFD-32F3-4F8B-B683-043716EEF8A0}" srcOrd="0" destOrd="5" presId="urn:microsoft.com/office/officeart/2005/8/layout/hList6"/>
    <dgm:cxn modelId="{C71E786B-6BF5-452C-AA3C-56501D0DE4C7}" type="presOf" srcId="{FF2E1A0E-41A1-49CA-A9FD-BA142FB4FD9B}" destId="{92BE5149-FD88-4574-8884-B713EED848A8}" srcOrd="0" destOrd="2" presId="urn:microsoft.com/office/officeart/2005/8/layout/hList6"/>
    <dgm:cxn modelId="{9AB1E46D-C44A-429D-A3E6-A0472ACC7270}" srcId="{369C0719-94CF-4883-860F-6E266EA91D6B}" destId="{574E7DED-6F5E-4C0C-B618-0A9F7B98602D}" srcOrd="3" destOrd="0" parTransId="{F210788F-5DFF-4DCA-B1BE-40687CCBAF87}" sibTransId="{CF2073AB-EC12-473C-9205-0109D75FCEFA}"/>
    <dgm:cxn modelId="{E49D9951-417D-4709-873D-2CD444777931}" type="presOf" srcId="{91C57B3E-07A8-42D4-B0AE-4136082BA64F}" destId="{65B618C8-D79D-467B-A7C1-83EFC593090F}" srcOrd="0" destOrd="0" presId="urn:microsoft.com/office/officeart/2005/8/layout/hList6"/>
    <dgm:cxn modelId="{4F668C72-B179-4066-A509-FE039E5B8FAF}" type="presOf" srcId="{2AC6FB0E-2E55-41A6-82E4-A306E2C3F660}" destId="{A858BAFD-32F3-4F8B-B683-043716EEF8A0}" srcOrd="0" destOrd="3" presId="urn:microsoft.com/office/officeart/2005/8/layout/hList6"/>
    <dgm:cxn modelId="{20C4E274-9379-4358-B54C-FB87DB77750B}" srcId="{4EE5EFB8-F8D6-40BF-8558-8177FEF57465}" destId="{C736712D-535C-41F3-BE1D-6A79E608FC53}" srcOrd="1" destOrd="0" parTransId="{A21CAB70-833F-45FC-A54E-353ACA56F10F}" sibTransId="{B27CA52E-0E0C-47B8-A0C2-A8F33D9D9E88}"/>
    <dgm:cxn modelId="{74CAD676-73A9-4893-B9BB-1FF82AA0D5AF}" type="presOf" srcId="{F2E54A17-7A45-4046-AA37-19B99BE64506}" destId="{F66987D8-3D54-41EC-A32F-B32FE4FA5475}" srcOrd="0" destOrd="2" presId="urn:microsoft.com/office/officeart/2005/8/layout/hList6"/>
    <dgm:cxn modelId="{CA9F737A-8A4D-4CA3-AC0A-A388F87E55F1}" type="presOf" srcId="{C2332419-66A8-49DA-BAAA-34530A46C52C}" destId="{65B618C8-D79D-467B-A7C1-83EFC593090F}" srcOrd="0" destOrd="3" presId="urn:microsoft.com/office/officeart/2005/8/layout/hList6"/>
    <dgm:cxn modelId="{92BA9D7F-B14F-4DE4-9DEA-F27B5953C2CC}" srcId="{B03253E8-CD55-464D-B3EA-083A17494630}" destId="{E425A4E7-EE18-4B7C-8C2D-66D8FB957F23}" srcOrd="4" destOrd="0" parTransId="{8BA4BA83-F6BB-42E7-8A9E-37EE8C02D4EA}" sibTransId="{132133D4-B6E0-4B88-9380-5426ED9C3F02}"/>
    <dgm:cxn modelId="{A464C78A-9CB9-47F4-BC02-3971EDA91009}" type="presOf" srcId="{B03253E8-CD55-464D-B3EA-083A17494630}" destId="{A858BAFD-32F3-4F8B-B683-043716EEF8A0}" srcOrd="0" destOrd="0" presId="urn:microsoft.com/office/officeart/2005/8/layout/hList6"/>
    <dgm:cxn modelId="{F5E95692-6C0E-4D3F-9EF6-7C58C9C66EBD}" srcId="{91C57B3E-07A8-42D4-B0AE-4136082BA64F}" destId="{F9EC9E67-2765-4E4A-890A-CA06BD5297FC}" srcOrd="0" destOrd="0" parTransId="{420CB6BD-8034-4B97-935E-5CCA302B6BBA}" sibTransId="{334EF97E-44B4-4E15-914B-AE9E393FAA64}"/>
    <dgm:cxn modelId="{B8C8B992-BFD4-4A30-BA88-44F185E77575}" srcId="{B03253E8-CD55-464D-B3EA-083A17494630}" destId="{3C0EB2E4-1F89-4F46-A429-C2FCB0FD7930}" srcOrd="1" destOrd="0" parTransId="{B9B18F51-67E9-49A1-8444-BBA1950387B3}" sibTransId="{DFAE1616-BC6B-4638-8C57-B8C7CFA7ABC3}"/>
    <dgm:cxn modelId="{583F6493-2497-4B43-8CB7-EC43D88A51AC}" type="presOf" srcId="{7B812895-1BAA-463C-8737-455B8D7FD519}" destId="{6082927B-0EBB-41D8-A94D-E3B9851BE9E3}" srcOrd="0" destOrd="0" presId="urn:microsoft.com/office/officeart/2005/8/layout/hList6"/>
    <dgm:cxn modelId="{69F3A997-6EB0-4EF0-88B5-8F9198926605}" type="presOf" srcId="{C7F14E4F-FA24-48EE-80E2-C3E8693FE279}" destId="{A858BAFD-32F3-4F8B-B683-043716EEF8A0}" srcOrd="0" destOrd="1" presId="urn:microsoft.com/office/officeart/2005/8/layout/hList6"/>
    <dgm:cxn modelId="{C2D436A6-678D-4897-941B-16AD79E67F2E}" srcId="{7B812895-1BAA-463C-8737-455B8D7FD519}" destId="{369C0719-94CF-4883-860F-6E266EA91D6B}" srcOrd="4" destOrd="0" parTransId="{AEB0B232-515D-4292-9E37-DF56217242B2}" sibTransId="{E470A514-D3AD-40DC-A0A9-AAE2A48AE53D}"/>
    <dgm:cxn modelId="{4637E5A9-7E83-494B-9293-FC23DEEA59C0}" srcId="{369C0719-94CF-4883-860F-6E266EA91D6B}" destId="{46031167-CCD3-474D-B626-2643C2755D3C}" srcOrd="0" destOrd="0" parTransId="{775BB617-AED8-4927-804D-02CF15A3D884}" sibTransId="{E6C21D46-A9C0-4422-B4A7-A686BD49BDC7}"/>
    <dgm:cxn modelId="{6739D5AA-9E53-46FA-94A6-90821CC611C8}" type="presOf" srcId="{574E7DED-6F5E-4C0C-B618-0A9F7B98602D}" destId="{92BE5149-FD88-4574-8884-B713EED848A8}" srcOrd="0" destOrd="4" presId="urn:microsoft.com/office/officeart/2005/8/layout/hList6"/>
    <dgm:cxn modelId="{C114D3AE-B84A-45ED-90C0-1DF50CF2A8A5}" srcId="{7B812895-1BAA-463C-8737-455B8D7FD519}" destId="{00C2C7BE-D448-419C-90B0-1509764E9CEE}" srcOrd="3" destOrd="0" parTransId="{23F220E2-113D-4B9A-91BE-87A2B03D6D47}" sibTransId="{9BA22AE9-9608-4512-811F-3B8FCAFD207E}"/>
    <dgm:cxn modelId="{89C2F1B6-8F61-46C7-86D8-437D39EA3F20}" type="presOf" srcId="{D5153F4A-571A-45B2-A323-4FF06F89B62F}" destId="{7D8F0176-9F62-4D70-8010-4671D61A00F7}" srcOrd="0" destOrd="3" presId="urn:microsoft.com/office/officeart/2005/8/layout/hList6"/>
    <dgm:cxn modelId="{E684B2BF-AF55-40F3-9951-91B4B31AECBD}" type="presOf" srcId="{3C0EB2E4-1F89-4F46-A429-C2FCB0FD7930}" destId="{A858BAFD-32F3-4F8B-B683-043716EEF8A0}" srcOrd="0" destOrd="2" presId="urn:microsoft.com/office/officeart/2005/8/layout/hList6"/>
    <dgm:cxn modelId="{5B3715C2-ADF6-4CB5-B83C-C24FD387DA62}" srcId="{00C2C7BE-D448-419C-90B0-1509764E9CEE}" destId="{4D802142-B33D-42EF-AE24-B455759B3B96}" srcOrd="2" destOrd="0" parTransId="{E497F467-883D-4399-BA54-0C41AFA8CB53}" sibTransId="{63F3B6DA-2E84-479C-A191-D5CA44776849}"/>
    <dgm:cxn modelId="{241ED7C6-8E66-482B-939B-AAB8DDCF8E86}" srcId="{369C0719-94CF-4883-860F-6E266EA91D6B}" destId="{FF2E1A0E-41A1-49CA-A9FD-BA142FB4FD9B}" srcOrd="1" destOrd="0" parTransId="{1135129D-40D6-4EDD-8390-B4449D1030FF}" sibTransId="{1FCF4A25-46A8-4CB0-A867-6CCA0887755C}"/>
    <dgm:cxn modelId="{E69AB7C7-4E62-4CC5-83EE-5F4EE7888CB6}" srcId="{00C2C7BE-D448-419C-90B0-1509764E9CEE}" destId="{EF013665-95C9-4E21-B59A-5B55F1ACFB13}" srcOrd="0" destOrd="0" parTransId="{BF085472-2421-43FD-882D-BCCE3F7993A5}" sibTransId="{C738E793-4976-4D9A-A756-BAD197A2D64C}"/>
    <dgm:cxn modelId="{8324CECC-AE64-491E-9224-F586760B5EB2}" srcId="{B03253E8-CD55-464D-B3EA-083A17494630}" destId="{C7F14E4F-FA24-48EE-80E2-C3E8693FE279}" srcOrd="0" destOrd="0" parTransId="{21AE1238-00B1-422A-B384-E9DDE365C4D6}" sibTransId="{DDDC8075-043A-496E-9DF8-4007236C1FA5}"/>
    <dgm:cxn modelId="{D149DDD5-02EF-44D4-ACD6-BA4E9AD4A3CD}" type="presOf" srcId="{46031167-CCD3-474D-B626-2643C2755D3C}" destId="{92BE5149-FD88-4574-8884-B713EED848A8}" srcOrd="0" destOrd="1" presId="urn:microsoft.com/office/officeart/2005/8/layout/hList6"/>
    <dgm:cxn modelId="{2057E8D8-8DE4-4C2D-AA0E-BA7F2BDBBEE2}" type="presOf" srcId="{369C0719-94CF-4883-860F-6E266EA91D6B}" destId="{92BE5149-FD88-4574-8884-B713EED848A8}" srcOrd="0" destOrd="0" presId="urn:microsoft.com/office/officeart/2005/8/layout/hList6"/>
    <dgm:cxn modelId="{EB476DDC-9143-4999-B761-6D24D6B0862B}" type="presOf" srcId="{4D802142-B33D-42EF-AE24-B455759B3B96}" destId="{F66987D8-3D54-41EC-A32F-B32FE4FA5475}" srcOrd="0" destOrd="3" presId="urn:microsoft.com/office/officeart/2005/8/layout/hList6"/>
    <dgm:cxn modelId="{C4EBC5E2-3309-4B0F-8E5A-4E4666529ABC}" srcId="{4EE5EFB8-F8D6-40BF-8558-8177FEF57465}" destId="{8FF9CE23-C43B-4E43-8333-A7CECA1D13FA}" srcOrd="0" destOrd="0" parTransId="{41350D9C-A1A6-4423-976D-598F6EC35EC4}" sibTransId="{959C910F-EB09-46A2-9B3C-9DC02852BF10}"/>
    <dgm:cxn modelId="{897D96E3-9807-46C7-9AA8-A7CACD018AC8}" srcId="{7B812895-1BAA-463C-8737-455B8D7FD519}" destId="{4EE5EFB8-F8D6-40BF-8558-8177FEF57465}" srcOrd="0" destOrd="0" parTransId="{B6CC48EC-5794-46E2-A681-8FA76C14B605}" sibTransId="{66B23BA7-1322-4586-9FE8-63907E5FCA44}"/>
    <dgm:cxn modelId="{CDF660E4-40ED-4F2E-A272-9A40B92C42F6}" type="presOf" srcId="{4EE5EFB8-F8D6-40BF-8558-8177FEF57465}" destId="{7D8F0176-9F62-4D70-8010-4671D61A00F7}" srcOrd="0" destOrd="0" presId="urn:microsoft.com/office/officeart/2005/8/layout/hList6"/>
    <dgm:cxn modelId="{3AD597E4-E921-4C6C-B02D-9341F231D2B5}" type="presOf" srcId="{00C2C7BE-D448-419C-90B0-1509764E9CEE}" destId="{F66987D8-3D54-41EC-A32F-B32FE4FA5475}" srcOrd="0" destOrd="0" presId="urn:microsoft.com/office/officeart/2005/8/layout/hList6"/>
    <dgm:cxn modelId="{D726EAE8-20EC-4846-B88B-E7D10829AF01}" srcId="{B03253E8-CD55-464D-B3EA-083A17494630}" destId="{758F7040-04C3-4629-ABA2-823683EB3576}" srcOrd="3" destOrd="0" parTransId="{9D008881-7199-48CD-AC26-552172A9AD52}" sibTransId="{C69DF89A-37EF-4327-87C3-F13960BD8B91}"/>
    <dgm:cxn modelId="{D0A6CCE9-C88A-4904-AA15-82A0E5F07D7C}" type="presOf" srcId="{758F7040-04C3-4629-ABA2-823683EB3576}" destId="{A858BAFD-32F3-4F8B-B683-043716EEF8A0}" srcOrd="0" destOrd="4" presId="urn:microsoft.com/office/officeart/2005/8/layout/hList6"/>
    <dgm:cxn modelId="{00DAFDE9-31B4-4650-B690-C24E65A2CC2B}" srcId="{369C0719-94CF-4883-860F-6E266EA91D6B}" destId="{48BAC8F3-2254-4CF4-99AB-F01B74A80802}" srcOrd="2" destOrd="0" parTransId="{91295C70-BD73-4F4B-BA1B-DBA1E8C77901}" sibTransId="{B0366C6F-4F73-4880-AD82-1E73E7B1F8D2}"/>
    <dgm:cxn modelId="{A52890F3-19DE-490C-BD06-BD0A1D48EBF4}" type="presOf" srcId="{8FF9CE23-C43B-4E43-8333-A7CECA1D13FA}" destId="{7D8F0176-9F62-4D70-8010-4671D61A00F7}" srcOrd="0" destOrd="1" presId="urn:microsoft.com/office/officeart/2005/8/layout/hList6"/>
    <dgm:cxn modelId="{61D19A74-34E0-420B-A049-047FAA035A5B}" type="presParOf" srcId="{6082927B-0EBB-41D8-A94D-E3B9851BE9E3}" destId="{7D8F0176-9F62-4D70-8010-4671D61A00F7}" srcOrd="0" destOrd="0" presId="urn:microsoft.com/office/officeart/2005/8/layout/hList6"/>
    <dgm:cxn modelId="{5556EFFC-7A68-4885-B203-5B360D4167E3}" type="presParOf" srcId="{6082927B-0EBB-41D8-A94D-E3B9851BE9E3}" destId="{80CBD9C6-B0D5-4587-98AB-7C2C675F11C3}" srcOrd="1" destOrd="0" presId="urn:microsoft.com/office/officeart/2005/8/layout/hList6"/>
    <dgm:cxn modelId="{BCC8399C-92E0-47BF-AC3B-9C3E17E1AD09}" type="presParOf" srcId="{6082927B-0EBB-41D8-A94D-E3B9851BE9E3}" destId="{A858BAFD-32F3-4F8B-B683-043716EEF8A0}" srcOrd="2" destOrd="0" presId="urn:microsoft.com/office/officeart/2005/8/layout/hList6"/>
    <dgm:cxn modelId="{CE41D37A-6F87-4300-82EA-9705E914DD9B}" type="presParOf" srcId="{6082927B-0EBB-41D8-A94D-E3B9851BE9E3}" destId="{E0D9D744-44EB-4A29-806E-F0EA541DD9DD}" srcOrd="3" destOrd="0" presId="urn:microsoft.com/office/officeart/2005/8/layout/hList6"/>
    <dgm:cxn modelId="{712756F6-DC30-4D87-963A-CFBEEF418826}" type="presParOf" srcId="{6082927B-0EBB-41D8-A94D-E3B9851BE9E3}" destId="{65B618C8-D79D-467B-A7C1-83EFC593090F}" srcOrd="4" destOrd="0" presId="urn:microsoft.com/office/officeart/2005/8/layout/hList6"/>
    <dgm:cxn modelId="{A5E0537C-4464-40E7-978D-6D29F666C439}" type="presParOf" srcId="{6082927B-0EBB-41D8-A94D-E3B9851BE9E3}" destId="{C994BFC5-E54C-4530-BA9B-1720B997235E}" srcOrd="5" destOrd="0" presId="urn:microsoft.com/office/officeart/2005/8/layout/hList6"/>
    <dgm:cxn modelId="{F4684195-2169-4FFF-B038-5FA3CFD52C0A}" type="presParOf" srcId="{6082927B-0EBB-41D8-A94D-E3B9851BE9E3}" destId="{F66987D8-3D54-41EC-A32F-B32FE4FA5475}" srcOrd="6" destOrd="0" presId="urn:microsoft.com/office/officeart/2005/8/layout/hList6"/>
    <dgm:cxn modelId="{39DD4631-BBCE-4F6A-99DB-C6D9204772E6}" type="presParOf" srcId="{6082927B-0EBB-41D8-A94D-E3B9851BE9E3}" destId="{66A24F65-4B68-4939-9DF6-9E038CD60B25}" srcOrd="7" destOrd="0" presId="urn:microsoft.com/office/officeart/2005/8/layout/hList6"/>
    <dgm:cxn modelId="{47F62491-B87B-4119-B3D9-75AE865A19DE}" type="presParOf" srcId="{6082927B-0EBB-41D8-A94D-E3B9851BE9E3}" destId="{92BE5149-FD88-4574-8884-B713EED848A8}"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E448A0-A50D-4044-9903-1EBC78E6C9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C43B0C1-2AB9-4182-A0E7-8FE895A194D9}">
      <dgm:prSet phldrT="[Text]"/>
      <dgm:spPr/>
      <dgm:t>
        <a:bodyPr/>
        <a:lstStyle/>
        <a:p>
          <a:r>
            <a:rPr lang="en-US" dirty="0"/>
            <a:t>Customer Value</a:t>
          </a:r>
        </a:p>
      </dgm:t>
    </dgm:pt>
    <dgm:pt modelId="{0B6A22F3-4706-409D-967E-44AA34AA575F}" type="parTrans" cxnId="{BC3DA548-7246-43CA-8B10-EE1236C4894F}">
      <dgm:prSet/>
      <dgm:spPr/>
      <dgm:t>
        <a:bodyPr/>
        <a:lstStyle/>
        <a:p>
          <a:endParaRPr lang="en-US"/>
        </a:p>
      </dgm:t>
    </dgm:pt>
    <dgm:pt modelId="{065BC29D-6F10-4084-A073-18E18843C410}" type="sibTrans" cxnId="{BC3DA548-7246-43CA-8B10-EE1236C4894F}">
      <dgm:prSet/>
      <dgm:spPr/>
      <dgm:t>
        <a:bodyPr/>
        <a:lstStyle/>
        <a:p>
          <a:endParaRPr lang="en-US"/>
        </a:p>
      </dgm:t>
    </dgm:pt>
    <dgm:pt modelId="{D81F1004-3497-4CC6-9F11-340FCC7055BF}">
      <dgm:prSet phldrT="[Text]"/>
      <dgm:spPr/>
      <dgm:t>
        <a:bodyPr/>
        <a:lstStyle/>
        <a:p>
          <a:r>
            <a:rPr lang="en-US" dirty="0"/>
            <a:t>Iterative and Incremental  Delivery</a:t>
          </a:r>
        </a:p>
      </dgm:t>
    </dgm:pt>
    <dgm:pt modelId="{1013FFD0-744E-4DA5-B9FD-ED4FF4684BAB}" type="parTrans" cxnId="{17E833AC-0D24-45F2-A822-1F0D03C84420}">
      <dgm:prSet/>
      <dgm:spPr/>
      <dgm:t>
        <a:bodyPr/>
        <a:lstStyle/>
        <a:p>
          <a:endParaRPr lang="en-US"/>
        </a:p>
      </dgm:t>
    </dgm:pt>
    <dgm:pt modelId="{83304010-7759-4A2C-B887-E181A4253310}" type="sibTrans" cxnId="{17E833AC-0D24-45F2-A822-1F0D03C84420}">
      <dgm:prSet/>
      <dgm:spPr/>
      <dgm:t>
        <a:bodyPr/>
        <a:lstStyle/>
        <a:p>
          <a:endParaRPr lang="en-US"/>
        </a:p>
      </dgm:t>
    </dgm:pt>
    <dgm:pt modelId="{10AF1547-4C03-471E-8A5E-13348D3DB687}">
      <dgm:prSet phldrT="[Text]"/>
      <dgm:spPr>
        <a:solidFill>
          <a:schemeClr val="accent4">
            <a:lumMod val="75000"/>
          </a:schemeClr>
        </a:solidFill>
      </dgm:spPr>
      <dgm:t>
        <a:bodyPr/>
        <a:lstStyle/>
        <a:p>
          <a:r>
            <a:rPr lang="en-US" dirty="0"/>
            <a:t>Intense Collaboration</a:t>
          </a:r>
        </a:p>
      </dgm:t>
    </dgm:pt>
    <dgm:pt modelId="{2A5C0E8C-A531-4571-996A-AC1AB709F690}" type="parTrans" cxnId="{3AF1F6A3-02CE-4AE3-84F5-9170F13C9FE2}">
      <dgm:prSet/>
      <dgm:spPr/>
      <dgm:t>
        <a:bodyPr/>
        <a:lstStyle/>
        <a:p>
          <a:endParaRPr lang="en-US"/>
        </a:p>
      </dgm:t>
    </dgm:pt>
    <dgm:pt modelId="{931DDAA4-1ACE-4582-B34C-EAED68A61529}" type="sibTrans" cxnId="{3AF1F6A3-02CE-4AE3-84F5-9170F13C9FE2}">
      <dgm:prSet/>
      <dgm:spPr/>
      <dgm:t>
        <a:bodyPr/>
        <a:lstStyle/>
        <a:p>
          <a:endParaRPr lang="en-US"/>
        </a:p>
      </dgm:t>
    </dgm:pt>
    <dgm:pt modelId="{6DC2F4D2-EB17-49AE-99EB-28F9EB8E649A}">
      <dgm:prSet phldrT="[Text]"/>
      <dgm:spPr/>
      <dgm:t>
        <a:bodyPr/>
        <a:lstStyle/>
        <a:p>
          <a:r>
            <a:rPr lang="en-US" dirty="0"/>
            <a:t>Small and Integrated Teams</a:t>
          </a:r>
        </a:p>
      </dgm:t>
    </dgm:pt>
    <dgm:pt modelId="{F56126E0-B84C-4226-8259-9CC9EA018F78}" type="parTrans" cxnId="{4DF380A2-9813-4B32-80AF-B67210EA367E}">
      <dgm:prSet/>
      <dgm:spPr/>
      <dgm:t>
        <a:bodyPr/>
        <a:lstStyle/>
        <a:p>
          <a:endParaRPr lang="en-US"/>
        </a:p>
      </dgm:t>
    </dgm:pt>
    <dgm:pt modelId="{6F4B7D4D-20EC-4F1C-A3DD-3D38947474BA}" type="sibTrans" cxnId="{4DF380A2-9813-4B32-80AF-B67210EA367E}">
      <dgm:prSet/>
      <dgm:spPr/>
      <dgm:t>
        <a:bodyPr/>
        <a:lstStyle/>
        <a:p>
          <a:endParaRPr lang="en-US"/>
        </a:p>
      </dgm:t>
    </dgm:pt>
    <dgm:pt modelId="{5032BEE3-76CA-419E-893E-12A8241851AD}">
      <dgm:prSet phldrT="[Text]"/>
      <dgm:spPr/>
      <dgm:t>
        <a:bodyPr/>
        <a:lstStyle/>
        <a:p>
          <a:r>
            <a:rPr lang="en-US" dirty="0"/>
            <a:t>Self-Organizing Teams</a:t>
          </a:r>
        </a:p>
      </dgm:t>
    </dgm:pt>
    <dgm:pt modelId="{EECBD135-564C-4B78-A064-3E98C7672436}" type="parTrans" cxnId="{781B3029-FC9B-49F5-A04E-0651DC527F88}">
      <dgm:prSet/>
      <dgm:spPr/>
      <dgm:t>
        <a:bodyPr/>
        <a:lstStyle/>
        <a:p>
          <a:endParaRPr lang="en-US"/>
        </a:p>
      </dgm:t>
    </dgm:pt>
    <dgm:pt modelId="{902914E0-03DA-4322-B69C-72AF9E150369}" type="sibTrans" cxnId="{781B3029-FC9B-49F5-A04E-0651DC527F88}">
      <dgm:prSet/>
      <dgm:spPr/>
      <dgm:t>
        <a:bodyPr/>
        <a:lstStyle/>
        <a:p>
          <a:endParaRPr lang="en-US"/>
        </a:p>
      </dgm:t>
    </dgm:pt>
    <dgm:pt modelId="{CA6F4D36-6EF3-4CC5-818A-0ABBDEB097D8}">
      <dgm:prSet phldrT="[Text]"/>
      <dgm:spPr/>
      <dgm:t>
        <a:bodyPr/>
        <a:lstStyle/>
        <a:p>
          <a:r>
            <a:rPr lang="en-US" dirty="0"/>
            <a:t>Small and Continuous Improvements</a:t>
          </a:r>
        </a:p>
      </dgm:t>
    </dgm:pt>
    <dgm:pt modelId="{D9CA9C82-F665-4ECE-A6BE-2BD227C617E1}" type="parTrans" cxnId="{23C96CED-9ED6-4A70-91BC-6534CD5AD030}">
      <dgm:prSet/>
      <dgm:spPr/>
      <dgm:t>
        <a:bodyPr/>
        <a:lstStyle/>
        <a:p>
          <a:endParaRPr lang="en-US"/>
        </a:p>
      </dgm:t>
    </dgm:pt>
    <dgm:pt modelId="{2F7B173B-D55A-467D-BCA5-782581D741E6}" type="sibTrans" cxnId="{23C96CED-9ED6-4A70-91BC-6534CD5AD030}">
      <dgm:prSet/>
      <dgm:spPr/>
      <dgm:t>
        <a:bodyPr/>
        <a:lstStyle/>
        <a:p>
          <a:endParaRPr lang="en-US"/>
        </a:p>
      </dgm:t>
    </dgm:pt>
    <dgm:pt modelId="{8BC230C3-6EEE-46CB-82F9-D5C518E0AC57}" type="pres">
      <dgm:prSet presAssocID="{77E448A0-A50D-4044-9903-1EBC78E6C960}" presName="diagram" presStyleCnt="0">
        <dgm:presLayoutVars>
          <dgm:dir/>
          <dgm:resizeHandles val="exact"/>
        </dgm:presLayoutVars>
      </dgm:prSet>
      <dgm:spPr/>
    </dgm:pt>
    <dgm:pt modelId="{B8E478A3-B9C4-46C5-800A-9265E52AD44C}" type="pres">
      <dgm:prSet presAssocID="{6C43B0C1-2AB9-4182-A0E7-8FE895A194D9}" presName="node" presStyleLbl="node1" presStyleIdx="0" presStyleCnt="6">
        <dgm:presLayoutVars>
          <dgm:bulletEnabled val="1"/>
        </dgm:presLayoutVars>
      </dgm:prSet>
      <dgm:spPr/>
    </dgm:pt>
    <dgm:pt modelId="{FAE875FE-6B71-4770-A6BF-7DBA5A0D09E4}" type="pres">
      <dgm:prSet presAssocID="{065BC29D-6F10-4084-A073-18E18843C410}" presName="sibTrans" presStyleCnt="0"/>
      <dgm:spPr/>
    </dgm:pt>
    <dgm:pt modelId="{0CCB8726-6B57-4F44-9B6D-CFAD3188C580}" type="pres">
      <dgm:prSet presAssocID="{D81F1004-3497-4CC6-9F11-340FCC7055BF}" presName="node" presStyleLbl="node1" presStyleIdx="1" presStyleCnt="6">
        <dgm:presLayoutVars>
          <dgm:bulletEnabled val="1"/>
        </dgm:presLayoutVars>
      </dgm:prSet>
      <dgm:spPr/>
    </dgm:pt>
    <dgm:pt modelId="{386DCE98-D3FB-4D4C-9EE4-69E76C41AA51}" type="pres">
      <dgm:prSet presAssocID="{83304010-7759-4A2C-B887-E181A4253310}" presName="sibTrans" presStyleCnt="0"/>
      <dgm:spPr/>
    </dgm:pt>
    <dgm:pt modelId="{465A4266-57AB-4F25-8B6C-C6F9F123FDB3}" type="pres">
      <dgm:prSet presAssocID="{10AF1547-4C03-471E-8A5E-13348D3DB687}" presName="node" presStyleLbl="node1" presStyleIdx="2" presStyleCnt="6">
        <dgm:presLayoutVars>
          <dgm:bulletEnabled val="1"/>
        </dgm:presLayoutVars>
      </dgm:prSet>
      <dgm:spPr/>
    </dgm:pt>
    <dgm:pt modelId="{66DB572F-7F85-4FC5-A815-F3ACD137CFE8}" type="pres">
      <dgm:prSet presAssocID="{931DDAA4-1ACE-4582-B34C-EAED68A61529}" presName="sibTrans" presStyleCnt="0"/>
      <dgm:spPr/>
    </dgm:pt>
    <dgm:pt modelId="{E14FECA1-0D6F-4D3D-BFC9-F46672C52734}" type="pres">
      <dgm:prSet presAssocID="{6DC2F4D2-EB17-49AE-99EB-28F9EB8E649A}" presName="node" presStyleLbl="node1" presStyleIdx="3" presStyleCnt="6">
        <dgm:presLayoutVars>
          <dgm:bulletEnabled val="1"/>
        </dgm:presLayoutVars>
      </dgm:prSet>
      <dgm:spPr/>
    </dgm:pt>
    <dgm:pt modelId="{7EC88777-ABE4-487C-9124-0CF8B81EF2EE}" type="pres">
      <dgm:prSet presAssocID="{6F4B7D4D-20EC-4F1C-A3DD-3D38947474BA}" presName="sibTrans" presStyleCnt="0"/>
      <dgm:spPr/>
    </dgm:pt>
    <dgm:pt modelId="{B3CDFEFA-869A-4D13-9924-AFE0A634B3A0}" type="pres">
      <dgm:prSet presAssocID="{5032BEE3-76CA-419E-893E-12A8241851AD}" presName="node" presStyleLbl="node1" presStyleIdx="4" presStyleCnt="6">
        <dgm:presLayoutVars>
          <dgm:bulletEnabled val="1"/>
        </dgm:presLayoutVars>
      </dgm:prSet>
      <dgm:spPr/>
    </dgm:pt>
    <dgm:pt modelId="{414C6B3F-5E00-48FB-BC65-BE48BD749068}" type="pres">
      <dgm:prSet presAssocID="{902914E0-03DA-4322-B69C-72AF9E150369}" presName="sibTrans" presStyleCnt="0"/>
      <dgm:spPr/>
    </dgm:pt>
    <dgm:pt modelId="{C05D658C-6D7A-4190-BF67-1B009BBB52C1}" type="pres">
      <dgm:prSet presAssocID="{CA6F4D36-6EF3-4CC5-818A-0ABBDEB097D8}" presName="node" presStyleLbl="node1" presStyleIdx="5" presStyleCnt="6">
        <dgm:presLayoutVars>
          <dgm:bulletEnabled val="1"/>
        </dgm:presLayoutVars>
      </dgm:prSet>
      <dgm:spPr/>
    </dgm:pt>
  </dgm:ptLst>
  <dgm:cxnLst>
    <dgm:cxn modelId="{781B3029-FC9B-49F5-A04E-0651DC527F88}" srcId="{77E448A0-A50D-4044-9903-1EBC78E6C960}" destId="{5032BEE3-76CA-419E-893E-12A8241851AD}" srcOrd="4" destOrd="0" parTransId="{EECBD135-564C-4B78-A064-3E98C7672436}" sibTransId="{902914E0-03DA-4322-B69C-72AF9E150369}"/>
    <dgm:cxn modelId="{383D9739-9D01-4B6D-B428-580837F58145}" type="presOf" srcId="{CA6F4D36-6EF3-4CC5-818A-0ABBDEB097D8}" destId="{C05D658C-6D7A-4190-BF67-1B009BBB52C1}" srcOrd="0" destOrd="0" presId="urn:microsoft.com/office/officeart/2005/8/layout/default"/>
    <dgm:cxn modelId="{BC3DA548-7246-43CA-8B10-EE1236C4894F}" srcId="{77E448A0-A50D-4044-9903-1EBC78E6C960}" destId="{6C43B0C1-2AB9-4182-A0E7-8FE895A194D9}" srcOrd="0" destOrd="0" parTransId="{0B6A22F3-4706-409D-967E-44AA34AA575F}" sibTransId="{065BC29D-6F10-4084-A073-18E18843C410}"/>
    <dgm:cxn modelId="{9233A84A-FE9C-4FFA-B09D-C931E4E44847}" type="presOf" srcId="{10AF1547-4C03-471E-8A5E-13348D3DB687}" destId="{465A4266-57AB-4F25-8B6C-C6F9F123FDB3}" srcOrd="0" destOrd="0" presId="urn:microsoft.com/office/officeart/2005/8/layout/default"/>
    <dgm:cxn modelId="{DE22C54C-0801-4052-A81C-909672F19D03}" type="presOf" srcId="{5032BEE3-76CA-419E-893E-12A8241851AD}" destId="{B3CDFEFA-869A-4D13-9924-AFE0A634B3A0}" srcOrd="0" destOrd="0" presId="urn:microsoft.com/office/officeart/2005/8/layout/default"/>
    <dgm:cxn modelId="{BB881E4E-4C57-45BB-AB24-A47DC7E87133}" type="presOf" srcId="{77E448A0-A50D-4044-9903-1EBC78E6C960}" destId="{8BC230C3-6EEE-46CB-82F9-D5C518E0AC57}" srcOrd="0" destOrd="0" presId="urn:microsoft.com/office/officeart/2005/8/layout/default"/>
    <dgm:cxn modelId="{BB71378C-81AA-4D5C-8D8F-9C14C1305DE7}" type="presOf" srcId="{D81F1004-3497-4CC6-9F11-340FCC7055BF}" destId="{0CCB8726-6B57-4F44-9B6D-CFAD3188C580}" srcOrd="0" destOrd="0" presId="urn:microsoft.com/office/officeart/2005/8/layout/default"/>
    <dgm:cxn modelId="{4DF380A2-9813-4B32-80AF-B67210EA367E}" srcId="{77E448A0-A50D-4044-9903-1EBC78E6C960}" destId="{6DC2F4D2-EB17-49AE-99EB-28F9EB8E649A}" srcOrd="3" destOrd="0" parTransId="{F56126E0-B84C-4226-8259-9CC9EA018F78}" sibTransId="{6F4B7D4D-20EC-4F1C-A3DD-3D38947474BA}"/>
    <dgm:cxn modelId="{3AF1F6A3-02CE-4AE3-84F5-9170F13C9FE2}" srcId="{77E448A0-A50D-4044-9903-1EBC78E6C960}" destId="{10AF1547-4C03-471E-8A5E-13348D3DB687}" srcOrd="2" destOrd="0" parTransId="{2A5C0E8C-A531-4571-996A-AC1AB709F690}" sibTransId="{931DDAA4-1ACE-4582-B34C-EAED68A61529}"/>
    <dgm:cxn modelId="{17E833AC-0D24-45F2-A822-1F0D03C84420}" srcId="{77E448A0-A50D-4044-9903-1EBC78E6C960}" destId="{D81F1004-3497-4CC6-9F11-340FCC7055BF}" srcOrd="1" destOrd="0" parTransId="{1013FFD0-744E-4DA5-B9FD-ED4FF4684BAB}" sibTransId="{83304010-7759-4A2C-B887-E181A4253310}"/>
    <dgm:cxn modelId="{1744E5B0-B7D6-4845-BFA8-CF1D3EFD989A}" type="presOf" srcId="{6C43B0C1-2AB9-4182-A0E7-8FE895A194D9}" destId="{B8E478A3-B9C4-46C5-800A-9265E52AD44C}" srcOrd="0" destOrd="0" presId="urn:microsoft.com/office/officeart/2005/8/layout/default"/>
    <dgm:cxn modelId="{A95B09C0-DCEB-4027-866D-63EC5466CC30}" type="presOf" srcId="{6DC2F4D2-EB17-49AE-99EB-28F9EB8E649A}" destId="{E14FECA1-0D6F-4D3D-BFC9-F46672C52734}" srcOrd="0" destOrd="0" presId="urn:microsoft.com/office/officeart/2005/8/layout/default"/>
    <dgm:cxn modelId="{23C96CED-9ED6-4A70-91BC-6534CD5AD030}" srcId="{77E448A0-A50D-4044-9903-1EBC78E6C960}" destId="{CA6F4D36-6EF3-4CC5-818A-0ABBDEB097D8}" srcOrd="5" destOrd="0" parTransId="{D9CA9C82-F665-4ECE-A6BE-2BD227C617E1}" sibTransId="{2F7B173B-D55A-467D-BCA5-782581D741E6}"/>
    <dgm:cxn modelId="{6F52A2FB-271D-48E7-9E59-1AE82AFC365C}" type="presParOf" srcId="{8BC230C3-6EEE-46CB-82F9-D5C518E0AC57}" destId="{B8E478A3-B9C4-46C5-800A-9265E52AD44C}" srcOrd="0" destOrd="0" presId="urn:microsoft.com/office/officeart/2005/8/layout/default"/>
    <dgm:cxn modelId="{9A17FCAF-7CD2-4C26-A426-BEECE45267A8}" type="presParOf" srcId="{8BC230C3-6EEE-46CB-82F9-D5C518E0AC57}" destId="{FAE875FE-6B71-4770-A6BF-7DBA5A0D09E4}" srcOrd="1" destOrd="0" presId="urn:microsoft.com/office/officeart/2005/8/layout/default"/>
    <dgm:cxn modelId="{40647A0B-E28E-4861-AFA9-07F37266681B}" type="presParOf" srcId="{8BC230C3-6EEE-46CB-82F9-D5C518E0AC57}" destId="{0CCB8726-6B57-4F44-9B6D-CFAD3188C580}" srcOrd="2" destOrd="0" presId="urn:microsoft.com/office/officeart/2005/8/layout/default"/>
    <dgm:cxn modelId="{A55FBD57-37B5-4E87-941A-457AE69E60BC}" type="presParOf" srcId="{8BC230C3-6EEE-46CB-82F9-D5C518E0AC57}" destId="{386DCE98-D3FB-4D4C-9EE4-69E76C41AA51}" srcOrd="3" destOrd="0" presId="urn:microsoft.com/office/officeart/2005/8/layout/default"/>
    <dgm:cxn modelId="{AA95F4C5-C2E1-47D2-B6A9-22F576F07B2E}" type="presParOf" srcId="{8BC230C3-6EEE-46CB-82F9-D5C518E0AC57}" destId="{465A4266-57AB-4F25-8B6C-C6F9F123FDB3}" srcOrd="4" destOrd="0" presId="urn:microsoft.com/office/officeart/2005/8/layout/default"/>
    <dgm:cxn modelId="{99AE0F02-C356-41B7-957B-355127587D02}" type="presParOf" srcId="{8BC230C3-6EEE-46CB-82F9-D5C518E0AC57}" destId="{66DB572F-7F85-4FC5-A815-F3ACD137CFE8}" srcOrd="5" destOrd="0" presId="urn:microsoft.com/office/officeart/2005/8/layout/default"/>
    <dgm:cxn modelId="{5DF56079-2CA2-4B25-8EE1-C1B589E74173}" type="presParOf" srcId="{8BC230C3-6EEE-46CB-82F9-D5C518E0AC57}" destId="{E14FECA1-0D6F-4D3D-BFC9-F46672C52734}" srcOrd="6" destOrd="0" presId="urn:microsoft.com/office/officeart/2005/8/layout/default"/>
    <dgm:cxn modelId="{AE29DC4A-F98C-45E6-8CD9-E2C88EED4831}" type="presParOf" srcId="{8BC230C3-6EEE-46CB-82F9-D5C518E0AC57}" destId="{7EC88777-ABE4-487C-9124-0CF8B81EF2EE}" srcOrd="7" destOrd="0" presId="urn:microsoft.com/office/officeart/2005/8/layout/default"/>
    <dgm:cxn modelId="{92B4C529-B533-41A0-B250-F4F98CAD30C6}" type="presParOf" srcId="{8BC230C3-6EEE-46CB-82F9-D5C518E0AC57}" destId="{B3CDFEFA-869A-4D13-9924-AFE0A634B3A0}" srcOrd="8" destOrd="0" presId="urn:microsoft.com/office/officeart/2005/8/layout/default"/>
    <dgm:cxn modelId="{DA4BF102-D1D8-46EC-B126-ACE39034768E}" type="presParOf" srcId="{8BC230C3-6EEE-46CB-82F9-D5C518E0AC57}" destId="{414C6B3F-5E00-48FB-BC65-BE48BD749068}" srcOrd="9" destOrd="0" presId="urn:microsoft.com/office/officeart/2005/8/layout/default"/>
    <dgm:cxn modelId="{62E084B0-9F8C-4691-8234-12F0A0B1DC9D}" type="presParOf" srcId="{8BC230C3-6EEE-46CB-82F9-D5C518E0AC57}" destId="{C05D658C-6D7A-4190-BF67-1B009BBB52C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3A0F70-4A59-41D4-9A31-35DC66E9AC43}" type="doc">
      <dgm:prSet loTypeId="urn:microsoft.com/office/officeart/2005/8/layout/process1" loCatId="process" qsTypeId="urn:microsoft.com/office/officeart/2005/8/quickstyle/simple1" qsCatId="simple" csTypeId="urn:microsoft.com/office/officeart/2005/8/colors/colorful4" csCatId="colorful" phldr="1"/>
      <dgm:spPr/>
    </dgm:pt>
    <dgm:pt modelId="{998A6A90-9328-45AA-977A-657196599F97}">
      <dgm:prSet phldrT="[Text]"/>
      <dgm:spPr/>
      <dgm:t>
        <a:bodyPr/>
        <a:lstStyle/>
        <a:p>
          <a:r>
            <a:rPr lang="en-US" dirty="0"/>
            <a:t>Planning</a:t>
          </a:r>
        </a:p>
      </dgm:t>
    </dgm:pt>
    <dgm:pt modelId="{59C32BF6-8492-4E26-8471-3AB83BC08AAF}" type="parTrans" cxnId="{701CD862-EE18-431C-9D39-730AD5F1B640}">
      <dgm:prSet/>
      <dgm:spPr/>
      <dgm:t>
        <a:bodyPr/>
        <a:lstStyle/>
        <a:p>
          <a:endParaRPr lang="en-US"/>
        </a:p>
      </dgm:t>
    </dgm:pt>
    <dgm:pt modelId="{78DFA9A2-5D7D-4461-BB99-531E3C5D4747}" type="sibTrans" cxnId="{701CD862-EE18-431C-9D39-730AD5F1B640}">
      <dgm:prSet/>
      <dgm:spPr/>
      <dgm:t>
        <a:bodyPr/>
        <a:lstStyle/>
        <a:p>
          <a:endParaRPr lang="en-US" dirty="0"/>
        </a:p>
      </dgm:t>
    </dgm:pt>
    <dgm:pt modelId="{5BCB6BB4-22CD-4B1B-9182-CFDBB7D1232A}">
      <dgm:prSet phldrT="[Text]"/>
      <dgm:spPr/>
      <dgm:t>
        <a:bodyPr/>
        <a:lstStyle/>
        <a:p>
          <a:r>
            <a:rPr lang="en-US" dirty="0"/>
            <a:t>High-Level Design</a:t>
          </a:r>
        </a:p>
      </dgm:t>
    </dgm:pt>
    <dgm:pt modelId="{6B9EE9AA-1691-43F2-B229-D7883667EEFF}" type="parTrans" cxnId="{5F8D9E63-D08D-4867-87C1-EFB86830F458}">
      <dgm:prSet/>
      <dgm:spPr/>
      <dgm:t>
        <a:bodyPr/>
        <a:lstStyle/>
        <a:p>
          <a:endParaRPr lang="en-US"/>
        </a:p>
      </dgm:t>
    </dgm:pt>
    <dgm:pt modelId="{B3B475BE-3C35-44DE-8CE3-00B683B45645}" type="sibTrans" cxnId="{5F8D9E63-D08D-4867-87C1-EFB86830F458}">
      <dgm:prSet/>
      <dgm:spPr/>
      <dgm:t>
        <a:bodyPr/>
        <a:lstStyle/>
        <a:p>
          <a:endParaRPr lang="en-US" dirty="0"/>
        </a:p>
      </dgm:t>
    </dgm:pt>
    <dgm:pt modelId="{C6329A95-6BFA-4418-B0E2-233C70754B77}">
      <dgm:prSet phldrT="[Text]"/>
      <dgm:spPr/>
      <dgm:t>
        <a:bodyPr/>
        <a:lstStyle/>
        <a:p>
          <a:r>
            <a:rPr lang="en-US" dirty="0"/>
            <a:t>Sprint</a:t>
          </a:r>
        </a:p>
      </dgm:t>
    </dgm:pt>
    <dgm:pt modelId="{35F2D641-4130-48EE-8B14-A24FD27B2ABE}" type="parTrans" cxnId="{674E25A4-44EA-473E-B7C0-1A3711E9ACB3}">
      <dgm:prSet/>
      <dgm:spPr/>
      <dgm:t>
        <a:bodyPr/>
        <a:lstStyle/>
        <a:p>
          <a:endParaRPr lang="en-US"/>
        </a:p>
      </dgm:t>
    </dgm:pt>
    <dgm:pt modelId="{C28BFD65-E3C8-461A-A2FF-B7770961835F}" type="sibTrans" cxnId="{674E25A4-44EA-473E-B7C0-1A3711E9ACB3}">
      <dgm:prSet/>
      <dgm:spPr/>
      <dgm:t>
        <a:bodyPr/>
        <a:lstStyle/>
        <a:p>
          <a:endParaRPr lang="en-US" dirty="0"/>
        </a:p>
      </dgm:t>
    </dgm:pt>
    <dgm:pt modelId="{567D768E-1C55-4328-A867-5623F0CBDB9D}">
      <dgm:prSet phldrT="[Text]"/>
      <dgm:spPr/>
      <dgm:t>
        <a:bodyPr/>
        <a:lstStyle/>
        <a:p>
          <a:r>
            <a:rPr lang="en-US" dirty="0"/>
            <a:t>Sprint Review</a:t>
          </a:r>
        </a:p>
      </dgm:t>
    </dgm:pt>
    <dgm:pt modelId="{489A28FB-E0E7-4658-8811-5384923F1EEA}" type="parTrans" cxnId="{8AEC821C-6D1F-40DF-BA76-77A5AEFE3CD0}">
      <dgm:prSet/>
      <dgm:spPr/>
      <dgm:t>
        <a:bodyPr/>
        <a:lstStyle/>
        <a:p>
          <a:endParaRPr lang="en-US"/>
        </a:p>
      </dgm:t>
    </dgm:pt>
    <dgm:pt modelId="{416C6E3A-97A7-47D4-AAE0-5734D7EEFBC7}" type="sibTrans" cxnId="{8AEC821C-6D1F-40DF-BA76-77A5AEFE3CD0}">
      <dgm:prSet/>
      <dgm:spPr/>
      <dgm:t>
        <a:bodyPr/>
        <a:lstStyle/>
        <a:p>
          <a:endParaRPr lang="en-US" dirty="0"/>
        </a:p>
      </dgm:t>
    </dgm:pt>
    <dgm:pt modelId="{3A69A677-DFFE-4607-9AAE-7B2D9766C7C8}">
      <dgm:prSet phldrT="[Text]"/>
      <dgm:spPr/>
      <dgm:t>
        <a:bodyPr/>
        <a:lstStyle/>
        <a:p>
          <a:r>
            <a:rPr lang="en-US" dirty="0"/>
            <a:t>Closure</a:t>
          </a:r>
        </a:p>
      </dgm:t>
    </dgm:pt>
    <dgm:pt modelId="{4B7071D0-F6C1-4E82-B4A5-BF2CF7C362B7}" type="parTrans" cxnId="{0D6697A6-8814-4373-A2CA-DCC16C0CEFA8}">
      <dgm:prSet/>
      <dgm:spPr/>
      <dgm:t>
        <a:bodyPr/>
        <a:lstStyle/>
        <a:p>
          <a:endParaRPr lang="en-US"/>
        </a:p>
      </dgm:t>
    </dgm:pt>
    <dgm:pt modelId="{095E354C-64AC-4E9A-B84A-28039EDB3256}" type="sibTrans" cxnId="{0D6697A6-8814-4373-A2CA-DCC16C0CEFA8}">
      <dgm:prSet/>
      <dgm:spPr/>
      <dgm:t>
        <a:bodyPr/>
        <a:lstStyle/>
        <a:p>
          <a:endParaRPr lang="en-US"/>
        </a:p>
      </dgm:t>
    </dgm:pt>
    <dgm:pt modelId="{A5C603BB-4C74-47CB-B322-1FE2EDEC196C}" type="pres">
      <dgm:prSet presAssocID="{273A0F70-4A59-41D4-9A31-35DC66E9AC43}" presName="Name0" presStyleCnt="0">
        <dgm:presLayoutVars>
          <dgm:dir/>
          <dgm:resizeHandles val="exact"/>
        </dgm:presLayoutVars>
      </dgm:prSet>
      <dgm:spPr/>
    </dgm:pt>
    <dgm:pt modelId="{63F5E03D-4241-4D88-8C9C-64F57E1D45EB}" type="pres">
      <dgm:prSet presAssocID="{998A6A90-9328-45AA-977A-657196599F97}" presName="node" presStyleLbl="node1" presStyleIdx="0" presStyleCnt="5">
        <dgm:presLayoutVars>
          <dgm:bulletEnabled val="1"/>
        </dgm:presLayoutVars>
      </dgm:prSet>
      <dgm:spPr/>
    </dgm:pt>
    <dgm:pt modelId="{C86B0497-1753-47AF-9C4C-EAAC40E69316}" type="pres">
      <dgm:prSet presAssocID="{78DFA9A2-5D7D-4461-BB99-531E3C5D4747}" presName="sibTrans" presStyleLbl="sibTrans2D1" presStyleIdx="0" presStyleCnt="4"/>
      <dgm:spPr/>
    </dgm:pt>
    <dgm:pt modelId="{B00756C7-AE46-48B4-A6D0-F7316B539931}" type="pres">
      <dgm:prSet presAssocID="{78DFA9A2-5D7D-4461-BB99-531E3C5D4747}" presName="connectorText" presStyleLbl="sibTrans2D1" presStyleIdx="0" presStyleCnt="4"/>
      <dgm:spPr/>
    </dgm:pt>
    <dgm:pt modelId="{53A9736C-A121-47D0-A2CA-9BE687C9A6BA}" type="pres">
      <dgm:prSet presAssocID="{5BCB6BB4-22CD-4B1B-9182-CFDBB7D1232A}" presName="node" presStyleLbl="node1" presStyleIdx="1" presStyleCnt="5">
        <dgm:presLayoutVars>
          <dgm:bulletEnabled val="1"/>
        </dgm:presLayoutVars>
      </dgm:prSet>
      <dgm:spPr/>
    </dgm:pt>
    <dgm:pt modelId="{7B9F7367-65BA-4B10-B42B-22497FE3FE3D}" type="pres">
      <dgm:prSet presAssocID="{B3B475BE-3C35-44DE-8CE3-00B683B45645}" presName="sibTrans" presStyleLbl="sibTrans2D1" presStyleIdx="1" presStyleCnt="4"/>
      <dgm:spPr/>
    </dgm:pt>
    <dgm:pt modelId="{A4E11A90-F73D-4D3E-A1AE-870619C669D7}" type="pres">
      <dgm:prSet presAssocID="{B3B475BE-3C35-44DE-8CE3-00B683B45645}" presName="connectorText" presStyleLbl="sibTrans2D1" presStyleIdx="1" presStyleCnt="4"/>
      <dgm:spPr/>
    </dgm:pt>
    <dgm:pt modelId="{1773099F-93D9-4F9B-B21F-B6BC77927704}" type="pres">
      <dgm:prSet presAssocID="{C6329A95-6BFA-4418-B0E2-233C70754B77}" presName="node" presStyleLbl="node1" presStyleIdx="2" presStyleCnt="5">
        <dgm:presLayoutVars>
          <dgm:bulletEnabled val="1"/>
        </dgm:presLayoutVars>
      </dgm:prSet>
      <dgm:spPr/>
    </dgm:pt>
    <dgm:pt modelId="{AD3CE0E0-6B71-4BDB-A647-E067362A9FDE}" type="pres">
      <dgm:prSet presAssocID="{C28BFD65-E3C8-461A-A2FF-B7770961835F}" presName="sibTrans" presStyleLbl="sibTrans2D1" presStyleIdx="2" presStyleCnt="4"/>
      <dgm:spPr/>
    </dgm:pt>
    <dgm:pt modelId="{2589F420-967B-4DC4-8E9E-017F30F25DE5}" type="pres">
      <dgm:prSet presAssocID="{C28BFD65-E3C8-461A-A2FF-B7770961835F}" presName="connectorText" presStyleLbl="sibTrans2D1" presStyleIdx="2" presStyleCnt="4"/>
      <dgm:spPr/>
    </dgm:pt>
    <dgm:pt modelId="{602FD06F-41FC-4383-A2A8-37C99744AD37}" type="pres">
      <dgm:prSet presAssocID="{567D768E-1C55-4328-A867-5623F0CBDB9D}" presName="node" presStyleLbl="node1" presStyleIdx="3" presStyleCnt="5">
        <dgm:presLayoutVars>
          <dgm:bulletEnabled val="1"/>
        </dgm:presLayoutVars>
      </dgm:prSet>
      <dgm:spPr/>
    </dgm:pt>
    <dgm:pt modelId="{D0E86DE4-E3CC-4037-8090-9D2882BB10AB}" type="pres">
      <dgm:prSet presAssocID="{416C6E3A-97A7-47D4-AAE0-5734D7EEFBC7}" presName="sibTrans" presStyleLbl="sibTrans2D1" presStyleIdx="3" presStyleCnt="4"/>
      <dgm:spPr/>
    </dgm:pt>
    <dgm:pt modelId="{EF5186DB-B3EC-4976-8868-6C9017C19C4B}" type="pres">
      <dgm:prSet presAssocID="{416C6E3A-97A7-47D4-AAE0-5734D7EEFBC7}" presName="connectorText" presStyleLbl="sibTrans2D1" presStyleIdx="3" presStyleCnt="4"/>
      <dgm:spPr/>
    </dgm:pt>
    <dgm:pt modelId="{D7770D1B-E74E-4CA3-9F7B-628CB3DF37EF}" type="pres">
      <dgm:prSet presAssocID="{3A69A677-DFFE-4607-9AAE-7B2D9766C7C8}" presName="node" presStyleLbl="node1" presStyleIdx="4" presStyleCnt="5">
        <dgm:presLayoutVars>
          <dgm:bulletEnabled val="1"/>
        </dgm:presLayoutVars>
      </dgm:prSet>
      <dgm:spPr/>
    </dgm:pt>
  </dgm:ptLst>
  <dgm:cxnLst>
    <dgm:cxn modelId="{EAECEC03-C5E3-4AE2-BF80-171EC4CE5C1A}" type="presOf" srcId="{C6329A95-6BFA-4418-B0E2-233C70754B77}" destId="{1773099F-93D9-4F9B-B21F-B6BC77927704}" srcOrd="0" destOrd="0" presId="urn:microsoft.com/office/officeart/2005/8/layout/process1"/>
    <dgm:cxn modelId="{0EF5A10F-EFA8-4AB6-A083-855B06350EB3}" type="presOf" srcId="{78DFA9A2-5D7D-4461-BB99-531E3C5D4747}" destId="{C86B0497-1753-47AF-9C4C-EAAC40E69316}" srcOrd="0" destOrd="0" presId="urn:microsoft.com/office/officeart/2005/8/layout/process1"/>
    <dgm:cxn modelId="{7E46B916-23E7-4F5F-85E1-2E32B26FC03D}" type="presOf" srcId="{567D768E-1C55-4328-A867-5623F0CBDB9D}" destId="{602FD06F-41FC-4383-A2A8-37C99744AD37}" srcOrd="0" destOrd="0" presId="urn:microsoft.com/office/officeart/2005/8/layout/process1"/>
    <dgm:cxn modelId="{8AEC821C-6D1F-40DF-BA76-77A5AEFE3CD0}" srcId="{273A0F70-4A59-41D4-9A31-35DC66E9AC43}" destId="{567D768E-1C55-4328-A867-5623F0CBDB9D}" srcOrd="3" destOrd="0" parTransId="{489A28FB-E0E7-4658-8811-5384923F1EEA}" sibTransId="{416C6E3A-97A7-47D4-AAE0-5734D7EEFBC7}"/>
    <dgm:cxn modelId="{F34F2440-BF91-4501-858B-384730EF4BAA}" type="presOf" srcId="{B3B475BE-3C35-44DE-8CE3-00B683B45645}" destId="{A4E11A90-F73D-4D3E-A1AE-870619C669D7}" srcOrd="1" destOrd="0" presId="urn:microsoft.com/office/officeart/2005/8/layout/process1"/>
    <dgm:cxn modelId="{C1129240-359A-4F5C-A2C4-52C96DF0DC94}" type="presOf" srcId="{273A0F70-4A59-41D4-9A31-35DC66E9AC43}" destId="{A5C603BB-4C74-47CB-B322-1FE2EDEC196C}" srcOrd="0" destOrd="0" presId="urn:microsoft.com/office/officeart/2005/8/layout/process1"/>
    <dgm:cxn modelId="{701CD862-EE18-431C-9D39-730AD5F1B640}" srcId="{273A0F70-4A59-41D4-9A31-35DC66E9AC43}" destId="{998A6A90-9328-45AA-977A-657196599F97}" srcOrd="0" destOrd="0" parTransId="{59C32BF6-8492-4E26-8471-3AB83BC08AAF}" sibTransId="{78DFA9A2-5D7D-4461-BB99-531E3C5D4747}"/>
    <dgm:cxn modelId="{5F8D9E63-D08D-4867-87C1-EFB86830F458}" srcId="{273A0F70-4A59-41D4-9A31-35DC66E9AC43}" destId="{5BCB6BB4-22CD-4B1B-9182-CFDBB7D1232A}" srcOrd="1" destOrd="0" parTransId="{6B9EE9AA-1691-43F2-B229-D7883667EEFF}" sibTransId="{B3B475BE-3C35-44DE-8CE3-00B683B45645}"/>
    <dgm:cxn modelId="{FBA0EB4A-1F0A-4BA3-AA58-A8C0C2DB3B91}" type="presOf" srcId="{5BCB6BB4-22CD-4B1B-9182-CFDBB7D1232A}" destId="{53A9736C-A121-47D0-A2CA-9BE687C9A6BA}" srcOrd="0" destOrd="0" presId="urn:microsoft.com/office/officeart/2005/8/layout/process1"/>
    <dgm:cxn modelId="{A117EC51-15DE-41B7-8C56-403276557EB0}" type="presOf" srcId="{B3B475BE-3C35-44DE-8CE3-00B683B45645}" destId="{7B9F7367-65BA-4B10-B42B-22497FE3FE3D}" srcOrd="0" destOrd="0" presId="urn:microsoft.com/office/officeart/2005/8/layout/process1"/>
    <dgm:cxn modelId="{BB81DC52-2E9C-4C06-94AF-8AB33D33A4EA}" type="presOf" srcId="{998A6A90-9328-45AA-977A-657196599F97}" destId="{63F5E03D-4241-4D88-8C9C-64F57E1D45EB}" srcOrd="0" destOrd="0" presId="urn:microsoft.com/office/officeart/2005/8/layout/process1"/>
    <dgm:cxn modelId="{673A6E87-FA84-4BB9-994C-353874EA4CFF}" type="presOf" srcId="{416C6E3A-97A7-47D4-AAE0-5734D7EEFBC7}" destId="{D0E86DE4-E3CC-4037-8090-9D2882BB10AB}" srcOrd="0" destOrd="0" presId="urn:microsoft.com/office/officeart/2005/8/layout/process1"/>
    <dgm:cxn modelId="{674E25A4-44EA-473E-B7C0-1A3711E9ACB3}" srcId="{273A0F70-4A59-41D4-9A31-35DC66E9AC43}" destId="{C6329A95-6BFA-4418-B0E2-233C70754B77}" srcOrd="2" destOrd="0" parTransId="{35F2D641-4130-48EE-8B14-A24FD27B2ABE}" sibTransId="{C28BFD65-E3C8-461A-A2FF-B7770961835F}"/>
    <dgm:cxn modelId="{0D6697A6-8814-4373-A2CA-DCC16C0CEFA8}" srcId="{273A0F70-4A59-41D4-9A31-35DC66E9AC43}" destId="{3A69A677-DFFE-4607-9AAE-7B2D9766C7C8}" srcOrd="4" destOrd="0" parTransId="{4B7071D0-F6C1-4E82-B4A5-BF2CF7C362B7}" sibTransId="{095E354C-64AC-4E9A-B84A-28039EDB3256}"/>
    <dgm:cxn modelId="{9560E6B1-8E42-4B98-A6B7-C20A93495EC6}" type="presOf" srcId="{78DFA9A2-5D7D-4461-BB99-531E3C5D4747}" destId="{B00756C7-AE46-48B4-A6D0-F7316B539931}" srcOrd="1" destOrd="0" presId="urn:microsoft.com/office/officeart/2005/8/layout/process1"/>
    <dgm:cxn modelId="{0959F3C6-DD3B-4D04-BEF4-660E9E844EB0}" type="presOf" srcId="{3A69A677-DFFE-4607-9AAE-7B2D9766C7C8}" destId="{D7770D1B-E74E-4CA3-9F7B-628CB3DF37EF}" srcOrd="0" destOrd="0" presId="urn:microsoft.com/office/officeart/2005/8/layout/process1"/>
    <dgm:cxn modelId="{DA10DFD6-8BB5-44AA-AFBD-673E891B5254}" type="presOf" srcId="{C28BFD65-E3C8-461A-A2FF-B7770961835F}" destId="{AD3CE0E0-6B71-4BDB-A647-E067362A9FDE}" srcOrd="0" destOrd="0" presId="urn:microsoft.com/office/officeart/2005/8/layout/process1"/>
    <dgm:cxn modelId="{681A02F0-4405-4469-A555-AA3FEDBC6007}" type="presOf" srcId="{416C6E3A-97A7-47D4-AAE0-5734D7EEFBC7}" destId="{EF5186DB-B3EC-4976-8868-6C9017C19C4B}" srcOrd="1" destOrd="0" presId="urn:microsoft.com/office/officeart/2005/8/layout/process1"/>
    <dgm:cxn modelId="{D81780F0-A251-42C2-BFEA-D46A5D6637BE}" type="presOf" srcId="{C28BFD65-E3C8-461A-A2FF-B7770961835F}" destId="{2589F420-967B-4DC4-8E9E-017F30F25DE5}" srcOrd="1" destOrd="0" presId="urn:microsoft.com/office/officeart/2005/8/layout/process1"/>
    <dgm:cxn modelId="{B954573C-D9EE-4BEA-984D-9586FF1B241E}" type="presParOf" srcId="{A5C603BB-4C74-47CB-B322-1FE2EDEC196C}" destId="{63F5E03D-4241-4D88-8C9C-64F57E1D45EB}" srcOrd="0" destOrd="0" presId="urn:microsoft.com/office/officeart/2005/8/layout/process1"/>
    <dgm:cxn modelId="{F8EC42C7-E0B5-4551-9D15-9DAA5C18E4E7}" type="presParOf" srcId="{A5C603BB-4C74-47CB-B322-1FE2EDEC196C}" destId="{C86B0497-1753-47AF-9C4C-EAAC40E69316}" srcOrd="1" destOrd="0" presId="urn:microsoft.com/office/officeart/2005/8/layout/process1"/>
    <dgm:cxn modelId="{7B92CD49-8871-4E03-B658-8F83DED4F2E9}" type="presParOf" srcId="{C86B0497-1753-47AF-9C4C-EAAC40E69316}" destId="{B00756C7-AE46-48B4-A6D0-F7316B539931}" srcOrd="0" destOrd="0" presId="urn:microsoft.com/office/officeart/2005/8/layout/process1"/>
    <dgm:cxn modelId="{E0BD608C-F292-4BAE-BD9F-B935BDEB11C8}" type="presParOf" srcId="{A5C603BB-4C74-47CB-B322-1FE2EDEC196C}" destId="{53A9736C-A121-47D0-A2CA-9BE687C9A6BA}" srcOrd="2" destOrd="0" presId="urn:microsoft.com/office/officeart/2005/8/layout/process1"/>
    <dgm:cxn modelId="{7D14A6AE-D33F-4C04-B3E3-B22239A6A974}" type="presParOf" srcId="{A5C603BB-4C74-47CB-B322-1FE2EDEC196C}" destId="{7B9F7367-65BA-4B10-B42B-22497FE3FE3D}" srcOrd="3" destOrd="0" presId="urn:microsoft.com/office/officeart/2005/8/layout/process1"/>
    <dgm:cxn modelId="{95EACB10-27A3-43C2-BD84-4EBDC20B212A}" type="presParOf" srcId="{7B9F7367-65BA-4B10-B42B-22497FE3FE3D}" destId="{A4E11A90-F73D-4D3E-A1AE-870619C669D7}" srcOrd="0" destOrd="0" presId="urn:microsoft.com/office/officeart/2005/8/layout/process1"/>
    <dgm:cxn modelId="{570B3620-83B8-4600-A98D-A6C3AAF8F88C}" type="presParOf" srcId="{A5C603BB-4C74-47CB-B322-1FE2EDEC196C}" destId="{1773099F-93D9-4F9B-B21F-B6BC77927704}" srcOrd="4" destOrd="0" presId="urn:microsoft.com/office/officeart/2005/8/layout/process1"/>
    <dgm:cxn modelId="{95FB7921-3382-4CE8-AA03-9DA7E6E49FDB}" type="presParOf" srcId="{A5C603BB-4C74-47CB-B322-1FE2EDEC196C}" destId="{AD3CE0E0-6B71-4BDB-A647-E067362A9FDE}" srcOrd="5" destOrd="0" presId="urn:microsoft.com/office/officeart/2005/8/layout/process1"/>
    <dgm:cxn modelId="{85C5F380-2204-4C90-B09A-C8E96E0F4730}" type="presParOf" srcId="{AD3CE0E0-6B71-4BDB-A647-E067362A9FDE}" destId="{2589F420-967B-4DC4-8E9E-017F30F25DE5}" srcOrd="0" destOrd="0" presId="urn:microsoft.com/office/officeart/2005/8/layout/process1"/>
    <dgm:cxn modelId="{847DD03A-91F1-4465-9BB6-0EC479D94CE8}" type="presParOf" srcId="{A5C603BB-4C74-47CB-B322-1FE2EDEC196C}" destId="{602FD06F-41FC-4383-A2A8-37C99744AD37}" srcOrd="6" destOrd="0" presId="urn:microsoft.com/office/officeart/2005/8/layout/process1"/>
    <dgm:cxn modelId="{FBDEC0E6-6AF1-4980-B624-3E44A4AC9510}" type="presParOf" srcId="{A5C603BB-4C74-47CB-B322-1FE2EDEC196C}" destId="{D0E86DE4-E3CC-4037-8090-9D2882BB10AB}" srcOrd="7" destOrd="0" presId="urn:microsoft.com/office/officeart/2005/8/layout/process1"/>
    <dgm:cxn modelId="{4D6816D2-3FF9-441D-AE70-7241210E51FE}" type="presParOf" srcId="{D0E86DE4-E3CC-4037-8090-9D2882BB10AB}" destId="{EF5186DB-B3EC-4976-8868-6C9017C19C4B}" srcOrd="0" destOrd="0" presId="urn:microsoft.com/office/officeart/2005/8/layout/process1"/>
    <dgm:cxn modelId="{FBDBDABA-274D-4A6C-942C-5B86C052392D}" type="presParOf" srcId="{A5C603BB-4C74-47CB-B322-1FE2EDEC196C}" destId="{D7770D1B-E74E-4CA3-9F7B-628CB3DF37EF}"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B94951-61C8-4641-BDD5-68DBA34FF88A}"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en-US"/>
        </a:p>
      </dgm:t>
    </dgm:pt>
    <dgm:pt modelId="{C0375B01-C500-4578-9914-35DDE721EE4A}">
      <dgm:prSet phldrT="[Text]"/>
      <dgm:spPr/>
      <dgm:t>
        <a:bodyPr/>
        <a:lstStyle/>
        <a:p>
          <a:r>
            <a:rPr lang="en-US" dirty="0"/>
            <a:t>Create a vision for the project</a:t>
          </a:r>
        </a:p>
      </dgm:t>
    </dgm:pt>
    <dgm:pt modelId="{6215CC8E-60EC-4C52-B686-C6492A68632E}" type="parTrans" cxnId="{5C7334CC-1DAA-4D25-B5F3-8E7D83941E99}">
      <dgm:prSet/>
      <dgm:spPr/>
      <dgm:t>
        <a:bodyPr/>
        <a:lstStyle/>
        <a:p>
          <a:endParaRPr lang="en-US"/>
        </a:p>
      </dgm:t>
    </dgm:pt>
    <dgm:pt modelId="{3D6142F2-D04E-47F6-BC8D-FF6203DB47C9}" type="sibTrans" cxnId="{5C7334CC-1DAA-4D25-B5F3-8E7D83941E99}">
      <dgm:prSet/>
      <dgm:spPr/>
      <dgm:t>
        <a:bodyPr/>
        <a:lstStyle/>
        <a:p>
          <a:endParaRPr lang="en-US"/>
        </a:p>
      </dgm:t>
    </dgm:pt>
    <dgm:pt modelId="{44E8B237-C6CE-4CDA-B14F-6323C0B37EE5}">
      <dgm:prSet phldrT="[Text]"/>
      <dgm:spPr/>
      <dgm:t>
        <a:bodyPr/>
        <a:lstStyle/>
        <a:p>
          <a:r>
            <a:rPr lang="en-US" dirty="0"/>
            <a:t>Create a Product Backlog</a:t>
          </a:r>
        </a:p>
      </dgm:t>
    </dgm:pt>
    <dgm:pt modelId="{E00916F0-CAB2-432C-A0ED-E229262CE097}" type="parTrans" cxnId="{59CE0515-FF8B-4CD1-B8E1-F6583233217F}">
      <dgm:prSet/>
      <dgm:spPr/>
      <dgm:t>
        <a:bodyPr/>
        <a:lstStyle/>
        <a:p>
          <a:endParaRPr lang="en-US"/>
        </a:p>
      </dgm:t>
    </dgm:pt>
    <dgm:pt modelId="{749401C8-302C-4549-B7E3-D868344F243C}" type="sibTrans" cxnId="{59CE0515-FF8B-4CD1-B8E1-F6583233217F}">
      <dgm:prSet/>
      <dgm:spPr/>
      <dgm:t>
        <a:bodyPr/>
        <a:lstStyle/>
        <a:p>
          <a:endParaRPr lang="en-US"/>
        </a:p>
      </dgm:t>
    </dgm:pt>
    <dgm:pt modelId="{527CEBB7-36A5-48E4-B45C-D578D293A62B}">
      <dgm:prSet phldrT="[Text]"/>
      <dgm:spPr/>
      <dgm:t>
        <a:bodyPr/>
        <a:lstStyle/>
        <a:p>
          <a:r>
            <a:rPr lang="en-US" dirty="0"/>
            <a:t>Set a broad release plan</a:t>
          </a:r>
        </a:p>
      </dgm:t>
    </dgm:pt>
    <dgm:pt modelId="{2CBB32D9-BA25-4980-A2DC-38FDB026B521}" type="parTrans" cxnId="{DA6D9DB0-7FA4-4C6A-9639-8C1378297DE8}">
      <dgm:prSet/>
      <dgm:spPr/>
      <dgm:t>
        <a:bodyPr/>
        <a:lstStyle/>
        <a:p>
          <a:endParaRPr lang="en-US"/>
        </a:p>
      </dgm:t>
    </dgm:pt>
    <dgm:pt modelId="{E716FCB0-8C80-45ED-A801-AB3E497AFCDA}" type="sibTrans" cxnId="{DA6D9DB0-7FA4-4C6A-9639-8C1378297DE8}">
      <dgm:prSet/>
      <dgm:spPr/>
      <dgm:t>
        <a:bodyPr/>
        <a:lstStyle/>
        <a:p>
          <a:endParaRPr lang="en-US"/>
        </a:p>
      </dgm:t>
    </dgm:pt>
    <dgm:pt modelId="{6188321B-E790-4FAD-A50C-5E0974216EAD}">
      <dgm:prSet phldrT="[Text]"/>
      <dgm:spPr/>
      <dgm:t>
        <a:bodyPr/>
        <a:lstStyle/>
        <a:p>
          <a:r>
            <a:rPr lang="en-US" dirty="0"/>
            <a:t>Create a Sprint Backlog</a:t>
          </a:r>
        </a:p>
      </dgm:t>
    </dgm:pt>
    <dgm:pt modelId="{7FA66214-94FA-4E60-BABC-69084A7AC77B}" type="parTrans" cxnId="{0BCA4120-1B7C-4E07-B2D5-AF42DFF39A5D}">
      <dgm:prSet/>
      <dgm:spPr/>
      <dgm:t>
        <a:bodyPr/>
        <a:lstStyle/>
        <a:p>
          <a:endParaRPr lang="en-US"/>
        </a:p>
      </dgm:t>
    </dgm:pt>
    <dgm:pt modelId="{51798EDE-EBBE-4B18-8BE4-7ED40D389E39}" type="sibTrans" cxnId="{0BCA4120-1B7C-4E07-B2D5-AF42DFF39A5D}">
      <dgm:prSet/>
      <dgm:spPr/>
      <dgm:t>
        <a:bodyPr/>
        <a:lstStyle/>
        <a:p>
          <a:endParaRPr lang="en-US"/>
        </a:p>
      </dgm:t>
    </dgm:pt>
    <dgm:pt modelId="{659C6336-57E2-4207-B8C2-C0125CEC0BDD}" type="pres">
      <dgm:prSet presAssocID="{D3B94951-61C8-4641-BDD5-68DBA34FF88A}" presName="CompostProcess" presStyleCnt="0">
        <dgm:presLayoutVars>
          <dgm:dir/>
          <dgm:resizeHandles val="exact"/>
        </dgm:presLayoutVars>
      </dgm:prSet>
      <dgm:spPr/>
    </dgm:pt>
    <dgm:pt modelId="{3630A844-D6C2-4B38-B47D-2E756FC3F19A}" type="pres">
      <dgm:prSet presAssocID="{D3B94951-61C8-4641-BDD5-68DBA34FF88A}" presName="arrow" presStyleLbl="bgShp" presStyleIdx="0" presStyleCnt="1"/>
      <dgm:spPr/>
    </dgm:pt>
    <dgm:pt modelId="{6C70AF8A-456D-459D-817F-740FC6034749}" type="pres">
      <dgm:prSet presAssocID="{D3B94951-61C8-4641-BDD5-68DBA34FF88A}" presName="linearProcess" presStyleCnt="0"/>
      <dgm:spPr/>
    </dgm:pt>
    <dgm:pt modelId="{EC553C3C-9B46-4D81-89DF-4921E790E6FE}" type="pres">
      <dgm:prSet presAssocID="{C0375B01-C500-4578-9914-35DDE721EE4A}" presName="textNode" presStyleLbl="node1" presStyleIdx="0" presStyleCnt="4">
        <dgm:presLayoutVars>
          <dgm:bulletEnabled val="1"/>
        </dgm:presLayoutVars>
      </dgm:prSet>
      <dgm:spPr/>
    </dgm:pt>
    <dgm:pt modelId="{34DADEE4-87E3-4323-B1E8-BE499B155853}" type="pres">
      <dgm:prSet presAssocID="{3D6142F2-D04E-47F6-BC8D-FF6203DB47C9}" presName="sibTrans" presStyleCnt="0"/>
      <dgm:spPr/>
    </dgm:pt>
    <dgm:pt modelId="{E0252B47-60FF-48AA-8822-5CD462E75C7B}" type="pres">
      <dgm:prSet presAssocID="{44E8B237-C6CE-4CDA-B14F-6323C0B37EE5}" presName="textNode" presStyleLbl="node1" presStyleIdx="1" presStyleCnt="4">
        <dgm:presLayoutVars>
          <dgm:bulletEnabled val="1"/>
        </dgm:presLayoutVars>
      </dgm:prSet>
      <dgm:spPr/>
    </dgm:pt>
    <dgm:pt modelId="{4FD60594-65FC-4C0F-8F58-C422EA6086A2}" type="pres">
      <dgm:prSet presAssocID="{749401C8-302C-4549-B7E3-D868344F243C}" presName="sibTrans" presStyleCnt="0"/>
      <dgm:spPr/>
    </dgm:pt>
    <dgm:pt modelId="{9081A2A4-A2AF-4D9A-B239-2E36EAF8A957}" type="pres">
      <dgm:prSet presAssocID="{527CEBB7-36A5-48E4-B45C-D578D293A62B}" presName="textNode" presStyleLbl="node1" presStyleIdx="2" presStyleCnt="4">
        <dgm:presLayoutVars>
          <dgm:bulletEnabled val="1"/>
        </dgm:presLayoutVars>
      </dgm:prSet>
      <dgm:spPr/>
    </dgm:pt>
    <dgm:pt modelId="{7C68FF3C-F4F5-4000-9BD7-3B7DBCA364FD}" type="pres">
      <dgm:prSet presAssocID="{E716FCB0-8C80-45ED-A801-AB3E497AFCDA}" presName="sibTrans" presStyleCnt="0"/>
      <dgm:spPr/>
    </dgm:pt>
    <dgm:pt modelId="{6C5D19FA-715D-4207-882E-11D73AC8463D}" type="pres">
      <dgm:prSet presAssocID="{6188321B-E790-4FAD-A50C-5E0974216EAD}" presName="textNode" presStyleLbl="node1" presStyleIdx="3" presStyleCnt="4">
        <dgm:presLayoutVars>
          <dgm:bulletEnabled val="1"/>
        </dgm:presLayoutVars>
      </dgm:prSet>
      <dgm:spPr/>
    </dgm:pt>
  </dgm:ptLst>
  <dgm:cxnLst>
    <dgm:cxn modelId="{E2881A09-B476-489A-B3C1-FE069D15868B}" type="presOf" srcId="{527CEBB7-36A5-48E4-B45C-D578D293A62B}" destId="{9081A2A4-A2AF-4D9A-B239-2E36EAF8A957}" srcOrd="0" destOrd="0" presId="urn:microsoft.com/office/officeart/2005/8/layout/hProcess9"/>
    <dgm:cxn modelId="{0DA55F09-6306-431C-BDB6-02C263D1DCE6}" type="presOf" srcId="{44E8B237-C6CE-4CDA-B14F-6323C0B37EE5}" destId="{E0252B47-60FF-48AA-8822-5CD462E75C7B}" srcOrd="0" destOrd="0" presId="urn:microsoft.com/office/officeart/2005/8/layout/hProcess9"/>
    <dgm:cxn modelId="{59CE0515-FF8B-4CD1-B8E1-F6583233217F}" srcId="{D3B94951-61C8-4641-BDD5-68DBA34FF88A}" destId="{44E8B237-C6CE-4CDA-B14F-6323C0B37EE5}" srcOrd="1" destOrd="0" parTransId="{E00916F0-CAB2-432C-A0ED-E229262CE097}" sibTransId="{749401C8-302C-4549-B7E3-D868344F243C}"/>
    <dgm:cxn modelId="{4F17961B-6DB3-4E38-91B1-67D10D74FF4C}" type="presOf" srcId="{C0375B01-C500-4578-9914-35DDE721EE4A}" destId="{EC553C3C-9B46-4D81-89DF-4921E790E6FE}" srcOrd="0" destOrd="0" presId="urn:microsoft.com/office/officeart/2005/8/layout/hProcess9"/>
    <dgm:cxn modelId="{0BCA4120-1B7C-4E07-B2D5-AF42DFF39A5D}" srcId="{D3B94951-61C8-4641-BDD5-68DBA34FF88A}" destId="{6188321B-E790-4FAD-A50C-5E0974216EAD}" srcOrd="3" destOrd="0" parTransId="{7FA66214-94FA-4E60-BABC-69084A7AC77B}" sibTransId="{51798EDE-EBBE-4B18-8BE4-7ED40D389E39}"/>
    <dgm:cxn modelId="{F07C64A0-A2A2-4DDA-893F-A097B28C6940}" type="presOf" srcId="{6188321B-E790-4FAD-A50C-5E0974216EAD}" destId="{6C5D19FA-715D-4207-882E-11D73AC8463D}" srcOrd="0" destOrd="0" presId="urn:microsoft.com/office/officeart/2005/8/layout/hProcess9"/>
    <dgm:cxn modelId="{DA6D9DB0-7FA4-4C6A-9639-8C1378297DE8}" srcId="{D3B94951-61C8-4641-BDD5-68DBA34FF88A}" destId="{527CEBB7-36A5-48E4-B45C-D578D293A62B}" srcOrd="2" destOrd="0" parTransId="{2CBB32D9-BA25-4980-A2DC-38FDB026B521}" sibTransId="{E716FCB0-8C80-45ED-A801-AB3E497AFCDA}"/>
    <dgm:cxn modelId="{5C7334CC-1DAA-4D25-B5F3-8E7D83941E99}" srcId="{D3B94951-61C8-4641-BDD5-68DBA34FF88A}" destId="{C0375B01-C500-4578-9914-35DDE721EE4A}" srcOrd="0" destOrd="0" parTransId="{6215CC8E-60EC-4C52-B686-C6492A68632E}" sibTransId="{3D6142F2-D04E-47F6-BC8D-FF6203DB47C9}"/>
    <dgm:cxn modelId="{8F1740FA-AC62-4BB4-BFAC-87561414454F}" type="presOf" srcId="{D3B94951-61C8-4641-BDD5-68DBA34FF88A}" destId="{659C6336-57E2-4207-B8C2-C0125CEC0BDD}" srcOrd="0" destOrd="0" presId="urn:microsoft.com/office/officeart/2005/8/layout/hProcess9"/>
    <dgm:cxn modelId="{200ADED0-545E-4CC0-AF9D-D133C7C818B3}" type="presParOf" srcId="{659C6336-57E2-4207-B8C2-C0125CEC0BDD}" destId="{3630A844-D6C2-4B38-B47D-2E756FC3F19A}" srcOrd="0" destOrd="0" presId="urn:microsoft.com/office/officeart/2005/8/layout/hProcess9"/>
    <dgm:cxn modelId="{49E01E21-082D-4358-9F8A-4DB87D96CC89}" type="presParOf" srcId="{659C6336-57E2-4207-B8C2-C0125CEC0BDD}" destId="{6C70AF8A-456D-459D-817F-740FC6034749}" srcOrd="1" destOrd="0" presId="urn:microsoft.com/office/officeart/2005/8/layout/hProcess9"/>
    <dgm:cxn modelId="{96436729-385D-429E-A931-68FD06436A1D}" type="presParOf" srcId="{6C70AF8A-456D-459D-817F-740FC6034749}" destId="{EC553C3C-9B46-4D81-89DF-4921E790E6FE}" srcOrd="0" destOrd="0" presId="urn:microsoft.com/office/officeart/2005/8/layout/hProcess9"/>
    <dgm:cxn modelId="{06184C7A-EFE0-4671-99EB-E8374658E6F4}" type="presParOf" srcId="{6C70AF8A-456D-459D-817F-740FC6034749}" destId="{34DADEE4-87E3-4323-B1E8-BE499B155853}" srcOrd="1" destOrd="0" presId="urn:microsoft.com/office/officeart/2005/8/layout/hProcess9"/>
    <dgm:cxn modelId="{4E0D2804-25D1-469C-8CD0-8338960BFC7E}" type="presParOf" srcId="{6C70AF8A-456D-459D-817F-740FC6034749}" destId="{E0252B47-60FF-48AA-8822-5CD462E75C7B}" srcOrd="2" destOrd="0" presId="urn:microsoft.com/office/officeart/2005/8/layout/hProcess9"/>
    <dgm:cxn modelId="{E4ADC957-E22D-4305-9463-9329D6B91BA1}" type="presParOf" srcId="{6C70AF8A-456D-459D-817F-740FC6034749}" destId="{4FD60594-65FC-4C0F-8F58-C422EA6086A2}" srcOrd="3" destOrd="0" presId="urn:microsoft.com/office/officeart/2005/8/layout/hProcess9"/>
    <dgm:cxn modelId="{262B3955-5119-4684-8DAF-A0029CF2C06A}" type="presParOf" srcId="{6C70AF8A-456D-459D-817F-740FC6034749}" destId="{9081A2A4-A2AF-4D9A-B239-2E36EAF8A957}" srcOrd="4" destOrd="0" presId="urn:microsoft.com/office/officeart/2005/8/layout/hProcess9"/>
    <dgm:cxn modelId="{337802CF-AF45-4C66-BD2E-525E36E27FA3}" type="presParOf" srcId="{6C70AF8A-456D-459D-817F-740FC6034749}" destId="{7C68FF3C-F4F5-4000-9BD7-3B7DBCA364FD}" srcOrd="5" destOrd="0" presId="urn:microsoft.com/office/officeart/2005/8/layout/hProcess9"/>
    <dgm:cxn modelId="{F39B7D7F-7A63-4814-B78C-4833EC5CF698}" type="presParOf" srcId="{6C70AF8A-456D-459D-817F-740FC6034749}" destId="{6C5D19FA-715D-4207-882E-11D73AC8463D}"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DBD658-224D-4F03-A69D-139DEE693F26}" type="doc">
      <dgm:prSet loTypeId="urn:microsoft.com/office/officeart/2005/8/layout/chevronAccent+Icon" loCatId="process" qsTypeId="urn:microsoft.com/office/officeart/2005/8/quickstyle/simple1" qsCatId="simple" csTypeId="urn:microsoft.com/office/officeart/2005/8/colors/colorful1" csCatId="colorful" phldr="1"/>
      <dgm:spPr/>
    </dgm:pt>
    <dgm:pt modelId="{D3843014-1A9B-4035-A250-9229E312A516}">
      <dgm:prSet phldrT="[Text]"/>
      <dgm:spPr/>
      <dgm:t>
        <a:bodyPr/>
        <a:lstStyle/>
        <a:p>
          <a:r>
            <a:rPr lang="en-US" dirty="0"/>
            <a:t>Sprint retrospective</a:t>
          </a:r>
        </a:p>
      </dgm:t>
    </dgm:pt>
    <dgm:pt modelId="{ABDBA848-9986-4292-BD57-70E868ECAFBC}" type="parTrans" cxnId="{0BE33DA8-4F9F-447A-96AC-BF8D88D89598}">
      <dgm:prSet/>
      <dgm:spPr/>
      <dgm:t>
        <a:bodyPr/>
        <a:lstStyle/>
        <a:p>
          <a:endParaRPr lang="en-US"/>
        </a:p>
      </dgm:t>
    </dgm:pt>
    <dgm:pt modelId="{69D1A52B-7CB0-4029-97F8-35F3807BC150}" type="sibTrans" cxnId="{0BE33DA8-4F9F-447A-96AC-BF8D88D89598}">
      <dgm:prSet/>
      <dgm:spPr/>
      <dgm:t>
        <a:bodyPr/>
        <a:lstStyle/>
        <a:p>
          <a:endParaRPr lang="en-US"/>
        </a:p>
      </dgm:t>
    </dgm:pt>
    <dgm:pt modelId="{58947F28-0990-49AE-BCB0-E4ED1846C26B}">
      <dgm:prSet phldrT="[Text]"/>
      <dgm:spPr/>
      <dgm:t>
        <a:bodyPr/>
        <a:lstStyle/>
        <a:p>
          <a:r>
            <a:rPr lang="en-US" dirty="0"/>
            <a:t>Starting next Sprint</a:t>
          </a:r>
        </a:p>
      </dgm:t>
    </dgm:pt>
    <dgm:pt modelId="{BA9843E4-A05F-4437-A8CF-72CE7A672CDB}" type="parTrans" cxnId="{D0939329-FEEF-4E94-9661-F9C588E45386}">
      <dgm:prSet/>
      <dgm:spPr/>
      <dgm:t>
        <a:bodyPr/>
        <a:lstStyle/>
        <a:p>
          <a:endParaRPr lang="en-US"/>
        </a:p>
      </dgm:t>
    </dgm:pt>
    <dgm:pt modelId="{0961CE99-8B32-4A45-9EC5-A3B515660A69}" type="sibTrans" cxnId="{D0939329-FEEF-4E94-9661-F9C588E45386}">
      <dgm:prSet/>
      <dgm:spPr/>
      <dgm:t>
        <a:bodyPr/>
        <a:lstStyle/>
        <a:p>
          <a:endParaRPr lang="en-US"/>
        </a:p>
      </dgm:t>
    </dgm:pt>
    <dgm:pt modelId="{A707179C-04C2-480A-83B1-A03AEF7893FE}">
      <dgm:prSet phldrT="[Text]"/>
      <dgm:spPr/>
      <dgm:t>
        <a:bodyPr/>
        <a:lstStyle/>
        <a:p>
          <a:r>
            <a:rPr lang="en-US" dirty="0"/>
            <a:t>Release planning</a:t>
          </a:r>
        </a:p>
      </dgm:t>
    </dgm:pt>
    <dgm:pt modelId="{12E25E0B-9168-44E4-900E-77A02A0D900B}" type="parTrans" cxnId="{3E1D5450-FD5C-4ED5-86FB-72AE31C0A48D}">
      <dgm:prSet/>
      <dgm:spPr/>
      <dgm:t>
        <a:bodyPr/>
        <a:lstStyle/>
        <a:p>
          <a:endParaRPr lang="en-US"/>
        </a:p>
      </dgm:t>
    </dgm:pt>
    <dgm:pt modelId="{2ABCCE53-FA09-47F8-813A-6C80D760EDE1}" type="sibTrans" cxnId="{3E1D5450-FD5C-4ED5-86FB-72AE31C0A48D}">
      <dgm:prSet/>
      <dgm:spPr/>
      <dgm:t>
        <a:bodyPr/>
        <a:lstStyle/>
        <a:p>
          <a:endParaRPr lang="en-US"/>
        </a:p>
      </dgm:t>
    </dgm:pt>
    <dgm:pt modelId="{C78E1A6E-B432-4285-BA39-FD975C7C0659}" type="pres">
      <dgm:prSet presAssocID="{A3DBD658-224D-4F03-A69D-139DEE693F26}" presName="Name0" presStyleCnt="0">
        <dgm:presLayoutVars>
          <dgm:dir/>
          <dgm:resizeHandles val="exact"/>
        </dgm:presLayoutVars>
      </dgm:prSet>
      <dgm:spPr/>
    </dgm:pt>
    <dgm:pt modelId="{8487BEB8-864B-4CF3-8FCC-7481C63FE371}" type="pres">
      <dgm:prSet presAssocID="{D3843014-1A9B-4035-A250-9229E312A516}" presName="composite" presStyleCnt="0"/>
      <dgm:spPr/>
    </dgm:pt>
    <dgm:pt modelId="{DBCAB6EC-0E76-4C4B-BF0C-583427E0E9FD}" type="pres">
      <dgm:prSet presAssocID="{D3843014-1A9B-4035-A250-9229E312A516}" presName="bgChev" presStyleLbl="node1" presStyleIdx="0" presStyleCnt="3"/>
      <dgm:spPr/>
    </dgm:pt>
    <dgm:pt modelId="{B3991310-B34C-4B13-A739-9F91E5589693}" type="pres">
      <dgm:prSet presAssocID="{D3843014-1A9B-4035-A250-9229E312A516}" presName="txNode" presStyleLbl="fgAcc1" presStyleIdx="0" presStyleCnt="3">
        <dgm:presLayoutVars>
          <dgm:bulletEnabled val="1"/>
        </dgm:presLayoutVars>
      </dgm:prSet>
      <dgm:spPr/>
    </dgm:pt>
    <dgm:pt modelId="{4E480209-1D14-4091-A752-8FEABEB87F83}" type="pres">
      <dgm:prSet presAssocID="{69D1A52B-7CB0-4029-97F8-35F3807BC150}" presName="compositeSpace" presStyleCnt="0"/>
      <dgm:spPr/>
    </dgm:pt>
    <dgm:pt modelId="{88B0D7B0-8602-47A5-820E-A32F01284A4C}" type="pres">
      <dgm:prSet presAssocID="{58947F28-0990-49AE-BCB0-E4ED1846C26B}" presName="composite" presStyleCnt="0"/>
      <dgm:spPr/>
    </dgm:pt>
    <dgm:pt modelId="{F1929E4C-85C4-448A-96C3-55321073FA5A}" type="pres">
      <dgm:prSet presAssocID="{58947F28-0990-49AE-BCB0-E4ED1846C26B}" presName="bgChev" presStyleLbl="node1" presStyleIdx="1" presStyleCnt="3"/>
      <dgm:spPr/>
    </dgm:pt>
    <dgm:pt modelId="{B24E3FFF-D489-43A7-B143-56EE7FB0A8FA}" type="pres">
      <dgm:prSet presAssocID="{58947F28-0990-49AE-BCB0-E4ED1846C26B}" presName="txNode" presStyleLbl="fgAcc1" presStyleIdx="1" presStyleCnt="3">
        <dgm:presLayoutVars>
          <dgm:bulletEnabled val="1"/>
        </dgm:presLayoutVars>
      </dgm:prSet>
      <dgm:spPr/>
    </dgm:pt>
    <dgm:pt modelId="{0225C96D-F169-474F-AB20-917D42423CB9}" type="pres">
      <dgm:prSet presAssocID="{0961CE99-8B32-4A45-9EC5-A3B515660A69}" presName="compositeSpace" presStyleCnt="0"/>
      <dgm:spPr/>
    </dgm:pt>
    <dgm:pt modelId="{68D8F72C-1DE0-4F0B-91F4-07E65E44F0A1}" type="pres">
      <dgm:prSet presAssocID="{A707179C-04C2-480A-83B1-A03AEF7893FE}" presName="composite" presStyleCnt="0"/>
      <dgm:spPr/>
    </dgm:pt>
    <dgm:pt modelId="{9A89D789-3E04-4B24-8022-DE5C086476AD}" type="pres">
      <dgm:prSet presAssocID="{A707179C-04C2-480A-83B1-A03AEF7893FE}" presName="bgChev" presStyleLbl="node1" presStyleIdx="2" presStyleCnt="3"/>
      <dgm:spPr/>
    </dgm:pt>
    <dgm:pt modelId="{870BC664-6DC4-4363-8DBC-9D488344BBD7}" type="pres">
      <dgm:prSet presAssocID="{A707179C-04C2-480A-83B1-A03AEF7893FE}" presName="txNode" presStyleLbl="fgAcc1" presStyleIdx="2" presStyleCnt="3">
        <dgm:presLayoutVars>
          <dgm:bulletEnabled val="1"/>
        </dgm:presLayoutVars>
      </dgm:prSet>
      <dgm:spPr/>
    </dgm:pt>
  </dgm:ptLst>
  <dgm:cxnLst>
    <dgm:cxn modelId="{E6C1D927-3DFF-42CF-95D5-FADD4D21E313}" type="presOf" srcId="{A3DBD658-224D-4F03-A69D-139DEE693F26}" destId="{C78E1A6E-B432-4285-BA39-FD975C7C0659}" srcOrd="0" destOrd="0" presId="urn:microsoft.com/office/officeart/2005/8/layout/chevronAccent+Icon"/>
    <dgm:cxn modelId="{D0939329-FEEF-4E94-9661-F9C588E45386}" srcId="{A3DBD658-224D-4F03-A69D-139DEE693F26}" destId="{58947F28-0990-49AE-BCB0-E4ED1846C26B}" srcOrd="1" destOrd="0" parTransId="{BA9843E4-A05F-4437-A8CF-72CE7A672CDB}" sibTransId="{0961CE99-8B32-4A45-9EC5-A3B515660A69}"/>
    <dgm:cxn modelId="{F80B745C-CB42-4098-97D0-E98930DD7361}" type="presOf" srcId="{58947F28-0990-49AE-BCB0-E4ED1846C26B}" destId="{B24E3FFF-D489-43A7-B143-56EE7FB0A8FA}" srcOrd="0" destOrd="0" presId="urn:microsoft.com/office/officeart/2005/8/layout/chevronAccent+Icon"/>
    <dgm:cxn modelId="{3E1D5450-FD5C-4ED5-86FB-72AE31C0A48D}" srcId="{A3DBD658-224D-4F03-A69D-139DEE693F26}" destId="{A707179C-04C2-480A-83B1-A03AEF7893FE}" srcOrd="2" destOrd="0" parTransId="{12E25E0B-9168-44E4-900E-77A02A0D900B}" sibTransId="{2ABCCE53-FA09-47F8-813A-6C80D760EDE1}"/>
    <dgm:cxn modelId="{08196E7B-812F-4694-8BD5-2F0AB02E0244}" type="presOf" srcId="{D3843014-1A9B-4035-A250-9229E312A516}" destId="{B3991310-B34C-4B13-A739-9F91E5589693}" srcOrd="0" destOrd="0" presId="urn:microsoft.com/office/officeart/2005/8/layout/chevronAccent+Icon"/>
    <dgm:cxn modelId="{AE579D9C-B564-45CD-91A2-4773E2A8CE78}" type="presOf" srcId="{A707179C-04C2-480A-83B1-A03AEF7893FE}" destId="{870BC664-6DC4-4363-8DBC-9D488344BBD7}" srcOrd="0" destOrd="0" presId="urn:microsoft.com/office/officeart/2005/8/layout/chevronAccent+Icon"/>
    <dgm:cxn modelId="{0BE33DA8-4F9F-447A-96AC-BF8D88D89598}" srcId="{A3DBD658-224D-4F03-A69D-139DEE693F26}" destId="{D3843014-1A9B-4035-A250-9229E312A516}" srcOrd="0" destOrd="0" parTransId="{ABDBA848-9986-4292-BD57-70E868ECAFBC}" sibTransId="{69D1A52B-7CB0-4029-97F8-35F3807BC150}"/>
    <dgm:cxn modelId="{B7E3CB83-00F3-4153-8790-1AA3AB3569C4}" type="presParOf" srcId="{C78E1A6E-B432-4285-BA39-FD975C7C0659}" destId="{8487BEB8-864B-4CF3-8FCC-7481C63FE371}" srcOrd="0" destOrd="0" presId="urn:microsoft.com/office/officeart/2005/8/layout/chevronAccent+Icon"/>
    <dgm:cxn modelId="{399DF03C-58D0-4D6A-BE43-21EFF744AE0E}" type="presParOf" srcId="{8487BEB8-864B-4CF3-8FCC-7481C63FE371}" destId="{DBCAB6EC-0E76-4C4B-BF0C-583427E0E9FD}" srcOrd="0" destOrd="0" presId="urn:microsoft.com/office/officeart/2005/8/layout/chevronAccent+Icon"/>
    <dgm:cxn modelId="{6B88C8D5-D3F9-41C4-93CC-C17B3E88AE07}" type="presParOf" srcId="{8487BEB8-864B-4CF3-8FCC-7481C63FE371}" destId="{B3991310-B34C-4B13-A739-9F91E5589693}" srcOrd="1" destOrd="0" presId="urn:microsoft.com/office/officeart/2005/8/layout/chevronAccent+Icon"/>
    <dgm:cxn modelId="{014A534E-D2DC-4946-9ECC-581D1875C9DC}" type="presParOf" srcId="{C78E1A6E-B432-4285-BA39-FD975C7C0659}" destId="{4E480209-1D14-4091-A752-8FEABEB87F83}" srcOrd="1" destOrd="0" presId="urn:microsoft.com/office/officeart/2005/8/layout/chevronAccent+Icon"/>
    <dgm:cxn modelId="{ED0CD1E4-D93B-4842-A83B-9ABCD76A58A1}" type="presParOf" srcId="{C78E1A6E-B432-4285-BA39-FD975C7C0659}" destId="{88B0D7B0-8602-47A5-820E-A32F01284A4C}" srcOrd="2" destOrd="0" presId="urn:microsoft.com/office/officeart/2005/8/layout/chevronAccent+Icon"/>
    <dgm:cxn modelId="{52A20481-7510-4995-99A6-C2D42B8B6D1B}" type="presParOf" srcId="{88B0D7B0-8602-47A5-820E-A32F01284A4C}" destId="{F1929E4C-85C4-448A-96C3-55321073FA5A}" srcOrd="0" destOrd="0" presId="urn:microsoft.com/office/officeart/2005/8/layout/chevronAccent+Icon"/>
    <dgm:cxn modelId="{6192550C-1D2F-4C89-8EFC-CDBEBC307525}" type="presParOf" srcId="{88B0D7B0-8602-47A5-820E-A32F01284A4C}" destId="{B24E3FFF-D489-43A7-B143-56EE7FB0A8FA}" srcOrd="1" destOrd="0" presId="urn:microsoft.com/office/officeart/2005/8/layout/chevronAccent+Icon"/>
    <dgm:cxn modelId="{4CD77212-090D-4193-92FA-0D0D0983E498}" type="presParOf" srcId="{C78E1A6E-B432-4285-BA39-FD975C7C0659}" destId="{0225C96D-F169-474F-AB20-917D42423CB9}" srcOrd="3" destOrd="0" presId="urn:microsoft.com/office/officeart/2005/8/layout/chevronAccent+Icon"/>
    <dgm:cxn modelId="{0A861B30-31DA-481F-AFE2-B81F8E827AB9}" type="presParOf" srcId="{C78E1A6E-B432-4285-BA39-FD975C7C0659}" destId="{68D8F72C-1DE0-4F0B-91F4-07E65E44F0A1}" srcOrd="4" destOrd="0" presId="urn:microsoft.com/office/officeart/2005/8/layout/chevronAccent+Icon"/>
    <dgm:cxn modelId="{3C338D60-DFBD-4916-B766-CDB489980328}" type="presParOf" srcId="{68D8F72C-1DE0-4F0B-91F4-07E65E44F0A1}" destId="{9A89D789-3E04-4B24-8022-DE5C086476AD}" srcOrd="0" destOrd="0" presId="urn:microsoft.com/office/officeart/2005/8/layout/chevronAccent+Icon"/>
    <dgm:cxn modelId="{1D34A74B-27EE-4D1B-83FC-07C2B980C3FA}" type="presParOf" srcId="{68D8F72C-1DE0-4F0B-91F4-07E65E44F0A1}" destId="{870BC664-6DC4-4363-8DBC-9D488344BBD7}"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0176-9F62-4D70-8010-4671D61A00F7}">
      <dsp:nvSpPr>
        <dsp:cNvPr id="0" name=""/>
        <dsp:cNvSpPr/>
      </dsp:nvSpPr>
      <dsp:spPr>
        <a:xfrm rot="16200000">
          <a:off x="-1608374" y="1611955"/>
          <a:ext cx="4480450" cy="1256538"/>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009" bIns="0" numCol="1" spcCol="1270" anchor="t" anchorCtr="0">
          <a:noAutofit/>
        </a:bodyPr>
        <a:lstStyle/>
        <a:p>
          <a:pPr marL="0" lvl="0" indent="0" algn="l" defTabSz="711200">
            <a:lnSpc>
              <a:spcPct val="90000"/>
            </a:lnSpc>
            <a:spcBef>
              <a:spcPct val="0"/>
            </a:spcBef>
            <a:spcAft>
              <a:spcPct val="35000"/>
            </a:spcAft>
            <a:buNone/>
          </a:pPr>
          <a:r>
            <a:rPr lang="en-US" sz="1600" kern="1200" dirty="0"/>
            <a:t>Initiating</a:t>
          </a:r>
        </a:p>
        <a:p>
          <a:pPr marL="114300" lvl="1" indent="-114300" algn="l" defTabSz="533400">
            <a:lnSpc>
              <a:spcPct val="90000"/>
            </a:lnSpc>
            <a:spcBef>
              <a:spcPct val="0"/>
            </a:spcBef>
            <a:spcAft>
              <a:spcPct val="15000"/>
            </a:spcAft>
            <a:buChar char="•"/>
          </a:pPr>
          <a:r>
            <a:rPr lang="en-US" sz="1200" kern="1200" dirty="0"/>
            <a:t>Project purpose</a:t>
          </a:r>
        </a:p>
        <a:p>
          <a:pPr marL="114300" lvl="1" indent="-114300" algn="l" defTabSz="533400">
            <a:lnSpc>
              <a:spcPct val="90000"/>
            </a:lnSpc>
            <a:spcBef>
              <a:spcPct val="0"/>
            </a:spcBef>
            <a:spcAft>
              <a:spcPct val="15000"/>
            </a:spcAft>
            <a:buChar char="•"/>
          </a:pPr>
          <a:r>
            <a:rPr lang="en-US" sz="1200" kern="1200" dirty="0"/>
            <a:t>Goals and objectives</a:t>
          </a:r>
        </a:p>
        <a:p>
          <a:pPr marL="114300" lvl="1" indent="-114300" algn="l" defTabSz="533400">
            <a:lnSpc>
              <a:spcPct val="90000"/>
            </a:lnSpc>
            <a:spcBef>
              <a:spcPct val="0"/>
            </a:spcBef>
            <a:spcAft>
              <a:spcPct val="15000"/>
            </a:spcAft>
            <a:buChar char="•"/>
          </a:pPr>
          <a:r>
            <a:rPr lang="en-US" sz="1200" kern="1200" dirty="0"/>
            <a:t>Project Charter</a:t>
          </a:r>
        </a:p>
      </dsp:txBody>
      <dsp:txXfrm rot="5400000">
        <a:off x="3582" y="896089"/>
        <a:ext cx="1256538" cy="2688270"/>
      </dsp:txXfrm>
    </dsp:sp>
    <dsp:sp modelId="{A858BAFD-32F3-4F8B-B683-043716EEF8A0}">
      <dsp:nvSpPr>
        <dsp:cNvPr id="0" name=""/>
        <dsp:cNvSpPr/>
      </dsp:nvSpPr>
      <dsp:spPr>
        <a:xfrm rot="16200000">
          <a:off x="-257595" y="1611955"/>
          <a:ext cx="4480450" cy="1256538"/>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009" bIns="0" numCol="1" spcCol="1270" anchor="t" anchorCtr="0">
          <a:noAutofit/>
        </a:bodyPr>
        <a:lstStyle/>
        <a:p>
          <a:pPr marL="0" lvl="0" indent="0" algn="l" defTabSz="711200">
            <a:lnSpc>
              <a:spcPct val="90000"/>
            </a:lnSpc>
            <a:spcBef>
              <a:spcPct val="0"/>
            </a:spcBef>
            <a:spcAft>
              <a:spcPct val="35000"/>
            </a:spcAft>
            <a:buNone/>
          </a:pPr>
          <a:r>
            <a:rPr lang="en-US" sz="1600" kern="1200" dirty="0"/>
            <a:t>Planning</a:t>
          </a:r>
        </a:p>
        <a:p>
          <a:pPr marL="114300" lvl="1" indent="-114300" algn="l" defTabSz="533400">
            <a:lnSpc>
              <a:spcPct val="90000"/>
            </a:lnSpc>
            <a:spcBef>
              <a:spcPct val="0"/>
            </a:spcBef>
            <a:spcAft>
              <a:spcPct val="15000"/>
            </a:spcAft>
            <a:buChar char="•"/>
          </a:pPr>
          <a:r>
            <a:rPr lang="en-US" sz="1200" kern="1200" dirty="0"/>
            <a:t>Project management plans</a:t>
          </a:r>
        </a:p>
        <a:p>
          <a:pPr marL="114300" lvl="1" indent="-114300" algn="l" defTabSz="533400">
            <a:lnSpc>
              <a:spcPct val="90000"/>
            </a:lnSpc>
            <a:spcBef>
              <a:spcPct val="0"/>
            </a:spcBef>
            <a:spcAft>
              <a:spcPct val="15000"/>
            </a:spcAft>
            <a:buChar char="•"/>
          </a:pPr>
          <a:r>
            <a:rPr lang="en-US" sz="1200" kern="1200" dirty="0"/>
            <a:t>Scope statement</a:t>
          </a:r>
        </a:p>
        <a:p>
          <a:pPr marL="114300" lvl="1" indent="-114300" algn="l" defTabSz="533400">
            <a:lnSpc>
              <a:spcPct val="90000"/>
            </a:lnSpc>
            <a:spcBef>
              <a:spcPct val="0"/>
            </a:spcBef>
            <a:spcAft>
              <a:spcPct val="15000"/>
            </a:spcAft>
            <a:buChar char="•"/>
          </a:pPr>
          <a:r>
            <a:rPr lang="en-US" sz="1200" kern="1200" dirty="0"/>
            <a:t>Work Breakdown Structure</a:t>
          </a:r>
        </a:p>
        <a:p>
          <a:pPr marL="114300" lvl="1" indent="-114300" algn="l" defTabSz="533400">
            <a:lnSpc>
              <a:spcPct val="90000"/>
            </a:lnSpc>
            <a:spcBef>
              <a:spcPct val="0"/>
            </a:spcBef>
            <a:spcAft>
              <a:spcPct val="15000"/>
            </a:spcAft>
            <a:buChar char="•"/>
          </a:pPr>
          <a:r>
            <a:rPr lang="en-US" sz="1200" kern="1200" dirty="0"/>
            <a:t>Project schedule</a:t>
          </a:r>
        </a:p>
        <a:p>
          <a:pPr marL="114300" lvl="1" indent="-114300" algn="l" defTabSz="533400">
            <a:lnSpc>
              <a:spcPct val="90000"/>
            </a:lnSpc>
            <a:spcBef>
              <a:spcPct val="0"/>
            </a:spcBef>
            <a:spcAft>
              <a:spcPct val="15000"/>
            </a:spcAft>
            <a:buChar char="•"/>
          </a:pPr>
          <a:r>
            <a:rPr lang="en-US" sz="1200" kern="1200" dirty="0"/>
            <a:t>Project costs</a:t>
          </a:r>
        </a:p>
      </dsp:txBody>
      <dsp:txXfrm rot="5400000">
        <a:off x="1354361" y="896089"/>
        <a:ext cx="1256538" cy="2688270"/>
      </dsp:txXfrm>
    </dsp:sp>
    <dsp:sp modelId="{65B618C8-D79D-467B-A7C1-83EFC593090F}">
      <dsp:nvSpPr>
        <dsp:cNvPr id="0" name=""/>
        <dsp:cNvSpPr/>
      </dsp:nvSpPr>
      <dsp:spPr>
        <a:xfrm rot="16200000">
          <a:off x="1093182" y="1611955"/>
          <a:ext cx="4480450" cy="1256538"/>
        </a:xfrm>
        <a:prstGeom prst="flowChartManualOperation">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009" bIns="0" numCol="1" spcCol="1270" anchor="t" anchorCtr="0">
          <a:noAutofit/>
        </a:bodyPr>
        <a:lstStyle/>
        <a:p>
          <a:pPr marL="0" lvl="0" indent="0" algn="l" defTabSz="711200">
            <a:lnSpc>
              <a:spcPct val="90000"/>
            </a:lnSpc>
            <a:spcBef>
              <a:spcPct val="0"/>
            </a:spcBef>
            <a:spcAft>
              <a:spcPct val="35000"/>
            </a:spcAft>
            <a:buNone/>
          </a:pPr>
          <a:r>
            <a:rPr lang="en-US" sz="1600" kern="1200" dirty="0"/>
            <a:t>Executing</a:t>
          </a:r>
        </a:p>
        <a:p>
          <a:pPr marL="114300" lvl="1" indent="-114300" algn="l" defTabSz="533400">
            <a:lnSpc>
              <a:spcPct val="90000"/>
            </a:lnSpc>
            <a:spcBef>
              <a:spcPct val="0"/>
            </a:spcBef>
            <a:spcAft>
              <a:spcPct val="15000"/>
            </a:spcAft>
            <a:buChar char="•"/>
          </a:pPr>
          <a:r>
            <a:rPr lang="en-US" sz="1200" kern="1200" dirty="0"/>
            <a:t>Deliverables</a:t>
          </a:r>
        </a:p>
        <a:p>
          <a:pPr marL="114300" lvl="1" indent="-114300" algn="l" defTabSz="533400">
            <a:lnSpc>
              <a:spcPct val="90000"/>
            </a:lnSpc>
            <a:spcBef>
              <a:spcPct val="0"/>
            </a:spcBef>
            <a:spcAft>
              <a:spcPct val="15000"/>
            </a:spcAft>
            <a:buChar char="•"/>
          </a:pPr>
          <a:r>
            <a:rPr lang="en-US" sz="1200" kern="1200" dirty="0"/>
            <a:t>Quality improvements</a:t>
          </a:r>
        </a:p>
        <a:p>
          <a:pPr marL="114300" lvl="1" indent="-114300" algn="l" defTabSz="533400">
            <a:lnSpc>
              <a:spcPct val="90000"/>
            </a:lnSpc>
            <a:spcBef>
              <a:spcPct val="0"/>
            </a:spcBef>
            <a:spcAft>
              <a:spcPct val="15000"/>
            </a:spcAft>
            <a:buChar char="•"/>
          </a:pPr>
          <a:r>
            <a:rPr lang="en-US" sz="1200" kern="1200" dirty="0"/>
            <a:t>Proposals and contracts</a:t>
          </a:r>
        </a:p>
      </dsp:txBody>
      <dsp:txXfrm rot="5400000">
        <a:off x="2705138" y="896089"/>
        <a:ext cx="1256538" cy="2688270"/>
      </dsp:txXfrm>
    </dsp:sp>
    <dsp:sp modelId="{F66987D8-3D54-41EC-A32F-B32FE4FA5475}">
      <dsp:nvSpPr>
        <dsp:cNvPr id="0" name=""/>
        <dsp:cNvSpPr/>
      </dsp:nvSpPr>
      <dsp:spPr>
        <a:xfrm rot="16200000">
          <a:off x="2443961" y="1611955"/>
          <a:ext cx="4480450" cy="1256538"/>
        </a:xfrm>
        <a:prstGeom prst="flowChartManualOperati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009" bIns="0" numCol="1" spcCol="1270" anchor="t" anchorCtr="0">
          <a:noAutofit/>
        </a:bodyPr>
        <a:lstStyle/>
        <a:p>
          <a:pPr marL="0" lvl="0" indent="0" algn="l" defTabSz="711200">
            <a:lnSpc>
              <a:spcPct val="90000"/>
            </a:lnSpc>
            <a:spcBef>
              <a:spcPct val="0"/>
            </a:spcBef>
            <a:spcAft>
              <a:spcPct val="35000"/>
            </a:spcAft>
            <a:buNone/>
          </a:pPr>
          <a:r>
            <a:rPr lang="en-US" sz="1600" kern="1200" dirty="0"/>
            <a:t>Monitoring &amp; Controlling</a:t>
          </a:r>
        </a:p>
        <a:p>
          <a:pPr marL="114300" lvl="1" indent="-114300" algn="l" defTabSz="533400">
            <a:lnSpc>
              <a:spcPct val="90000"/>
            </a:lnSpc>
            <a:spcBef>
              <a:spcPct val="0"/>
            </a:spcBef>
            <a:spcAft>
              <a:spcPct val="15000"/>
            </a:spcAft>
            <a:buChar char="•"/>
          </a:pPr>
          <a:r>
            <a:rPr lang="en-US" sz="1200" kern="1200" dirty="0"/>
            <a:t>Change requests</a:t>
          </a:r>
        </a:p>
        <a:p>
          <a:pPr marL="114300" lvl="1" indent="-114300" algn="l" defTabSz="533400">
            <a:lnSpc>
              <a:spcPct val="90000"/>
            </a:lnSpc>
            <a:spcBef>
              <a:spcPct val="0"/>
            </a:spcBef>
            <a:spcAft>
              <a:spcPct val="15000"/>
            </a:spcAft>
            <a:buChar char="•"/>
          </a:pPr>
          <a:r>
            <a:rPr lang="en-US" sz="1200" kern="1200" dirty="0"/>
            <a:t>Corrective action</a:t>
          </a:r>
        </a:p>
        <a:p>
          <a:pPr marL="114300" lvl="1" indent="-114300" algn="l" defTabSz="533400">
            <a:lnSpc>
              <a:spcPct val="90000"/>
            </a:lnSpc>
            <a:spcBef>
              <a:spcPct val="0"/>
            </a:spcBef>
            <a:spcAft>
              <a:spcPct val="15000"/>
            </a:spcAft>
            <a:buChar char="•"/>
          </a:pPr>
          <a:r>
            <a:rPr lang="en-US" sz="1200" kern="1200" dirty="0"/>
            <a:t>Risk and Issues log</a:t>
          </a:r>
        </a:p>
      </dsp:txBody>
      <dsp:txXfrm rot="5400000">
        <a:off x="4055917" y="896089"/>
        <a:ext cx="1256538" cy="2688270"/>
      </dsp:txXfrm>
    </dsp:sp>
    <dsp:sp modelId="{92BE5149-FD88-4574-8884-B713EED848A8}">
      <dsp:nvSpPr>
        <dsp:cNvPr id="0" name=""/>
        <dsp:cNvSpPr/>
      </dsp:nvSpPr>
      <dsp:spPr>
        <a:xfrm rot="16200000">
          <a:off x="3794740" y="1611955"/>
          <a:ext cx="4480450" cy="1256538"/>
        </a:xfrm>
        <a:prstGeom prst="flowChartManualOperati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009" bIns="0" numCol="1" spcCol="1270" anchor="t" anchorCtr="0">
          <a:noAutofit/>
        </a:bodyPr>
        <a:lstStyle/>
        <a:p>
          <a:pPr marL="0" lvl="0" indent="0" algn="l" defTabSz="711200">
            <a:lnSpc>
              <a:spcPct val="90000"/>
            </a:lnSpc>
            <a:spcBef>
              <a:spcPct val="0"/>
            </a:spcBef>
            <a:spcAft>
              <a:spcPct val="35000"/>
            </a:spcAft>
            <a:buNone/>
          </a:pPr>
          <a:r>
            <a:rPr lang="en-US" sz="1600" kern="1200" dirty="0"/>
            <a:t>Closing</a:t>
          </a:r>
        </a:p>
        <a:p>
          <a:pPr marL="114300" lvl="1" indent="-114300" algn="l" defTabSz="533400">
            <a:lnSpc>
              <a:spcPct val="90000"/>
            </a:lnSpc>
            <a:spcBef>
              <a:spcPct val="0"/>
            </a:spcBef>
            <a:spcAft>
              <a:spcPct val="15000"/>
            </a:spcAft>
            <a:buChar char="•"/>
          </a:pPr>
          <a:r>
            <a:rPr lang="en-US" sz="1200" kern="1200" dirty="0"/>
            <a:t>Formal acceptance and closure</a:t>
          </a:r>
        </a:p>
        <a:p>
          <a:pPr marL="114300" lvl="1" indent="-114300" algn="l" defTabSz="533400">
            <a:lnSpc>
              <a:spcPct val="90000"/>
            </a:lnSpc>
            <a:spcBef>
              <a:spcPct val="0"/>
            </a:spcBef>
            <a:spcAft>
              <a:spcPct val="15000"/>
            </a:spcAft>
            <a:buChar char="•"/>
          </a:pPr>
          <a:r>
            <a:rPr lang="en-US" sz="1200" kern="1200" dirty="0"/>
            <a:t>Project archives</a:t>
          </a:r>
        </a:p>
        <a:p>
          <a:pPr marL="114300" lvl="1" indent="-114300" algn="l" defTabSz="533400">
            <a:lnSpc>
              <a:spcPct val="90000"/>
            </a:lnSpc>
            <a:spcBef>
              <a:spcPct val="0"/>
            </a:spcBef>
            <a:spcAft>
              <a:spcPct val="15000"/>
            </a:spcAft>
            <a:buChar char="•"/>
          </a:pPr>
          <a:r>
            <a:rPr lang="en-US" sz="1200" kern="1200" dirty="0"/>
            <a:t>Lessons learned</a:t>
          </a:r>
        </a:p>
        <a:p>
          <a:pPr marL="114300" lvl="1" indent="-114300" algn="l" defTabSz="533400">
            <a:lnSpc>
              <a:spcPct val="90000"/>
            </a:lnSpc>
            <a:spcBef>
              <a:spcPct val="0"/>
            </a:spcBef>
            <a:spcAft>
              <a:spcPct val="15000"/>
            </a:spcAft>
            <a:buChar char="•"/>
          </a:pPr>
          <a:r>
            <a:rPr lang="en-US" sz="1200" kern="1200" dirty="0"/>
            <a:t>Transition and training</a:t>
          </a:r>
        </a:p>
      </dsp:txBody>
      <dsp:txXfrm rot="5400000">
        <a:off x="5406696" y="896089"/>
        <a:ext cx="1256538" cy="2688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478A3-B9C4-46C5-800A-9265E52AD44C}">
      <dsp:nvSpPr>
        <dsp:cNvPr id="0" name=""/>
        <dsp:cNvSpPr/>
      </dsp:nvSpPr>
      <dsp:spPr>
        <a:xfrm>
          <a:off x="0" y="660151"/>
          <a:ext cx="2644179" cy="158650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Customer Value</a:t>
          </a:r>
        </a:p>
      </dsp:txBody>
      <dsp:txXfrm>
        <a:off x="0" y="660151"/>
        <a:ext cx="2644179" cy="1586507"/>
      </dsp:txXfrm>
    </dsp:sp>
    <dsp:sp modelId="{0CCB8726-6B57-4F44-9B6D-CFAD3188C580}">
      <dsp:nvSpPr>
        <dsp:cNvPr id="0" name=""/>
        <dsp:cNvSpPr/>
      </dsp:nvSpPr>
      <dsp:spPr>
        <a:xfrm>
          <a:off x="2908597" y="660151"/>
          <a:ext cx="2644179" cy="158650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Iterative and Incremental  Delivery</a:t>
          </a:r>
        </a:p>
      </dsp:txBody>
      <dsp:txXfrm>
        <a:off x="2908597" y="660151"/>
        <a:ext cx="2644179" cy="1586507"/>
      </dsp:txXfrm>
    </dsp:sp>
    <dsp:sp modelId="{465A4266-57AB-4F25-8B6C-C6F9F123FDB3}">
      <dsp:nvSpPr>
        <dsp:cNvPr id="0" name=""/>
        <dsp:cNvSpPr/>
      </dsp:nvSpPr>
      <dsp:spPr>
        <a:xfrm>
          <a:off x="5817195" y="660151"/>
          <a:ext cx="2644179" cy="1586507"/>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Intense Collaboration</a:t>
          </a:r>
        </a:p>
      </dsp:txBody>
      <dsp:txXfrm>
        <a:off x="5817195" y="660151"/>
        <a:ext cx="2644179" cy="1586507"/>
      </dsp:txXfrm>
    </dsp:sp>
    <dsp:sp modelId="{E14FECA1-0D6F-4D3D-BFC9-F46672C52734}">
      <dsp:nvSpPr>
        <dsp:cNvPr id="0" name=""/>
        <dsp:cNvSpPr/>
      </dsp:nvSpPr>
      <dsp:spPr>
        <a:xfrm>
          <a:off x="0" y="2511077"/>
          <a:ext cx="2644179" cy="158650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Small and Integrated Teams</a:t>
          </a:r>
        </a:p>
      </dsp:txBody>
      <dsp:txXfrm>
        <a:off x="0" y="2511077"/>
        <a:ext cx="2644179" cy="1586507"/>
      </dsp:txXfrm>
    </dsp:sp>
    <dsp:sp modelId="{B3CDFEFA-869A-4D13-9924-AFE0A634B3A0}">
      <dsp:nvSpPr>
        <dsp:cNvPr id="0" name=""/>
        <dsp:cNvSpPr/>
      </dsp:nvSpPr>
      <dsp:spPr>
        <a:xfrm>
          <a:off x="2908597" y="2511077"/>
          <a:ext cx="2644179" cy="158650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Self-Organizing Teams</a:t>
          </a:r>
        </a:p>
      </dsp:txBody>
      <dsp:txXfrm>
        <a:off x="2908597" y="2511077"/>
        <a:ext cx="2644179" cy="1586507"/>
      </dsp:txXfrm>
    </dsp:sp>
    <dsp:sp modelId="{C05D658C-6D7A-4190-BF67-1B009BBB52C1}">
      <dsp:nvSpPr>
        <dsp:cNvPr id="0" name=""/>
        <dsp:cNvSpPr/>
      </dsp:nvSpPr>
      <dsp:spPr>
        <a:xfrm>
          <a:off x="5817195" y="2511077"/>
          <a:ext cx="2644179" cy="158650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Small and Continuous Improvements</a:t>
          </a:r>
        </a:p>
      </dsp:txBody>
      <dsp:txXfrm>
        <a:off x="5817195" y="2511077"/>
        <a:ext cx="2644179" cy="1586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5E03D-4241-4D88-8C9C-64F57E1D45EB}">
      <dsp:nvSpPr>
        <dsp:cNvPr id="0" name=""/>
        <dsp:cNvSpPr/>
      </dsp:nvSpPr>
      <dsp:spPr>
        <a:xfrm>
          <a:off x="4131" y="2076392"/>
          <a:ext cx="1280774" cy="76846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Planning</a:t>
          </a:r>
        </a:p>
      </dsp:txBody>
      <dsp:txXfrm>
        <a:off x="26639" y="2098900"/>
        <a:ext cx="1235758" cy="723448"/>
      </dsp:txXfrm>
    </dsp:sp>
    <dsp:sp modelId="{C86B0497-1753-47AF-9C4C-EAAC40E69316}">
      <dsp:nvSpPr>
        <dsp:cNvPr id="0" name=""/>
        <dsp:cNvSpPr/>
      </dsp:nvSpPr>
      <dsp:spPr>
        <a:xfrm>
          <a:off x="1412983" y="2301808"/>
          <a:ext cx="271524" cy="31763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1412983" y="2365334"/>
        <a:ext cx="190067" cy="190580"/>
      </dsp:txXfrm>
    </dsp:sp>
    <dsp:sp modelId="{53A9736C-A121-47D0-A2CA-9BE687C9A6BA}">
      <dsp:nvSpPr>
        <dsp:cNvPr id="0" name=""/>
        <dsp:cNvSpPr/>
      </dsp:nvSpPr>
      <dsp:spPr>
        <a:xfrm>
          <a:off x="1797215" y="2076392"/>
          <a:ext cx="1280774" cy="768464"/>
        </a:xfrm>
        <a:prstGeom prst="roundRect">
          <a:avLst>
            <a:gd name="adj" fmla="val 10000"/>
          </a:avLst>
        </a:prstGeom>
        <a:solidFill>
          <a:schemeClr val="accent4">
            <a:hueOff val="1900682"/>
            <a:satOff val="8730"/>
            <a:lumOff val="-35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High-Level Design</a:t>
          </a:r>
        </a:p>
      </dsp:txBody>
      <dsp:txXfrm>
        <a:off x="1819723" y="2098900"/>
        <a:ext cx="1235758" cy="723448"/>
      </dsp:txXfrm>
    </dsp:sp>
    <dsp:sp modelId="{7B9F7367-65BA-4B10-B42B-22497FE3FE3D}">
      <dsp:nvSpPr>
        <dsp:cNvPr id="0" name=""/>
        <dsp:cNvSpPr/>
      </dsp:nvSpPr>
      <dsp:spPr>
        <a:xfrm>
          <a:off x="3206067" y="2301808"/>
          <a:ext cx="271524" cy="317632"/>
        </a:xfrm>
        <a:prstGeom prst="rightArrow">
          <a:avLst>
            <a:gd name="adj1" fmla="val 60000"/>
            <a:gd name="adj2" fmla="val 50000"/>
          </a:avLst>
        </a:prstGeom>
        <a:solidFill>
          <a:schemeClr val="accent4">
            <a:hueOff val="2534242"/>
            <a:satOff val="11640"/>
            <a:lumOff val="-47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3206067" y="2365334"/>
        <a:ext cx="190067" cy="190580"/>
      </dsp:txXfrm>
    </dsp:sp>
    <dsp:sp modelId="{1773099F-93D9-4F9B-B21F-B6BC77927704}">
      <dsp:nvSpPr>
        <dsp:cNvPr id="0" name=""/>
        <dsp:cNvSpPr/>
      </dsp:nvSpPr>
      <dsp:spPr>
        <a:xfrm>
          <a:off x="3590300" y="2076392"/>
          <a:ext cx="1280774" cy="768464"/>
        </a:xfrm>
        <a:prstGeom prst="roundRect">
          <a:avLst>
            <a:gd name="adj" fmla="val 10000"/>
          </a:avLst>
        </a:prstGeom>
        <a:solidFill>
          <a:schemeClr val="accent4">
            <a:hueOff val="3801364"/>
            <a:satOff val="17461"/>
            <a:lumOff val="-7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Sprint</a:t>
          </a:r>
        </a:p>
      </dsp:txBody>
      <dsp:txXfrm>
        <a:off x="3612808" y="2098900"/>
        <a:ext cx="1235758" cy="723448"/>
      </dsp:txXfrm>
    </dsp:sp>
    <dsp:sp modelId="{AD3CE0E0-6B71-4BDB-A647-E067362A9FDE}">
      <dsp:nvSpPr>
        <dsp:cNvPr id="0" name=""/>
        <dsp:cNvSpPr/>
      </dsp:nvSpPr>
      <dsp:spPr>
        <a:xfrm>
          <a:off x="4999152" y="2301808"/>
          <a:ext cx="271524" cy="317632"/>
        </a:xfrm>
        <a:prstGeom prst="rightArrow">
          <a:avLst>
            <a:gd name="adj1" fmla="val 60000"/>
            <a:gd name="adj2" fmla="val 50000"/>
          </a:avLst>
        </a:prstGeom>
        <a:solidFill>
          <a:schemeClr val="accent4">
            <a:hueOff val="5068485"/>
            <a:satOff val="23281"/>
            <a:lumOff val="-95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4999152" y="2365334"/>
        <a:ext cx="190067" cy="190580"/>
      </dsp:txXfrm>
    </dsp:sp>
    <dsp:sp modelId="{602FD06F-41FC-4383-A2A8-37C99744AD37}">
      <dsp:nvSpPr>
        <dsp:cNvPr id="0" name=""/>
        <dsp:cNvSpPr/>
      </dsp:nvSpPr>
      <dsp:spPr>
        <a:xfrm>
          <a:off x="5383384" y="2076392"/>
          <a:ext cx="1280774" cy="768464"/>
        </a:xfrm>
        <a:prstGeom prst="roundRect">
          <a:avLst>
            <a:gd name="adj" fmla="val 10000"/>
          </a:avLst>
        </a:prstGeom>
        <a:solidFill>
          <a:schemeClr val="accent4">
            <a:hueOff val="5702045"/>
            <a:satOff val="26191"/>
            <a:lumOff val="-107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Sprint Review</a:t>
          </a:r>
        </a:p>
      </dsp:txBody>
      <dsp:txXfrm>
        <a:off x="5405892" y="2098900"/>
        <a:ext cx="1235758" cy="723448"/>
      </dsp:txXfrm>
    </dsp:sp>
    <dsp:sp modelId="{D0E86DE4-E3CC-4037-8090-9D2882BB10AB}">
      <dsp:nvSpPr>
        <dsp:cNvPr id="0" name=""/>
        <dsp:cNvSpPr/>
      </dsp:nvSpPr>
      <dsp:spPr>
        <a:xfrm>
          <a:off x="6792236" y="2301808"/>
          <a:ext cx="271524" cy="317632"/>
        </a:xfrm>
        <a:prstGeom prst="rightArrow">
          <a:avLst>
            <a:gd name="adj1" fmla="val 60000"/>
            <a:gd name="adj2" fmla="val 50000"/>
          </a:avLst>
        </a:prstGeom>
        <a:solidFill>
          <a:schemeClr val="accent4">
            <a:hueOff val="7602727"/>
            <a:satOff val="34921"/>
            <a:lumOff val="-1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6792236" y="2365334"/>
        <a:ext cx="190067" cy="190580"/>
      </dsp:txXfrm>
    </dsp:sp>
    <dsp:sp modelId="{D7770D1B-E74E-4CA3-9F7B-628CB3DF37EF}">
      <dsp:nvSpPr>
        <dsp:cNvPr id="0" name=""/>
        <dsp:cNvSpPr/>
      </dsp:nvSpPr>
      <dsp:spPr>
        <a:xfrm>
          <a:off x="7176468" y="2076392"/>
          <a:ext cx="1280774" cy="768464"/>
        </a:xfrm>
        <a:prstGeom prst="roundRect">
          <a:avLst>
            <a:gd name="adj" fmla="val 10000"/>
          </a:avLst>
        </a:prstGeom>
        <a:solidFill>
          <a:schemeClr val="accent4">
            <a:hueOff val="7602727"/>
            <a:satOff val="34921"/>
            <a:lumOff val="-1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Closure</a:t>
          </a:r>
        </a:p>
      </dsp:txBody>
      <dsp:txXfrm>
        <a:off x="7198976" y="2098900"/>
        <a:ext cx="1235758" cy="7234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0A844-D6C2-4B38-B47D-2E756FC3F19A}">
      <dsp:nvSpPr>
        <dsp:cNvPr id="0" name=""/>
        <dsp:cNvSpPr/>
      </dsp:nvSpPr>
      <dsp:spPr>
        <a:xfrm>
          <a:off x="634603" y="0"/>
          <a:ext cx="7192168" cy="47577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53C3C-9B46-4D81-89DF-4921E790E6FE}">
      <dsp:nvSpPr>
        <dsp:cNvPr id="0" name=""/>
        <dsp:cNvSpPr/>
      </dsp:nvSpPr>
      <dsp:spPr>
        <a:xfrm>
          <a:off x="4234" y="1427321"/>
          <a:ext cx="2036844" cy="1903094"/>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Create a vision for the project</a:t>
          </a:r>
        </a:p>
      </dsp:txBody>
      <dsp:txXfrm>
        <a:off x="97135" y="1520222"/>
        <a:ext cx="1851042" cy="1717292"/>
      </dsp:txXfrm>
    </dsp:sp>
    <dsp:sp modelId="{E0252B47-60FF-48AA-8822-5CD462E75C7B}">
      <dsp:nvSpPr>
        <dsp:cNvPr id="0" name=""/>
        <dsp:cNvSpPr/>
      </dsp:nvSpPr>
      <dsp:spPr>
        <a:xfrm>
          <a:off x="2142921" y="1427321"/>
          <a:ext cx="2036844" cy="1903094"/>
        </a:xfrm>
        <a:prstGeom prst="roundRect">
          <a:avLst/>
        </a:prstGeom>
        <a:solidFill>
          <a:schemeClr val="accent1">
            <a:shade val="80000"/>
            <a:hueOff val="33672"/>
            <a:satOff val="-321"/>
            <a:lumOff val="100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Create a Product Backlog</a:t>
          </a:r>
        </a:p>
      </dsp:txBody>
      <dsp:txXfrm>
        <a:off x="2235822" y="1520222"/>
        <a:ext cx="1851042" cy="1717292"/>
      </dsp:txXfrm>
    </dsp:sp>
    <dsp:sp modelId="{9081A2A4-A2AF-4D9A-B239-2E36EAF8A957}">
      <dsp:nvSpPr>
        <dsp:cNvPr id="0" name=""/>
        <dsp:cNvSpPr/>
      </dsp:nvSpPr>
      <dsp:spPr>
        <a:xfrm>
          <a:off x="4281608" y="1427321"/>
          <a:ext cx="2036844" cy="1903094"/>
        </a:xfrm>
        <a:prstGeom prst="roundRect">
          <a:avLst/>
        </a:prstGeom>
        <a:solidFill>
          <a:schemeClr val="accent1">
            <a:shade val="80000"/>
            <a:hueOff val="67344"/>
            <a:satOff val="-642"/>
            <a:lumOff val="201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Set a broad release plan</a:t>
          </a:r>
        </a:p>
      </dsp:txBody>
      <dsp:txXfrm>
        <a:off x="4374509" y="1520222"/>
        <a:ext cx="1851042" cy="1717292"/>
      </dsp:txXfrm>
    </dsp:sp>
    <dsp:sp modelId="{6C5D19FA-715D-4207-882E-11D73AC8463D}">
      <dsp:nvSpPr>
        <dsp:cNvPr id="0" name=""/>
        <dsp:cNvSpPr/>
      </dsp:nvSpPr>
      <dsp:spPr>
        <a:xfrm>
          <a:off x="6420295" y="1427321"/>
          <a:ext cx="2036844" cy="1903094"/>
        </a:xfrm>
        <a:prstGeom prst="roundRect">
          <a:avLst/>
        </a:prstGeom>
        <a:solidFill>
          <a:schemeClr val="accent1">
            <a:shade val="80000"/>
            <a:hueOff val="101016"/>
            <a:satOff val="-963"/>
            <a:lumOff val="302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Create a Sprint Backlog</a:t>
          </a:r>
        </a:p>
      </dsp:txBody>
      <dsp:txXfrm>
        <a:off x="6513196" y="1520222"/>
        <a:ext cx="1851042" cy="1717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AB6EC-0E76-4C4B-BF0C-583427E0E9FD}">
      <dsp:nvSpPr>
        <dsp:cNvPr id="0" name=""/>
        <dsp:cNvSpPr/>
      </dsp:nvSpPr>
      <dsp:spPr>
        <a:xfrm>
          <a:off x="991" y="1777839"/>
          <a:ext cx="2491313" cy="961646"/>
        </a:xfrm>
        <a:prstGeom prst="chevron">
          <a:avLst>
            <a:gd name="adj" fmla="val 4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91310-B34C-4B13-A739-9F91E5589693}">
      <dsp:nvSpPr>
        <dsp:cNvPr id="0" name=""/>
        <dsp:cNvSpPr/>
      </dsp:nvSpPr>
      <dsp:spPr>
        <a:xfrm>
          <a:off x="665341" y="2018250"/>
          <a:ext cx="2103775" cy="961646"/>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Sprint retrospective</a:t>
          </a:r>
        </a:p>
      </dsp:txBody>
      <dsp:txXfrm>
        <a:off x="693507" y="2046416"/>
        <a:ext cx="2047443" cy="905314"/>
      </dsp:txXfrm>
    </dsp:sp>
    <dsp:sp modelId="{F1929E4C-85C4-448A-96C3-55321073FA5A}">
      <dsp:nvSpPr>
        <dsp:cNvPr id="0" name=""/>
        <dsp:cNvSpPr/>
      </dsp:nvSpPr>
      <dsp:spPr>
        <a:xfrm>
          <a:off x="2846624" y="1777839"/>
          <a:ext cx="2491313" cy="961646"/>
        </a:xfrm>
        <a:prstGeom prst="chevron">
          <a:avLst>
            <a:gd name="adj" fmla="val 4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E3FFF-D489-43A7-B143-56EE7FB0A8FA}">
      <dsp:nvSpPr>
        <dsp:cNvPr id="0" name=""/>
        <dsp:cNvSpPr/>
      </dsp:nvSpPr>
      <dsp:spPr>
        <a:xfrm>
          <a:off x="3510974" y="2018250"/>
          <a:ext cx="2103775" cy="961646"/>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Starting next Sprint</a:t>
          </a:r>
        </a:p>
      </dsp:txBody>
      <dsp:txXfrm>
        <a:off x="3539140" y="2046416"/>
        <a:ext cx="2047443" cy="905314"/>
      </dsp:txXfrm>
    </dsp:sp>
    <dsp:sp modelId="{9A89D789-3E04-4B24-8022-DE5C086476AD}">
      <dsp:nvSpPr>
        <dsp:cNvPr id="0" name=""/>
        <dsp:cNvSpPr/>
      </dsp:nvSpPr>
      <dsp:spPr>
        <a:xfrm>
          <a:off x="5692257" y="1777839"/>
          <a:ext cx="2491313" cy="961646"/>
        </a:xfrm>
        <a:prstGeom prst="chevron">
          <a:avLst>
            <a:gd name="adj" fmla="val 4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BC664-6DC4-4363-8DBC-9D488344BBD7}">
      <dsp:nvSpPr>
        <dsp:cNvPr id="0" name=""/>
        <dsp:cNvSpPr/>
      </dsp:nvSpPr>
      <dsp:spPr>
        <a:xfrm>
          <a:off x="6356607" y="2018250"/>
          <a:ext cx="2103775" cy="96164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Release planning</a:t>
          </a:r>
        </a:p>
      </dsp:txBody>
      <dsp:txXfrm>
        <a:off x="6384773" y="2046416"/>
        <a:ext cx="2047443" cy="90531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6/15/2018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6/15/2018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DA35F-9E58-5D40-92C1-D8C7631003B0}" type="slidenum">
              <a:rPr lang="en-US" smtClean="0"/>
              <a:t>15</a:t>
            </a:fld>
            <a:endParaRPr lang="en-US" dirty="0"/>
          </a:p>
        </p:txBody>
      </p:sp>
    </p:spTree>
    <p:extLst>
      <p:ext uri="{BB962C8B-B14F-4D97-AF65-F5344CB8AC3E}">
        <p14:creationId xmlns:p14="http://schemas.microsoft.com/office/powerpoint/2010/main" val="12243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DA35F-9E58-5D40-92C1-D8C7631003B0}" type="slidenum">
              <a:rPr lang="en-US" smtClean="0"/>
              <a:t>17</a:t>
            </a:fld>
            <a:endParaRPr lang="en-US" dirty="0"/>
          </a:p>
        </p:txBody>
      </p:sp>
    </p:spTree>
    <p:extLst>
      <p:ext uri="{BB962C8B-B14F-4D97-AF65-F5344CB8AC3E}">
        <p14:creationId xmlns:p14="http://schemas.microsoft.com/office/powerpoint/2010/main" val="3566317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4481CF-90CF-40F0-8B36-DCC8502A176E}" type="slidenum">
              <a:rPr lang="en-US" altLang="en-US"/>
              <a:pPr/>
              <a:t>43</a:t>
            </a:fld>
            <a:endParaRPr lang="en-US" altLang="en-US" dirty="0"/>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808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DA35F-9E58-5D40-92C1-D8C7631003B0}" type="slidenum">
              <a:rPr lang="en-US" smtClean="0"/>
              <a:t>49</a:t>
            </a:fld>
            <a:endParaRPr lang="en-US" dirty="0"/>
          </a:p>
        </p:txBody>
      </p:sp>
    </p:spTree>
    <p:extLst>
      <p:ext uri="{BB962C8B-B14F-4D97-AF65-F5344CB8AC3E}">
        <p14:creationId xmlns:p14="http://schemas.microsoft.com/office/powerpoint/2010/main" val="1112296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DA35F-9E58-5D40-92C1-D8C7631003B0}" type="slidenum">
              <a:rPr lang="en-US" smtClean="0"/>
              <a:t>50</a:t>
            </a:fld>
            <a:endParaRPr lang="en-US" dirty="0"/>
          </a:p>
        </p:txBody>
      </p:sp>
    </p:spTree>
    <p:extLst>
      <p:ext uri="{BB962C8B-B14F-4D97-AF65-F5344CB8AC3E}">
        <p14:creationId xmlns:p14="http://schemas.microsoft.com/office/powerpoint/2010/main" val="512906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0" name="Slide Number Placeholder 5">
            <a:extLst>
              <a:ext uri="{FF2B5EF4-FFF2-40B4-BE49-F238E27FC236}">
                <a16:creationId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5120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4" name="Picture 13" descr="CompTIA_logo.wmf">
            <a:extLst>
              <a:ext uri="{FF2B5EF4-FFF2-40B4-BE49-F238E27FC236}">
                <a16:creationId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3421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6" name="Slide Number Placeholder 5">
            <a:extLst>
              <a:ext uri="{FF2B5EF4-FFF2-40B4-BE49-F238E27FC236}">
                <a16:creationId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8" name="Slide Number Placeholder 5">
            <a:extLst>
              <a:ext uri="{FF2B5EF4-FFF2-40B4-BE49-F238E27FC236}">
                <a16:creationId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15" name="Slide Number Placeholder 5">
            <a:extLst>
              <a:ext uri="{FF2B5EF4-FFF2-40B4-BE49-F238E27FC236}">
                <a16:creationId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6" name="Picture 15" descr="CompTIA_logo.wmf">
            <a:extLst>
              <a:ext uri="{FF2B5EF4-FFF2-40B4-BE49-F238E27FC236}">
                <a16:creationId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2553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5" name="Slide Number Placeholder 5">
            <a:extLst>
              <a:ext uri="{FF2B5EF4-FFF2-40B4-BE49-F238E27FC236}">
                <a16:creationId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6" name="Picture 5" descr="CompTIA_logo.wmf">
            <a:extLst>
              <a:ext uri="{FF2B5EF4-FFF2-40B4-BE49-F238E27FC236}">
                <a16:creationId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29482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Reflective Questions</a:t>
            </a:r>
          </a:p>
        </p:txBody>
      </p:sp>
      <p:sp>
        <p:nvSpPr>
          <p:cNvPr id="6" name="Slide Number Placeholder 5">
            <a:extLst>
              <a:ext uri="{FF2B5EF4-FFF2-40B4-BE49-F238E27FC236}">
                <a16:creationId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Reflective Questions</a:t>
            </a:r>
          </a:p>
        </p:txBody>
      </p:sp>
      <p:sp>
        <p:nvSpPr>
          <p:cNvPr id="12" name="Slide Number Placeholder 5">
            <a:extLst>
              <a:ext uri="{FF2B5EF4-FFF2-40B4-BE49-F238E27FC236}">
                <a16:creationId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10051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011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86279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52142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8" name="Slide Number Placeholder 5">
            <a:extLst>
              <a:ext uri="{FF2B5EF4-FFF2-40B4-BE49-F238E27FC236}">
                <a16:creationId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1" name="Picture 10" descr="CompTIA_logo.wmf">
            <a:extLst>
              <a:ext uri="{FF2B5EF4-FFF2-40B4-BE49-F238E27FC236}">
                <a16:creationId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50118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63674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7" name="Picture 6" descr="CompTIA_logo.wmf">
            <a:extLst>
              <a:ext uri="{FF2B5EF4-FFF2-40B4-BE49-F238E27FC236}">
                <a16:creationId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9391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3" name="Slide Number Placeholder 5">
            <a:extLst>
              <a:ext uri="{FF2B5EF4-FFF2-40B4-BE49-F238E27FC236}">
                <a16:creationId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4" name="Picture 13" descr="CompTIA_logo.wmf">
            <a:extLst>
              <a:ext uri="{FF2B5EF4-FFF2-40B4-BE49-F238E27FC236}">
                <a16:creationId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28763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18306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6" name="Picture 5" descr="CompTIA_logo.wmf">
            <a:extLst>
              <a:ext uri="{FF2B5EF4-FFF2-40B4-BE49-F238E27FC236}">
                <a16:creationId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8" name="Picture 7" descr="CompTIA_logo.wmf">
            <a:extLst>
              <a:ext uri="{FF2B5EF4-FFF2-40B4-BE49-F238E27FC236}">
                <a16:creationId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73243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924" y="100269"/>
            <a:ext cx="7932614" cy="844611"/>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94734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ound Diagonal Corner Rectangle 5">
            <a:extLst>
              <a:ext uri="{FF2B5EF4-FFF2-40B4-BE49-F238E27FC236}">
                <a16:creationId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itle 1">
            <a:extLst>
              <a:ext uri="{FF2B5EF4-FFF2-40B4-BE49-F238E27FC236}">
                <a16:creationId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dirty="0"/>
              <a:t>Click to edit Master title style</a:t>
            </a:r>
          </a:p>
        </p:txBody>
      </p:sp>
      <p:sp>
        <p:nvSpPr>
          <p:cNvPr id="11" name="Subtitle 2">
            <a:extLst>
              <a:ext uri="{FF2B5EF4-FFF2-40B4-BE49-F238E27FC236}">
                <a16:creationId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22570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7" name="Slide Number Placeholder 5">
            <a:extLst>
              <a:ext uri="{FF2B5EF4-FFF2-40B4-BE49-F238E27FC236}">
                <a16:creationId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8" name="Picture 7" descr="CompTIA_logo.wmf">
            <a:extLst>
              <a:ext uri="{FF2B5EF4-FFF2-40B4-BE49-F238E27FC236}">
                <a16:creationId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3" name="Picture 12" descr="CompTIA_logo.wmf">
            <a:extLst>
              <a:ext uri="{FF2B5EF4-FFF2-40B4-BE49-F238E27FC236}">
                <a16:creationId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5584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7" name="Slide Number Placeholder 5">
            <a:extLst>
              <a:ext uri="{FF2B5EF4-FFF2-40B4-BE49-F238E27FC236}">
                <a16:creationId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8" name="Picture 7" descr="CompTIA_logo.wmf">
            <a:extLst>
              <a:ext uri="{FF2B5EF4-FFF2-40B4-BE49-F238E27FC236}">
                <a16:creationId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2" name="Picture 11" descr="CompTIA_logo.wmf">
            <a:extLst>
              <a:ext uri="{FF2B5EF4-FFF2-40B4-BE49-F238E27FC236}">
                <a16:creationId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1898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1" name="Slide Number Placeholder 5">
            <a:extLst>
              <a:ext uri="{FF2B5EF4-FFF2-40B4-BE49-F238E27FC236}">
                <a16:creationId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id="{DB3E63F8-33D9-BE4A-A84B-93A628628D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6" name="Picture 15" descr="CompTIA_logo.wmf">
            <a:extLst>
              <a:ext uri="{FF2B5EF4-FFF2-40B4-BE49-F238E27FC236}">
                <a16:creationId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4360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id="{C97CB2FE-FA07-47EC-B391-E0375C675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4" name="Slide Number Placeholder 5">
            <a:extLst>
              <a:ext uri="{FF2B5EF4-FFF2-40B4-BE49-F238E27FC236}">
                <a16:creationId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5" name="Picture 14" descr="CompTIA_logo.wmf">
            <a:extLst>
              <a:ext uri="{FF2B5EF4-FFF2-40B4-BE49-F238E27FC236}">
                <a16:creationId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id="{9D5CEE60-2C88-9E49-B28B-58454BEF351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9" name="Picture 18" descr="CompTIA_logo.wmf">
            <a:extLst>
              <a:ext uri="{FF2B5EF4-FFF2-40B4-BE49-F238E27FC236}">
                <a16:creationId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3866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0" name="Picture 9" descr="CompTIA_logo.wmf">
            <a:extLst>
              <a:ext uri="{FF2B5EF4-FFF2-40B4-BE49-F238E27FC236}">
                <a16:creationId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4" name="Picture 13" descr="CompTIA_logo.wmf">
            <a:extLst>
              <a:ext uri="{FF2B5EF4-FFF2-40B4-BE49-F238E27FC236}">
                <a16:creationId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1567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6" name="Slide Number Placeholder 5">
            <a:extLst>
              <a:ext uri="{FF2B5EF4-FFF2-40B4-BE49-F238E27FC236}">
                <a16:creationId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9" name="Slide Number Placeholder 5">
            <a:extLst>
              <a:ext uri="{FF2B5EF4-FFF2-40B4-BE49-F238E27FC236}">
                <a16:creationId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2" name="Picture 11" descr="CompTIA_logo.wmf">
            <a:extLst>
              <a:ext uri="{FF2B5EF4-FFF2-40B4-BE49-F238E27FC236}">
                <a16:creationId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D1C24"/>
                </a:solidFill>
                <a:effectLst/>
                <a:uLnTx/>
                <a:uFillTx/>
                <a:latin typeface="Myriad Pro"/>
                <a:ea typeface="+mn-ea"/>
                <a:cs typeface="+mn-cs"/>
              </a:rPr>
              <a:t>Activity</a:t>
            </a:r>
          </a:p>
        </p:txBody>
      </p:sp>
      <p:sp>
        <p:nvSpPr>
          <p:cNvPr id="16" name="Slide Number Placeholder 5">
            <a:extLst>
              <a:ext uri="{FF2B5EF4-FFF2-40B4-BE49-F238E27FC236}">
                <a16:creationId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17" name="Picture 16" descr="CompTIA_logo.wmf">
            <a:extLst>
              <a:ext uri="{FF2B5EF4-FFF2-40B4-BE49-F238E27FC236}">
                <a16:creationId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724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2118778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 id="2147483837" r:id="rId21"/>
    <p:sldLayoutId id="2147483838"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Defining Project Management Fundamentals</a:t>
            </a:r>
          </a:p>
        </p:txBody>
      </p:sp>
      <p:sp>
        <p:nvSpPr>
          <p:cNvPr id="2" name="Slide Number Placeholder 1"/>
          <p:cNvSpPr>
            <a:spLocks noGrp="1"/>
          </p:cNvSpPr>
          <p:nvPr>
            <p:ph type="sldNum" sz="quarter" idx="4"/>
          </p:nvPr>
        </p:nvSpPr>
        <p:spPr/>
        <p:txBody>
          <a:bodyPr/>
          <a:lstStyle/>
          <a:p>
            <a:fld id="{A8160BDD-7155-D744-B749-9730458604AD}" type="slidenum">
              <a:rPr lang="en-US" smtClean="0"/>
              <a:t>1</a:t>
            </a:fld>
            <a:endParaRPr lang="en-US" dirty="0"/>
          </a:p>
        </p:txBody>
      </p:sp>
      <p:sp>
        <p:nvSpPr>
          <p:cNvPr id="3" name="Content Placeholder 2"/>
          <p:cNvSpPr>
            <a:spLocks noGrp="1"/>
          </p:cNvSpPr>
          <p:nvPr>
            <p:ph idx="1"/>
          </p:nvPr>
        </p:nvSpPr>
        <p:spPr/>
        <p:txBody>
          <a:bodyPr/>
          <a:lstStyle/>
          <a:p>
            <a:r>
              <a:rPr lang="en-US" dirty="0"/>
              <a:t>Identify Project Management Basics</a:t>
            </a:r>
          </a:p>
          <a:p>
            <a:r>
              <a:rPr lang="en-US" dirty="0"/>
              <a:t>Describe the Project Life Cycle</a:t>
            </a:r>
          </a:p>
          <a:p>
            <a:r>
              <a:rPr lang="en-US" dirty="0"/>
              <a:t>Identify Organizational Influences on Project Management</a:t>
            </a:r>
          </a:p>
          <a:p>
            <a:r>
              <a:rPr lang="en-US" dirty="0"/>
              <a:t>Define Agile Methodology</a:t>
            </a:r>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Stakeholder Types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10</a:t>
            </a:fld>
            <a:endParaRPr lang="en-US" dirty="0"/>
          </a:p>
        </p:txBody>
      </p:sp>
      <p:sp>
        <p:nvSpPr>
          <p:cNvPr id="5" name="Content Placeholder 4"/>
          <p:cNvSpPr>
            <a:spLocks noGrp="1"/>
          </p:cNvSpPr>
          <p:nvPr>
            <p:ph idx="1"/>
          </p:nvPr>
        </p:nvSpPr>
        <p:spPr/>
        <p:txBody>
          <a:bodyPr/>
          <a:lstStyle/>
          <a:p>
            <a:r>
              <a:rPr lang="en-US" dirty="0"/>
              <a:t>Customers/end-users</a:t>
            </a:r>
          </a:p>
          <a:p>
            <a:r>
              <a:rPr lang="en-US" dirty="0"/>
              <a:t>Sponsor/champion</a:t>
            </a:r>
          </a:p>
          <a:p>
            <a:r>
              <a:rPr lang="en-US" dirty="0"/>
              <a:t>Portfolio managers/Portfolio review board</a:t>
            </a:r>
          </a:p>
          <a:p>
            <a:r>
              <a:rPr lang="en-US" dirty="0"/>
              <a:t>Program managers</a:t>
            </a:r>
          </a:p>
          <a:p>
            <a:r>
              <a:rPr lang="en-US" dirty="0"/>
              <a:t>Project Management Office (PMO)</a:t>
            </a:r>
          </a:p>
          <a:p>
            <a:r>
              <a:rPr lang="en-US" dirty="0"/>
              <a:t>Project managers</a:t>
            </a:r>
          </a:p>
          <a:p>
            <a:r>
              <a:rPr lang="en-US" dirty="0"/>
              <a:t>Project management team</a:t>
            </a:r>
          </a:p>
          <a:p>
            <a:r>
              <a:rPr lang="en-US" dirty="0"/>
              <a:t>Project coordinator</a:t>
            </a:r>
          </a:p>
          <a:p>
            <a:r>
              <a:rPr lang="en-US" dirty="0"/>
              <a:t>Scheduler</a:t>
            </a:r>
          </a:p>
          <a:p>
            <a:r>
              <a:rPr lang="en-US" dirty="0"/>
              <a:t>Project team</a:t>
            </a:r>
          </a:p>
          <a:p>
            <a:r>
              <a:rPr lang="en-US" dirty="0"/>
              <a:t>Vendors and business partners</a:t>
            </a:r>
          </a:p>
          <a:p>
            <a:r>
              <a:rPr lang="en-US" dirty="0"/>
              <a:t>Functional managers</a:t>
            </a:r>
          </a:p>
          <a:p>
            <a:r>
              <a:rPr lang="en-US" dirty="0"/>
              <a:t>Operations managers</a:t>
            </a:r>
          </a:p>
          <a:p>
            <a:endParaRPr lang="en-US" dirty="0"/>
          </a:p>
          <a:p>
            <a:endParaRPr lang="en-US" dirty="0"/>
          </a:p>
          <a:p>
            <a:endParaRPr lang="en-US" dirty="0"/>
          </a:p>
        </p:txBody>
      </p:sp>
    </p:spTree>
    <p:extLst>
      <p:ext uri="{BB962C8B-B14F-4D97-AF65-F5344CB8AC3E}">
        <p14:creationId xmlns:p14="http://schemas.microsoft.com/office/powerpoint/2010/main" val="78156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Positive and Negative Stakeholders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11</a:t>
            </a:fld>
            <a:endParaRPr lang="en-US" dirty="0"/>
          </a:p>
        </p:txBody>
      </p:sp>
      <p:sp>
        <p:nvSpPr>
          <p:cNvPr id="5" name="Content Placeholder 4"/>
          <p:cNvSpPr>
            <a:spLocks noGrp="1"/>
          </p:cNvSpPr>
          <p:nvPr>
            <p:ph idx="1"/>
          </p:nvPr>
        </p:nvSpPr>
        <p:spPr/>
        <p:txBody>
          <a:bodyPr/>
          <a:lstStyle/>
          <a:p>
            <a:r>
              <a:rPr lang="en-US" b="1" dirty="0"/>
              <a:t>Positive </a:t>
            </a:r>
            <a:r>
              <a:rPr lang="en-US" dirty="0"/>
              <a:t>stakeholders</a:t>
            </a:r>
            <a:r>
              <a:rPr lang="en-US" b="1" dirty="0"/>
              <a:t> </a:t>
            </a:r>
            <a:r>
              <a:rPr lang="en-US" dirty="0"/>
              <a:t>usually benefit from the successful outcome of a project. </a:t>
            </a:r>
            <a:br>
              <a:rPr lang="en-US" dirty="0"/>
            </a:br>
            <a:br>
              <a:rPr lang="en-US" dirty="0"/>
            </a:br>
            <a:r>
              <a:rPr lang="en-US" dirty="0"/>
              <a:t>Example: Business leaders definitely benefit from the boost to the local economy after a successful industrial expansion project, and might be prone to assist in accelerating the permit process.</a:t>
            </a:r>
          </a:p>
          <a:p>
            <a:endParaRPr lang="en-US" b="1" dirty="0"/>
          </a:p>
          <a:p>
            <a:r>
              <a:rPr lang="en-US" b="1" dirty="0"/>
              <a:t>Negative</a:t>
            </a:r>
            <a:r>
              <a:rPr lang="en-US" dirty="0"/>
              <a:t> stakeholders</a:t>
            </a:r>
            <a:r>
              <a:rPr lang="en-US" b="1" dirty="0"/>
              <a:t> </a:t>
            </a:r>
            <a:r>
              <a:rPr lang="en-US" dirty="0"/>
              <a:t>see the negative outcomes of a successful project. </a:t>
            </a:r>
            <a:br>
              <a:rPr lang="en-US" dirty="0"/>
            </a:br>
            <a:br>
              <a:rPr lang="en-US" dirty="0"/>
            </a:br>
            <a:r>
              <a:rPr lang="en-US" dirty="0"/>
              <a:t>Example: Environmental groups consider the successful industrial expansion project to be harmful to the environment, and might try to block further progress of the project.</a:t>
            </a:r>
          </a:p>
        </p:txBody>
      </p:sp>
    </p:spTree>
    <p:extLst>
      <p:ext uri="{BB962C8B-B14F-4D97-AF65-F5344CB8AC3E}">
        <p14:creationId xmlns:p14="http://schemas.microsoft.com/office/powerpoint/2010/main" val="311906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Project Manager Role</a:t>
            </a:r>
          </a:p>
        </p:txBody>
      </p:sp>
      <p:sp>
        <p:nvSpPr>
          <p:cNvPr id="2" name="Slide Number Placeholder 1"/>
          <p:cNvSpPr>
            <a:spLocks noGrp="1"/>
          </p:cNvSpPr>
          <p:nvPr>
            <p:ph type="sldNum" sz="quarter" idx="4"/>
          </p:nvPr>
        </p:nvSpPr>
        <p:spPr/>
        <p:txBody>
          <a:bodyPr/>
          <a:lstStyle/>
          <a:p>
            <a:fld id="{A8160BDD-7155-D744-B749-9730458604AD}" type="slidenum">
              <a:rPr lang="en-US" smtClean="0"/>
              <a:pPr/>
              <a:t>12</a:t>
            </a:fld>
            <a:endParaRPr lang="en-US" dirty="0"/>
          </a:p>
        </p:txBody>
      </p:sp>
      <p:sp>
        <p:nvSpPr>
          <p:cNvPr id="4" name="Content Placeholder 3"/>
          <p:cNvSpPr>
            <a:spLocks noGrp="1"/>
          </p:cNvSpPr>
          <p:nvPr>
            <p:ph idx="1"/>
          </p:nvPr>
        </p:nvSpPr>
        <p:spPr/>
        <p:txBody>
          <a:bodyPr/>
          <a:lstStyle/>
          <a:p>
            <a:r>
              <a:rPr lang="en-US" dirty="0"/>
              <a:t>Responsibilities </a:t>
            </a:r>
          </a:p>
          <a:p>
            <a:pPr lvl="1"/>
            <a:r>
              <a:rPr lang="en-US" dirty="0"/>
              <a:t>Meet project objectives</a:t>
            </a:r>
          </a:p>
          <a:p>
            <a:pPr lvl="1"/>
            <a:r>
              <a:rPr lang="en-US" dirty="0"/>
              <a:t>Ensure project plan aligns with program plan</a:t>
            </a:r>
          </a:p>
          <a:p>
            <a:pPr lvl="1"/>
            <a:endParaRPr lang="en-US" dirty="0"/>
          </a:p>
          <a:p>
            <a:r>
              <a:rPr lang="en-US" dirty="0"/>
              <a:t>Characteristics</a:t>
            </a:r>
          </a:p>
          <a:p>
            <a:pPr lvl="1"/>
            <a:r>
              <a:rPr lang="en-US" dirty="0"/>
              <a:t>Knowledge</a:t>
            </a:r>
          </a:p>
          <a:p>
            <a:pPr lvl="1"/>
            <a:r>
              <a:rPr lang="en-US" dirty="0"/>
              <a:t>Performance</a:t>
            </a:r>
          </a:p>
          <a:p>
            <a:pPr lvl="1"/>
            <a:r>
              <a:rPr lang="en-US" dirty="0"/>
              <a:t>Personal effectiveness</a:t>
            </a:r>
          </a:p>
        </p:txBody>
      </p:sp>
    </p:spTree>
    <p:extLst>
      <p:ext uri="{BB962C8B-B14F-4D97-AF65-F5344CB8AC3E}">
        <p14:creationId xmlns:p14="http://schemas.microsoft.com/office/powerpoint/2010/main" val="25139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160BDD-7155-D744-B749-9730458604AD}" type="slidenum">
              <a:rPr lang="en-US" smtClean="0"/>
              <a:pPr/>
              <a:t>13</a:t>
            </a:fld>
            <a:endParaRPr lang="en-US" dirty="0"/>
          </a:p>
        </p:txBody>
      </p:sp>
      <p:sp>
        <p:nvSpPr>
          <p:cNvPr id="6" name="Rectangle 5"/>
          <p:cNvSpPr/>
          <p:nvPr/>
        </p:nvSpPr>
        <p:spPr>
          <a:xfrm>
            <a:off x="1644371" y="4495800"/>
            <a:ext cx="5855257" cy="523220"/>
          </a:xfrm>
          <a:prstGeom prst="rect">
            <a:avLst/>
          </a:prstGeom>
        </p:spPr>
        <p:txBody>
          <a:bodyPr wrap="none">
            <a:spAutoFit/>
          </a:bodyPr>
          <a:lstStyle/>
          <a:p>
            <a:r>
              <a:rPr lang="en-US" sz="2800" dirty="0"/>
              <a:t>Identifying Project Management Basics</a:t>
            </a:r>
          </a:p>
        </p:txBody>
      </p:sp>
    </p:spTree>
    <p:extLst>
      <p:ext uri="{BB962C8B-B14F-4D97-AF65-F5344CB8AC3E}">
        <p14:creationId xmlns:p14="http://schemas.microsoft.com/office/powerpoint/2010/main" val="349680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Project Life Cycle</a:t>
            </a:r>
          </a:p>
        </p:txBody>
      </p:sp>
      <p:sp>
        <p:nvSpPr>
          <p:cNvPr id="2" name="Slide Number Placeholder 1"/>
          <p:cNvSpPr>
            <a:spLocks noGrp="1"/>
          </p:cNvSpPr>
          <p:nvPr>
            <p:ph type="sldNum" sz="quarter" idx="4"/>
          </p:nvPr>
        </p:nvSpPr>
        <p:spPr/>
        <p:txBody>
          <a:bodyPr/>
          <a:lstStyle/>
          <a:p>
            <a:fld id="{A8160BDD-7155-D744-B749-9730458604AD}" type="slidenum">
              <a:rPr lang="en-US" smtClean="0"/>
              <a:pPr/>
              <a:t>14</a:t>
            </a:fld>
            <a:endParaRPr lang="en-US" dirty="0"/>
          </a:p>
        </p:txBody>
      </p:sp>
      <p:sp>
        <p:nvSpPr>
          <p:cNvPr id="4" name="Content Placeholder 3"/>
          <p:cNvSpPr>
            <a:spLocks noGrp="1"/>
          </p:cNvSpPr>
          <p:nvPr>
            <p:ph idx="1"/>
          </p:nvPr>
        </p:nvSpPr>
        <p:spPr/>
        <p:txBody>
          <a:bodyPr/>
          <a:lstStyle/>
          <a:p>
            <a:r>
              <a:rPr lang="en-US" altLang="en-US" dirty="0"/>
              <a:t>Projects are broken down into manageable, sequential phases of  work.</a:t>
            </a:r>
            <a:endParaRPr lang="en-US" dirty="0"/>
          </a:p>
          <a:p>
            <a:r>
              <a:rPr lang="en-US" dirty="0"/>
              <a:t>Consists of project </a:t>
            </a:r>
            <a:r>
              <a:rPr lang="en-US" b="1" dirty="0"/>
              <a:t>phases </a:t>
            </a:r>
            <a:r>
              <a:rPr lang="en-US" dirty="0"/>
              <a:t>(or </a:t>
            </a:r>
            <a:r>
              <a:rPr lang="en-US" b="1" dirty="0"/>
              <a:t>process groups</a:t>
            </a:r>
            <a:r>
              <a:rPr lang="en-US" dirty="0"/>
              <a:t>)</a:t>
            </a:r>
          </a:p>
          <a:p>
            <a:pPr lvl="1"/>
            <a:r>
              <a:rPr lang="en-US" dirty="0"/>
              <a:t>Initial phase—scope and timing are determined</a:t>
            </a:r>
          </a:p>
          <a:p>
            <a:pPr lvl="1"/>
            <a:r>
              <a:rPr lang="en-US" dirty="0"/>
              <a:t>Intermediate phases—detailed planning and the actual work happens</a:t>
            </a:r>
          </a:p>
          <a:p>
            <a:pPr lvl="1"/>
            <a:r>
              <a:rPr lang="en-US" dirty="0"/>
              <a:t>Final phase—closing activities occur</a:t>
            </a:r>
          </a:p>
          <a:p>
            <a:r>
              <a:rPr lang="en-US" dirty="0"/>
              <a:t>Marked by the beginning and end of the project</a:t>
            </a:r>
          </a:p>
          <a:p>
            <a:endParaRPr lang="en-US" dirty="0"/>
          </a:p>
          <a:p>
            <a:endParaRPr lang="en-US" dirty="0"/>
          </a:p>
          <a:p>
            <a:endParaRPr lang="en-US" dirty="0"/>
          </a:p>
        </p:txBody>
      </p:sp>
    </p:spTree>
    <p:extLst>
      <p:ext uri="{BB962C8B-B14F-4D97-AF65-F5344CB8AC3E}">
        <p14:creationId xmlns:p14="http://schemas.microsoft.com/office/powerpoint/2010/main" val="162286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 Characteristics</a:t>
            </a:r>
          </a:p>
        </p:txBody>
      </p:sp>
      <p:sp>
        <p:nvSpPr>
          <p:cNvPr id="3" name="Slide Number Placeholder 2"/>
          <p:cNvSpPr>
            <a:spLocks noGrp="1"/>
          </p:cNvSpPr>
          <p:nvPr>
            <p:ph type="sldNum" sz="quarter" idx="4"/>
          </p:nvPr>
        </p:nvSpPr>
        <p:spPr/>
        <p:txBody>
          <a:bodyPr/>
          <a:lstStyle/>
          <a:p>
            <a:fld id="{A8160BDD-7155-D744-B749-9730458604AD}" type="slidenum">
              <a:rPr lang="en-US" smtClean="0"/>
              <a:t>15</a:t>
            </a:fld>
            <a:endParaRPr lang="en-US" dirty="0"/>
          </a:p>
        </p:txBody>
      </p:sp>
      <p:sp>
        <p:nvSpPr>
          <p:cNvPr id="8" name="Content Placeholder 7">
            <a:extLst>
              <a:ext uri="{FF2B5EF4-FFF2-40B4-BE49-F238E27FC236}">
                <a16:creationId xmlns:a16="http://schemas.microsoft.com/office/drawing/2014/main" id="{3F97E6D6-151B-4C16-9393-84AF1CEC3E6B}"/>
              </a:ext>
            </a:extLst>
          </p:cNvPr>
          <p:cNvSpPr>
            <a:spLocks noGrp="1"/>
          </p:cNvSpPr>
          <p:nvPr>
            <p:ph idx="1"/>
          </p:nvPr>
        </p:nvSpPr>
        <p:spPr/>
        <p:txBody>
          <a:bodyPr/>
          <a:lstStyle/>
          <a:p>
            <a:r>
              <a:rPr lang="en-US" dirty="0"/>
              <a:t>A generic project life cycle includes: </a:t>
            </a:r>
          </a:p>
          <a:p>
            <a:pPr lvl="1"/>
            <a:r>
              <a:rPr lang="en-US" dirty="0"/>
              <a:t>Starting or initiating the project</a:t>
            </a:r>
          </a:p>
          <a:p>
            <a:pPr lvl="1"/>
            <a:r>
              <a:rPr lang="en-US" dirty="0"/>
              <a:t>Organizing, planning, and preparing</a:t>
            </a:r>
          </a:p>
          <a:p>
            <a:pPr lvl="1"/>
            <a:r>
              <a:rPr lang="en-US" dirty="0"/>
              <a:t>Carrying out or performing the project work and monitoring the project work</a:t>
            </a:r>
          </a:p>
          <a:p>
            <a:pPr lvl="1"/>
            <a:r>
              <a:rPr lang="en-US" dirty="0"/>
              <a:t>Closing the project out</a:t>
            </a:r>
          </a:p>
          <a:p>
            <a:endParaRPr lang="en-US" dirty="0"/>
          </a:p>
          <a:p>
            <a:r>
              <a:rPr lang="en-US" dirty="0"/>
              <a:t>Cost and staffing levels change as the project progresses. </a:t>
            </a:r>
          </a:p>
          <a:p>
            <a:pPr lvl="1"/>
            <a:r>
              <a:rPr lang="en-US" dirty="0"/>
              <a:t>At the start, the levels are relatively low</a:t>
            </a:r>
          </a:p>
          <a:p>
            <a:pPr lvl="1"/>
            <a:r>
              <a:rPr lang="en-US" dirty="0"/>
              <a:t>As work occurs, the levels increase and reach their peak. </a:t>
            </a:r>
          </a:p>
          <a:p>
            <a:pPr lvl="1"/>
            <a:r>
              <a:rPr lang="en-US" dirty="0"/>
              <a:t>As the project ends, the levels drop rapidly.</a:t>
            </a:r>
          </a:p>
          <a:p>
            <a:endParaRPr lang="en-US" dirty="0"/>
          </a:p>
          <a:p>
            <a:endParaRPr lang="en-US" dirty="0"/>
          </a:p>
          <a:p>
            <a:endParaRPr lang="en-US" dirty="0"/>
          </a:p>
        </p:txBody>
      </p:sp>
    </p:spTree>
    <p:extLst>
      <p:ext uri="{BB962C8B-B14F-4D97-AF65-F5344CB8AC3E}">
        <p14:creationId xmlns:p14="http://schemas.microsoft.com/office/powerpoint/2010/main" val="376983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Management Processes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16</a:t>
            </a:fld>
            <a:endParaRPr lang="en-US" dirty="0"/>
          </a:p>
        </p:txBody>
      </p:sp>
      <p:sp>
        <p:nvSpPr>
          <p:cNvPr id="3" name="Content Placeholder 2"/>
          <p:cNvSpPr>
            <a:spLocks noGrp="1"/>
          </p:cNvSpPr>
          <p:nvPr>
            <p:ph idx="1"/>
          </p:nvPr>
        </p:nvSpPr>
        <p:spPr/>
        <p:txBody>
          <a:bodyPr/>
          <a:lstStyle/>
          <a:p>
            <a:r>
              <a:rPr lang="en-US" i="1" dirty="0"/>
              <a:t>Process </a:t>
            </a:r>
            <a:r>
              <a:rPr lang="en-US" dirty="0"/>
              <a:t>is a sequence of activities designed to bring about a specific result.</a:t>
            </a:r>
          </a:p>
          <a:p>
            <a:r>
              <a:rPr lang="en-US" i="1" dirty="0"/>
              <a:t>Project Management Processes</a:t>
            </a:r>
            <a:r>
              <a:rPr lang="en-US" dirty="0"/>
              <a:t> are all the activities that provide the effective foundational support for the project management.</a:t>
            </a:r>
          </a:p>
          <a:p>
            <a:r>
              <a:rPr lang="en-US" dirty="0"/>
              <a:t>Grouped into five process groups: </a:t>
            </a:r>
          </a:p>
          <a:p>
            <a:pPr lvl="1"/>
            <a:r>
              <a:rPr lang="en-US" dirty="0"/>
              <a:t>Initiating</a:t>
            </a:r>
          </a:p>
          <a:p>
            <a:pPr lvl="1"/>
            <a:r>
              <a:rPr lang="en-US" dirty="0"/>
              <a:t>Planning</a:t>
            </a:r>
          </a:p>
          <a:p>
            <a:pPr lvl="1"/>
            <a:r>
              <a:rPr lang="en-US" dirty="0"/>
              <a:t>Executing</a:t>
            </a:r>
          </a:p>
          <a:p>
            <a:pPr lvl="1"/>
            <a:r>
              <a:rPr lang="en-US" dirty="0"/>
              <a:t>Monitoring and Controlling</a:t>
            </a:r>
          </a:p>
          <a:p>
            <a:pPr lvl="1"/>
            <a:r>
              <a:rPr lang="en-US" dirty="0"/>
              <a:t>Closing</a:t>
            </a:r>
          </a:p>
          <a:p>
            <a:r>
              <a:rPr lang="en-US" dirty="0"/>
              <a:t>Produce project deliverables (schedules and performance reports) or product deliverables (new software interface or physical product).</a:t>
            </a:r>
          </a:p>
          <a:p>
            <a:pPr marL="0" indent="0">
              <a:buNone/>
            </a:pPr>
            <a:endParaRPr lang="en-US" dirty="0"/>
          </a:p>
        </p:txBody>
      </p:sp>
    </p:spTree>
    <p:extLst>
      <p:ext uri="{BB962C8B-B14F-4D97-AF65-F5344CB8AC3E}">
        <p14:creationId xmlns:p14="http://schemas.microsoft.com/office/powerpoint/2010/main" val="328283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 Phases (Process Groups)</a:t>
            </a:r>
          </a:p>
        </p:txBody>
      </p:sp>
      <p:sp>
        <p:nvSpPr>
          <p:cNvPr id="3" name="Slide Number Placeholder 2"/>
          <p:cNvSpPr>
            <a:spLocks noGrp="1"/>
          </p:cNvSpPr>
          <p:nvPr>
            <p:ph type="sldNum" sz="quarter" idx="4"/>
          </p:nvPr>
        </p:nvSpPr>
        <p:spPr/>
        <p:txBody>
          <a:bodyPr/>
          <a:lstStyle/>
          <a:p>
            <a:fld id="{A8160BDD-7155-D744-B749-9730458604AD}" type="slidenum">
              <a:rPr lang="en-US" smtClean="0"/>
              <a:t>17</a:t>
            </a:fld>
            <a:endParaRPr lang="en-US" dirty="0"/>
          </a:p>
        </p:txBody>
      </p:sp>
      <p:grpSp>
        <p:nvGrpSpPr>
          <p:cNvPr id="4" name="Group 3"/>
          <p:cNvGrpSpPr/>
          <p:nvPr/>
        </p:nvGrpSpPr>
        <p:grpSpPr>
          <a:xfrm>
            <a:off x="979855" y="1627846"/>
            <a:ext cx="7184290" cy="4087154"/>
            <a:chOff x="1273910" y="1627846"/>
            <a:chExt cx="7184290" cy="4087154"/>
          </a:xfrm>
        </p:grpSpPr>
        <p:grpSp>
          <p:nvGrpSpPr>
            <p:cNvPr id="18" name="Group 334"/>
            <p:cNvGrpSpPr>
              <a:grpSpLocks/>
            </p:cNvGrpSpPr>
            <p:nvPr/>
          </p:nvGrpSpPr>
          <p:grpSpPr bwMode="auto">
            <a:xfrm flipH="1" flipV="1">
              <a:off x="6275193" y="4217023"/>
              <a:ext cx="1142581" cy="1003078"/>
              <a:chOff x="3353" y="2605"/>
              <a:chExt cx="257" cy="257"/>
            </a:xfrm>
          </p:grpSpPr>
          <p:sp>
            <p:nvSpPr>
              <p:cNvPr id="19" name="Line 335"/>
              <p:cNvSpPr>
                <a:spLocks noChangeShapeType="1"/>
              </p:cNvSpPr>
              <p:nvPr/>
            </p:nvSpPr>
            <p:spPr bwMode="auto">
              <a:xfrm flipV="1">
                <a:off x="3359" y="2605"/>
                <a:ext cx="0" cy="25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Line 336"/>
              <p:cNvSpPr>
                <a:spLocks noChangeShapeType="1"/>
              </p:cNvSpPr>
              <p:nvPr/>
            </p:nvSpPr>
            <p:spPr bwMode="auto">
              <a:xfrm rot="16200000" flipV="1">
                <a:off x="3482" y="2476"/>
                <a:ext cx="0" cy="257"/>
              </a:xfrm>
              <a:prstGeom prst="line">
                <a:avLst/>
              </a:prstGeom>
              <a:noFill/>
              <a:ln w="381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44" name="Group 334"/>
            <p:cNvGrpSpPr>
              <a:grpSpLocks/>
            </p:cNvGrpSpPr>
            <p:nvPr/>
          </p:nvGrpSpPr>
          <p:grpSpPr bwMode="auto">
            <a:xfrm rot="16200000" flipH="1" flipV="1">
              <a:off x="6231511" y="1997056"/>
              <a:ext cx="978085" cy="1298712"/>
              <a:chOff x="3353" y="2605"/>
              <a:chExt cx="220" cy="257"/>
            </a:xfrm>
          </p:grpSpPr>
          <p:sp>
            <p:nvSpPr>
              <p:cNvPr id="45" name="Line 335"/>
              <p:cNvSpPr>
                <a:spLocks noChangeShapeType="1"/>
              </p:cNvSpPr>
              <p:nvPr/>
            </p:nvSpPr>
            <p:spPr bwMode="auto">
              <a:xfrm flipV="1">
                <a:off x="3359" y="2605"/>
                <a:ext cx="0" cy="25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 name="Line 336"/>
              <p:cNvSpPr>
                <a:spLocks noChangeShapeType="1"/>
              </p:cNvSpPr>
              <p:nvPr/>
            </p:nvSpPr>
            <p:spPr bwMode="auto">
              <a:xfrm rot="16200000" flipV="1">
                <a:off x="3463" y="2495"/>
                <a:ext cx="0" cy="220"/>
              </a:xfrm>
              <a:prstGeom prst="line">
                <a:avLst/>
              </a:prstGeom>
              <a:noFill/>
              <a:ln w="381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39" name="Rounded Rectangle 38"/>
            <p:cNvSpPr/>
            <p:nvPr/>
          </p:nvSpPr>
          <p:spPr>
            <a:xfrm>
              <a:off x="6281618" y="3136499"/>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Calibri"/>
                  <a:ea typeface="+mn-ea"/>
                  <a:cs typeface="Calibri"/>
                </a:rPr>
                <a:t>Executing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sp>
          <p:nvSpPr>
            <p:cNvPr id="40" name="Rounded Rectangle 39"/>
            <p:cNvSpPr/>
            <p:nvPr/>
          </p:nvSpPr>
          <p:spPr>
            <a:xfrm>
              <a:off x="1273910" y="4597011"/>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Calibri"/>
                  <a:ea typeface="+mn-ea"/>
                  <a:cs typeface="Calibri"/>
                </a:rPr>
                <a:t>Closing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sp>
          <p:nvSpPr>
            <p:cNvPr id="41" name="Rounded Rectangle 40"/>
            <p:cNvSpPr/>
            <p:nvPr/>
          </p:nvSpPr>
          <p:spPr>
            <a:xfrm>
              <a:off x="4105036" y="1627846"/>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Calibri"/>
                  <a:ea typeface="+mn-ea"/>
                  <a:cs typeface="Calibri"/>
                </a:rPr>
                <a:t>Planning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sp>
          <p:nvSpPr>
            <p:cNvPr id="42" name="Rounded Rectangle 41"/>
            <p:cNvSpPr/>
            <p:nvPr/>
          </p:nvSpPr>
          <p:spPr>
            <a:xfrm>
              <a:off x="1273910" y="1627846"/>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Calibri"/>
                  <a:ea typeface="+mn-ea"/>
                  <a:cs typeface="Calibri"/>
                </a:rPr>
                <a:t>Initiating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sp>
          <p:nvSpPr>
            <p:cNvPr id="43" name="Line 300"/>
            <p:cNvSpPr>
              <a:spLocks noChangeShapeType="1"/>
            </p:cNvSpPr>
            <p:nvPr/>
          </p:nvSpPr>
          <p:spPr bwMode="auto">
            <a:xfrm>
              <a:off x="3526692" y="2157368"/>
              <a:ext cx="571920"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9" name="Line 300"/>
            <p:cNvSpPr>
              <a:spLocks noChangeShapeType="1"/>
            </p:cNvSpPr>
            <p:nvPr/>
          </p:nvSpPr>
          <p:spPr bwMode="auto">
            <a:xfrm rot="10800000">
              <a:off x="3445190" y="5141374"/>
              <a:ext cx="571920"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 name="Rounded Rectangle 37"/>
            <p:cNvSpPr/>
            <p:nvPr/>
          </p:nvSpPr>
          <p:spPr>
            <a:xfrm>
              <a:off x="4098612" y="4645152"/>
              <a:ext cx="2176581" cy="1069848"/>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Calibri"/>
                  <a:ea typeface="+mn-ea"/>
                  <a:cs typeface="Calibri"/>
                </a:rPr>
                <a:t>Monitoring &amp; Controlling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grpSp>
          <p:nvGrpSpPr>
            <p:cNvPr id="21" name="Group 334"/>
            <p:cNvGrpSpPr>
              <a:grpSpLocks/>
            </p:cNvGrpSpPr>
            <p:nvPr/>
          </p:nvGrpSpPr>
          <p:grpSpPr bwMode="auto">
            <a:xfrm rot="10800000" flipH="1" flipV="1">
              <a:off x="5113448" y="3645121"/>
              <a:ext cx="1142581" cy="1003078"/>
              <a:chOff x="3353" y="2605"/>
              <a:chExt cx="257" cy="257"/>
            </a:xfrm>
          </p:grpSpPr>
          <p:sp>
            <p:nvSpPr>
              <p:cNvPr id="22" name="Line 335"/>
              <p:cNvSpPr>
                <a:spLocks noChangeShapeType="1"/>
              </p:cNvSpPr>
              <p:nvPr/>
            </p:nvSpPr>
            <p:spPr bwMode="auto">
              <a:xfrm flipV="1">
                <a:off x="3359" y="2605"/>
                <a:ext cx="0" cy="257"/>
              </a:xfrm>
              <a:prstGeom prst="line">
                <a:avLst/>
              </a:prstGeom>
              <a:noFill/>
              <a:ln w="38100">
                <a:solidFill>
                  <a:srgbClr val="000000"/>
                </a:solidFill>
                <a:prstDash val="solid"/>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Line 336"/>
              <p:cNvSpPr>
                <a:spLocks noChangeShapeType="1"/>
              </p:cNvSpPr>
              <p:nvPr/>
            </p:nvSpPr>
            <p:spPr bwMode="auto">
              <a:xfrm rot="16200000" flipV="1">
                <a:off x="3482" y="2476"/>
                <a:ext cx="0" cy="257"/>
              </a:xfrm>
              <a:prstGeom prst="line">
                <a:avLst/>
              </a:prstGeom>
              <a:noFill/>
              <a:ln w="38100">
                <a:solidFill>
                  <a:srgbClr val="000000"/>
                </a:solidFill>
                <a:prstDash val="solid"/>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5" name="Line 300"/>
            <p:cNvSpPr>
              <a:spLocks noChangeShapeType="1"/>
            </p:cNvSpPr>
            <p:nvPr/>
          </p:nvSpPr>
          <p:spPr bwMode="auto">
            <a:xfrm rot="16200000">
              <a:off x="4683978" y="3187025"/>
              <a:ext cx="912288" cy="0"/>
            </a:xfrm>
            <a:prstGeom prst="line">
              <a:avLst/>
            </a:prstGeom>
            <a:noFill/>
            <a:ln w="38100">
              <a:solidFill>
                <a:srgbClr val="000000"/>
              </a:solidFill>
              <a:prstDash val="solid"/>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93808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Tailoring</a:t>
            </a:r>
          </a:p>
        </p:txBody>
      </p:sp>
      <p:sp>
        <p:nvSpPr>
          <p:cNvPr id="3" name="Slide Number Placeholder 2"/>
          <p:cNvSpPr>
            <a:spLocks noGrp="1"/>
          </p:cNvSpPr>
          <p:nvPr>
            <p:ph type="sldNum" sz="quarter" idx="4"/>
          </p:nvPr>
        </p:nvSpPr>
        <p:spPr/>
        <p:txBody>
          <a:bodyPr/>
          <a:lstStyle/>
          <a:p>
            <a:fld id="{A8160BDD-7155-D744-B749-9730458604AD}" type="slidenum">
              <a:rPr lang="en-US" smtClean="0"/>
              <a:t>18</a:t>
            </a:fld>
            <a:endParaRPr lang="en-US" dirty="0"/>
          </a:p>
        </p:txBody>
      </p:sp>
      <p:sp>
        <p:nvSpPr>
          <p:cNvPr id="5" name="Content Placeholder 4"/>
          <p:cNvSpPr>
            <a:spLocks noGrp="1"/>
          </p:cNvSpPr>
          <p:nvPr>
            <p:ph idx="1"/>
          </p:nvPr>
        </p:nvSpPr>
        <p:spPr/>
        <p:txBody>
          <a:bodyPr/>
          <a:lstStyle/>
          <a:p>
            <a:r>
              <a:rPr lang="en-US" dirty="0"/>
              <a:t>The process of determining which processes are appropriate for a given project.</a:t>
            </a:r>
          </a:p>
          <a:p>
            <a:r>
              <a:rPr lang="en-US" dirty="0"/>
              <a:t>Performed by the project manager and the project team.</a:t>
            </a:r>
          </a:p>
        </p:txBody>
      </p:sp>
      <p:pic>
        <p:nvPicPr>
          <p:cNvPr id="4" name="Picture 3" descr="An Inimitable Style: The Importance of a Proper Fit"/>
          <p:cNvPicPr>
            <a:picLocks noChangeAspect="1"/>
          </p:cNvPicPr>
          <p:nvPr/>
        </p:nvPicPr>
        <p:blipFill>
          <a:blip r:embed="rId2"/>
          <a:stretch>
            <a:fillRect/>
          </a:stretch>
        </p:blipFill>
        <p:spPr>
          <a:xfrm>
            <a:off x="1828800" y="2362200"/>
            <a:ext cx="5486400" cy="3658743"/>
          </a:xfrm>
          <a:prstGeom prst="rect">
            <a:avLst/>
          </a:prstGeom>
        </p:spPr>
      </p:pic>
    </p:spTree>
    <p:extLst>
      <p:ext uri="{BB962C8B-B14F-4D97-AF65-F5344CB8AC3E}">
        <p14:creationId xmlns:p14="http://schemas.microsoft.com/office/powerpoint/2010/main" val="368928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 Outputs</a:t>
            </a:r>
          </a:p>
        </p:txBody>
      </p:sp>
      <p:sp>
        <p:nvSpPr>
          <p:cNvPr id="3" name="Slide Number Placeholder 2"/>
          <p:cNvSpPr>
            <a:spLocks noGrp="1"/>
          </p:cNvSpPr>
          <p:nvPr>
            <p:ph type="sldNum" sz="quarter" idx="4"/>
          </p:nvPr>
        </p:nvSpPr>
        <p:spPr/>
        <p:txBody>
          <a:bodyPr/>
          <a:lstStyle/>
          <a:p>
            <a:fld id="{A8160BDD-7155-D744-B749-9730458604AD}" type="slidenum">
              <a:rPr lang="en-US" smtClean="0"/>
              <a:t>19</a:t>
            </a:fld>
            <a:endParaRPr lang="en-US" dirty="0"/>
          </a:p>
        </p:txBody>
      </p:sp>
      <p:graphicFrame>
        <p:nvGraphicFramePr>
          <p:cNvPr id="5" name="Diagram 4"/>
          <p:cNvGraphicFramePr/>
          <p:nvPr>
            <p:extLst>
              <p:ext uri="{D42A27DB-BD31-4B8C-83A1-F6EECF244321}">
                <p14:modId xmlns:p14="http://schemas.microsoft.com/office/powerpoint/2010/main" val="3247540102"/>
              </p:ext>
            </p:extLst>
          </p:nvPr>
        </p:nvGraphicFramePr>
        <p:xfrm>
          <a:off x="1295400" y="1524000"/>
          <a:ext cx="6666816" cy="448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36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a:t>
            </a:r>
          </a:p>
        </p:txBody>
      </p:sp>
      <p:sp>
        <p:nvSpPr>
          <p:cNvPr id="3" name="Slide Number Placeholder 2"/>
          <p:cNvSpPr>
            <a:spLocks noGrp="1"/>
          </p:cNvSpPr>
          <p:nvPr>
            <p:ph type="sldNum" sz="quarter" idx="4"/>
          </p:nvPr>
        </p:nvSpPr>
        <p:spPr/>
        <p:txBody>
          <a:bodyPr/>
          <a:lstStyle/>
          <a:p>
            <a:fld id="{A8160BDD-7155-D744-B749-9730458604AD}" type="slidenum">
              <a:rPr lang="en-US" smtClean="0"/>
              <a:t>2</a:t>
            </a:fld>
            <a:endParaRPr lang="en-US" dirty="0"/>
          </a:p>
        </p:txBody>
      </p:sp>
      <p:sp>
        <p:nvSpPr>
          <p:cNvPr id="4" name="Content Placeholder 3"/>
          <p:cNvSpPr>
            <a:spLocks noGrp="1"/>
          </p:cNvSpPr>
          <p:nvPr>
            <p:ph idx="1"/>
          </p:nvPr>
        </p:nvSpPr>
        <p:spPr/>
        <p:txBody>
          <a:bodyPr/>
          <a:lstStyle/>
          <a:p>
            <a:r>
              <a:rPr lang="en-US" dirty="0"/>
              <a:t>A temporary work endeavor.</a:t>
            </a:r>
          </a:p>
          <a:p>
            <a:r>
              <a:rPr lang="en-US" dirty="0"/>
              <a:t>Creates a unique product, service, or result.</a:t>
            </a:r>
          </a:p>
          <a:p>
            <a:r>
              <a:rPr lang="en-US" dirty="0"/>
              <a:t>Has a clearly defined beginning and end.</a:t>
            </a:r>
          </a:p>
          <a:p>
            <a:endParaRPr lang="en-US" dirty="0"/>
          </a:p>
          <a:p>
            <a:pPr marL="341313" indent="0">
              <a:buNone/>
            </a:pPr>
            <a:r>
              <a:rPr lang="en-US" b="1" dirty="0"/>
              <a:t>Example: </a:t>
            </a:r>
            <a:r>
              <a:rPr lang="en-US" dirty="0"/>
              <a:t>Creating an intranet website that displays employee information.</a:t>
            </a:r>
          </a:p>
          <a:p>
            <a:endParaRPr lang="en-US" dirty="0"/>
          </a:p>
        </p:txBody>
      </p:sp>
    </p:spTree>
    <p:extLst>
      <p:ext uri="{BB962C8B-B14F-4D97-AF65-F5344CB8AC3E}">
        <p14:creationId xmlns:p14="http://schemas.microsoft.com/office/powerpoint/2010/main" val="400289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Prototyping</a:t>
            </a:r>
          </a:p>
        </p:txBody>
      </p:sp>
      <p:sp>
        <p:nvSpPr>
          <p:cNvPr id="3" name="Slide Number Placeholder 2"/>
          <p:cNvSpPr>
            <a:spLocks noGrp="1"/>
          </p:cNvSpPr>
          <p:nvPr>
            <p:ph type="sldNum" sz="quarter" idx="4"/>
          </p:nvPr>
        </p:nvSpPr>
        <p:spPr/>
        <p:txBody>
          <a:bodyPr/>
          <a:lstStyle/>
          <a:p>
            <a:fld id="{A8160BDD-7155-D744-B749-9730458604AD}" type="slidenum">
              <a:rPr lang="en-US" smtClean="0"/>
              <a:t>20</a:t>
            </a:fld>
            <a:endParaRPr lang="en-US" dirty="0"/>
          </a:p>
        </p:txBody>
      </p:sp>
      <p:sp>
        <p:nvSpPr>
          <p:cNvPr id="4" name="Content Placeholder 3"/>
          <p:cNvSpPr>
            <a:spLocks noGrp="1"/>
          </p:cNvSpPr>
          <p:nvPr>
            <p:ph idx="1"/>
          </p:nvPr>
        </p:nvSpPr>
        <p:spPr/>
        <p:txBody>
          <a:bodyPr/>
          <a:lstStyle/>
          <a:p>
            <a:r>
              <a:rPr lang="en-US" dirty="0"/>
              <a:t>The process of creating a mock-up of a product or an information system.</a:t>
            </a:r>
          </a:p>
          <a:p>
            <a:r>
              <a:rPr lang="en-US" dirty="0"/>
              <a:t>Usually built for demonstration purposes.</a:t>
            </a:r>
          </a:p>
        </p:txBody>
      </p:sp>
    </p:spTree>
    <p:extLst>
      <p:ext uri="{BB962C8B-B14F-4D97-AF65-F5344CB8AC3E}">
        <p14:creationId xmlns:p14="http://schemas.microsoft.com/office/powerpoint/2010/main" val="3428180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Prototyping Models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21</a:t>
            </a:fld>
            <a:endParaRPr lang="en-US" dirty="0"/>
          </a:p>
        </p:txBody>
      </p:sp>
      <p:graphicFrame>
        <p:nvGraphicFramePr>
          <p:cNvPr id="7" name="Group 23"/>
          <p:cNvGraphicFramePr>
            <a:graphicFrameLocks noGrp="1"/>
          </p:cNvGraphicFramePr>
          <p:nvPr>
            <p:extLst>
              <p:ext uri="{D42A27DB-BD31-4B8C-83A1-F6EECF244321}">
                <p14:modId xmlns:p14="http://schemas.microsoft.com/office/powerpoint/2010/main" val="2037132376"/>
              </p:ext>
            </p:extLst>
          </p:nvPr>
        </p:nvGraphicFramePr>
        <p:xfrm>
          <a:off x="437663" y="1978795"/>
          <a:ext cx="8268675" cy="3355205"/>
        </p:xfrm>
        <a:graphic>
          <a:graphicData uri="http://schemas.openxmlformats.org/drawingml/2006/table">
            <a:tbl>
              <a:tblPr/>
              <a:tblGrid>
                <a:gridCol w="2170846">
                  <a:extLst>
                    <a:ext uri="{9D8B030D-6E8A-4147-A177-3AD203B41FA5}">
                      <a16:colId xmlns:a16="http://schemas.microsoft.com/office/drawing/2014/main" val="20000"/>
                    </a:ext>
                  </a:extLst>
                </a:gridCol>
                <a:gridCol w="6097829">
                  <a:extLst>
                    <a:ext uri="{9D8B030D-6E8A-4147-A177-3AD203B41FA5}">
                      <a16:colId xmlns:a16="http://schemas.microsoft.com/office/drawing/2014/main" val="20001"/>
                    </a:ext>
                  </a:extLst>
                </a:gridCol>
              </a:tblGrid>
              <a:tr h="519624">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a:ln>
                            <a:noFill/>
                          </a:ln>
                          <a:solidFill>
                            <a:schemeClr val="bg1"/>
                          </a:solidFill>
                          <a:effectLst/>
                          <a:latin typeface="Calibri"/>
                          <a:cs typeface="Calibri"/>
                        </a:rPr>
                        <a:t>Model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Used to</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7670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a:ln>
                            <a:noFill/>
                          </a:ln>
                          <a:solidFill>
                            <a:schemeClr val="tx1"/>
                          </a:solidFill>
                          <a:effectLst/>
                          <a:latin typeface="Calibri"/>
                          <a:cs typeface="Calibri"/>
                        </a:rPr>
                        <a:t>Proof-of-principle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cap="none" normalizeH="0" baseline="0" dirty="0">
                          <a:ln>
                            <a:noFill/>
                          </a:ln>
                          <a:solidFill>
                            <a:schemeClr val="tx1"/>
                          </a:solidFill>
                          <a:effectLst/>
                          <a:latin typeface="Calibri"/>
                          <a:cs typeface="Calibri"/>
                        </a:rPr>
                        <a:t>Check some aspects of the product design without considering the visual appearance, the materials to be used, or the manufacturing process.</a:t>
                      </a:r>
                    </a:p>
                  </a:txBody>
                  <a:tcPr anchor="ctr" horzOverflow="overflow">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68629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kern="1200" cap="none" normalizeH="0" baseline="0" dirty="0">
                          <a:ln>
                            <a:noFill/>
                          </a:ln>
                          <a:solidFill>
                            <a:schemeClr val="tx1"/>
                          </a:solidFill>
                          <a:effectLst/>
                          <a:latin typeface="Calibri"/>
                          <a:ea typeface="+mn-ea"/>
                          <a:cs typeface="Calibri"/>
                        </a:rPr>
                        <a:t>Form study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kern="1200" cap="none" normalizeH="0" baseline="0" dirty="0">
                          <a:ln>
                            <a:noFill/>
                          </a:ln>
                          <a:solidFill>
                            <a:schemeClr val="tx1"/>
                          </a:solidFill>
                          <a:effectLst/>
                          <a:latin typeface="+mn-lt"/>
                          <a:ea typeface="+mn-ea"/>
                          <a:cs typeface="Calibri"/>
                        </a:rPr>
                        <a:t>Check the primary size and appearance of a product without simulating its exact function or design.</a:t>
                      </a:r>
                    </a:p>
                  </a:txBody>
                  <a:tcPr anchor="ctr" horzOverflow="overflow">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686292">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kern="1200" cap="none" normalizeH="0" baseline="0" dirty="0">
                          <a:ln>
                            <a:noFill/>
                          </a:ln>
                          <a:solidFill>
                            <a:schemeClr val="tx1"/>
                          </a:solidFill>
                          <a:effectLst/>
                          <a:latin typeface="Calibri"/>
                          <a:ea typeface="+mn-ea"/>
                          <a:cs typeface="Calibri"/>
                        </a:rPr>
                        <a:t>Visual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kern="1200" cap="none" normalizeH="0" baseline="0" dirty="0">
                          <a:ln>
                            <a:noFill/>
                          </a:ln>
                          <a:solidFill>
                            <a:schemeClr val="tx1"/>
                          </a:solidFill>
                          <a:effectLst/>
                          <a:latin typeface="+mn-lt"/>
                          <a:ea typeface="+mn-ea"/>
                          <a:cs typeface="Calibri"/>
                        </a:rPr>
                        <a:t>Check the design and imitate the appearance, color, and surface textures of the product but will not contain the functions of the final product.</a:t>
                      </a:r>
                    </a:p>
                  </a:txBody>
                  <a:tcPr anchor="ctr" horzOverflow="overflow">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62229179"/>
                  </a:ext>
                </a:extLst>
              </a:tr>
              <a:tr h="686292">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kern="1200" cap="none" normalizeH="0" baseline="0" dirty="0">
                          <a:ln>
                            <a:noFill/>
                          </a:ln>
                          <a:solidFill>
                            <a:schemeClr val="tx1"/>
                          </a:solidFill>
                          <a:effectLst/>
                          <a:latin typeface="Calibri"/>
                          <a:ea typeface="+mn-ea"/>
                          <a:cs typeface="Calibri"/>
                        </a:rPr>
                        <a:t>Functional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1400" b="0" i="0" u="none" strike="noStrike" kern="1200" cap="none" normalizeH="0" baseline="0" dirty="0">
                          <a:ln>
                            <a:noFill/>
                          </a:ln>
                          <a:solidFill>
                            <a:schemeClr val="tx1"/>
                          </a:solidFill>
                          <a:effectLst/>
                          <a:latin typeface="+mn-lt"/>
                          <a:ea typeface="+mn-ea"/>
                          <a:cs typeface="Calibri"/>
                        </a:rPr>
                        <a:t>Check the appearance, materials, and functionality of the expected design.</a:t>
                      </a:r>
                    </a:p>
                  </a:txBody>
                  <a:tcPr anchor="ctr" horzOverflow="overflow">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879778446"/>
                  </a:ext>
                </a:extLst>
              </a:tr>
            </a:tbl>
          </a:graphicData>
        </a:graphic>
      </p:graphicFrame>
    </p:spTree>
    <p:extLst>
      <p:ext uri="{BB962C8B-B14F-4D97-AF65-F5344CB8AC3E}">
        <p14:creationId xmlns:p14="http://schemas.microsoft.com/office/powerpoint/2010/main" val="104400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Stadium</a:t>
            </a:r>
          </a:p>
        </p:txBody>
      </p:sp>
      <p:sp>
        <p:nvSpPr>
          <p:cNvPr id="3" name="Slide Number Placeholder 2"/>
          <p:cNvSpPr>
            <a:spLocks noGrp="1"/>
          </p:cNvSpPr>
          <p:nvPr>
            <p:ph type="sldNum" sz="quarter" idx="4"/>
          </p:nvPr>
        </p:nvSpPr>
        <p:spPr/>
        <p:txBody>
          <a:bodyPr/>
          <a:lstStyle/>
          <a:p>
            <a:fld id="{A8160BDD-7155-D744-B749-9730458604AD}" type="slidenum">
              <a:rPr lang="en-US" smtClean="0"/>
              <a:t>22</a:t>
            </a:fld>
            <a:endParaRPr lang="en-US" dirty="0"/>
          </a:p>
        </p:txBody>
      </p:sp>
      <p:grpSp>
        <p:nvGrpSpPr>
          <p:cNvPr id="6" name="Group 5"/>
          <p:cNvGrpSpPr/>
          <p:nvPr/>
        </p:nvGrpSpPr>
        <p:grpSpPr>
          <a:xfrm>
            <a:off x="220680" y="1066800"/>
            <a:ext cx="8702640" cy="5486400"/>
            <a:chOff x="220680" y="1066800"/>
            <a:chExt cx="8702640" cy="5486400"/>
          </a:xfrm>
        </p:grpSpPr>
        <p:sp>
          <p:nvSpPr>
            <p:cNvPr id="50" name="Rectangle 49"/>
            <p:cNvSpPr/>
            <p:nvPr/>
          </p:nvSpPr>
          <p:spPr>
            <a:xfrm>
              <a:off x="4635503" y="1066800"/>
              <a:ext cx="4287817" cy="2667000"/>
            </a:xfrm>
            <a:prstGeom prst="rect">
              <a:avLst/>
            </a:prstGeom>
            <a:solidFill>
              <a:schemeClr val="bg2">
                <a:lumMod val="85000"/>
              </a:schemeClr>
            </a:solidFill>
            <a:ln w="28575" cap="flat" cmpd="sng" algn="ctr">
              <a:solidFill>
                <a:schemeClr val="bg2">
                  <a:lumMod val="85000"/>
                </a:schemeClr>
              </a:solidFill>
              <a:prstDash val="solid"/>
            </a:ln>
            <a:effectLst/>
          </p:spPr>
          <p:txBody>
            <a:bodyPr rtlCol="0" anchor="ctr"/>
            <a:lstStyle/>
            <a:p>
              <a:pPr algn="ctr" defTabSz="914400"/>
              <a:endParaRPr lang="en-US" sz="1100" b="1" kern="0" dirty="0">
                <a:solidFill>
                  <a:srgbClr val="FF0000"/>
                </a:solidFill>
                <a:latin typeface="Arial"/>
              </a:endParaRPr>
            </a:p>
          </p:txBody>
        </p:sp>
        <p:grpSp>
          <p:nvGrpSpPr>
            <p:cNvPr id="53" name="Group 334"/>
            <p:cNvGrpSpPr>
              <a:grpSpLocks/>
            </p:cNvGrpSpPr>
            <p:nvPr/>
          </p:nvGrpSpPr>
          <p:grpSpPr bwMode="auto">
            <a:xfrm flipH="1" flipV="1">
              <a:off x="7630022" y="2805593"/>
              <a:ext cx="638216" cy="472724"/>
              <a:chOff x="3353" y="2605"/>
              <a:chExt cx="257" cy="257"/>
            </a:xfrm>
          </p:grpSpPr>
          <p:sp>
            <p:nvSpPr>
              <p:cNvPr id="68" name="Line 335"/>
              <p:cNvSpPr>
                <a:spLocks noChangeShapeType="1"/>
              </p:cNvSpPr>
              <p:nvPr/>
            </p:nvSpPr>
            <p:spPr bwMode="auto">
              <a:xfrm flipV="1">
                <a:off x="3359" y="2605"/>
                <a:ext cx="0" cy="25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9" name="Line 336"/>
              <p:cNvSpPr>
                <a:spLocks noChangeShapeType="1"/>
              </p:cNvSpPr>
              <p:nvPr/>
            </p:nvSpPr>
            <p:spPr bwMode="auto">
              <a:xfrm rot="16200000" flipV="1">
                <a:off x="3482" y="2476"/>
                <a:ext cx="0" cy="257"/>
              </a:xfrm>
              <a:prstGeom prst="line">
                <a:avLst/>
              </a:prstGeom>
              <a:noFill/>
              <a:ln w="381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55" name="Rounded Rectangle 54"/>
            <p:cNvSpPr/>
            <p:nvPr/>
          </p:nvSpPr>
          <p:spPr>
            <a:xfrm>
              <a:off x="7633611" y="2296371"/>
              <a:ext cx="1215781" cy="502754"/>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Executing</a:t>
              </a:r>
            </a:p>
          </p:txBody>
        </p:sp>
        <p:sp>
          <p:nvSpPr>
            <p:cNvPr id="56" name="Rounded Rectangle 55"/>
            <p:cNvSpPr/>
            <p:nvPr/>
          </p:nvSpPr>
          <p:spPr>
            <a:xfrm>
              <a:off x="4836437" y="2984672"/>
              <a:ext cx="1215781" cy="502754"/>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Closing</a:t>
              </a:r>
              <a:endParaRPr kumimoji="0" lang="en-US" sz="1100" i="0" u="none" strike="noStrike" kern="0" cap="none" spc="0" normalizeH="0" baseline="0" noProof="0" dirty="0">
                <a:ln>
                  <a:noFill/>
                </a:ln>
                <a:solidFill>
                  <a:srgbClr val="FFFFFF"/>
                </a:solidFill>
                <a:effectLst/>
                <a:uLnTx/>
                <a:uFillTx/>
                <a:latin typeface="Calibri"/>
                <a:ea typeface="+mn-ea"/>
                <a:cs typeface="Calibri"/>
              </a:endParaRPr>
            </a:p>
          </p:txBody>
        </p:sp>
        <p:sp>
          <p:nvSpPr>
            <p:cNvPr id="58" name="Rounded Rectangle 57"/>
            <p:cNvSpPr/>
            <p:nvPr/>
          </p:nvSpPr>
          <p:spPr>
            <a:xfrm>
              <a:off x="4836437" y="1585383"/>
              <a:ext cx="1215781" cy="502754"/>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Initiating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sp>
          <p:nvSpPr>
            <p:cNvPr id="59" name="Line 300"/>
            <p:cNvSpPr>
              <a:spLocks noChangeShapeType="1"/>
            </p:cNvSpPr>
            <p:nvPr/>
          </p:nvSpPr>
          <p:spPr bwMode="auto">
            <a:xfrm>
              <a:off x="6033764" y="1834585"/>
              <a:ext cx="380477" cy="348"/>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0" name="Line 300"/>
            <p:cNvSpPr>
              <a:spLocks noChangeShapeType="1"/>
            </p:cNvSpPr>
            <p:nvPr/>
          </p:nvSpPr>
          <p:spPr bwMode="auto">
            <a:xfrm rot="10800000">
              <a:off x="6049256" y="3241215"/>
              <a:ext cx="592397"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1" name="Rounded Rectangle 60"/>
            <p:cNvSpPr/>
            <p:nvPr/>
          </p:nvSpPr>
          <p:spPr>
            <a:xfrm>
              <a:off x="6414242" y="3007360"/>
              <a:ext cx="1214538" cy="50419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FFFF"/>
                  </a:solidFill>
                  <a:effectLst/>
                  <a:uLnTx/>
                  <a:uFillTx/>
                  <a:latin typeface="Calibri"/>
                  <a:ea typeface="+mn-ea"/>
                  <a:cs typeface="Calibri"/>
                </a:rPr>
                <a:t>Monitoring &amp;  Controlling</a:t>
              </a:r>
            </a:p>
          </p:txBody>
        </p:sp>
        <p:grpSp>
          <p:nvGrpSpPr>
            <p:cNvPr id="62" name="Group 334"/>
            <p:cNvGrpSpPr>
              <a:grpSpLocks/>
            </p:cNvGrpSpPr>
            <p:nvPr/>
          </p:nvGrpSpPr>
          <p:grpSpPr bwMode="auto">
            <a:xfrm rot="10800000" flipH="1" flipV="1">
              <a:off x="6981102" y="2536071"/>
              <a:ext cx="638216" cy="472724"/>
              <a:chOff x="3353" y="2605"/>
              <a:chExt cx="257" cy="257"/>
            </a:xfrm>
          </p:grpSpPr>
          <p:sp>
            <p:nvSpPr>
              <p:cNvPr id="64" name="Line 335"/>
              <p:cNvSpPr>
                <a:spLocks noChangeShapeType="1"/>
              </p:cNvSpPr>
              <p:nvPr/>
            </p:nvSpPr>
            <p:spPr bwMode="auto">
              <a:xfrm flipV="1">
                <a:off x="3359" y="2605"/>
                <a:ext cx="0" cy="257"/>
              </a:xfrm>
              <a:prstGeom prst="line">
                <a:avLst/>
              </a:prstGeom>
              <a:noFill/>
              <a:ln w="38100">
                <a:solidFill>
                  <a:srgbClr val="000000"/>
                </a:solidFill>
                <a:prstDash val="solid"/>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5" name="Line 336"/>
              <p:cNvSpPr>
                <a:spLocks noChangeShapeType="1"/>
              </p:cNvSpPr>
              <p:nvPr/>
            </p:nvSpPr>
            <p:spPr bwMode="auto">
              <a:xfrm rot="16200000" flipV="1">
                <a:off x="3482" y="2476"/>
                <a:ext cx="0" cy="257"/>
              </a:xfrm>
              <a:prstGeom prst="line">
                <a:avLst/>
              </a:prstGeom>
              <a:noFill/>
              <a:ln w="38100">
                <a:solidFill>
                  <a:srgbClr val="000000"/>
                </a:solidFill>
                <a:prstDash val="solid"/>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63" name="Line 300"/>
            <p:cNvSpPr>
              <a:spLocks noChangeShapeType="1"/>
            </p:cNvSpPr>
            <p:nvPr/>
          </p:nvSpPr>
          <p:spPr bwMode="auto">
            <a:xfrm rot="16200000">
              <a:off x="6781033" y="2320183"/>
              <a:ext cx="429937" cy="0"/>
            </a:xfrm>
            <a:prstGeom prst="line">
              <a:avLst/>
            </a:prstGeom>
            <a:noFill/>
            <a:ln w="38100">
              <a:solidFill>
                <a:srgbClr val="000000"/>
              </a:solidFill>
              <a:prstDash val="solid"/>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7" name="Rounded Rectangle 56"/>
            <p:cNvSpPr/>
            <p:nvPr/>
          </p:nvSpPr>
          <p:spPr>
            <a:xfrm>
              <a:off x="6417829" y="1585383"/>
              <a:ext cx="1215781" cy="502754"/>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Planning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sp>
          <p:nvSpPr>
            <p:cNvPr id="52" name="Rectangle 51"/>
            <p:cNvSpPr/>
            <p:nvPr/>
          </p:nvSpPr>
          <p:spPr>
            <a:xfrm>
              <a:off x="4975077" y="1093697"/>
              <a:ext cx="3608681" cy="369332"/>
            </a:xfrm>
            <a:prstGeom prst="rect">
              <a:avLst/>
            </a:prstGeom>
          </p:spPr>
          <p:txBody>
            <a:bodyPr wrap="none">
              <a:spAutoFit/>
            </a:bodyPr>
            <a:lstStyle/>
            <a:p>
              <a:pPr algn="ctr" defTabSz="914400"/>
              <a:r>
                <a:rPr lang="en-US" b="1" kern="0" dirty="0">
                  <a:solidFill>
                    <a:schemeClr val="accent1">
                      <a:lumMod val="75000"/>
                    </a:schemeClr>
                  </a:solidFill>
                  <a:latin typeface="Arial"/>
                </a:rPr>
                <a:t>Stage 2: Stadium Construction</a:t>
              </a:r>
            </a:p>
          </p:txBody>
        </p:sp>
        <p:grpSp>
          <p:nvGrpSpPr>
            <p:cNvPr id="4" name="Group 3"/>
            <p:cNvGrpSpPr/>
            <p:nvPr/>
          </p:nvGrpSpPr>
          <p:grpSpPr>
            <a:xfrm>
              <a:off x="220680" y="1066800"/>
              <a:ext cx="8046316" cy="5486400"/>
              <a:chOff x="286898" y="1066800"/>
              <a:chExt cx="8046316" cy="5486400"/>
            </a:xfrm>
          </p:grpSpPr>
          <p:grpSp>
            <p:nvGrpSpPr>
              <p:cNvPr id="28" name="Group 27"/>
              <p:cNvGrpSpPr>
                <a:grpSpLocks noChangeAspect="1"/>
              </p:cNvGrpSpPr>
              <p:nvPr/>
            </p:nvGrpSpPr>
            <p:grpSpPr>
              <a:xfrm>
                <a:off x="286898" y="1066800"/>
                <a:ext cx="4287817" cy="2667000"/>
                <a:chOff x="1066800" y="3200400"/>
                <a:chExt cx="4419600" cy="2743200"/>
              </a:xfrm>
            </p:grpSpPr>
            <p:sp>
              <p:nvSpPr>
                <p:cNvPr id="29" name="Rectangle 28"/>
                <p:cNvSpPr/>
                <p:nvPr/>
              </p:nvSpPr>
              <p:spPr>
                <a:xfrm>
                  <a:off x="1066800" y="3200400"/>
                  <a:ext cx="4419600" cy="2743200"/>
                </a:xfrm>
                <a:prstGeom prst="rect">
                  <a:avLst/>
                </a:prstGeom>
                <a:solidFill>
                  <a:schemeClr val="bg2">
                    <a:lumMod val="85000"/>
                  </a:schemeClr>
                </a:solidFill>
                <a:ln w="28575" cap="flat" cmpd="sng" algn="ctr">
                  <a:solidFill>
                    <a:schemeClr val="bg2">
                      <a:lumMod val="85000"/>
                    </a:schemeClr>
                  </a:solidFill>
                  <a:prstDash val="solid"/>
                </a:ln>
                <a:effectLst/>
              </p:spPr>
              <p:txBody>
                <a:bodyPr rtlCol="0" anchor="ctr"/>
                <a:lstStyle/>
                <a:p>
                  <a:pPr algn="ctr" defTabSz="914400"/>
                  <a:endParaRPr lang="en-US" sz="1100" b="1" kern="0" dirty="0">
                    <a:solidFill>
                      <a:srgbClr val="FF0000"/>
                    </a:solidFill>
                    <a:latin typeface="Arial"/>
                  </a:endParaRPr>
                </a:p>
              </p:txBody>
            </p:sp>
            <p:grpSp>
              <p:nvGrpSpPr>
                <p:cNvPr id="30" name="Group 29"/>
                <p:cNvGrpSpPr/>
                <p:nvPr/>
              </p:nvGrpSpPr>
              <p:grpSpPr>
                <a:xfrm>
                  <a:off x="1273910" y="3733800"/>
                  <a:ext cx="4136290" cy="1981199"/>
                  <a:chOff x="1273910" y="1627846"/>
                  <a:chExt cx="7184290" cy="4087153"/>
                </a:xfrm>
              </p:grpSpPr>
              <p:grpSp>
                <p:nvGrpSpPr>
                  <p:cNvPr id="32" name="Group 334"/>
                  <p:cNvGrpSpPr>
                    <a:grpSpLocks/>
                  </p:cNvGrpSpPr>
                  <p:nvPr/>
                </p:nvGrpSpPr>
                <p:grpSpPr bwMode="auto">
                  <a:xfrm flipH="1" flipV="1">
                    <a:off x="6275193" y="4217023"/>
                    <a:ext cx="1142581" cy="1003078"/>
                    <a:chOff x="3353" y="2605"/>
                    <a:chExt cx="257" cy="257"/>
                  </a:xfrm>
                </p:grpSpPr>
                <p:sp>
                  <p:nvSpPr>
                    <p:cNvPr id="47" name="Line 335"/>
                    <p:cNvSpPr>
                      <a:spLocks noChangeShapeType="1"/>
                    </p:cNvSpPr>
                    <p:nvPr/>
                  </p:nvSpPr>
                  <p:spPr bwMode="auto">
                    <a:xfrm flipV="1">
                      <a:off x="3359" y="2605"/>
                      <a:ext cx="0" cy="25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 name="Line 336"/>
                    <p:cNvSpPr>
                      <a:spLocks noChangeShapeType="1"/>
                    </p:cNvSpPr>
                    <p:nvPr/>
                  </p:nvSpPr>
                  <p:spPr bwMode="auto">
                    <a:xfrm rot="16200000" flipV="1">
                      <a:off x="3482" y="2476"/>
                      <a:ext cx="0" cy="257"/>
                    </a:xfrm>
                    <a:prstGeom prst="line">
                      <a:avLst/>
                    </a:prstGeom>
                    <a:noFill/>
                    <a:ln w="381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33" name="Group 334"/>
                  <p:cNvGrpSpPr>
                    <a:grpSpLocks/>
                  </p:cNvGrpSpPr>
                  <p:nvPr/>
                </p:nvGrpSpPr>
                <p:grpSpPr bwMode="auto">
                  <a:xfrm rot="16200000" flipH="1" flipV="1">
                    <a:off x="6249296" y="2005943"/>
                    <a:ext cx="942518" cy="1298712"/>
                    <a:chOff x="3359" y="2605"/>
                    <a:chExt cx="212" cy="257"/>
                  </a:xfrm>
                </p:grpSpPr>
                <p:sp>
                  <p:nvSpPr>
                    <p:cNvPr id="45" name="Line 335"/>
                    <p:cNvSpPr>
                      <a:spLocks noChangeShapeType="1"/>
                    </p:cNvSpPr>
                    <p:nvPr/>
                  </p:nvSpPr>
                  <p:spPr bwMode="auto">
                    <a:xfrm flipV="1">
                      <a:off x="3359" y="2605"/>
                      <a:ext cx="0" cy="25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 name="Line 336"/>
                    <p:cNvSpPr>
                      <a:spLocks noChangeShapeType="1"/>
                    </p:cNvSpPr>
                    <p:nvPr/>
                  </p:nvSpPr>
                  <p:spPr bwMode="auto">
                    <a:xfrm rot="16200000" flipV="1">
                      <a:off x="3465" y="2499"/>
                      <a:ext cx="0" cy="212"/>
                    </a:xfrm>
                    <a:prstGeom prst="line">
                      <a:avLst/>
                    </a:prstGeom>
                    <a:noFill/>
                    <a:ln w="381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34" name="Rounded Rectangle 33"/>
                  <p:cNvSpPr/>
                  <p:nvPr/>
                </p:nvSpPr>
                <p:spPr>
                  <a:xfrm>
                    <a:off x="6281618" y="3136499"/>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Executing</a:t>
                    </a:r>
                  </a:p>
                </p:txBody>
              </p:sp>
              <p:sp>
                <p:nvSpPr>
                  <p:cNvPr id="35" name="Rounded Rectangle 34"/>
                  <p:cNvSpPr/>
                  <p:nvPr/>
                </p:nvSpPr>
                <p:spPr>
                  <a:xfrm>
                    <a:off x="1273910" y="4597011"/>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Closing</a:t>
                    </a:r>
                    <a:endParaRPr kumimoji="0" lang="en-US" sz="1100" i="0" u="none" strike="noStrike" kern="0" cap="none" spc="0" normalizeH="0" baseline="0" noProof="0" dirty="0">
                      <a:ln>
                        <a:noFill/>
                      </a:ln>
                      <a:solidFill>
                        <a:srgbClr val="FFFFFF"/>
                      </a:solidFill>
                      <a:effectLst/>
                      <a:uLnTx/>
                      <a:uFillTx/>
                      <a:latin typeface="Calibri"/>
                      <a:ea typeface="+mn-ea"/>
                      <a:cs typeface="Calibri"/>
                    </a:endParaRPr>
                  </a:p>
                </p:txBody>
              </p:sp>
              <p:sp>
                <p:nvSpPr>
                  <p:cNvPr id="36" name="Rounded Rectangle 35"/>
                  <p:cNvSpPr/>
                  <p:nvPr/>
                </p:nvSpPr>
                <p:spPr>
                  <a:xfrm>
                    <a:off x="4105036" y="1627846"/>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Planning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sp>
                <p:nvSpPr>
                  <p:cNvPr id="38" name="Line 300"/>
                  <p:cNvSpPr>
                    <a:spLocks noChangeShapeType="1"/>
                  </p:cNvSpPr>
                  <p:nvPr/>
                </p:nvSpPr>
                <p:spPr bwMode="auto">
                  <a:xfrm>
                    <a:off x="3247485" y="2156630"/>
                    <a:ext cx="851129" cy="738"/>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 name="Line 300"/>
                  <p:cNvSpPr>
                    <a:spLocks noChangeShapeType="1"/>
                  </p:cNvSpPr>
                  <p:nvPr/>
                </p:nvSpPr>
                <p:spPr bwMode="auto">
                  <a:xfrm rot="10800000">
                    <a:off x="3445187" y="5141370"/>
                    <a:ext cx="653423" cy="2"/>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 name="Rounded Rectangle 39"/>
                  <p:cNvSpPr/>
                  <p:nvPr/>
                </p:nvSpPr>
                <p:spPr>
                  <a:xfrm>
                    <a:off x="4098613" y="4645153"/>
                    <a:ext cx="2174355" cy="1069846"/>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FFFF"/>
                        </a:solidFill>
                        <a:effectLst/>
                        <a:uLnTx/>
                        <a:uFillTx/>
                        <a:latin typeface="Calibri"/>
                        <a:ea typeface="+mn-ea"/>
                        <a:cs typeface="Calibri"/>
                      </a:rPr>
                      <a:t>Monitoring &amp;  Controlling</a:t>
                    </a:r>
                  </a:p>
                </p:txBody>
              </p:sp>
              <p:grpSp>
                <p:nvGrpSpPr>
                  <p:cNvPr id="41" name="Group 334"/>
                  <p:cNvGrpSpPr>
                    <a:grpSpLocks/>
                  </p:cNvGrpSpPr>
                  <p:nvPr/>
                </p:nvGrpSpPr>
                <p:grpSpPr bwMode="auto">
                  <a:xfrm rot="10800000" flipH="1" flipV="1">
                    <a:off x="5113448" y="3645121"/>
                    <a:ext cx="1142581" cy="1003078"/>
                    <a:chOff x="3353" y="2605"/>
                    <a:chExt cx="257" cy="257"/>
                  </a:xfrm>
                </p:grpSpPr>
                <p:sp>
                  <p:nvSpPr>
                    <p:cNvPr id="43" name="Line 335"/>
                    <p:cNvSpPr>
                      <a:spLocks noChangeShapeType="1"/>
                    </p:cNvSpPr>
                    <p:nvPr/>
                  </p:nvSpPr>
                  <p:spPr bwMode="auto">
                    <a:xfrm flipV="1">
                      <a:off x="3359" y="2605"/>
                      <a:ext cx="0" cy="257"/>
                    </a:xfrm>
                    <a:prstGeom prst="line">
                      <a:avLst/>
                    </a:prstGeom>
                    <a:noFill/>
                    <a:ln w="38100">
                      <a:solidFill>
                        <a:srgbClr val="000000"/>
                      </a:solidFill>
                      <a:prstDash val="solid"/>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Line 336"/>
                    <p:cNvSpPr>
                      <a:spLocks noChangeShapeType="1"/>
                    </p:cNvSpPr>
                    <p:nvPr/>
                  </p:nvSpPr>
                  <p:spPr bwMode="auto">
                    <a:xfrm rot="16200000" flipV="1">
                      <a:off x="3482" y="2476"/>
                      <a:ext cx="0" cy="257"/>
                    </a:xfrm>
                    <a:prstGeom prst="line">
                      <a:avLst/>
                    </a:prstGeom>
                    <a:noFill/>
                    <a:ln w="38100">
                      <a:solidFill>
                        <a:srgbClr val="000000"/>
                      </a:solidFill>
                      <a:prstDash val="solid"/>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42" name="Line 300"/>
                  <p:cNvSpPr>
                    <a:spLocks noChangeShapeType="1"/>
                  </p:cNvSpPr>
                  <p:nvPr/>
                </p:nvSpPr>
                <p:spPr bwMode="auto">
                  <a:xfrm rot="16200000">
                    <a:off x="4683978" y="3187025"/>
                    <a:ext cx="912288" cy="0"/>
                  </a:xfrm>
                  <a:prstGeom prst="line">
                    <a:avLst/>
                  </a:prstGeom>
                  <a:noFill/>
                  <a:ln w="38100">
                    <a:solidFill>
                      <a:srgbClr val="000000"/>
                    </a:solidFill>
                    <a:prstDash val="solid"/>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 name="Rounded Rectangle 36"/>
                  <p:cNvSpPr/>
                  <p:nvPr/>
                </p:nvSpPr>
                <p:spPr>
                  <a:xfrm>
                    <a:off x="1273910" y="1627846"/>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Initiating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grpSp>
            <p:sp>
              <p:nvSpPr>
                <p:cNvPr id="31" name="Rectangle 30"/>
                <p:cNvSpPr/>
                <p:nvPr/>
              </p:nvSpPr>
              <p:spPr>
                <a:xfrm>
                  <a:off x="1905879" y="3228063"/>
                  <a:ext cx="2741446" cy="379884"/>
                </a:xfrm>
                <a:prstGeom prst="rect">
                  <a:avLst/>
                </a:prstGeom>
              </p:spPr>
              <p:txBody>
                <a:bodyPr wrap="none">
                  <a:spAutoFit/>
                </a:bodyPr>
                <a:lstStyle/>
                <a:p>
                  <a:pPr algn="ctr" defTabSz="914400"/>
                  <a:r>
                    <a:rPr lang="en-US" b="1" kern="0" dirty="0">
                      <a:solidFill>
                        <a:schemeClr val="accent1">
                          <a:lumMod val="75000"/>
                        </a:schemeClr>
                      </a:solidFill>
                      <a:latin typeface="Arial"/>
                    </a:rPr>
                    <a:t>Stage 1: Site Selection</a:t>
                  </a:r>
                </a:p>
              </p:txBody>
            </p:sp>
          </p:grpSp>
          <p:sp>
            <p:nvSpPr>
              <p:cNvPr id="70" name="Line 335"/>
              <p:cNvSpPr>
                <a:spLocks noChangeShapeType="1"/>
              </p:cNvSpPr>
              <p:nvPr/>
            </p:nvSpPr>
            <p:spPr bwMode="auto">
              <a:xfrm rot="16200000" flipH="1">
                <a:off x="8014106" y="1515477"/>
                <a:ext cx="0" cy="638216"/>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72" name="Group 71"/>
              <p:cNvGrpSpPr/>
              <p:nvPr/>
            </p:nvGrpSpPr>
            <p:grpSpPr>
              <a:xfrm>
                <a:off x="2493983" y="3886200"/>
                <a:ext cx="4287817" cy="2667000"/>
                <a:chOff x="1066800" y="3200400"/>
                <a:chExt cx="4419600" cy="2743200"/>
              </a:xfrm>
            </p:grpSpPr>
            <p:sp>
              <p:nvSpPr>
                <p:cNvPr id="73" name="Rectangle 72"/>
                <p:cNvSpPr/>
                <p:nvPr/>
              </p:nvSpPr>
              <p:spPr>
                <a:xfrm>
                  <a:off x="1066800" y="3200400"/>
                  <a:ext cx="4419600" cy="2743200"/>
                </a:xfrm>
                <a:prstGeom prst="rect">
                  <a:avLst/>
                </a:prstGeom>
                <a:solidFill>
                  <a:schemeClr val="bg2">
                    <a:lumMod val="85000"/>
                  </a:schemeClr>
                </a:solidFill>
                <a:ln w="28575" cap="flat" cmpd="sng" algn="ctr">
                  <a:solidFill>
                    <a:schemeClr val="bg2">
                      <a:lumMod val="85000"/>
                    </a:schemeClr>
                  </a:solidFill>
                  <a:prstDash val="solid"/>
                </a:ln>
                <a:effectLst/>
              </p:spPr>
              <p:txBody>
                <a:bodyPr rtlCol="0" anchor="ctr"/>
                <a:lstStyle/>
                <a:p>
                  <a:pPr algn="ctr" defTabSz="914400"/>
                  <a:endParaRPr lang="en-US" sz="1100" b="1" kern="0" dirty="0">
                    <a:solidFill>
                      <a:srgbClr val="FF0000"/>
                    </a:solidFill>
                    <a:latin typeface="Arial"/>
                  </a:endParaRPr>
                </a:p>
              </p:txBody>
            </p:sp>
            <p:grpSp>
              <p:nvGrpSpPr>
                <p:cNvPr id="74" name="Group 73"/>
                <p:cNvGrpSpPr/>
                <p:nvPr/>
              </p:nvGrpSpPr>
              <p:grpSpPr>
                <a:xfrm>
                  <a:off x="1273910" y="3733800"/>
                  <a:ext cx="4136290" cy="1981200"/>
                  <a:chOff x="1273910" y="1627846"/>
                  <a:chExt cx="7184290" cy="4087154"/>
                </a:xfrm>
              </p:grpSpPr>
              <p:grpSp>
                <p:nvGrpSpPr>
                  <p:cNvPr id="76" name="Group 334"/>
                  <p:cNvGrpSpPr>
                    <a:grpSpLocks/>
                  </p:cNvGrpSpPr>
                  <p:nvPr/>
                </p:nvGrpSpPr>
                <p:grpSpPr bwMode="auto">
                  <a:xfrm flipH="1" flipV="1">
                    <a:off x="6275193" y="4217023"/>
                    <a:ext cx="1142581" cy="1003078"/>
                    <a:chOff x="3353" y="2605"/>
                    <a:chExt cx="257" cy="257"/>
                  </a:xfrm>
                </p:grpSpPr>
                <p:sp>
                  <p:nvSpPr>
                    <p:cNvPr id="91" name="Line 335"/>
                    <p:cNvSpPr>
                      <a:spLocks noChangeShapeType="1"/>
                    </p:cNvSpPr>
                    <p:nvPr/>
                  </p:nvSpPr>
                  <p:spPr bwMode="auto">
                    <a:xfrm flipV="1">
                      <a:off x="3359" y="2605"/>
                      <a:ext cx="0" cy="25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2" name="Line 336"/>
                    <p:cNvSpPr>
                      <a:spLocks noChangeShapeType="1"/>
                    </p:cNvSpPr>
                    <p:nvPr/>
                  </p:nvSpPr>
                  <p:spPr bwMode="auto">
                    <a:xfrm rot="16200000" flipV="1">
                      <a:off x="3482" y="2476"/>
                      <a:ext cx="0" cy="257"/>
                    </a:xfrm>
                    <a:prstGeom prst="line">
                      <a:avLst/>
                    </a:prstGeom>
                    <a:noFill/>
                    <a:ln w="381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77" name="Group 334"/>
                  <p:cNvGrpSpPr>
                    <a:grpSpLocks/>
                  </p:cNvGrpSpPr>
                  <p:nvPr/>
                </p:nvGrpSpPr>
                <p:grpSpPr bwMode="auto">
                  <a:xfrm rot="16200000" flipH="1" flipV="1">
                    <a:off x="6238180" y="1990380"/>
                    <a:ext cx="964747" cy="1298712"/>
                    <a:chOff x="3353" y="2605"/>
                    <a:chExt cx="217" cy="257"/>
                  </a:xfrm>
                </p:grpSpPr>
                <p:sp>
                  <p:nvSpPr>
                    <p:cNvPr id="89" name="Line 335"/>
                    <p:cNvSpPr>
                      <a:spLocks noChangeShapeType="1"/>
                    </p:cNvSpPr>
                    <p:nvPr/>
                  </p:nvSpPr>
                  <p:spPr bwMode="auto">
                    <a:xfrm flipV="1">
                      <a:off x="3359" y="2605"/>
                      <a:ext cx="0" cy="257"/>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0" name="Line 336"/>
                    <p:cNvSpPr>
                      <a:spLocks noChangeShapeType="1"/>
                    </p:cNvSpPr>
                    <p:nvPr/>
                  </p:nvSpPr>
                  <p:spPr bwMode="auto">
                    <a:xfrm rot="16200000" flipV="1">
                      <a:off x="3462" y="2496"/>
                      <a:ext cx="0" cy="217"/>
                    </a:xfrm>
                    <a:prstGeom prst="line">
                      <a:avLst/>
                    </a:prstGeom>
                    <a:noFill/>
                    <a:ln w="381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78" name="Rounded Rectangle 77"/>
                  <p:cNvSpPr/>
                  <p:nvPr/>
                </p:nvSpPr>
                <p:spPr>
                  <a:xfrm>
                    <a:off x="6281618" y="3136499"/>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Executing</a:t>
                    </a:r>
                  </a:p>
                </p:txBody>
              </p:sp>
              <p:sp>
                <p:nvSpPr>
                  <p:cNvPr id="79" name="Rounded Rectangle 78"/>
                  <p:cNvSpPr/>
                  <p:nvPr/>
                </p:nvSpPr>
                <p:spPr>
                  <a:xfrm>
                    <a:off x="1273910" y="4597011"/>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Closing</a:t>
                    </a:r>
                    <a:endParaRPr kumimoji="0" lang="en-US" sz="1100" i="0" u="none" strike="noStrike" kern="0" cap="none" spc="0" normalizeH="0" baseline="0" noProof="0" dirty="0">
                      <a:ln>
                        <a:noFill/>
                      </a:ln>
                      <a:solidFill>
                        <a:srgbClr val="FFFFFF"/>
                      </a:solidFill>
                      <a:effectLst/>
                      <a:uLnTx/>
                      <a:uFillTx/>
                      <a:latin typeface="Calibri"/>
                      <a:ea typeface="+mn-ea"/>
                      <a:cs typeface="Calibri"/>
                    </a:endParaRPr>
                  </a:p>
                </p:txBody>
              </p:sp>
              <p:sp>
                <p:nvSpPr>
                  <p:cNvPr id="80" name="Rounded Rectangle 79"/>
                  <p:cNvSpPr/>
                  <p:nvPr/>
                </p:nvSpPr>
                <p:spPr>
                  <a:xfrm>
                    <a:off x="4105036" y="1627846"/>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Planning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sp>
                <p:nvSpPr>
                  <p:cNvPr id="82" name="Line 300"/>
                  <p:cNvSpPr>
                    <a:spLocks noChangeShapeType="1"/>
                  </p:cNvSpPr>
                  <p:nvPr/>
                </p:nvSpPr>
                <p:spPr bwMode="auto">
                  <a:xfrm flipV="1">
                    <a:off x="3181882" y="2157367"/>
                    <a:ext cx="916731" cy="26666"/>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3" name="Line 300"/>
                  <p:cNvSpPr>
                    <a:spLocks noChangeShapeType="1"/>
                  </p:cNvSpPr>
                  <p:nvPr/>
                </p:nvSpPr>
                <p:spPr bwMode="auto">
                  <a:xfrm rot="10800000">
                    <a:off x="3445189" y="5141371"/>
                    <a:ext cx="898505" cy="14389"/>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 name="Rounded Rectangle 83"/>
                  <p:cNvSpPr/>
                  <p:nvPr/>
                </p:nvSpPr>
                <p:spPr>
                  <a:xfrm>
                    <a:off x="4098614" y="4645153"/>
                    <a:ext cx="2174356" cy="1069847"/>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FFFF"/>
                        </a:solidFill>
                        <a:effectLst/>
                        <a:uLnTx/>
                        <a:uFillTx/>
                        <a:latin typeface="Calibri"/>
                        <a:ea typeface="+mn-ea"/>
                        <a:cs typeface="Calibri"/>
                      </a:rPr>
                      <a:t>Monitoring &amp;  Controlling</a:t>
                    </a:r>
                  </a:p>
                </p:txBody>
              </p:sp>
              <p:grpSp>
                <p:nvGrpSpPr>
                  <p:cNvPr id="85" name="Group 334"/>
                  <p:cNvGrpSpPr>
                    <a:grpSpLocks/>
                  </p:cNvGrpSpPr>
                  <p:nvPr/>
                </p:nvGrpSpPr>
                <p:grpSpPr bwMode="auto">
                  <a:xfrm rot="10800000" flipH="1" flipV="1">
                    <a:off x="5113448" y="3645121"/>
                    <a:ext cx="1142581" cy="1003078"/>
                    <a:chOff x="3353" y="2605"/>
                    <a:chExt cx="257" cy="257"/>
                  </a:xfrm>
                </p:grpSpPr>
                <p:sp>
                  <p:nvSpPr>
                    <p:cNvPr id="87" name="Line 335"/>
                    <p:cNvSpPr>
                      <a:spLocks noChangeShapeType="1"/>
                    </p:cNvSpPr>
                    <p:nvPr/>
                  </p:nvSpPr>
                  <p:spPr bwMode="auto">
                    <a:xfrm flipV="1">
                      <a:off x="3359" y="2605"/>
                      <a:ext cx="0" cy="257"/>
                    </a:xfrm>
                    <a:prstGeom prst="line">
                      <a:avLst/>
                    </a:prstGeom>
                    <a:noFill/>
                    <a:ln w="38100">
                      <a:solidFill>
                        <a:srgbClr val="000000"/>
                      </a:solidFill>
                      <a:prstDash val="solid"/>
                      <a:round/>
                      <a:headEn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8" name="Line 336"/>
                    <p:cNvSpPr>
                      <a:spLocks noChangeShapeType="1"/>
                    </p:cNvSpPr>
                    <p:nvPr/>
                  </p:nvSpPr>
                  <p:spPr bwMode="auto">
                    <a:xfrm rot="16200000" flipV="1">
                      <a:off x="3482" y="2476"/>
                      <a:ext cx="0" cy="257"/>
                    </a:xfrm>
                    <a:prstGeom prst="line">
                      <a:avLst/>
                    </a:prstGeom>
                    <a:noFill/>
                    <a:ln w="38100">
                      <a:solidFill>
                        <a:srgbClr val="000000"/>
                      </a:solidFill>
                      <a:prstDash val="solid"/>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86" name="Line 300"/>
                  <p:cNvSpPr>
                    <a:spLocks noChangeShapeType="1"/>
                  </p:cNvSpPr>
                  <p:nvPr/>
                </p:nvSpPr>
                <p:spPr bwMode="auto">
                  <a:xfrm rot="16200000">
                    <a:off x="4683978" y="3187025"/>
                    <a:ext cx="912288" cy="0"/>
                  </a:xfrm>
                  <a:prstGeom prst="line">
                    <a:avLst/>
                  </a:prstGeom>
                  <a:noFill/>
                  <a:ln w="38100">
                    <a:solidFill>
                      <a:srgbClr val="000000"/>
                    </a:solidFill>
                    <a:prstDash val="solid"/>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 name="Rounded Rectangle 80"/>
                  <p:cNvSpPr/>
                  <p:nvPr/>
                </p:nvSpPr>
                <p:spPr>
                  <a:xfrm>
                    <a:off x="1273910" y="1627846"/>
                    <a:ext cx="2176582" cy="1066800"/>
                  </a:xfrm>
                  <a:prstGeom prst="roundRect">
                    <a:avLst/>
                  </a:prstGeom>
                  <a:solidFill>
                    <a:schemeClr val="accent1">
                      <a:lumMod val="75000"/>
                    </a:schemeClr>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a:ea typeface="+mn-ea"/>
                        <a:cs typeface="Calibri"/>
                      </a:rPr>
                      <a:t>Initiating</a:t>
                    </a:r>
                    <a:endParaRPr kumimoji="0" lang="en-US" sz="1200" i="0" u="none" strike="noStrike" kern="0" cap="none" spc="0" normalizeH="0" baseline="0" noProof="0" dirty="0">
                      <a:ln>
                        <a:noFill/>
                      </a:ln>
                      <a:solidFill>
                        <a:srgbClr val="FFFFFF"/>
                      </a:solidFill>
                      <a:effectLst/>
                      <a:uLnTx/>
                      <a:uFillTx/>
                      <a:latin typeface="Calibri"/>
                      <a:ea typeface="+mn-ea"/>
                      <a:cs typeface="Calibri"/>
                    </a:endParaRPr>
                  </a:p>
                </p:txBody>
              </p:sp>
            </p:grpSp>
            <p:sp>
              <p:nvSpPr>
                <p:cNvPr id="75" name="Rectangle 74"/>
                <p:cNvSpPr/>
                <p:nvPr/>
              </p:nvSpPr>
              <p:spPr>
                <a:xfrm>
                  <a:off x="1522555" y="3228063"/>
                  <a:ext cx="3508100" cy="379884"/>
                </a:xfrm>
                <a:prstGeom prst="rect">
                  <a:avLst/>
                </a:prstGeom>
              </p:spPr>
              <p:txBody>
                <a:bodyPr wrap="none">
                  <a:spAutoFit/>
                </a:bodyPr>
                <a:lstStyle/>
                <a:p>
                  <a:pPr algn="ctr" defTabSz="914400"/>
                  <a:r>
                    <a:rPr lang="en-US" b="1" kern="0" dirty="0">
                      <a:solidFill>
                        <a:schemeClr val="accent1">
                          <a:lumMod val="75000"/>
                        </a:schemeClr>
                      </a:solidFill>
                      <a:latin typeface="Arial"/>
                    </a:rPr>
                    <a:t>Stage 3: Infrastructure Setup</a:t>
                  </a:r>
                </a:p>
              </p:txBody>
            </p:sp>
          </p:grpSp>
          <p:sp>
            <p:nvSpPr>
              <p:cNvPr id="71" name="Line 336"/>
              <p:cNvSpPr>
                <a:spLocks noChangeShapeType="1"/>
              </p:cNvSpPr>
              <p:nvPr/>
            </p:nvSpPr>
            <p:spPr bwMode="auto">
              <a:xfrm rot="10800000" flipH="1">
                <a:off x="8333214" y="1834585"/>
                <a:ext cx="0" cy="444184"/>
              </a:xfrm>
              <a:prstGeom prst="line">
                <a:avLst/>
              </a:prstGeom>
              <a:noFill/>
              <a:ln w="3810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Tree>
    <p:extLst>
      <p:ext uri="{BB962C8B-B14F-4D97-AF65-F5344CB8AC3E}">
        <p14:creationId xmlns:p14="http://schemas.microsoft.com/office/powerpoint/2010/main" val="291690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Governance</a:t>
            </a:r>
          </a:p>
        </p:txBody>
      </p:sp>
      <p:sp>
        <p:nvSpPr>
          <p:cNvPr id="3" name="Slide Number Placeholder 2"/>
          <p:cNvSpPr>
            <a:spLocks noGrp="1"/>
          </p:cNvSpPr>
          <p:nvPr>
            <p:ph type="sldNum" sz="quarter" idx="4"/>
          </p:nvPr>
        </p:nvSpPr>
        <p:spPr/>
        <p:txBody>
          <a:bodyPr/>
          <a:lstStyle/>
          <a:p>
            <a:fld id="{A8160BDD-7155-D744-B749-9730458604AD}" type="slidenum">
              <a:rPr lang="en-US" smtClean="0"/>
              <a:t>23</a:t>
            </a:fld>
            <a:endParaRPr lang="en-US" dirty="0"/>
          </a:p>
        </p:txBody>
      </p:sp>
      <p:sp>
        <p:nvSpPr>
          <p:cNvPr id="4" name="Content Placeholder 3"/>
          <p:cNvSpPr>
            <a:spLocks noGrp="1"/>
          </p:cNvSpPr>
          <p:nvPr>
            <p:ph idx="1"/>
          </p:nvPr>
        </p:nvSpPr>
        <p:spPr/>
        <p:txBody>
          <a:bodyPr/>
          <a:lstStyle/>
          <a:p>
            <a:r>
              <a:rPr lang="en-US" dirty="0"/>
              <a:t>Methodology carried out throughout the life cycle of a project.</a:t>
            </a:r>
          </a:p>
          <a:p>
            <a:r>
              <a:rPr lang="en-US" dirty="0"/>
              <a:t>Contains project phase reviews.</a:t>
            </a:r>
          </a:p>
          <a:p>
            <a:r>
              <a:rPr lang="en-US" dirty="0"/>
              <a:t>Management review is done at the start of every phase.</a:t>
            </a:r>
          </a:p>
        </p:txBody>
      </p:sp>
    </p:spTree>
    <p:extLst>
      <p:ext uri="{BB962C8B-B14F-4D97-AF65-F5344CB8AC3E}">
        <p14:creationId xmlns:p14="http://schemas.microsoft.com/office/powerpoint/2010/main" val="424809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Governance Activities in a Project</a:t>
            </a:r>
          </a:p>
        </p:txBody>
      </p:sp>
      <p:sp>
        <p:nvSpPr>
          <p:cNvPr id="2" name="Slide Number Placeholder 1"/>
          <p:cNvSpPr>
            <a:spLocks noGrp="1"/>
          </p:cNvSpPr>
          <p:nvPr>
            <p:ph type="sldNum" sz="quarter" idx="4"/>
          </p:nvPr>
        </p:nvSpPr>
        <p:spPr/>
        <p:txBody>
          <a:bodyPr/>
          <a:lstStyle/>
          <a:p>
            <a:fld id="{A8160BDD-7155-D744-B749-9730458604AD}" type="slidenum">
              <a:rPr lang="en-US" smtClean="0"/>
              <a:pPr/>
              <a:t>24</a:t>
            </a:fld>
            <a:endParaRPr lang="en-US" dirty="0"/>
          </a:p>
        </p:txBody>
      </p:sp>
      <p:sp>
        <p:nvSpPr>
          <p:cNvPr id="4" name="Content Placeholder 3"/>
          <p:cNvSpPr>
            <a:spLocks noGrp="1"/>
          </p:cNvSpPr>
          <p:nvPr>
            <p:ph idx="1"/>
          </p:nvPr>
        </p:nvSpPr>
        <p:spPr/>
        <p:txBody>
          <a:bodyPr/>
          <a:lstStyle/>
          <a:p>
            <a:r>
              <a:rPr lang="en-US" dirty="0"/>
              <a:t>At the beginning of each phase:</a:t>
            </a:r>
          </a:p>
          <a:p>
            <a:pPr lvl="1"/>
            <a:r>
              <a:rPr lang="en-US" dirty="0"/>
              <a:t>Verify and validate the former assumptions.</a:t>
            </a:r>
          </a:p>
          <a:p>
            <a:pPr lvl="1"/>
            <a:r>
              <a:rPr lang="en-US" dirty="0"/>
              <a:t>Analyze risks.</a:t>
            </a:r>
          </a:p>
          <a:p>
            <a:pPr lvl="1"/>
            <a:r>
              <a:rPr lang="en-US" dirty="0"/>
              <a:t>Explain in detail the processes required to achieve a phase’s deliverables.</a:t>
            </a:r>
          </a:p>
          <a:p>
            <a:r>
              <a:rPr lang="en-US" dirty="0"/>
              <a:t>A phase-end review is necessary to ensure completeness and acceptance.</a:t>
            </a:r>
          </a:p>
          <a:p>
            <a:r>
              <a:rPr lang="en-US" dirty="0"/>
              <a:t>A phase-end review signifies the start of the subsequent phase.</a:t>
            </a:r>
          </a:p>
          <a:p>
            <a:r>
              <a:rPr lang="en-US" dirty="0"/>
              <a:t>A project phase can be closed or a project can be terminated when:</a:t>
            </a:r>
          </a:p>
          <a:p>
            <a:pPr lvl="1"/>
            <a:r>
              <a:rPr lang="en-US" dirty="0"/>
              <a:t>Huge risks are involved.</a:t>
            </a:r>
          </a:p>
          <a:p>
            <a:pPr lvl="1"/>
            <a:r>
              <a:rPr lang="en-US" dirty="0"/>
              <a:t>Objectives are not required to be met.</a:t>
            </a:r>
          </a:p>
        </p:txBody>
      </p:sp>
    </p:spTree>
    <p:extLst>
      <p:ext uri="{BB962C8B-B14F-4D97-AF65-F5344CB8AC3E}">
        <p14:creationId xmlns:p14="http://schemas.microsoft.com/office/powerpoint/2010/main" val="779431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Phase-Gate Reviews</a:t>
            </a:r>
          </a:p>
        </p:txBody>
      </p:sp>
      <p:sp>
        <p:nvSpPr>
          <p:cNvPr id="3" name="Slide Number Placeholder 2"/>
          <p:cNvSpPr>
            <a:spLocks noGrp="1"/>
          </p:cNvSpPr>
          <p:nvPr>
            <p:ph type="sldNum" sz="quarter" idx="4"/>
          </p:nvPr>
        </p:nvSpPr>
        <p:spPr/>
        <p:txBody>
          <a:bodyPr/>
          <a:lstStyle/>
          <a:p>
            <a:fld id="{A8160BDD-7155-D744-B749-9730458604AD}" type="slidenum">
              <a:rPr lang="en-US" smtClean="0"/>
              <a:t>25</a:t>
            </a:fld>
            <a:endParaRPr lang="en-US" dirty="0"/>
          </a:p>
        </p:txBody>
      </p:sp>
      <p:sp>
        <p:nvSpPr>
          <p:cNvPr id="4" name="Content Placeholder 3"/>
          <p:cNvSpPr>
            <a:spLocks noGrp="1"/>
          </p:cNvSpPr>
          <p:nvPr>
            <p:ph idx="1"/>
          </p:nvPr>
        </p:nvSpPr>
        <p:spPr/>
        <p:txBody>
          <a:bodyPr>
            <a:normAutofit/>
          </a:bodyPr>
          <a:lstStyle/>
          <a:p>
            <a:r>
              <a:rPr lang="en-US" dirty="0"/>
              <a:t>A check point review of project deliverables and performance at the end of each phase of a project.</a:t>
            </a:r>
          </a:p>
          <a:p>
            <a:r>
              <a:rPr lang="en-US" dirty="0"/>
              <a:t>Used to check if each phase has fulfilled the exit criteria and is eligible to move to the next step.</a:t>
            </a:r>
          </a:p>
          <a:p>
            <a:r>
              <a:rPr lang="en-US" dirty="0"/>
              <a:t>Software development projects use a specialized type of phase gate called a </a:t>
            </a:r>
            <a:r>
              <a:rPr lang="en-US" i="1" dirty="0"/>
              <a:t>quality gate</a:t>
            </a:r>
            <a:r>
              <a:rPr lang="en-US" dirty="0"/>
              <a:t>.</a:t>
            </a:r>
          </a:p>
        </p:txBody>
      </p:sp>
      <p:grpSp>
        <p:nvGrpSpPr>
          <p:cNvPr id="5" name="Group 4"/>
          <p:cNvGrpSpPr/>
          <p:nvPr/>
        </p:nvGrpSpPr>
        <p:grpSpPr>
          <a:xfrm>
            <a:off x="266700" y="3886200"/>
            <a:ext cx="8610600" cy="1532649"/>
            <a:chOff x="228600" y="3191751"/>
            <a:chExt cx="8610600" cy="1532649"/>
          </a:xfrm>
        </p:grpSpPr>
        <p:cxnSp>
          <p:nvCxnSpPr>
            <p:cNvPr id="45" name="Straight Arrow Connector 44"/>
            <p:cNvCxnSpPr/>
            <p:nvPr/>
          </p:nvCxnSpPr>
          <p:spPr>
            <a:xfrm>
              <a:off x="6910264" y="3544448"/>
              <a:ext cx="862136"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410200" y="3544448"/>
              <a:ext cx="862136"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886200" y="3544448"/>
              <a:ext cx="862136"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2414464" y="3544448"/>
              <a:ext cx="862136"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914400" y="3544448"/>
              <a:ext cx="862136"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7772400" y="3192404"/>
              <a:ext cx="1066800" cy="704088"/>
            </a:xfrm>
            <a:prstGeom prst="roundRect">
              <a:avLst/>
            </a:prstGeom>
            <a:solidFill>
              <a:schemeClr val="accent1"/>
            </a:solidFill>
            <a:ln w="28575" cap="flat" cmpd="sng" algn="ctr">
              <a:noFill/>
              <a:prstDash val="solid"/>
            </a:ln>
            <a:effectLst/>
          </p:spPr>
          <p:txBody>
            <a:bodyPr rtlCol="0" anchor="ctr"/>
            <a:lstStyle/>
            <a:p>
              <a:pPr algn="ctr" defTabSz="914400"/>
              <a:r>
                <a:rPr lang="en-US" sz="1100" b="1" kern="0" dirty="0">
                  <a:solidFill>
                    <a:schemeClr val="bg1"/>
                  </a:solidFill>
                  <a:latin typeface="Arial"/>
                </a:rPr>
                <a:t>Final Project Deliverable</a:t>
              </a:r>
            </a:p>
          </p:txBody>
        </p:sp>
        <p:sp>
          <p:nvSpPr>
            <p:cNvPr id="7" name="Rounded Rectangle 6"/>
            <p:cNvSpPr>
              <a:spLocks noChangeAspect="1"/>
            </p:cNvSpPr>
            <p:nvPr/>
          </p:nvSpPr>
          <p:spPr>
            <a:xfrm>
              <a:off x="228600" y="3191751"/>
              <a:ext cx="822960" cy="705395"/>
            </a:xfrm>
            <a:prstGeom prst="roundRect">
              <a:avLst/>
            </a:prstGeom>
            <a:solidFill>
              <a:schemeClr val="accent1"/>
            </a:solidFill>
            <a:ln w="28575" cap="flat" cmpd="sng" algn="ctr">
              <a:noFill/>
              <a:prstDash val="solid"/>
            </a:ln>
            <a:effectLst/>
          </p:spPr>
          <p:txBody>
            <a:bodyPr rtlCol="0" anchor="ctr"/>
            <a:lstStyle/>
            <a:p>
              <a:pPr algn="ctr" defTabSz="914400"/>
              <a:r>
                <a:rPr lang="en-US" sz="1100" b="1" kern="0" dirty="0">
                  <a:solidFill>
                    <a:schemeClr val="bg1"/>
                  </a:solidFill>
                  <a:latin typeface="Arial"/>
                </a:rPr>
                <a:t>Phase 1</a:t>
              </a:r>
            </a:p>
          </p:txBody>
        </p:sp>
        <p:sp>
          <p:nvSpPr>
            <p:cNvPr id="8" name="Rounded Rectangle 7"/>
            <p:cNvSpPr/>
            <p:nvPr/>
          </p:nvSpPr>
          <p:spPr>
            <a:xfrm>
              <a:off x="1737360" y="3192404"/>
              <a:ext cx="822960" cy="704088"/>
            </a:xfrm>
            <a:prstGeom prst="roundRect">
              <a:avLst/>
            </a:prstGeom>
            <a:solidFill>
              <a:schemeClr val="accent1"/>
            </a:solidFill>
            <a:ln w="28575" cap="flat" cmpd="sng" algn="ctr">
              <a:noFill/>
              <a:prstDash val="solid"/>
            </a:ln>
            <a:effectLst/>
          </p:spPr>
          <p:txBody>
            <a:bodyPr rtlCol="0" anchor="ctr"/>
            <a:lstStyle/>
            <a:p>
              <a:pPr algn="ctr" defTabSz="914400"/>
              <a:r>
                <a:rPr lang="en-US" sz="1100" b="1" kern="0" dirty="0">
                  <a:solidFill>
                    <a:schemeClr val="bg1"/>
                  </a:solidFill>
                  <a:latin typeface="Arial"/>
                </a:rPr>
                <a:t>Phase 2</a:t>
              </a:r>
            </a:p>
          </p:txBody>
        </p:sp>
        <p:sp>
          <p:nvSpPr>
            <p:cNvPr id="9" name="Rounded Rectangle 8"/>
            <p:cNvSpPr/>
            <p:nvPr/>
          </p:nvSpPr>
          <p:spPr>
            <a:xfrm>
              <a:off x="3246120" y="3192404"/>
              <a:ext cx="822960" cy="704088"/>
            </a:xfrm>
            <a:prstGeom prst="roundRect">
              <a:avLst/>
            </a:prstGeom>
            <a:solidFill>
              <a:schemeClr val="accent1"/>
            </a:solidFill>
            <a:ln w="28575" cap="flat" cmpd="sng" algn="ctr">
              <a:noFill/>
              <a:prstDash val="solid"/>
            </a:ln>
            <a:effectLst/>
          </p:spPr>
          <p:txBody>
            <a:bodyPr rtlCol="0" anchor="ctr"/>
            <a:lstStyle/>
            <a:p>
              <a:pPr algn="ctr" defTabSz="914400"/>
              <a:r>
                <a:rPr lang="en-US" sz="1100" b="1" kern="0" dirty="0">
                  <a:solidFill>
                    <a:schemeClr val="bg1"/>
                  </a:solidFill>
                  <a:latin typeface="Arial"/>
                </a:rPr>
                <a:t>Phase 3</a:t>
              </a:r>
            </a:p>
          </p:txBody>
        </p:sp>
        <p:sp>
          <p:nvSpPr>
            <p:cNvPr id="10" name="Rounded Rectangle 9"/>
            <p:cNvSpPr/>
            <p:nvPr/>
          </p:nvSpPr>
          <p:spPr>
            <a:xfrm>
              <a:off x="4754880" y="3192404"/>
              <a:ext cx="822960" cy="704088"/>
            </a:xfrm>
            <a:prstGeom prst="roundRect">
              <a:avLst/>
            </a:prstGeom>
            <a:solidFill>
              <a:schemeClr val="accent1"/>
            </a:solidFill>
            <a:ln w="28575" cap="flat" cmpd="sng" algn="ctr">
              <a:noFill/>
              <a:prstDash val="solid"/>
            </a:ln>
            <a:effectLst/>
          </p:spPr>
          <p:txBody>
            <a:bodyPr rtlCol="0" anchor="ctr"/>
            <a:lstStyle/>
            <a:p>
              <a:pPr algn="ctr" defTabSz="914400"/>
              <a:r>
                <a:rPr lang="en-US" sz="1100" b="1" kern="0" dirty="0">
                  <a:solidFill>
                    <a:schemeClr val="bg1"/>
                  </a:solidFill>
                  <a:latin typeface="Arial"/>
                </a:rPr>
                <a:t>Phase 4</a:t>
              </a:r>
            </a:p>
          </p:txBody>
        </p:sp>
        <p:sp>
          <p:nvSpPr>
            <p:cNvPr id="11" name="Rounded Rectangle 10"/>
            <p:cNvSpPr/>
            <p:nvPr/>
          </p:nvSpPr>
          <p:spPr>
            <a:xfrm>
              <a:off x="6263640" y="3192404"/>
              <a:ext cx="822960" cy="704088"/>
            </a:xfrm>
            <a:prstGeom prst="roundRect">
              <a:avLst/>
            </a:prstGeom>
            <a:solidFill>
              <a:schemeClr val="accent1"/>
            </a:solidFill>
            <a:ln w="28575" cap="flat" cmpd="sng" algn="ctr">
              <a:noFill/>
              <a:prstDash val="solid"/>
            </a:ln>
            <a:effectLst/>
          </p:spPr>
          <p:txBody>
            <a:bodyPr rtlCol="0" anchor="ctr"/>
            <a:lstStyle/>
            <a:p>
              <a:pPr algn="ctr" defTabSz="914400"/>
              <a:r>
                <a:rPr lang="en-US" sz="1100" b="1" kern="0" dirty="0">
                  <a:solidFill>
                    <a:schemeClr val="bg1"/>
                  </a:solidFill>
                  <a:latin typeface="Arial"/>
                </a:rPr>
                <a:t>Phase 5</a:t>
              </a:r>
            </a:p>
          </p:txBody>
        </p:sp>
        <p:sp>
          <p:nvSpPr>
            <p:cNvPr id="13" name="Oval 12"/>
            <p:cNvSpPr>
              <a:spLocks noChangeAspect="1"/>
            </p:cNvSpPr>
            <p:nvPr/>
          </p:nvSpPr>
          <p:spPr>
            <a:xfrm>
              <a:off x="1143000" y="3292988"/>
              <a:ext cx="502920" cy="502920"/>
            </a:xfrm>
            <a:prstGeom prst="ellipse">
              <a:avLst/>
            </a:prstGeom>
            <a:solidFill>
              <a:schemeClr val="bg1">
                <a:lumMod val="75000"/>
              </a:schemeClr>
            </a:solidFill>
            <a:ln w="28575" cap="flat" cmpd="sng" algn="ctr">
              <a:noFill/>
              <a:prstDash val="solid"/>
            </a:ln>
            <a:effectLst/>
          </p:spPr>
          <p:txBody>
            <a:bodyPr rtlCol="0" anchor="ctr"/>
            <a:lstStyle/>
            <a:p>
              <a:pPr algn="ctr" defTabSz="914400"/>
              <a:r>
                <a:rPr lang="en-US" sz="1000" b="1" kern="0" dirty="0">
                  <a:latin typeface="Arial"/>
                </a:rPr>
                <a:t>G1</a:t>
              </a:r>
            </a:p>
          </p:txBody>
        </p:sp>
        <p:sp>
          <p:nvSpPr>
            <p:cNvPr id="16" name="Oval 15"/>
            <p:cNvSpPr>
              <a:spLocks noChangeAspect="1"/>
            </p:cNvSpPr>
            <p:nvPr/>
          </p:nvSpPr>
          <p:spPr>
            <a:xfrm>
              <a:off x="5669280" y="3292988"/>
              <a:ext cx="502920" cy="502920"/>
            </a:xfrm>
            <a:prstGeom prst="ellipse">
              <a:avLst/>
            </a:prstGeom>
            <a:solidFill>
              <a:schemeClr val="bg1">
                <a:lumMod val="75000"/>
              </a:schemeClr>
            </a:solidFill>
            <a:ln w="28575" cap="flat" cmpd="sng" algn="ctr">
              <a:noFill/>
              <a:prstDash val="solid"/>
            </a:ln>
            <a:effectLst/>
          </p:spPr>
          <p:txBody>
            <a:bodyPr rtlCol="0" anchor="ctr"/>
            <a:lstStyle/>
            <a:p>
              <a:pPr algn="ctr" defTabSz="914400"/>
              <a:r>
                <a:rPr lang="en-US" sz="1000" b="1" kern="0" dirty="0">
                  <a:latin typeface="Arial"/>
                </a:rPr>
                <a:t>G4</a:t>
              </a:r>
            </a:p>
          </p:txBody>
        </p:sp>
        <p:sp>
          <p:nvSpPr>
            <p:cNvPr id="17" name="Oval 16"/>
            <p:cNvSpPr>
              <a:spLocks noChangeAspect="1"/>
            </p:cNvSpPr>
            <p:nvPr/>
          </p:nvSpPr>
          <p:spPr>
            <a:xfrm>
              <a:off x="7178040" y="3292988"/>
              <a:ext cx="502920" cy="502920"/>
            </a:xfrm>
            <a:prstGeom prst="ellipse">
              <a:avLst/>
            </a:prstGeom>
            <a:solidFill>
              <a:schemeClr val="bg1">
                <a:lumMod val="75000"/>
              </a:schemeClr>
            </a:solidFill>
            <a:ln w="28575" cap="flat" cmpd="sng" algn="ctr">
              <a:noFill/>
              <a:prstDash val="solid"/>
            </a:ln>
            <a:effectLst/>
          </p:spPr>
          <p:txBody>
            <a:bodyPr rtlCol="0" anchor="ctr"/>
            <a:lstStyle/>
            <a:p>
              <a:pPr algn="ctr" defTabSz="914400"/>
              <a:r>
                <a:rPr lang="en-US" sz="1000" b="1" kern="0" dirty="0">
                  <a:latin typeface="Arial"/>
                </a:rPr>
                <a:t>G5</a:t>
              </a:r>
            </a:p>
          </p:txBody>
        </p:sp>
        <p:sp>
          <p:nvSpPr>
            <p:cNvPr id="14" name="Oval 13"/>
            <p:cNvSpPr>
              <a:spLocks noChangeAspect="1"/>
            </p:cNvSpPr>
            <p:nvPr/>
          </p:nvSpPr>
          <p:spPr>
            <a:xfrm>
              <a:off x="2651760" y="3292988"/>
              <a:ext cx="502920" cy="502920"/>
            </a:xfrm>
            <a:prstGeom prst="ellipse">
              <a:avLst/>
            </a:prstGeom>
            <a:solidFill>
              <a:schemeClr val="bg1">
                <a:lumMod val="75000"/>
              </a:schemeClr>
            </a:solidFill>
            <a:ln w="28575" cap="flat" cmpd="sng" algn="ctr">
              <a:noFill/>
              <a:prstDash val="solid"/>
            </a:ln>
            <a:effectLst/>
          </p:spPr>
          <p:txBody>
            <a:bodyPr rtlCol="0" anchor="ctr"/>
            <a:lstStyle/>
            <a:p>
              <a:pPr algn="ctr" defTabSz="914400"/>
              <a:r>
                <a:rPr lang="en-US" sz="1000" b="1" kern="0" dirty="0">
                  <a:latin typeface="Arial"/>
                </a:rPr>
                <a:t>G2</a:t>
              </a:r>
            </a:p>
          </p:txBody>
        </p:sp>
        <p:sp>
          <p:nvSpPr>
            <p:cNvPr id="15" name="Oval 14"/>
            <p:cNvSpPr>
              <a:spLocks noChangeAspect="1"/>
            </p:cNvSpPr>
            <p:nvPr/>
          </p:nvSpPr>
          <p:spPr>
            <a:xfrm>
              <a:off x="4160520" y="3292988"/>
              <a:ext cx="502920" cy="502920"/>
            </a:xfrm>
            <a:prstGeom prst="ellipse">
              <a:avLst/>
            </a:prstGeom>
            <a:solidFill>
              <a:schemeClr val="bg1">
                <a:lumMod val="75000"/>
              </a:schemeClr>
            </a:solidFill>
            <a:ln w="28575" cap="flat" cmpd="sng" algn="ctr">
              <a:noFill/>
              <a:prstDash val="solid"/>
            </a:ln>
            <a:effectLst/>
          </p:spPr>
          <p:txBody>
            <a:bodyPr rtlCol="0" anchor="ctr"/>
            <a:lstStyle/>
            <a:p>
              <a:pPr algn="ctr" defTabSz="914400"/>
              <a:r>
                <a:rPr lang="en-US" sz="1000" b="1" kern="0" dirty="0">
                  <a:latin typeface="Arial"/>
                </a:rPr>
                <a:t>G3</a:t>
              </a:r>
            </a:p>
          </p:txBody>
        </p:sp>
        <p:grpSp>
          <p:nvGrpSpPr>
            <p:cNvPr id="48" name="Group 47"/>
            <p:cNvGrpSpPr/>
            <p:nvPr/>
          </p:nvGrpSpPr>
          <p:grpSpPr>
            <a:xfrm>
              <a:off x="3683834" y="4221480"/>
              <a:ext cx="1776333" cy="502920"/>
              <a:chOff x="1094008" y="4648200"/>
              <a:chExt cx="1776333" cy="502920"/>
            </a:xfrm>
          </p:grpSpPr>
          <p:sp>
            <p:nvSpPr>
              <p:cNvPr id="46" name="Oval 45"/>
              <p:cNvSpPr>
                <a:spLocks noChangeAspect="1"/>
              </p:cNvSpPr>
              <p:nvPr/>
            </p:nvSpPr>
            <p:spPr>
              <a:xfrm>
                <a:off x="1094008" y="4648200"/>
                <a:ext cx="502920" cy="502920"/>
              </a:xfrm>
              <a:prstGeom prst="ellipse">
                <a:avLst/>
              </a:prstGeom>
              <a:solidFill>
                <a:schemeClr val="bg1">
                  <a:lumMod val="75000"/>
                </a:schemeClr>
              </a:solidFill>
              <a:ln w="28575" cap="flat" cmpd="sng" algn="ctr">
                <a:noFill/>
                <a:prstDash val="solid"/>
              </a:ln>
              <a:effectLst/>
            </p:spPr>
            <p:txBody>
              <a:bodyPr rtlCol="0" anchor="ctr"/>
              <a:lstStyle/>
              <a:p>
                <a:pPr algn="ctr" defTabSz="914400"/>
                <a:r>
                  <a:rPr lang="en-US" sz="900" b="1" kern="0" dirty="0">
                    <a:latin typeface="Arial"/>
                  </a:rPr>
                  <a:t>G</a:t>
                </a:r>
                <a:r>
                  <a:rPr lang="en-US" sz="900" b="1" i="1" kern="0" dirty="0">
                    <a:latin typeface="Arial"/>
                  </a:rPr>
                  <a:t>n</a:t>
                </a:r>
                <a:endParaRPr lang="en-US" sz="1000" b="1" i="1" kern="0" dirty="0">
                  <a:latin typeface="Arial"/>
                </a:endParaRPr>
              </a:p>
            </p:txBody>
          </p:sp>
          <p:sp>
            <p:nvSpPr>
              <p:cNvPr id="47" name="TextBox 46"/>
              <p:cNvSpPr txBox="1"/>
              <p:nvPr/>
            </p:nvSpPr>
            <p:spPr>
              <a:xfrm>
                <a:off x="1573191" y="4784243"/>
                <a:ext cx="1297150" cy="230832"/>
              </a:xfrm>
              <a:prstGeom prst="rect">
                <a:avLst/>
              </a:prstGeom>
              <a:noFill/>
            </p:spPr>
            <p:txBody>
              <a:bodyPr wrap="none" rtlCol="0">
                <a:spAutoFit/>
              </a:bodyPr>
              <a:lstStyle/>
              <a:p>
                <a:r>
                  <a:rPr lang="en-US" sz="900" dirty="0">
                    <a:latin typeface="Arial" panose="020B0604020202020204" pitchFamily="34" charset="0"/>
                    <a:cs typeface="Arial" panose="020B0604020202020204" pitchFamily="34" charset="0"/>
                  </a:rPr>
                  <a:t>= Phase-gate reviews</a:t>
                </a:r>
              </a:p>
            </p:txBody>
          </p:sp>
        </p:grpSp>
      </p:grpSp>
    </p:spTree>
    <p:extLst>
      <p:ext uri="{BB962C8B-B14F-4D97-AF65-F5344CB8AC3E}">
        <p14:creationId xmlns:p14="http://schemas.microsoft.com/office/powerpoint/2010/main" val="3739601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Phase-to-Phase Relationships in a Project</a:t>
            </a:r>
          </a:p>
        </p:txBody>
      </p:sp>
      <p:sp>
        <p:nvSpPr>
          <p:cNvPr id="2" name="Slide Number Placeholder 1"/>
          <p:cNvSpPr>
            <a:spLocks noGrp="1"/>
          </p:cNvSpPr>
          <p:nvPr>
            <p:ph type="sldNum" sz="quarter" idx="4"/>
          </p:nvPr>
        </p:nvSpPr>
        <p:spPr/>
        <p:txBody>
          <a:bodyPr/>
          <a:lstStyle/>
          <a:p>
            <a:fld id="{A8160BDD-7155-D744-B749-9730458604AD}" type="slidenum">
              <a:rPr lang="en-US" smtClean="0"/>
              <a:pPr/>
              <a:t>26</a:t>
            </a:fld>
            <a:endParaRPr lang="en-US" dirty="0"/>
          </a:p>
        </p:txBody>
      </p:sp>
      <p:sp>
        <p:nvSpPr>
          <p:cNvPr id="4" name="Content Placeholder 3"/>
          <p:cNvSpPr>
            <a:spLocks noGrp="1"/>
          </p:cNvSpPr>
          <p:nvPr>
            <p:ph idx="1"/>
          </p:nvPr>
        </p:nvSpPr>
        <p:spPr/>
        <p:txBody>
          <a:bodyPr/>
          <a:lstStyle/>
          <a:p>
            <a:r>
              <a:rPr lang="en-US" dirty="0"/>
              <a:t>Multi-phased projects follow sequential process to ensure greater control over the project.</a:t>
            </a:r>
          </a:p>
          <a:p>
            <a:r>
              <a:rPr lang="en-US" dirty="0"/>
              <a:t>Aids in achieving the desired product, service, or result.</a:t>
            </a:r>
          </a:p>
          <a:p>
            <a:r>
              <a:rPr lang="en-US" dirty="0"/>
              <a:t>Phase-to-phase relationship types:</a:t>
            </a:r>
          </a:p>
          <a:p>
            <a:pPr lvl="1"/>
            <a:r>
              <a:rPr lang="en-US" dirty="0"/>
              <a:t>Sequential</a:t>
            </a:r>
          </a:p>
          <a:p>
            <a:pPr lvl="1"/>
            <a:r>
              <a:rPr lang="en-US" dirty="0"/>
              <a:t>Overlapping</a:t>
            </a:r>
          </a:p>
          <a:p>
            <a:pPr lvl="1"/>
            <a:r>
              <a:rPr lang="en-US" dirty="0"/>
              <a:t>Iterative</a:t>
            </a:r>
          </a:p>
          <a:p>
            <a:r>
              <a:rPr lang="en-US" dirty="0"/>
              <a:t>Factors that decide the types of relationships between phases:</a:t>
            </a:r>
          </a:p>
          <a:p>
            <a:pPr lvl="1"/>
            <a:r>
              <a:rPr lang="en-US" dirty="0"/>
              <a:t>Level of control</a:t>
            </a:r>
          </a:p>
          <a:p>
            <a:pPr lvl="1"/>
            <a:r>
              <a:rPr lang="en-US" dirty="0"/>
              <a:t>Effectiveness</a:t>
            </a:r>
          </a:p>
          <a:p>
            <a:pPr lvl="1"/>
            <a:r>
              <a:rPr lang="en-US" dirty="0"/>
              <a:t>Degree of uncertainty</a:t>
            </a:r>
          </a:p>
          <a:p>
            <a:endParaRPr lang="en-US" dirty="0"/>
          </a:p>
        </p:txBody>
      </p:sp>
    </p:spTree>
    <p:extLst>
      <p:ext uri="{BB962C8B-B14F-4D97-AF65-F5344CB8AC3E}">
        <p14:creationId xmlns:p14="http://schemas.microsoft.com/office/powerpoint/2010/main" val="3067246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Phase-to-Phase Relationship Types</a:t>
            </a:r>
          </a:p>
        </p:txBody>
      </p:sp>
      <p:sp>
        <p:nvSpPr>
          <p:cNvPr id="3" name="Slide Number Placeholder 2"/>
          <p:cNvSpPr>
            <a:spLocks noGrp="1"/>
          </p:cNvSpPr>
          <p:nvPr>
            <p:ph type="sldNum" sz="quarter" idx="4"/>
          </p:nvPr>
        </p:nvSpPr>
        <p:spPr/>
        <p:txBody>
          <a:bodyPr/>
          <a:lstStyle/>
          <a:p>
            <a:fld id="{A8160BDD-7155-D744-B749-9730458604AD}" type="slidenum">
              <a:rPr lang="en-US" smtClean="0"/>
              <a:t>27</a:t>
            </a:fld>
            <a:endParaRPr lang="en-US" dirty="0"/>
          </a:p>
        </p:txBody>
      </p:sp>
      <p:graphicFrame>
        <p:nvGraphicFramePr>
          <p:cNvPr id="4" name="Group 23"/>
          <p:cNvGraphicFramePr>
            <a:graphicFrameLocks noGrp="1"/>
          </p:cNvGraphicFramePr>
          <p:nvPr>
            <p:extLst>
              <p:ext uri="{D42A27DB-BD31-4B8C-83A1-F6EECF244321}">
                <p14:modId xmlns:p14="http://schemas.microsoft.com/office/powerpoint/2010/main" val="1448729727"/>
              </p:ext>
            </p:extLst>
          </p:nvPr>
        </p:nvGraphicFramePr>
        <p:xfrm>
          <a:off x="437663" y="1143001"/>
          <a:ext cx="8268675" cy="5222092"/>
        </p:xfrm>
        <a:graphic>
          <a:graphicData uri="http://schemas.openxmlformats.org/drawingml/2006/table">
            <a:tbl>
              <a:tblPr/>
              <a:tblGrid>
                <a:gridCol w="2170846">
                  <a:extLst>
                    <a:ext uri="{9D8B030D-6E8A-4147-A177-3AD203B41FA5}">
                      <a16:colId xmlns:a16="http://schemas.microsoft.com/office/drawing/2014/main" val="20000"/>
                    </a:ext>
                  </a:extLst>
                </a:gridCol>
                <a:gridCol w="6097829">
                  <a:extLst>
                    <a:ext uri="{9D8B030D-6E8A-4147-A177-3AD203B41FA5}">
                      <a16:colId xmlns:a16="http://schemas.microsoft.com/office/drawing/2014/main" val="20001"/>
                    </a:ext>
                  </a:extLst>
                </a:gridCol>
              </a:tblGrid>
              <a:tr h="5192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cap="none" normalizeH="0" baseline="0" dirty="0">
                          <a:ln>
                            <a:noFill/>
                          </a:ln>
                          <a:solidFill>
                            <a:schemeClr val="bg1"/>
                          </a:solidFill>
                          <a:effectLst/>
                          <a:latin typeface="Calibri"/>
                          <a:cs typeface="Calibri"/>
                        </a:rPr>
                        <a:t>Relationship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0225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cap="none" normalizeH="0" baseline="0" dirty="0">
                          <a:ln>
                            <a:noFill/>
                          </a:ln>
                          <a:solidFill>
                            <a:schemeClr val="tx1"/>
                          </a:solidFill>
                          <a:effectLst/>
                          <a:latin typeface="Calibri"/>
                          <a:cs typeface="Calibri"/>
                        </a:rPr>
                        <a:t>Sequential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Contains consecutive phases.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Starts only when previous phase is complete.</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Reduces the level of uncertainty—produces reliable cost and duration estimates but removes the ability to reduce project duration later in project cycle.</a:t>
                      </a:r>
                    </a:p>
                  </a:txBody>
                  <a:tcPr anchor="ctr" horzOverflow="overflow">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119154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kern="1200" cap="none" normalizeH="0" baseline="0" dirty="0">
                          <a:ln>
                            <a:noFill/>
                          </a:ln>
                          <a:solidFill>
                            <a:schemeClr val="tx1"/>
                          </a:solidFill>
                          <a:effectLst/>
                          <a:latin typeface="Calibri"/>
                          <a:ea typeface="+mn-ea"/>
                          <a:cs typeface="Calibri"/>
                        </a:rPr>
                        <a:t>Overlapping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Contains phases that start prior to the completion of preceding phase.</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Increases the level of risk and can cause rework if phase begins with inaccurate information.</a:t>
                      </a:r>
                    </a:p>
                  </a:txBody>
                  <a:tcPr anchor="ctr" horzOverflow="overflow">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219234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400" b="1" i="0" u="none" strike="noStrike" kern="1200" cap="none" normalizeH="0" baseline="0" dirty="0">
                          <a:ln>
                            <a:noFill/>
                          </a:ln>
                          <a:solidFill>
                            <a:schemeClr val="tx1"/>
                          </a:solidFill>
                          <a:effectLst/>
                          <a:latin typeface="Calibri"/>
                          <a:ea typeface="+mn-ea"/>
                          <a:cs typeface="Calibri"/>
                        </a:rPr>
                        <a:t>Iterative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Dictates that one phase at a time is planned and carried out.</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Requires planning for the next phase as the work in the current phase progresses.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Is largely helpful in environments that are quite uncertain and undefined.</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Reduces the need for long-term planning.</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Minimizes project risk and maximizes the business value of the product.</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Is an extension, or corollary, of the overlapping relationship</a:t>
                      </a:r>
                      <a:r>
                        <a:rPr kumimoji="0" lang="en-US" sz="1400" b="0" i="0" u="none" strike="noStrike" cap="none" normalizeH="0" baseline="0" dirty="0">
                          <a:ln>
                            <a:noFill/>
                          </a:ln>
                          <a:solidFill>
                            <a:schemeClr val="tx1"/>
                          </a:solidFill>
                          <a:effectLst/>
                          <a:latin typeface="Calibri"/>
                          <a:cs typeface="Calibri"/>
                        </a:rPr>
                        <a:t>—</a:t>
                      </a:r>
                      <a:r>
                        <a:rPr kumimoji="0" lang="en-US" sz="1400" b="0" i="0" u="none" strike="noStrike" kern="1200" cap="none" normalizeH="0" baseline="0" dirty="0">
                          <a:ln>
                            <a:noFill/>
                          </a:ln>
                          <a:solidFill>
                            <a:schemeClr val="tx1"/>
                          </a:solidFill>
                          <a:effectLst/>
                          <a:latin typeface="Calibri"/>
                          <a:ea typeface="+mn-ea"/>
                          <a:cs typeface="Calibri"/>
                        </a:rPr>
                        <a:t>same phase repeats itself multiple times.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93810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Progressive Elaboration</a:t>
            </a:r>
          </a:p>
        </p:txBody>
      </p:sp>
      <p:sp>
        <p:nvSpPr>
          <p:cNvPr id="3" name="Slide Number Placeholder 2"/>
          <p:cNvSpPr>
            <a:spLocks noGrp="1"/>
          </p:cNvSpPr>
          <p:nvPr>
            <p:ph type="sldNum" sz="quarter" idx="4"/>
          </p:nvPr>
        </p:nvSpPr>
        <p:spPr/>
        <p:txBody>
          <a:bodyPr/>
          <a:lstStyle/>
          <a:p>
            <a:fld id="{A8160BDD-7155-D744-B749-9730458604AD}" type="slidenum">
              <a:rPr lang="en-US" smtClean="0"/>
              <a:t>28</a:t>
            </a:fld>
            <a:endParaRPr lang="en-US" dirty="0"/>
          </a:p>
        </p:txBody>
      </p:sp>
      <p:sp>
        <p:nvSpPr>
          <p:cNvPr id="48" name="Content Placeholder 47"/>
          <p:cNvSpPr>
            <a:spLocks noGrp="1"/>
          </p:cNvSpPr>
          <p:nvPr>
            <p:ph idx="1"/>
          </p:nvPr>
        </p:nvSpPr>
        <p:spPr/>
        <p:txBody>
          <a:bodyPr>
            <a:normAutofit/>
          </a:bodyPr>
          <a:lstStyle/>
          <a:p>
            <a:r>
              <a:rPr lang="en-US" dirty="0"/>
              <a:t>Add successive layers of detail </a:t>
            </a:r>
          </a:p>
          <a:p>
            <a:r>
              <a:rPr lang="en-US" dirty="0"/>
              <a:t>Hand-off or deliverable is required</a:t>
            </a:r>
          </a:p>
          <a:p>
            <a:r>
              <a:rPr lang="en-US" dirty="0"/>
              <a:t>Obtain approval after each phase and before next phase</a:t>
            </a:r>
          </a:p>
          <a:p>
            <a:r>
              <a:rPr lang="en-US" dirty="0"/>
              <a:t>Can use the </a:t>
            </a:r>
            <a:r>
              <a:rPr lang="en-US" i="1" dirty="0"/>
              <a:t>rolling wave planning </a:t>
            </a:r>
            <a:r>
              <a:rPr lang="en-US" dirty="0"/>
              <a:t>technique that plans near-term work in detail and future work with less detail.</a:t>
            </a:r>
          </a:p>
        </p:txBody>
      </p:sp>
      <p:grpSp>
        <p:nvGrpSpPr>
          <p:cNvPr id="47" name="Group 46"/>
          <p:cNvGrpSpPr/>
          <p:nvPr/>
        </p:nvGrpSpPr>
        <p:grpSpPr>
          <a:xfrm>
            <a:off x="858817" y="3686652"/>
            <a:ext cx="7426366" cy="1647348"/>
            <a:chOff x="1171176" y="3101337"/>
            <a:chExt cx="7426366" cy="1647348"/>
          </a:xfrm>
        </p:grpSpPr>
        <p:pic>
          <p:nvPicPr>
            <p:cNvPr id="4" name="Picture 3"/>
            <p:cNvPicPr>
              <a:picLocks noChangeAspect="1"/>
            </p:cNvPicPr>
            <p:nvPr/>
          </p:nvPicPr>
          <p:blipFill>
            <a:blip r:embed="rId2"/>
            <a:stretch>
              <a:fillRect/>
            </a:stretch>
          </p:blipFill>
          <p:spPr>
            <a:xfrm>
              <a:off x="7553500" y="3101337"/>
              <a:ext cx="1044042" cy="1647348"/>
            </a:xfrm>
            <a:prstGeom prst="rect">
              <a:avLst/>
            </a:prstGeom>
            <a:ln>
              <a:noFill/>
            </a:ln>
          </p:spPr>
        </p:pic>
        <p:pic>
          <p:nvPicPr>
            <p:cNvPr id="5" name="Picture 4"/>
            <p:cNvPicPr>
              <a:picLocks noChangeAspect="1"/>
            </p:cNvPicPr>
            <p:nvPr/>
          </p:nvPicPr>
          <p:blipFill>
            <a:blip r:embed="rId3"/>
            <a:stretch>
              <a:fillRect/>
            </a:stretch>
          </p:blipFill>
          <p:spPr>
            <a:xfrm>
              <a:off x="1171176" y="3340732"/>
              <a:ext cx="896909" cy="1168558"/>
            </a:xfrm>
            <a:prstGeom prst="rect">
              <a:avLst/>
            </a:prstGeom>
          </p:spPr>
        </p:pic>
        <p:cxnSp>
          <p:nvCxnSpPr>
            <p:cNvPr id="7" name="Straight Arrow Connector 6"/>
            <p:cNvCxnSpPr/>
            <p:nvPr/>
          </p:nvCxnSpPr>
          <p:spPr>
            <a:xfrm>
              <a:off x="2164311" y="3919951"/>
              <a:ext cx="417592" cy="1012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687835" y="3919951"/>
              <a:ext cx="417592" cy="1012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678129" y="3329937"/>
              <a:ext cx="913480" cy="1190148"/>
              <a:chOff x="2667000" y="3374390"/>
              <a:chExt cx="913480" cy="1190148"/>
            </a:xfrm>
          </p:grpSpPr>
          <p:pic>
            <p:nvPicPr>
              <p:cNvPr id="8" name="Picture 7"/>
              <p:cNvPicPr>
                <a:picLocks noChangeAspect="1"/>
              </p:cNvPicPr>
              <p:nvPr/>
            </p:nvPicPr>
            <p:blipFill>
              <a:blip r:embed="rId3"/>
              <a:stretch>
                <a:fillRect/>
              </a:stretch>
            </p:blipFill>
            <p:spPr>
              <a:xfrm>
                <a:off x="2667000" y="3374390"/>
                <a:ext cx="913480" cy="1190148"/>
              </a:xfrm>
              <a:prstGeom prst="rect">
                <a:avLst/>
              </a:prstGeom>
            </p:spPr>
          </p:pic>
          <p:cxnSp>
            <p:nvCxnSpPr>
              <p:cNvPr id="13" name="Straight Connector 12"/>
              <p:cNvCxnSpPr/>
              <p:nvPr/>
            </p:nvCxnSpPr>
            <p:spPr>
              <a:xfrm>
                <a:off x="2818940" y="35814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818940" y="37338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818940" y="38862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5" name="Straight Arrow Connector 24"/>
            <p:cNvCxnSpPr/>
            <p:nvPr/>
          </p:nvCxnSpPr>
          <p:spPr>
            <a:xfrm>
              <a:off x="5211359" y="3919951"/>
              <a:ext cx="417592" cy="1012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4201653" y="3329937"/>
              <a:ext cx="913480" cy="1190148"/>
              <a:chOff x="4179395" y="3390339"/>
              <a:chExt cx="913480" cy="1190148"/>
            </a:xfrm>
          </p:grpSpPr>
          <p:grpSp>
            <p:nvGrpSpPr>
              <p:cNvPr id="20" name="Group 19"/>
              <p:cNvGrpSpPr/>
              <p:nvPr/>
            </p:nvGrpSpPr>
            <p:grpSpPr>
              <a:xfrm>
                <a:off x="4179395" y="3390339"/>
                <a:ext cx="913480" cy="1190148"/>
                <a:chOff x="2667000" y="3374390"/>
                <a:chExt cx="913480" cy="1190148"/>
              </a:xfrm>
            </p:grpSpPr>
            <p:pic>
              <p:nvPicPr>
                <p:cNvPr id="21" name="Picture 20"/>
                <p:cNvPicPr>
                  <a:picLocks noChangeAspect="1"/>
                </p:cNvPicPr>
                <p:nvPr/>
              </p:nvPicPr>
              <p:blipFill>
                <a:blip r:embed="rId3"/>
                <a:stretch>
                  <a:fillRect/>
                </a:stretch>
              </p:blipFill>
              <p:spPr>
                <a:xfrm>
                  <a:off x="2667000" y="3374390"/>
                  <a:ext cx="913480" cy="1190148"/>
                </a:xfrm>
                <a:prstGeom prst="rect">
                  <a:avLst/>
                </a:prstGeom>
              </p:spPr>
            </p:pic>
            <p:cxnSp>
              <p:nvCxnSpPr>
                <p:cNvPr id="22" name="Straight Connector 21"/>
                <p:cNvCxnSpPr/>
                <p:nvPr/>
              </p:nvCxnSpPr>
              <p:spPr>
                <a:xfrm>
                  <a:off x="2818940" y="35814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818940" y="37338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818940" y="38862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6" name="Straight Connector 15"/>
              <p:cNvCxnSpPr/>
              <p:nvPr/>
            </p:nvCxnSpPr>
            <p:spPr>
              <a:xfrm>
                <a:off x="4331335" y="40386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31335" y="41910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31335" y="43434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5725177" y="3227855"/>
              <a:ext cx="1218280" cy="1394312"/>
              <a:chOff x="5763247" y="3377236"/>
              <a:chExt cx="1218280" cy="1394312"/>
            </a:xfrm>
          </p:grpSpPr>
          <p:grpSp>
            <p:nvGrpSpPr>
              <p:cNvPr id="27" name="Group 26"/>
              <p:cNvGrpSpPr/>
              <p:nvPr/>
            </p:nvGrpSpPr>
            <p:grpSpPr>
              <a:xfrm>
                <a:off x="5763247" y="3377236"/>
                <a:ext cx="913480" cy="1190148"/>
                <a:chOff x="4179395" y="3390339"/>
                <a:chExt cx="913480" cy="1190148"/>
              </a:xfrm>
            </p:grpSpPr>
            <p:grpSp>
              <p:nvGrpSpPr>
                <p:cNvPr id="28" name="Group 27"/>
                <p:cNvGrpSpPr/>
                <p:nvPr/>
              </p:nvGrpSpPr>
              <p:grpSpPr>
                <a:xfrm>
                  <a:off x="4179395" y="3390339"/>
                  <a:ext cx="913480" cy="1190148"/>
                  <a:chOff x="2667000" y="3374390"/>
                  <a:chExt cx="913480" cy="1190148"/>
                </a:xfrm>
              </p:grpSpPr>
              <p:pic>
                <p:nvPicPr>
                  <p:cNvPr id="32" name="Picture 31"/>
                  <p:cNvPicPr>
                    <a:picLocks noChangeAspect="1"/>
                  </p:cNvPicPr>
                  <p:nvPr/>
                </p:nvPicPr>
                <p:blipFill>
                  <a:blip r:embed="rId3"/>
                  <a:stretch>
                    <a:fillRect/>
                  </a:stretch>
                </p:blipFill>
                <p:spPr>
                  <a:xfrm>
                    <a:off x="2667000" y="3374390"/>
                    <a:ext cx="913480" cy="1190148"/>
                  </a:xfrm>
                  <a:prstGeom prst="rect">
                    <a:avLst/>
                  </a:prstGeom>
                </p:spPr>
              </p:pic>
              <p:cxnSp>
                <p:nvCxnSpPr>
                  <p:cNvPr id="33" name="Straight Connector 32"/>
                  <p:cNvCxnSpPr/>
                  <p:nvPr/>
                </p:nvCxnSpPr>
                <p:spPr>
                  <a:xfrm>
                    <a:off x="2818940" y="35814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818940" y="37338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818940" y="38862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9" name="Straight Connector 28"/>
                <p:cNvCxnSpPr/>
                <p:nvPr/>
              </p:nvCxnSpPr>
              <p:spPr>
                <a:xfrm>
                  <a:off x="4331335" y="40386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331335" y="41910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331335" y="43434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6068047" y="3581400"/>
                <a:ext cx="913480" cy="1190148"/>
                <a:chOff x="4179395" y="3390339"/>
                <a:chExt cx="913480" cy="1190148"/>
              </a:xfrm>
            </p:grpSpPr>
            <p:grpSp>
              <p:nvGrpSpPr>
                <p:cNvPr id="37" name="Group 36"/>
                <p:cNvGrpSpPr/>
                <p:nvPr/>
              </p:nvGrpSpPr>
              <p:grpSpPr>
                <a:xfrm>
                  <a:off x="4179395" y="3390339"/>
                  <a:ext cx="913480" cy="1190148"/>
                  <a:chOff x="2667000" y="3374390"/>
                  <a:chExt cx="913480" cy="1190148"/>
                </a:xfrm>
              </p:grpSpPr>
              <p:pic>
                <p:nvPicPr>
                  <p:cNvPr id="41" name="Picture 40"/>
                  <p:cNvPicPr>
                    <a:picLocks noChangeAspect="1"/>
                  </p:cNvPicPr>
                  <p:nvPr/>
                </p:nvPicPr>
                <p:blipFill>
                  <a:blip r:embed="rId3"/>
                  <a:stretch>
                    <a:fillRect/>
                  </a:stretch>
                </p:blipFill>
                <p:spPr>
                  <a:xfrm>
                    <a:off x="2667000" y="3374390"/>
                    <a:ext cx="913480" cy="1190148"/>
                  </a:xfrm>
                  <a:prstGeom prst="rect">
                    <a:avLst/>
                  </a:prstGeom>
                </p:spPr>
              </p:pic>
              <p:cxnSp>
                <p:nvCxnSpPr>
                  <p:cNvPr id="42" name="Straight Connector 41"/>
                  <p:cNvCxnSpPr/>
                  <p:nvPr/>
                </p:nvCxnSpPr>
                <p:spPr>
                  <a:xfrm>
                    <a:off x="2818940" y="35814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818940" y="37338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818940" y="38862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8" name="Straight Connector 37"/>
                <p:cNvCxnSpPr/>
                <p:nvPr/>
              </p:nvCxnSpPr>
              <p:spPr>
                <a:xfrm>
                  <a:off x="4331335" y="40386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4331335" y="41910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331335" y="4343400"/>
                  <a:ext cx="609600" cy="0"/>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45" name="Straight Arrow Connector 44"/>
            <p:cNvCxnSpPr/>
            <p:nvPr/>
          </p:nvCxnSpPr>
          <p:spPr>
            <a:xfrm>
              <a:off x="7039683" y="3919951"/>
              <a:ext cx="417592" cy="1012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2433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29AAB7-24A2-46A4-A664-DFF31C1D4E8E}"/>
              </a:ext>
            </a:extLst>
          </p:cNvPr>
          <p:cNvSpPr>
            <a:spLocks noGrp="1"/>
          </p:cNvSpPr>
          <p:nvPr>
            <p:ph type="body" sz="quarter" idx="13"/>
          </p:nvPr>
        </p:nvSpPr>
        <p:spPr/>
        <p:txBody>
          <a:bodyPr/>
          <a:lstStyle/>
          <a:p>
            <a:r>
              <a:rPr lang="en-US" dirty="0"/>
              <a:t>Describing the Project Life Cycle</a:t>
            </a:r>
          </a:p>
          <a:p>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29</a:t>
            </a:fld>
            <a:endParaRPr lang="en-US" dirty="0"/>
          </a:p>
        </p:txBody>
      </p:sp>
    </p:spTree>
    <p:extLst>
      <p:ext uri="{BB962C8B-B14F-4D97-AF65-F5344CB8AC3E}">
        <p14:creationId xmlns:p14="http://schemas.microsoft.com/office/powerpoint/2010/main" val="177475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Subprojects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a:t>
            </a:fld>
            <a:endParaRPr lang="en-US" dirty="0"/>
          </a:p>
        </p:txBody>
      </p:sp>
      <p:sp>
        <p:nvSpPr>
          <p:cNvPr id="4" name="Content Placeholder 3"/>
          <p:cNvSpPr>
            <a:spLocks noGrp="1"/>
          </p:cNvSpPr>
          <p:nvPr>
            <p:ph idx="1"/>
          </p:nvPr>
        </p:nvSpPr>
        <p:spPr/>
        <p:txBody>
          <a:bodyPr/>
          <a:lstStyle/>
          <a:p>
            <a:r>
              <a:rPr lang="en-US" dirty="0"/>
              <a:t>An independently manageable component of an existing project.</a:t>
            </a:r>
          </a:p>
          <a:p>
            <a:r>
              <a:rPr lang="en-US" dirty="0"/>
              <a:t>Can have smaller subprojects.</a:t>
            </a:r>
          </a:p>
          <a:p>
            <a:r>
              <a:rPr lang="en-US" dirty="0"/>
              <a:t>Can be contracted either to:</a:t>
            </a:r>
          </a:p>
          <a:p>
            <a:pPr lvl="1"/>
            <a:r>
              <a:rPr lang="en-US" dirty="0"/>
              <a:t>An external enterprise.</a:t>
            </a:r>
          </a:p>
          <a:p>
            <a:pPr lvl="1"/>
            <a:r>
              <a:rPr lang="en-US" dirty="0"/>
              <a:t>Another functional unit in the organization.</a:t>
            </a:r>
          </a:p>
          <a:p>
            <a:endParaRPr lang="en-US" dirty="0"/>
          </a:p>
          <a:p>
            <a:pPr marL="400050" lvl="1" indent="3175">
              <a:buNone/>
            </a:pPr>
            <a:r>
              <a:rPr lang="en-US" sz="1800" b="1" dirty="0"/>
              <a:t>Example</a:t>
            </a:r>
            <a:r>
              <a:rPr lang="en-US" sz="1800" dirty="0"/>
              <a:t>: Creating the interior design for a solar powered car. Subprojects contracted to vendors are:</a:t>
            </a:r>
          </a:p>
          <a:p>
            <a:pPr marL="746125" lvl="1"/>
            <a:r>
              <a:rPr lang="en-US" dirty="0"/>
              <a:t>The designing of seats.</a:t>
            </a:r>
          </a:p>
          <a:p>
            <a:pPr marL="746125" lvl="1"/>
            <a:r>
              <a:rPr lang="en-US" dirty="0"/>
              <a:t>The air-conditioning system.</a:t>
            </a:r>
          </a:p>
        </p:txBody>
      </p:sp>
    </p:spTree>
    <p:extLst>
      <p:ext uri="{BB962C8B-B14F-4D97-AF65-F5344CB8AC3E}">
        <p14:creationId xmlns:p14="http://schemas.microsoft.com/office/powerpoint/2010/main" val="238953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47"/>
          <p:cNvGraphicFramePr>
            <a:graphicFrameLocks noGrp="1"/>
          </p:cNvGraphicFramePr>
          <p:nvPr>
            <p:extLst>
              <p:ext uri="{D42A27DB-BD31-4B8C-83A1-F6EECF244321}">
                <p14:modId xmlns:p14="http://schemas.microsoft.com/office/powerpoint/2010/main" val="1366667602"/>
              </p:ext>
            </p:extLst>
          </p:nvPr>
        </p:nvGraphicFramePr>
        <p:xfrm>
          <a:off x="180475" y="1075265"/>
          <a:ext cx="8801783" cy="5412772"/>
        </p:xfrm>
        <a:graphic>
          <a:graphicData uri="http://schemas.openxmlformats.org/drawingml/2006/table">
            <a:tbl>
              <a:tblPr/>
              <a:tblGrid>
                <a:gridCol w="2461960">
                  <a:extLst>
                    <a:ext uri="{9D8B030D-6E8A-4147-A177-3AD203B41FA5}">
                      <a16:colId xmlns:a16="http://schemas.microsoft.com/office/drawing/2014/main" val="3694608728"/>
                    </a:ext>
                  </a:extLst>
                </a:gridCol>
                <a:gridCol w="2708155">
                  <a:extLst>
                    <a:ext uri="{9D8B030D-6E8A-4147-A177-3AD203B41FA5}">
                      <a16:colId xmlns:a16="http://schemas.microsoft.com/office/drawing/2014/main" val="1853447284"/>
                    </a:ext>
                  </a:extLst>
                </a:gridCol>
                <a:gridCol w="3631668">
                  <a:extLst>
                    <a:ext uri="{9D8B030D-6E8A-4147-A177-3AD203B41FA5}">
                      <a16:colId xmlns:a16="http://schemas.microsoft.com/office/drawing/2014/main" val="3608067011"/>
                    </a:ext>
                  </a:extLst>
                </a:gridCol>
              </a:tblGrid>
              <a:tr h="38861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Activity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Entity Involved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Comments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57285125"/>
                  </a:ext>
                </a:extLst>
              </a:tr>
              <a:tr h="71961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Identify locations for setting up branches and infrastructure</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Senior management</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Strategic planning department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mn-lt"/>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57705280"/>
                  </a:ext>
                </a:extLst>
              </a:tr>
              <a:tr h="168936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Recruit banking personnel</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CEO</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Process engineering team</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Marketing team</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Hire and co-locate banking personnel.</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Compensation for all involved is heavily leveraged toward the variable portion—if the program is successful, all involved will receive bonuses.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All aspects of the program are handled through the PMO from this point forward.</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22081076"/>
                  </a:ext>
                </a:extLst>
              </a:tr>
              <a:tr h="1769049">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Develop banking CRM</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PMO</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Project manager</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IT staff</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Software development team</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Software will provide access to all functions offered by the bank, such as: </a:t>
                      </a:r>
                    </a:p>
                    <a:p>
                      <a:pPr marL="742950" marR="0" lvl="1"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Consumer banking</a:t>
                      </a:r>
                    </a:p>
                    <a:p>
                      <a:pPr marL="742950" marR="0" lvl="1"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e-Banking</a:t>
                      </a:r>
                    </a:p>
                    <a:p>
                      <a:pPr marL="742950" marR="0" lvl="1"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Mobile banking</a:t>
                      </a:r>
                    </a:p>
                    <a:p>
                      <a:pPr marL="742950" marR="0" lvl="1"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Credit cards</a:t>
                      </a:r>
                    </a:p>
                    <a:p>
                      <a:pPr marL="742950" marR="0" lvl="1"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n-lt"/>
                        </a:rPr>
                        <a:t>Direct banking</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833132706"/>
                  </a:ext>
                </a:extLst>
              </a:tr>
              <a:tr h="803568">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Train banking personnel on banking processes and CRM software</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PMO</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defRPr/>
                      </a:pPr>
                      <a:r>
                        <a:rPr kumimoji="0" lang="en-US" altLang="en-US" sz="1400" b="0" i="0" u="none" strike="noStrike" kern="1200" cap="none" normalizeH="0" baseline="0" dirty="0">
                          <a:ln>
                            <a:noFill/>
                          </a:ln>
                          <a:solidFill>
                            <a:schemeClr val="tx1"/>
                          </a:solidFill>
                          <a:effectLst/>
                          <a:latin typeface="+mn-lt"/>
                          <a:ea typeface="+mn-ea"/>
                          <a:cs typeface="+mn-cs"/>
                        </a:rPr>
                        <a:t>Project</a:t>
                      </a:r>
                      <a:r>
                        <a:rPr kumimoji="0" lang="en-US" altLang="en-US" sz="1400" b="0" i="0" u="none" strike="noStrike" kern="1200" cap="none" normalizeH="0" baseline="0" dirty="0">
                          <a:ln>
                            <a:noFill/>
                          </a:ln>
                          <a:solidFill>
                            <a:schemeClr val="tx1"/>
                          </a:solidFill>
                          <a:effectLst/>
                          <a:latin typeface="Arial" panose="020B0604020202020204" pitchFamily="34" charset="0"/>
                          <a:ea typeface="+mn-ea"/>
                          <a:cs typeface="+mn-cs"/>
                        </a:rPr>
                        <a:t> </a:t>
                      </a:r>
                      <a:r>
                        <a:rPr kumimoji="0" lang="en-US" altLang="en-US" sz="1400" b="0" i="0" u="none" strike="noStrike" kern="1200" cap="none" normalizeH="0" baseline="0" dirty="0">
                          <a:ln>
                            <a:noFill/>
                          </a:ln>
                          <a:solidFill>
                            <a:schemeClr val="tx1"/>
                          </a:solidFill>
                          <a:effectLst/>
                          <a:latin typeface="+mn-lt"/>
                          <a:ea typeface="+mn-ea"/>
                          <a:cs typeface="+mn-cs"/>
                        </a:rPr>
                        <a:t>manager</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altLang="en-US" sz="1400" b="0" i="0" u="none" strike="noStrike" kern="1200" cap="none" normalizeH="0" baseline="0" dirty="0">
                          <a:ln>
                            <a:noFill/>
                          </a:ln>
                          <a:solidFill>
                            <a:schemeClr val="tx1"/>
                          </a:solidFill>
                          <a:effectLst/>
                          <a:latin typeface="+mn-lt"/>
                          <a:ea typeface="+mn-ea"/>
                          <a:cs typeface="+mn-cs"/>
                        </a:rPr>
                        <a:t>Training managers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mn-lt"/>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78924696"/>
                  </a:ext>
                </a:extLst>
              </a:tr>
            </a:tbl>
          </a:graphicData>
        </a:graphic>
      </p:graphicFrame>
      <p:sp>
        <p:nvSpPr>
          <p:cNvPr id="3" name="Title 2"/>
          <p:cNvSpPr>
            <a:spLocks noGrp="1"/>
          </p:cNvSpPr>
          <p:nvPr>
            <p:ph type="title"/>
          </p:nvPr>
        </p:nvSpPr>
        <p:spPr/>
        <p:txBody>
          <a:bodyPr/>
          <a:lstStyle/>
          <a:p>
            <a:r>
              <a:rPr lang="en-US" dirty="0"/>
              <a:t>Activity Scenario</a:t>
            </a:r>
          </a:p>
        </p:txBody>
      </p:sp>
      <p:sp>
        <p:nvSpPr>
          <p:cNvPr id="2" name="Slide Number Placeholder 1"/>
          <p:cNvSpPr>
            <a:spLocks noGrp="1"/>
          </p:cNvSpPr>
          <p:nvPr>
            <p:ph type="sldNum" sz="quarter" idx="4"/>
          </p:nvPr>
        </p:nvSpPr>
        <p:spPr/>
        <p:txBody>
          <a:bodyPr/>
          <a:lstStyle/>
          <a:p>
            <a:fld id="{A8160BDD-7155-D744-B749-9730458604AD}" type="slidenum">
              <a:rPr lang="en-US" smtClean="0"/>
              <a:pPr/>
              <a:t>30</a:t>
            </a:fld>
            <a:endParaRPr lang="en-US" dirty="0"/>
          </a:p>
        </p:txBody>
      </p:sp>
      <p:pic>
        <p:nvPicPr>
          <p:cNvPr id="8" name="Picture 7">
            <a:extLst>
              <a:ext uri="{FF2B5EF4-FFF2-40B4-BE49-F238E27FC236}">
                <a16:creationId xmlns:a16="http://schemas.microsoft.com/office/drawing/2014/main" id="{12EFFC9B-77F9-4C8F-93BE-428137D19782}"/>
              </a:ext>
            </a:extLst>
          </p:cNvPr>
          <p:cNvPicPr>
            <a:picLocks noChangeAspect="1"/>
          </p:cNvPicPr>
          <p:nvPr/>
        </p:nvPicPr>
        <p:blipFill>
          <a:blip r:embed="rId2"/>
          <a:stretch>
            <a:fillRect/>
          </a:stretch>
        </p:blipFill>
        <p:spPr>
          <a:xfrm>
            <a:off x="7620000" y="5715479"/>
            <a:ext cx="1272281" cy="791199"/>
          </a:xfrm>
          <a:prstGeom prst="rect">
            <a:avLst/>
          </a:prstGeom>
        </p:spPr>
      </p:pic>
    </p:spTree>
    <p:extLst>
      <p:ext uri="{BB962C8B-B14F-4D97-AF65-F5344CB8AC3E}">
        <p14:creationId xmlns:p14="http://schemas.microsoft.com/office/powerpoint/2010/main" val="2652330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58" name="Rectangle 26"/>
          <p:cNvSpPr>
            <a:spLocks noGrp="1" noChangeArrowheads="1"/>
          </p:cNvSpPr>
          <p:nvPr>
            <p:ph type="title"/>
          </p:nvPr>
        </p:nvSpPr>
        <p:spPr>
          <a:noFill/>
          <a:ln/>
        </p:spPr>
        <p:txBody>
          <a:bodyPr/>
          <a:lstStyle/>
          <a:p>
            <a:r>
              <a:rPr lang="en-US" altLang="en-US" dirty="0"/>
              <a:t>Organizational Cultures and Styles</a:t>
            </a:r>
          </a:p>
        </p:txBody>
      </p:sp>
      <p:sp>
        <p:nvSpPr>
          <p:cNvPr id="2" name="Slide Number Placeholder 1"/>
          <p:cNvSpPr>
            <a:spLocks noGrp="1"/>
          </p:cNvSpPr>
          <p:nvPr>
            <p:ph type="sldNum" sz="quarter" idx="4"/>
          </p:nvPr>
        </p:nvSpPr>
        <p:spPr/>
        <p:txBody>
          <a:bodyPr/>
          <a:lstStyle/>
          <a:p>
            <a:fld id="{A8160BDD-7155-D744-B749-9730458604AD}" type="slidenum">
              <a:rPr lang="en-US" smtClean="0"/>
              <a:t>31</a:t>
            </a:fld>
            <a:endParaRPr lang="en-US" dirty="0"/>
          </a:p>
        </p:txBody>
      </p:sp>
      <p:graphicFrame>
        <p:nvGraphicFramePr>
          <p:cNvPr id="197679" name="Group 47"/>
          <p:cNvGraphicFramePr>
            <a:graphicFrameLocks noGrp="1"/>
          </p:cNvGraphicFramePr>
          <p:nvPr>
            <p:extLst>
              <p:ext uri="{D42A27DB-BD31-4B8C-83A1-F6EECF244321}">
                <p14:modId xmlns:p14="http://schemas.microsoft.com/office/powerpoint/2010/main" val="2903125485"/>
              </p:ext>
            </p:extLst>
          </p:nvPr>
        </p:nvGraphicFramePr>
        <p:xfrm>
          <a:off x="469900" y="2089150"/>
          <a:ext cx="8229600" cy="2863851"/>
        </p:xfrm>
        <a:graphic>
          <a:graphicData uri="http://schemas.openxmlformats.org/drawingml/2006/table">
            <a:tbl>
              <a:tblPr/>
              <a:tblGrid>
                <a:gridCol w="1906588">
                  <a:extLst>
                    <a:ext uri="{9D8B030D-6E8A-4147-A177-3AD203B41FA5}">
                      <a16:colId xmlns:a16="http://schemas.microsoft.com/office/drawing/2014/main" val="3694608728"/>
                    </a:ext>
                  </a:extLst>
                </a:gridCol>
                <a:gridCol w="6323012">
                  <a:extLst>
                    <a:ext uri="{9D8B030D-6E8A-4147-A177-3AD203B41FA5}">
                      <a16:colId xmlns:a16="http://schemas.microsoft.com/office/drawing/2014/main" val="1853447284"/>
                    </a:ext>
                  </a:extLst>
                </a:gridCol>
              </a:tblGrid>
              <a:tr h="6350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bg1"/>
                          </a:solidFill>
                          <a:effectLst/>
                          <a:latin typeface="+mn-lt"/>
                        </a:rPr>
                        <a:t>Factor</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57285125"/>
                  </a:ext>
                </a:extLst>
              </a:tr>
              <a:tr h="54927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Policies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Organizational policies and procedures influence the projects the company undertakes.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57705280"/>
                  </a:ext>
                </a:extLst>
              </a:tr>
              <a:tr h="54927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Values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Values, beliefs, and expectations of an organization have a major impact on the organizational culture.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22081076"/>
                  </a:ext>
                </a:extLst>
              </a:tr>
              <a:tr h="55086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Management style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Management style of the organization is another factor that affects the organizational culture.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833132706"/>
                  </a:ext>
                </a:extLst>
              </a:tr>
              <a:tr h="579438">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Work environment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Work ethics followed by the organization also constitute the organizational culture.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78924696"/>
                  </a:ext>
                </a:extLst>
              </a:tr>
            </a:tbl>
          </a:graphicData>
        </a:graphic>
      </p:graphicFrame>
    </p:spTree>
    <p:extLst>
      <p:ext uri="{BB962C8B-B14F-4D97-AF65-F5344CB8AC3E}">
        <p14:creationId xmlns:p14="http://schemas.microsoft.com/office/powerpoint/2010/main" val="4044431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06" name="Rectangle 26"/>
          <p:cNvSpPr>
            <a:spLocks noGrp="1" noChangeArrowheads="1"/>
          </p:cNvSpPr>
          <p:nvPr>
            <p:ph type="title"/>
          </p:nvPr>
        </p:nvSpPr>
        <p:spPr/>
        <p:txBody>
          <a:bodyPr/>
          <a:lstStyle/>
          <a:p>
            <a:r>
              <a:rPr lang="en-US" altLang="en-US" dirty="0"/>
              <a:t>The Organizational Culture's Influence on Projects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32</a:t>
            </a:fld>
            <a:endParaRPr lang="en-US" dirty="0"/>
          </a:p>
        </p:txBody>
      </p:sp>
      <p:graphicFrame>
        <p:nvGraphicFramePr>
          <p:cNvPr id="199707" name="Group 27"/>
          <p:cNvGraphicFramePr>
            <a:graphicFrameLocks noGrp="1"/>
          </p:cNvGraphicFramePr>
          <p:nvPr>
            <p:extLst>
              <p:ext uri="{D42A27DB-BD31-4B8C-83A1-F6EECF244321}">
                <p14:modId xmlns:p14="http://schemas.microsoft.com/office/powerpoint/2010/main" val="4139713736"/>
              </p:ext>
            </p:extLst>
          </p:nvPr>
        </p:nvGraphicFramePr>
        <p:xfrm>
          <a:off x="533400" y="2209800"/>
          <a:ext cx="8229600" cy="2876551"/>
        </p:xfrm>
        <a:graphic>
          <a:graphicData uri="http://schemas.openxmlformats.org/drawingml/2006/table">
            <a:tbl>
              <a:tblPr/>
              <a:tblGrid>
                <a:gridCol w="2514600">
                  <a:extLst>
                    <a:ext uri="{9D8B030D-6E8A-4147-A177-3AD203B41FA5}">
                      <a16:colId xmlns:a16="http://schemas.microsoft.com/office/drawing/2014/main" val="554233478"/>
                    </a:ext>
                  </a:extLst>
                </a:gridCol>
                <a:gridCol w="5715000">
                  <a:extLst>
                    <a:ext uri="{9D8B030D-6E8A-4147-A177-3AD203B41FA5}">
                      <a16:colId xmlns:a16="http://schemas.microsoft.com/office/drawing/2014/main" val="2068341722"/>
                    </a:ext>
                  </a:extLst>
                </a:gridCol>
              </a:tblGrid>
              <a:tr h="64452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Project Aspect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65029915"/>
                  </a:ext>
                </a:extLst>
              </a:tr>
              <a:tr h="5588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Project policies and procedures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 project policies and procedures should reflect those of the organization.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567598961"/>
                  </a:ext>
                </a:extLst>
              </a:tr>
              <a:tr h="55721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Project selection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 criteria for the selection of projects are determined by the organizational culture.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958207392"/>
                  </a:ext>
                </a:extLst>
              </a:tr>
              <a:tr h="5588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Project management style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project manager should adapt to the management style of an organization.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65756256"/>
                  </a:ext>
                </a:extLst>
              </a:tr>
              <a:tr h="55721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Team performance assessments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The project manager should adhere to a company's policies when assessing the performance of a team. </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32123701"/>
                  </a:ext>
                </a:extLst>
              </a:tr>
            </a:tbl>
          </a:graphicData>
        </a:graphic>
      </p:graphicFrame>
    </p:spTree>
    <p:extLst>
      <p:ext uri="{BB962C8B-B14F-4D97-AF65-F5344CB8AC3E}">
        <p14:creationId xmlns:p14="http://schemas.microsoft.com/office/powerpoint/2010/main" val="1335675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dirty="0"/>
              <a:t>Organizational Process Assets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33</a:t>
            </a:fld>
            <a:endParaRPr lang="en-US" dirty="0"/>
          </a:p>
        </p:txBody>
      </p:sp>
      <p:sp>
        <p:nvSpPr>
          <p:cNvPr id="258051" name="Rectangle 3"/>
          <p:cNvSpPr>
            <a:spLocks noGrp="1" noChangeArrowheads="1"/>
          </p:cNvSpPr>
          <p:nvPr>
            <p:ph idx="1"/>
          </p:nvPr>
        </p:nvSpPr>
        <p:spPr>
          <a:noFill/>
        </p:spPr>
        <p:txBody>
          <a:bodyPr/>
          <a:lstStyle/>
          <a:p>
            <a:r>
              <a:rPr lang="en-US" altLang="en-US" dirty="0"/>
              <a:t>Entities that influence project success. </a:t>
            </a:r>
          </a:p>
          <a:p>
            <a:r>
              <a:rPr lang="en-US" altLang="en-US" dirty="0"/>
              <a:t>Examples include policies, procedures, guidelines, formal and informal plans, templates, lessons learned documents, and historical information.</a:t>
            </a:r>
          </a:p>
          <a:p>
            <a:r>
              <a:rPr lang="en-US" altLang="en-US" dirty="0"/>
              <a:t>Project team members handle updates to the assets. </a:t>
            </a:r>
          </a:p>
        </p:txBody>
      </p:sp>
      <p:graphicFrame>
        <p:nvGraphicFramePr>
          <p:cNvPr id="5" name="Group 27"/>
          <p:cNvGraphicFramePr>
            <a:graphicFrameLocks noGrp="1"/>
          </p:cNvGraphicFramePr>
          <p:nvPr>
            <p:extLst>
              <p:ext uri="{D42A27DB-BD31-4B8C-83A1-F6EECF244321}">
                <p14:modId xmlns:p14="http://schemas.microsoft.com/office/powerpoint/2010/main" val="954744692"/>
              </p:ext>
            </p:extLst>
          </p:nvPr>
        </p:nvGraphicFramePr>
        <p:xfrm>
          <a:off x="745391" y="3094355"/>
          <a:ext cx="7653218" cy="1934845"/>
        </p:xfrm>
        <a:graphic>
          <a:graphicData uri="http://schemas.openxmlformats.org/drawingml/2006/table">
            <a:tbl>
              <a:tblPr/>
              <a:tblGrid>
                <a:gridCol w="2551725">
                  <a:extLst>
                    <a:ext uri="{9D8B030D-6E8A-4147-A177-3AD203B41FA5}">
                      <a16:colId xmlns:a16="http://schemas.microsoft.com/office/drawing/2014/main" val="554233478"/>
                    </a:ext>
                  </a:extLst>
                </a:gridCol>
                <a:gridCol w="5101493">
                  <a:extLst>
                    <a:ext uri="{9D8B030D-6E8A-4147-A177-3AD203B41FA5}">
                      <a16:colId xmlns:a16="http://schemas.microsoft.com/office/drawing/2014/main" val="2068341722"/>
                    </a:ext>
                  </a:extLst>
                </a:gridCol>
              </a:tblGrid>
              <a:tr h="64452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Category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65029915"/>
                  </a:ext>
                </a:extLst>
              </a:tr>
              <a:tr h="5588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lang="en-US" altLang="en-US" sz="1400" b="1" dirty="0">
                          <a:latin typeface="+mn-lt"/>
                        </a:rPr>
                        <a:t>Processes and procedures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Policies, guidelines, templates, and other documented processes that a company uses for performing project-related tasks. </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567598961"/>
                  </a:ext>
                </a:extLst>
              </a:tr>
              <a:tr h="55721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lang="en-US" altLang="en-US" sz="1400" b="1" dirty="0">
                          <a:latin typeface="+mn-lt"/>
                        </a:rPr>
                        <a:t>Corporate knowledge base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A repository for storing and retrieving information either on a company intranet site, or in a collaboration software, such as Microsoft Project.</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958207392"/>
                  </a:ext>
                </a:extLst>
              </a:tr>
            </a:tbl>
          </a:graphicData>
        </a:graphic>
      </p:graphicFrame>
    </p:spTree>
    <p:extLst>
      <p:ext uri="{BB962C8B-B14F-4D97-AF65-F5344CB8AC3E}">
        <p14:creationId xmlns:p14="http://schemas.microsoft.com/office/powerpoint/2010/main" val="772008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Enterprise Environmental Factors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34</a:t>
            </a:fld>
            <a:endParaRPr lang="en-US" dirty="0"/>
          </a:p>
        </p:txBody>
      </p:sp>
      <p:sp>
        <p:nvSpPr>
          <p:cNvPr id="4" name="Content Placeholder 3"/>
          <p:cNvSpPr>
            <a:spLocks noGrp="1"/>
          </p:cNvSpPr>
          <p:nvPr>
            <p:ph idx="1"/>
          </p:nvPr>
        </p:nvSpPr>
        <p:spPr/>
        <p:txBody>
          <a:bodyPr/>
          <a:lstStyle/>
          <a:p>
            <a:r>
              <a:rPr lang="en-US" dirty="0"/>
              <a:t>Internal and external</a:t>
            </a:r>
          </a:p>
          <a:p>
            <a:r>
              <a:rPr lang="en-US" dirty="0"/>
              <a:t>Positive or negative influence on project outcome</a:t>
            </a:r>
          </a:p>
          <a:p>
            <a:r>
              <a:rPr lang="en-US" altLang="en-US" dirty="0"/>
              <a:t>Support or limit the project management options.</a:t>
            </a:r>
          </a:p>
          <a:p>
            <a:r>
              <a:rPr lang="en-US" altLang="en-US" dirty="0"/>
              <a:t>Act as inputs for the planning processes</a:t>
            </a:r>
            <a:endParaRPr lang="en-US" dirty="0"/>
          </a:p>
          <a:p>
            <a:r>
              <a:rPr lang="en-US" dirty="0"/>
              <a:t>Examples include: </a:t>
            </a:r>
          </a:p>
          <a:p>
            <a:pPr lvl="1"/>
            <a:r>
              <a:rPr lang="en-US" dirty="0"/>
              <a:t>Organizational culture</a:t>
            </a:r>
          </a:p>
          <a:p>
            <a:pPr lvl="1"/>
            <a:r>
              <a:rPr lang="en-US" dirty="0"/>
              <a:t>The Human Resource pool</a:t>
            </a:r>
          </a:p>
          <a:p>
            <a:pPr lvl="1"/>
            <a:r>
              <a:rPr lang="en-US" dirty="0"/>
              <a:t>Marketplace conditions</a:t>
            </a:r>
          </a:p>
          <a:p>
            <a:pPr lvl="1"/>
            <a:r>
              <a:rPr lang="en-US" dirty="0"/>
              <a:t>Stakeholder risk tolerance level</a:t>
            </a:r>
          </a:p>
          <a:p>
            <a:pPr lvl="1"/>
            <a:r>
              <a:rPr lang="en-US" dirty="0"/>
              <a:t>Political situation</a:t>
            </a:r>
          </a:p>
          <a:p>
            <a:pPr lvl="1"/>
            <a:r>
              <a:rPr lang="en-US" dirty="0"/>
              <a:t>Project Management Information Systems</a:t>
            </a:r>
          </a:p>
        </p:txBody>
      </p:sp>
    </p:spTree>
    <p:extLst>
      <p:ext uri="{BB962C8B-B14F-4D97-AF65-F5344CB8AC3E}">
        <p14:creationId xmlns:p14="http://schemas.microsoft.com/office/powerpoint/2010/main" val="3625405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dirty="0"/>
              <a:t>Expert Judgment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35</a:t>
            </a:fld>
            <a:endParaRPr lang="en-US" dirty="0"/>
          </a:p>
        </p:txBody>
      </p:sp>
      <p:sp>
        <p:nvSpPr>
          <p:cNvPr id="259075" name="Rectangle 3"/>
          <p:cNvSpPr>
            <a:spLocks noGrp="1" noChangeArrowheads="1"/>
          </p:cNvSpPr>
          <p:nvPr>
            <p:ph idx="1"/>
          </p:nvPr>
        </p:nvSpPr>
        <p:spPr>
          <a:noFill/>
        </p:spPr>
        <p:txBody>
          <a:bodyPr/>
          <a:lstStyle/>
          <a:p>
            <a:r>
              <a:rPr lang="en-US" altLang="en-US" dirty="0"/>
              <a:t>Advice provided by individuals having expertise in a specific knowledge area, an application area, an industry, or discipline.</a:t>
            </a:r>
          </a:p>
          <a:p>
            <a:r>
              <a:rPr lang="en-US" altLang="en-US" dirty="0"/>
              <a:t>Used to make informed decisions on a project.</a:t>
            </a:r>
          </a:p>
          <a:p>
            <a:r>
              <a:rPr lang="en-US" altLang="en-US" dirty="0"/>
              <a:t>Obtained from sources such as:</a:t>
            </a:r>
          </a:p>
          <a:p>
            <a:pPr lvl="1"/>
            <a:r>
              <a:rPr lang="en-US" altLang="en-US" dirty="0"/>
              <a:t>Stakeholders</a:t>
            </a:r>
          </a:p>
          <a:p>
            <a:pPr lvl="1"/>
            <a:r>
              <a:rPr lang="en-US" altLang="en-US" dirty="0"/>
              <a:t>Professionals</a:t>
            </a:r>
          </a:p>
          <a:p>
            <a:pPr lvl="1"/>
            <a:r>
              <a:rPr lang="en-US" altLang="en-US" dirty="0"/>
              <a:t>Subject matter experts</a:t>
            </a:r>
          </a:p>
          <a:p>
            <a:pPr lvl="1"/>
            <a:r>
              <a:rPr lang="en-US" altLang="en-US" dirty="0"/>
              <a:t>Industry groups</a:t>
            </a:r>
          </a:p>
          <a:p>
            <a:pPr lvl="1"/>
            <a:r>
              <a:rPr lang="en-US" altLang="en-US" dirty="0"/>
              <a:t>The PMO</a:t>
            </a:r>
          </a:p>
          <a:p>
            <a:pPr lvl="1"/>
            <a:r>
              <a:rPr lang="en-US" altLang="en-US" dirty="0"/>
              <a:t>Consultants</a:t>
            </a:r>
          </a:p>
          <a:p>
            <a:pPr lvl="1"/>
            <a:r>
              <a:rPr lang="en-US" altLang="en-US" dirty="0"/>
              <a:t>Functional units</a:t>
            </a:r>
          </a:p>
        </p:txBody>
      </p:sp>
    </p:spTree>
    <p:extLst>
      <p:ext uri="{BB962C8B-B14F-4D97-AF65-F5344CB8AC3E}">
        <p14:creationId xmlns:p14="http://schemas.microsoft.com/office/powerpoint/2010/main" val="170985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dirty="0"/>
              <a:t>Organizational Theory</a:t>
            </a:r>
          </a:p>
        </p:txBody>
      </p:sp>
      <p:sp>
        <p:nvSpPr>
          <p:cNvPr id="2" name="Slide Number Placeholder 1"/>
          <p:cNvSpPr>
            <a:spLocks noGrp="1"/>
          </p:cNvSpPr>
          <p:nvPr>
            <p:ph type="sldNum" sz="quarter" idx="4"/>
          </p:nvPr>
        </p:nvSpPr>
        <p:spPr/>
        <p:txBody>
          <a:bodyPr/>
          <a:lstStyle/>
          <a:p>
            <a:fld id="{A8160BDD-7155-D744-B749-9730458604AD}" type="slidenum">
              <a:rPr lang="en-US" smtClean="0"/>
              <a:pPr/>
              <a:t>36</a:t>
            </a:fld>
            <a:endParaRPr lang="en-US" dirty="0"/>
          </a:p>
        </p:txBody>
      </p:sp>
      <p:sp>
        <p:nvSpPr>
          <p:cNvPr id="260099" name="Rectangle 3"/>
          <p:cNvSpPr>
            <a:spLocks noGrp="1" noChangeArrowheads="1"/>
          </p:cNvSpPr>
          <p:nvPr>
            <p:ph idx="1"/>
          </p:nvPr>
        </p:nvSpPr>
        <p:spPr>
          <a:noFill/>
        </p:spPr>
        <p:txBody>
          <a:bodyPr/>
          <a:lstStyle/>
          <a:p>
            <a:r>
              <a:rPr lang="en-US" altLang="en-US" dirty="0"/>
              <a:t>Provides information on the organization of work processes and operating practices through:</a:t>
            </a:r>
          </a:p>
          <a:p>
            <a:pPr lvl="1"/>
            <a:r>
              <a:rPr lang="en-US" altLang="en-US" dirty="0"/>
              <a:t>Organizational structure</a:t>
            </a:r>
          </a:p>
          <a:p>
            <a:pPr lvl="1"/>
            <a:r>
              <a:rPr lang="en-US" altLang="en-US" dirty="0"/>
              <a:t>Power</a:t>
            </a:r>
          </a:p>
          <a:p>
            <a:pPr lvl="1"/>
            <a:r>
              <a:rPr lang="en-US" altLang="en-US" dirty="0"/>
              <a:t>Culture</a:t>
            </a:r>
          </a:p>
          <a:p>
            <a:pPr lvl="1"/>
            <a:r>
              <a:rPr lang="en-US" altLang="en-US" dirty="0"/>
              <a:t>Compensation and benefits</a:t>
            </a:r>
          </a:p>
          <a:p>
            <a:pPr lvl="1"/>
            <a:r>
              <a:rPr lang="en-US" altLang="en-US" dirty="0"/>
              <a:t>Behavior of people</a:t>
            </a:r>
          </a:p>
        </p:txBody>
      </p:sp>
    </p:spTree>
    <p:extLst>
      <p:ext uri="{BB962C8B-B14F-4D97-AF65-F5344CB8AC3E}">
        <p14:creationId xmlns:p14="http://schemas.microsoft.com/office/powerpoint/2010/main" val="539617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a:t>Project Interfaces</a:t>
            </a:r>
            <a:endParaRPr lang="en-US" alt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37</a:t>
            </a:fld>
            <a:endParaRPr lang="en-US" dirty="0"/>
          </a:p>
        </p:txBody>
      </p:sp>
      <p:graphicFrame>
        <p:nvGraphicFramePr>
          <p:cNvPr id="261171" name="Group 51"/>
          <p:cNvGraphicFramePr>
            <a:graphicFrameLocks noGrp="1"/>
          </p:cNvGraphicFramePr>
          <p:nvPr>
            <p:extLst>
              <p:ext uri="{D42A27DB-BD31-4B8C-83A1-F6EECF244321}">
                <p14:modId xmlns:p14="http://schemas.microsoft.com/office/powerpoint/2010/main" val="3946594651"/>
              </p:ext>
            </p:extLst>
          </p:nvPr>
        </p:nvGraphicFramePr>
        <p:xfrm>
          <a:off x="457200" y="1933575"/>
          <a:ext cx="8229600" cy="3476625"/>
        </p:xfrm>
        <a:graphic>
          <a:graphicData uri="http://schemas.openxmlformats.org/drawingml/2006/table">
            <a:tbl>
              <a:tblPr/>
              <a:tblGrid>
                <a:gridCol w="1906588">
                  <a:extLst>
                    <a:ext uri="{9D8B030D-6E8A-4147-A177-3AD203B41FA5}">
                      <a16:colId xmlns:a16="http://schemas.microsoft.com/office/drawing/2014/main" val="3582255545"/>
                    </a:ext>
                  </a:extLst>
                </a:gridCol>
                <a:gridCol w="6323012">
                  <a:extLst>
                    <a:ext uri="{9D8B030D-6E8A-4147-A177-3AD203B41FA5}">
                      <a16:colId xmlns:a16="http://schemas.microsoft.com/office/drawing/2014/main" val="3592919716"/>
                    </a:ext>
                  </a:extLst>
                </a:gridCol>
              </a:tblGrid>
              <a:tr h="682625">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Interface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600" b="1" i="0" u="none" strike="noStrike" cap="none" normalizeH="0" baseline="0" dirty="0">
                          <a:ln>
                            <a:noFill/>
                          </a:ln>
                          <a:solidFill>
                            <a:schemeClr val="bg1"/>
                          </a:solidFill>
                          <a:effectLst/>
                          <a:latin typeface="+mn-lt"/>
                        </a:rPr>
                        <a:t>Description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37073352"/>
                  </a:ext>
                </a:extLst>
              </a:tr>
              <a:tr h="5588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Organizational</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Reporting relationships among different organizational units. They may be internal or external to the parent organization and include interfaces among the project team, upper management, other functional managers that may need to support the team, and even the organization’s customers.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73348044"/>
                  </a:ext>
                </a:extLst>
              </a:tr>
              <a:tr h="557213">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Technical</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Reporting relationships among technical disciplines on the project that can occur during a phase or during the transition between phases. They reflect informal and formal relationships with people on the project team and outside the team.</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246070000"/>
                  </a:ext>
                </a:extLst>
              </a:tr>
              <a:tr h="558800">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Interpersonal</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rgbClr val="FF9900"/>
                        </a:buClr>
                        <a:buFont typeface="Wingdings" panose="05000000000000000000" pitchFamily="2" charset="2"/>
                        <a:defRPr>
                          <a:solidFill>
                            <a:schemeClr val="tx1"/>
                          </a:solidFill>
                          <a:latin typeface="Arial" panose="020B0604020202020204" pitchFamily="34" charset="0"/>
                        </a:defRPr>
                      </a:lvl1pPr>
                      <a:lvl2pPr>
                        <a:spcBef>
                          <a:spcPct val="20000"/>
                        </a:spcBef>
                        <a:buClr>
                          <a:srgbClr val="FF9900"/>
                        </a:buClr>
                        <a:buSzPct val="80000"/>
                        <a:buFont typeface="Wingdings" panose="05000000000000000000" pitchFamily="2" charset="2"/>
                        <a:defRPr sz="1600">
                          <a:solidFill>
                            <a:schemeClr val="tx1"/>
                          </a:solidFill>
                          <a:latin typeface="Arial" panose="020B0604020202020204" pitchFamily="34" charset="0"/>
                        </a:defRPr>
                      </a:lvl2pPr>
                      <a:lvl3pPr>
                        <a:spcBef>
                          <a:spcPct val="20000"/>
                        </a:spcBef>
                        <a:buClr>
                          <a:srgbClr val="FF9900"/>
                        </a:buClr>
                        <a:buSzPct val="60000"/>
                        <a:buFont typeface="Wingdings" panose="05000000000000000000" pitchFamily="2" charset="2"/>
                        <a:defRPr sz="1400">
                          <a:solidFill>
                            <a:schemeClr val="tx1"/>
                          </a:solidFill>
                          <a:latin typeface="Arial" panose="020B0604020202020204" pitchFamily="34" charset="0"/>
                        </a:defRPr>
                      </a:lvl3pPr>
                      <a:lvl4pPr>
                        <a:spcBef>
                          <a:spcPct val="20000"/>
                        </a:spcBef>
                        <a:buClr>
                          <a:srgbClr val="FF9900"/>
                        </a:buClr>
                        <a:defRPr sz="1200">
                          <a:solidFill>
                            <a:schemeClr val="tx1"/>
                          </a:solidFill>
                          <a:latin typeface="Arial" panose="020B0604020202020204" pitchFamily="34" charset="0"/>
                        </a:defRPr>
                      </a:lvl4pPr>
                      <a:lvl5pPr>
                        <a:spcBef>
                          <a:spcPct val="20000"/>
                        </a:spcBef>
                        <a:buClr>
                          <a:srgbClr val="FF9900"/>
                        </a:buClr>
                        <a:defRPr sz="1200">
                          <a:solidFill>
                            <a:schemeClr val="tx1"/>
                          </a:solidFill>
                          <a:latin typeface="Arial" panose="020B0604020202020204" pitchFamily="34" charset="0"/>
                        </a:defRPr>
                      </a:lvl5pPr>
                      <a:lvl6pPr fontAlgn="base">
                        <a:spcBef>
                          <a:spcPct val="20000"/>
                        </a:spcBef>
                        <a:spcAft>
                          <a:spcPct val="0"/>
                        </a:spcAft>
                        <a:buClr>
                          <a:srgbClr val="FF9900"/>
                        </a:buClr>
                        <a:defRPr sz="1200">
                          <a:solidFill>
                            <a:schemeClr val="tx1"/>
                          </a:solidFill>
                          <a:latin typeface="Arial" panose="020B0604020202020204" pitchFamily="34" charset="0"/>
                        </a:defRPr>
                      </a:lvl6pPr>
                      <a:lvl7pPr fontAlgn="base">
                        <a:spcBef>
                          <a:spcPct val="20000"/>
                        </a:spcBef>
                        <a:spcAft>
                          <a:spcPct val="0"/>
                        </a:spcAft>
                        <a:buClr>
                          <a:srgbClr val="FF9900"/>
                        </a:buClr>
                        <a:defRPr sz="1200">
                          <a:solidFill>
                            <a:schemeClr val="tx1"/>
                          </a:solidFill>
                          <a:latin typeface="Arial" panose="020B0604020202020204" pitchFamily="34" charset="0"/>
                        </a:defRPr>
                      </a:lvl7pPr>
                      <a:lvl8pPr fontAlgn="base">
                        <a:spcBef>
                          <a:spcPct val="20000"/>
                        </a:spcBef>
                        <a:spcAft>
                          <a:spcPct val="0"/>
                        </a:spcAft>
                        <a:buClr>
                          <a:srgbClr val="FF9900"/>
                        </a:buClr>
                        <a:defRPr sz="1200">
                          <a:solidFill>
                            <a:schemeClr val="tx1"/>
                          </a:solidFill>
                          <a:latin typeface="Arial" panose="020B0604020202020204" pitchFamily="34" charset="0"/>
                        </a:defRPr>
                      </a:lvl8pPr>
                      <a:lvl9pPr fontAlgn="base">
                        <a:spcBef>
                          <a:spcPct val="20000"/>
                        </a:spcBef>
                        <a:spcAft>
                          <a:spcPct val="0"/>
                        </a:spcAft>
                        <a:buClr>
                          <a:srgbClr val="FF9900"/>
                        </a:buClr>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Formal and informal reporting relationships among individuals working on the project, whether internally or externally.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57577814"/>
                  </a:ext>
                </a:extLst>
              </a:tr>
              <a:tr h="558800">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1" i="0" u="none" strike="noStrike" cap="none" normalizeH="0" baseline="0" dirty="0">
                          <a:ln>
                            <a:noFill/>
                          </a:ln>
                          <a:solidFill>
                            <a:schemeClr val="tx1"/>
                          </a:solidFill>
                          <a:effectLst/>
                          <a:latin typeface="+mn-lt"/>
                        </a:rPr>
                        <a:t>Logistical</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mn-lt"/>
                        </a:rPr>
                        <a:t>Relationships between project team members who are distributed geographically across different buildings, state, countries, and time zones.</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272604017"/>
                  </a:ext>
                </a:extLst>
              </a:tr>
            </a:tbl>
          </a:graphicData>
        </a:graphic>
      </p:graphicFrame>
    </p:spTree>
    <p:extLst>
      <p:ext uri="{BB962C8B-B14F-4D97-AF65-F5344CB8AC3E}">
        <p14:creationId xmlns:p14="http://schemas.microsoft.com/office/powerpoint/2010/main" val="3682463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Structures</a:t>
            </a:r>
          </a:p>
        </p:txBody>
      </p:sp>
      <p:sp>
        <p:nvSpPr>
          <p:cNvPr id="3" name="Slide Number Placeholder 2"/>
          <p:cNvSpPr>
            <a:spLocks noGrp="1"/>
          </p:cNvSpPr>
          <p:nvPr>
            <p:ph type="sldNum" sz="quarter" idx="4"/>
          </p:nvPr>
        </p:nvSpPr>
        <p:spPr/>
        <p:txBody>
          <a:bodyPr/>
          <a:lstStyle/>
          <a:p>
            <a:fld id="{A8160BDD-7155-D744-B749-9730458604AD}" type="slidenum">
              <a:rPr lang="en-US" smtClean="0"/>
              <a:t>38</a:t>
            </a:fld>
            <a:endParaRPr lang="en-US" dirty="0"/>
          </a:p>
        </p:txBody>
      </p:sp>
      <p:grpSp>
        <p:nvGrpSpPr>
          <p:cNvPr id="4" name="Group 3"/>
          <p:cNvGrpSpPr/>
          <p:nvPr/>
        </p:nvGrpSpPr>
        <p:grpSpPr>
          <a:xfrm>
            <a:off x="2057736" y="1187670"/>
            <a:ext cx="5028529" cy="5060730"/>
            <a:chOff x="2066681" y="1111470"/>
            <a:chExt cx="5028529" cy="5060730"/>
          </a:xfrm>
        </p:grpSpPr>
        <p:sp>
          <p:nvSpPr>
            <p:cNvPr id="10" name="Up Arrow 9"/>
            <p:cNvSpPr/>
            <p:nvPr/>
          </p:nvSpPr>
          <p:spPr>
            <a:xfrm>
              <a:off x="2066681" y="1111470"/>
              <a:ext cx="5010638" cy="5060730"/>
            </a:xfrm>
            <a:prstGeom prst="upArrow">
              <a:avLst/>
            </a:prstGeom>
            <a:solidFill>
              <a:schemeClr val="bg1">
                <a:lumMod val="75000"/>
                <a:alpha val="75000"/>
              </a:schemeClr>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grpSp>
          <p:nvGrpSpPr>
            <p:cNvPr id="48" name="Group 47"/>
            <p:cNvGrpSpPr/>
            <p:nvPr/>
          </p:nvGrpSpPr>
          <p:grpSpPr>
            <a:xfrm>
              <a:off x="2281216" y="1627286"/>
              <a:ext cx="4813994" cy="4162227"/>
              <a:chOff x="2281216" y="1627286"/>
              <a:chExt cx="4813994" cy="4162227"/>
            </a:xfrm>
          </p:grpSpPr>
          <p:grpSp>
            <p:nvGrpSpPr>
              <p:cNvPr id="11" name="Group 10"/>
              <p:cNvGrpSpPr/>
              <p:nvPr/>
            </p:nvGrpSpPr>
            <p:grpSpPr>
              <a:xfrm>
                <a:off x="2281216" y="1627286"/>
                <a:ext cx="4813994" cy="4162227"/>
                <a:chOff x="2281216" y="1627286"/>
                <a:chExt cx="4813994" cy="4162227"/>
              </a:xfrm>
            </p:grpSpPr>
            <p:sp>
              <p:nvSpPr>
                <p:cNvPr id="12" name="Freeform 11"/>
                <p:cNvSpPr/>
                <p:nvPr/>
              </p:nvSpPr>
              <p:spPr>
                <a:xfrm>
                  <a:off x="5752333" y="2870816"/>
                  <a:ext cx="154156" cy="1932095"/>
                </a:xfrm>
                <a:custGeom>
                  <a:avLst/>
                  <a:gdLst/>
                  <a:ahLst/>
                  <a:cxnLst/>
                  <a:rect l="0" t="0" r="0" b="0"/>
                  <a:pathLst>
                    <a:path>
                      <a:moveTo>
                        <a:pt x="0" y="0"/>
                      </a:moveTo>
                      <a:lnTo>
                        <a:pt x="0" y="1932095"/>
                      </a:lnTo>
                      <a:lnTo>
                        <a:pt x="154156" y="193209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5752333" y="2870816"/>
                  <a:ext cx="154156" cy="1202420"/>
                </a:xfrm>
                <a:custGeom>
                  <a:avLst/>
                  <a:gdLst/>
                  <a:ahLst/>
                  <a:cxnLst/>
                  <a:rect l="0" t="0" r="0" b="0"/>
                  <a:pathLst>
                    <a:path>
                      <a:moveTo>
                        <a:pt x="0" y="0"/>
                      </a:moveTo>
                      <a:lnTo>
                        <a:pt x="0" y="1202420"/>
                      </a:lnTo>
                      <a:lnTo>
                        <a:pt x="154156" y="12024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5752333" y="2870816"/>
                  <a:ext cx="154156" cy="472746"/>
                </a:xfrm>
                <a:custGeom>
                  <a:avLst/>
                  <a:gdLst/>
                  <a:ahLst/>
                  <a:cxnLst/>
                  <a:rect l="0" t="0" r="0" b="0"/>
                  <a:pathLst>
                    <a:path>
                      <a:moveTo>
                        <a:pt x="0" y="0"/>
                      </a:moveTo>
                      <a:lnTo>
                        <a:pt x="0" y="472746"/>
                      </a:lnTo>
                      <a:lnTo>
                        <a:pt x="154156" y="47274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4032452" y="2870816"/>
                  <a:ext cx="154156" cy="1202420"/>
                </a:xfrm>
                <a:custGeom>
                  <a:avLst/>
                  <a:gdLst/>
                  <a:ahLst/>
                  <a:cxnLst/>
                  <a:rect l="0" t="0" r="0" b="0"/>
                  <a:pathLst>
                    <a:path>
                      <a:moveTo>
                        <a:pt x="0" y="0"/>
                      </a:moveTo>
                      <a:lnTo>
                        <a:pt x="0" y="1202420"/>
                      </a:lnTo>
                      <a:lnTo>
                        <a:pt x="154156" y="12024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16"/>
                <p:cNvSpPr/>
                <p:nvPr/>
              </p:nvSpPr>
              <p:spPr>
                <a:xfrm>
                  <a:off x="4032452" y="2870816"/>
                  <a:ext cx="154156" cy="472746"/>
                </a:xfrm>
                <a:custGeom>
                  <a:avLst/>
                  <a:gdLst/>
                  <a:ahLst/>
                  <a:cxnLst/>
                  <a:rect l="0" t="0" r="0" b="0"/>
                  <a:pathLst>
                    <a:path>
                      <a:moveTo>
                        <a:pt x="0" y="0"/>
                      </a:moveTo>
                      <a:lnTo>
                        <a:pt x="0" y="472746"/>
                      </a:lnTo>
                      <a:lnTo>
                        <a:pt x="154156" y="47274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4480560" y="2141141"/>
                  <a:ext cx="91440" cy="215819"/>
                </a:xfrm>
                <a:custGeom>
                  <a:avLst/>
                  <a:gdLst/>
                  <a:ahLst/>
                  <a:cxnLst/>
                  <a:rect l="0" t="0" r="0" b="0"/>
                  <a:pathLst>
                    <a:path>
                      <a:moveTo>
                        <a:pt x="45720" y="0"/>
                      </a:moveTo>
                      <a:lnTo>
                        <a:pt x="45720" y="21581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2383987" y="2870816"/>
                  <a:ext cx="154156" cy="2661769"/>
                </a:xfrm>
                <a:custGeom>
                  <a:avLst/>
                  <a:gdLst/>
                  <a:ahLst/>
                  <a:cxnLst/>
                  <a:rect l="0" t="0" r="0" b="0"/>
                  <a:pathLst>
                    <a:path>
                      <a:moveTo>
                        <a:pt x="0" y="0"/>
                      </a:moveTo>
                      <a:lnTo>
                        <a:pt x="0" y="2661769"/>
                      </a:lnTo>
                      <a:lnTo>
                        <a:pt x="154156" y="266176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20"/>
                <p:cNvSpPr/>
                <p:nvPr/>
              </p:nvSpPr>
              <p:spPr>
                <a:xfrm>
                  <a:off x="2383987" y="2870816"/>
                  <a:ext cx="154156" cy="1202420"/>
                </a:xfrm>
                <a:custGeom>
                  <a:avLst/>
                  <a:gdLst/>
                  <a:ahLst/>
                  <a:cxnLst/>
                  <a:rect l="0" t="0" r="0" b="0"/>
                  <a:pathLst>
                    <a:path>
                      <a:moveTo>
                        <a:pt x="0" y="0"/>
                      </a:moveTo>
                      <a:lnTo>
                        <a:pt x="0" y="1202420"/>
                      </a:lnTo>
                      <a:lnTo>
                        <a:pt x="154156" y="12024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2383987" y="2870816"/>
                  <a:ext cx="154156" cy="472746"/>
                </a:xfrm>
                <a:custGeom>
                  <a:avLst/>
                  <a:gdLst/>
                  <a:ahLst/>
                  <a:cxnLst/>
                  <a:rect l="0" t="0" r="0" b="0"/>
                  <a:pathLst>
                    <a:path>
                      <a:moveTo>
                        <a:pt x="0" y="0"/>
                      </a:moveTo>
                      <a:lnTo>
                        <a:pt x="0" y="472746"/>
                      </a:lnTo>
                      <a:lnTo>
                        <a:pt x="154156" y="47274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Freeform 23"/>
                <p:cNvSpPr/>
                <p:nvPr/>
              </p:nvSpPr>
              <p:spPr>
                <a:xfrm>
                  <a:off x="3929681" y="1627286"/>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CEO</a:t>
                  </a:r>
                </a:p>
              </p:txBody>
            </p:sp>
            <p:sp>
              <p:nvSpPr>
                <p:cNvPr id="25" name="Freeform 24"/>
                <p:cNvSpPr/>
                <p:nvPr/>
              </p:nvSpPr>
              <p:spPr>
                <a:xfrm>
                  <a:off x="2281216" y="2356961"/>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CFO</a:t>
                  </a:r>
                </a:p>
              </p:txBody>
            </p:sp>
            <p:sp>
              <p:nvSpPr>
                <p:cNvPr id="26" name="Freeform 25"/>
                <p:cNvSpPr/>
                <p:nvPr/>
              </p:nvSpPr>
              <p:spPr>
                <a:xfrm>
                  <a:off x="2538143" y="3086635"/>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Department Head</a:t>
                  </a:r>
                </a:p>
              </p:txBody>
            </p:sp>
            <p:sp>
              <p:nvSpPr>
                <p:cNvPr id="27" name="Freeform 26"/>
                <p:cNvSpPr/>
                <p:nvPr/>
              </p:nvSpPr>
              <p:spPr>
                <a:xfrm>
                  <a:off x="2538143" y="3816309"/>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Employee</a:t>
                  </a:r>
                </a:p>
              </p:txBody>
            </p:sp>
            <p:sp>
              <p:nvSpPr>
                <p:cNvPr id="28" name="Freeform 27"/>
                <p:cNvSpPr/>
                <p:nvPr/>
              </p:nvSpPr>
              <p:spPr>
                <a:xfrm>
                  <a:off x="2538143" y="4545983"/>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Employee</a:t>
                  </a:r>
                </a:p>
              </p:txBody>
            </p:sp>
            <p:sp>
              <p:nvSpPr>
                <p:cNvPr id="29" name="Freeform 28"/>
                <p:cNvSpPr/>
                <p:nvPr/>
              </p:nvSpPr>
              <p:spPr>
                <a:xfrm>
                  <a:off x="2538143" y="5275658"/>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Employee</a:t>
                  </a:r>
                </a:p>
              </p:txBody>
            </p:sp>
            <p:sp>
              <p:nvSpPr>
                <p:cNvPr id="30" name="Freeform 29"/>
                <p:cNvSpPr/>
                <p:nvPr/>
              </p:nvSpPr>
              <p:spPr>
                <a:xfrm>
                  <a:off x="3929681" y="2356961"/>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CIO</a:t>
                  </a:r>
                </a:p>
              </p:txBody>
            </p:sp>
            <p:sp>
              <p:nvSpPr>
                <p:cNvPr id="31" name="Freeform 30"/>
                <p:cNvSpPr/>
                <p:nvPr/>
              </p:nvSpPr>
              <p:spPr>
                <a:xfrm>
                  <a:off x="4186609" y="3086635"/>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Department Head</a:t>
                  </a:r>
                </a:p>
              </p:txBody>
            </p:sp>
            <p:sp>
              <p:nvSpPr>
                <p:cNvPr id="32" name="Freeform 31"/>
                <p:cNvSpPr/>
                <p:nvPr/>
              </p:nvSpPr>
              <p:spPr>
                <a:xfrm>
                  <a:off x="4186609" y="3816309"/>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Employee</a:t>
                  </a:r>
                </a:p>
              </p:txBody>
            </p:sp>
            <p:sp>
              <p:nvSpPr>
                <p:cNvPr id="33" name="Freeform 32"/>
                <p:cNvSpPr/>
                <p:nvPr/>
              </p:nvSpPr>
              <p:spPr>
                <a:xfrm>
                  <a:off x="5649562" y="2356961"/>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VP HR</a:t>
                  </a:r>
                </a:p>
              </p:txBody>
            </p:sp>
            <p:sp>
              <p:nvSpPr>
                <p:cNvPr id="34" name="Freeform 33"/>
                <p:cNvSpPr/>
                <p:nvPr/>
              </p:nvSpPr>
              <p:spPr>
                <a:xfrm>
                  <a:off x="5906490" y="3086635"/>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Department Head</a:t>
                  </a:r>
                </a:p>
              </p:txBody>
            </p:sp>
            <p:sp>
              <p:nvSpPr>
                <p:cNvPr id="35" name="Freeform 34"/>
                <p:cNvSpPr/>
                <p:nvPr/>
              </p:nvSpPr>
              <p:spPr>
                <a:xfrm>
                  <a:off x="5906490" y="3816309"/>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Employee</a:t>
                  </a:r>
                </a:p>
              </p:txBody>
            </p:sp>
            <p:sp>
              <p:nvSpPr>
                <p:cNvPr id="36" name="Freeform 35"/>
                <p:cNvSpPr/>
                <p:nvPr/>
              </p:nvSpPr>
              <p:spPr>
                <a:xfrm>
                  <a:off x="5906490" y="4545983"/>
                  <a:ext cx="1188720" cy="513855"/>
                </a:xfrm>
                <a:custGeom>
                  <a:avLst/>
                  <a:gdLst>
                    <a:gd name="connsiteX0" fmla="*/ 0 w 1027710"/>
                    <a:gd name="connsiteY0" fmla="*/ 0 h 513855"/>
                    <a:gd name="connsiteX1" fmla="*/ 1027710 w 1027710"/>
                    <a:gd name="connsiteY1" fmla="*/ 0 h 513855"/>
                    <a:gd name="connsiteX2" fmla="*/ 1027710 w 1027710"/>
                    <a:gd name="connsiteY2" fmla="*/ 513855 h 513855"/>
                    <a:gd name="connsiteX3" fmla="*/ 0 w 1027710"/>
                    <a:gd name="connsiteY3" fmla="*/ 513855 h 513855"/>
                    <a:gd name="connsiteX4" fmla="*/ 0 w 1027710"/>
                    <a:gd name="connsiteY4" fmla="*/ 0 h 513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710" h="513855">
                      <a:moveTo>
                        <a:pt x="0" y="0"/>
                      </a:moveTo>
                      <a:lnTo>
                        <a:pt x="1027710" y="0"/>
                      </a:lnTo>
                      <a:lnTo>
                        <a:pt x="1027710" y="513855"/>
                      </a:lnTo>
                      <a:lnTo>
                        <a:pt x="0" y="513855"/>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Employee</a:t>
                  </a:r>
                </a:p>
              </p:txBody>
            </p:sp>
            <p:sp>
              <p:nvSpPr>
                <p:cNvPr id="37" name="Freeform 20"/>
                <p:cNvSpPr/>
                <p:nvPr/>
              </p:nvSpPr>
              <p:spPr>
                <a:xfrm>
                  <a:off x="2383986" y="3579936"/>
                  <a:ext cx="154156" cy="1202420"/>
                </a:xfrm>
                <a:custGeom>
                  <a:avLst/>
                  <a:gdLst/>
                  <a:ahLst/>
                  <a:cxnLst/>
                  <a:rect l="0" t="0" r="0" b="0"/>
                  <a:pathLst>
                    <a:path>
                      <a:moveTo>
                        <a:pt x="0" y="0"/>
                      </a:moveTo>
                      <a:lnTo>
                        <a:pt x="0" y="1202420"/>
                      </a:lnTo>
                      <a:lnTo>
                        <a:pt x="154156" y="12024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cxnSp>
            <p:nvCxnSpPr>
              <p:cNvPr id="40" name="Straight Connector 39"/>
              <p:cNvCxnSpPr/>
              <p:nvPr/>
            </p:nvCxnSpPr>
            <p:spPr>
              <a:xfrm>
                <a:off x="2821118" y="2209800"/>
                <a:ext cx="3351082" cy="0"/>
              </a:xfrm>
              <a:prstGeom prst="line">
                <a:avLst/>
              </a:prstGeom>
              <a:ln w="254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2819400" y="2209800"/>
                <a:ext cx="0" cy="166589"/>
              </a:xfrm>
              <a:prstGeom prst="line">
                <a:avLst/>
              </a:prstGeom>
              <a:ln w="254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6172200" y="2209800"/>
                <a:ext cx="0" cy="166589"/>
              </a:xfrm>
              <a:prstGeom prst="line">
                <a:avLst/>
              </a:prstGeom>
              <a:ln w="25400">
                <a:solidFill>
                  <a:schemeClr val="accent1"/>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281297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Organizational Structures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39</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3563711715"/>
              </p:ext>
            </p:extLst>
          </p:nvPr>
        </p:nvGraphicFramePr>
        <p:xfrm>
          <a:off x="457200" y="1258824"/>
          <a:ext cx="8192475" cy="4913376"/>
        </p:xfrm>
        <a:graphic>
          <a:graphicData uri="http://schemas.openxmlformats.org/drawingml/2006/table">
            <a:tbl>
              <a:tblPr/>
              <a:tblGrid>
                <a:gridCol w="1897206">
                  <a:extLst>
                    <a:ext uri="{9D8B030D-6E8A-4147-A177-3AD203B41FA5}">
                      <a16:colId xmlns:a16="http://schemas.microsoft.com/office/drawing/2014/main" val="20000"/>
                    </a:ext>
                  </a:extLst>
                </a:gridCol>
                <a:gridCol w="6295269">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Organizational Structure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Functional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Each department is responsible for carrying out specific activities.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Reporting is hierarchical with individuals reporting to a single manager.</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Project manager’s authority is low, relative to the functional manager’s authority.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Matrix</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Blend of functional and projectized structures. </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Individuals report upward in the functional hierarchy but also report horizontally to the project manager.</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Characterized by weak, balanced, or strong, depending on the relative authority of the project manager to the functional manager.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Projectized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Project manager and core project team operate as completely separate organizational units within the parent organization.</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Core project team members are completely dedicated to the project team.</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Team members are often co-located.</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Project manager reports to a program manager and has significant authority and independence.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Composite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Most modern organizations involve all of the above structures at various levels. </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Combination of all other types of organizational structures.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284580"/>
                  </a:ext>
                </a:extLst>
              </a:tr>
            </a:tbl>
          </a:graphicData>
        </a:graphic>
      </p:graphicFrame>
    </p:spTree>
    <p:extLst>
      <p:ext uri="{BB962C8B-B14F-4D97-AF65-F5344CB8AC3E}">
        <p14:creationId xmlns:p14="http://schemas.microsoft.com/office/powerpoint/2010/main" val="5224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Management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4</a:t>
            </a:fld>
            <a:endParaRPr lang="en-US" dirty="0"/>
          </a:p>
        </p:txBody>
      </p:sp>
      <p:sp>
        <p:nvSpPr>
          <p:cNvPr id="4" name="Content Placeholder 3"/>
          <p:cNvSpPr>
            <a:spLocks noGrp="1"/>
          </p:cNvSpPr>
          <p:nvPr>
            <p:ph idx="1"/>
          </p:nvPr>
        </p:nvSpPr>
        <p:spPr/>
        <p:txBody>
          <a:bodyPr>
            <a:normAutofit/>
          </a:bodyPr>
          <a:lstStyle/>
          <a:p>
            <a:r>
              <a:rPr lang="en-US" dirty="0"/>
              <a:t>Planned effort for executing and monitoring a project in order to accomplish its defined goals and objectives.</a:t>
            </a:r>
          </a:p>
          <a:p>
            <a:r>
              <a:rPr lang="en-US" dirty="0"/>
              <a:t>Managing projects involves:</a:t>
            </a:r>
          </a:p>
          <a:p>
            <a:pPr lvl="1"/>
            <a:r>
              <a:rPr lang="en-US" dirty="0"/>
              <a:t>Scheduling.</a:t>
            </a:r>
          </a:p>
          <a:p>
            <a:pPr lvl="1"/>
            <a:r>
              <a:rPr lang="en-US" dirty="0"/>
              <a:t>Identifying requirements.</a:t>
            </a:r>
          </a:p>
          <a:p>
            <a:pPr lvl="1"/>
            <a:r>
              <a:rPr lang="en-US" dirty="0"/>
              <a:t>Establishing objectives.</a:t>
            </a:r>
          </a:p>
          <a:p>
            <a:pPr lvl="1"/>
            <a:r>
              <a:rPr lang="en-US" dirty="0"/>
              <a:t>Balancing quality, scope, time, and cost.</a:t>
            </a:r>
          </a:p>
          <a:p>
            <a:pPr lvl="1"/>
            <a:r>
              <a:rPr lang="en-US" dirty="0"/>
              <a:t>Addressing the concerns and expectations of the stakeholders.</a:t>
            </a:r>
          </a:p>
          <a:p>
            <a:endParaRPr lang="en-US" dirty="0"/>
          </a:p>
          <a:p>
            <a:pPr lvl="1">
              <a:buNone/>
            </a:pPr>
            <a:r>
              <a:rPr lang="en-US" sz="1800" b="1" dirty="0"/>
              <a:t>Example</a:t>
            </a:r>
            <a:r>
              <a:rPr lang="en-US" sz="1800" dirty="0"/>
              <a:t>: A project manager’s responsibilities include:</a:t>
            </a:r>
          </a:p>
          <a:p>
            <a:pPr lvl="1"/>
            <a:r>
              <a:rPr lang="en-US" dirty="0"/>
              <a:t>Communicating cross-functionally.		</a:t>
            </a:r>
          </a:p>
          <a:p>
            <a:pPr lvl="1"/>
            <a:r>
              <a:rPr lang="en-US" dirty="0"/>
              <a:t>Managing people who do not report directly to them.</a:t>
            </a:r>
          </a:p>
          <a:p>
            <a:pPr lvl="1"/>
            <a:r>
              <a:rPr lang="en-US" dirty="0"/>
              <a:t>Delivering the work on time and within the specified budget and quality specifications.</a:t>
            </a:r>
          </a:p>
          <a:p>
            <a:endParaRPr lang="en-US" dirty="0"/>
          </a:p>
        </p:txBody>
      </p:sp>
    </p:spTree>
    <p:extLst>
      <p:ext uri="{BB962C8B-B14F-4D97-AF65-F5344CB8AC3E}">
        <p14:creationId xmlns:p14="http://schemas.microsoft.com/office/powerpoint/2010/main" val="3482064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Functional Organizational Structure</a:t>
            </a:r>
          </a:p>
        </p:txBody>
      </p:sp>
      <p:sp>
        <p:nvSpPr>
          <p:cNvPr id="2" name="Slide Number Placeholder 1"/>
          <p:cNvSpPr>
            <a:spLocks noGrp="1"/>
          </p:cNvSpPr>
          <p:nvPr>
            <p:ph type="sldNum" sz="quarter" idx="4"/>
          </p:nvPr>
        </p:nvSpPr>
        <p:spPr/>
        <p:txBody>
          <a:bodyPr/>
          <a:lstStyle/>
          <a:p>
            <a:fld id="{A8160BDD-7155-D744-B749-9730458604AD}" type="slidenum">
              <a:rPr lang="en-US" smtClean="0"/>
              <a:t>40</a:t>
            </a:fld>
            <a:endParaRPr lang="en-US" dirty="0"/>
          </a:p>
        </p:txBody>
      </p:sp>
      <p:grpSp>
        <p:nvGrpSpPr>
          <p:cNvPr id="5" name="Group 4"/>
          <p:cNvGrpSpPr/>
          <p:nvPr/>
        </p:nvGrpSpPr>
        <p:grpSpPr>
          <a:xfrm>
            <a:off x="1496978" y="1371600"/>
            <a:ext cx="6150044" cy="4758154"/>
            <a:chOff x="2054295" y="1371600"/>
            <a:chExt cx="6150044" cy="4758154"/>
          </a:xfrm>
        </p:grpSpPr>
        <p:sp>
          <p:nvSpPr>
            <p:cNvPr id="7" name="TextBox 6"/>
            <p:cNvSpPr txBox="1"/>
            <p:nvPr/>
          </p:nvSpPr>
          <p:spPr>
            <a:xfrm>
              <a:off x="2057400" y="5791200"/>
              <a:ext cx="6146939" cy="338554"/>
            </a:xfrm>
            <a:prstGeom prst="rect">
              <a:avLst/>
            </a:prstGeom>
            <a:noFill/>
          </p:spPr>
          <p:txBody>
            <a:bodyPr wrap="none" rtlCol="0">
              <a:spAutoFit/>
            </a:bodyPr>
            <a:lstStyle/>
            <a:p>
              <a:r>
                <a:rPr lang="en-US" sz="1600" dirty="0"/>
                <a:t>One departmental staff member is assigned the Project Manager role. </a:t>
              </a:r>
            </a:p>
          </p:txBody>
        </p:sp>
        <p:grpSp>
          <p:nvGrpSpPr>
            <p:cNvPr id="9" name="Group 8"/>
            <p:cNvGrpSpPr/>
            <p:nvPr/>
          </p:nvGrpSpPr>
          <p:grpSpPr>
            <a:xfrm>
              <a:off x="2054295" y="1371600"/>
              <a:ext cx="5035410" cy="4495801"/>
              <a:chOff x="1828800" y="1371600"/>
              <a:chExt cx="5035410" cy="4495801"/>
            </a:xfrm>
          </p:grpSpPr>
          <p:sp>
            <p:nvSpPr>
              <p:cNvPr id="62" name="Rectangle 61"/>
              <p:cNvSpPr/>
              <p:nvPr/>
            </p:nvSpPr>
            <p:spPr>
              <a:xfrm>
                <a:off x="1828800" y="2971800"/>
                <a:ext cx="1828800" cy="2590800"/>
              </a:xfrm>
              <a:prstGeom prst="rect">
                <a:avLst/>
              </a:prstGeom>
              <a:solidFill>
                <a:schemeClr val="bg1">
                  <a:lumMod val="85000"/>
                </a:schemeClr>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63" name="Line 167"/>
              <p:cNvSpPr>
                <a:spLocks noChangeShapeType="1"/>
              </p:cNvSpPr>
              <p:nvPr/>
            </p:nvSpPr>
            <p:spPr bwMode="auto">
              <a:xfrm rot="5400000">
                <a:off x="2743199" y="5715001"/>
                <a:ext cx="304801"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64" name="Group 63"/>
              <p:cNvGrpSpPr/>
              <p:nvPr/>
            </p:nvGrpSpPr>
            <p:grpSpPr>
              <a:xfrm>
                <a:off x="1981199" y="1371600"/>
                <a:ext cx="4883011" cy="4063676"/>
                <a:chOff x="2133599" y="1397161"/>
                <a:chExt cx="4883011" cy="4063676"/>
              </a:xfrm>
            </p:grpSpPr>
            <p:sp>
              <p:nvSpPr>
                <p:cNvPr id="65" name="Freeform 64"/>
                <p:cNvSpPr/>
                <p:nvPr/>
              </p:nvSpPr>
              <p:spPr>
                <a:xfrm>
                  <a:off x="5611230"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6" name="Freeform 65"/>
                <p:cNvSpPr/>
                <p:nvPr/>
              </p:nvSpPr>
              <p:spPr>
                <a:xfrm>
                  <a:off x="5608700"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7" name="Freeform 66"/>
                <p:cNvSpPr/>
                <p:nvPr/>
              </p:nvSpPr>
              <p:spPr>
                <a:xfrm>
                  <a:off x="5611230"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8" name="Freeform 67"/>
                <p:cNvSpPr/>
                <p:nvPr/>
              </p:nvSpPr>
              <p:spPr>
                <a:xfrm>
                  <a:off x="3933248"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Freeform 68"/>
                <p:cNvSpPr/>
                <p:nvPr/>
              </p:nvSpPr>
              <p:spPr>
                <a:xfrm>
                  <a:off x="3933248"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0" name="Freeform 69"/>
                <p:cNvSpPr/>
                <p:nvPr/>
              </p:nvSpPr>
              <p:spPr>
                <a:xfrm>
                  <a:off x="3933248"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Freeform 70"/>
                <p:cNvSpPr/>
                <p:nvPr/>
              </p:nvSpPr>
              <p:spPr>
                <a:xfrm>
                  <a:off x="2255267"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2" name="Freeform 71"/>
                <p:cNvSpPr/>
                <p:nvPr/>
              </p:nvSpPr>
              <p:spPr>
                <a:xfrm>
                  <a:off x="2255267"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3" name="Freeform 72"/>
                <p:cNvSpPr/>
                <p:nvPr/>
              </p:nvSpPr>
              <p:spPr>
                <a:xfrm>
                  <a:off x="2255267"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4" name="Freeform 73"/>
                <p:cNvSpPr/>
                <p:nvPr/>
              </p:nvSpPr>
              <p:spPr>
                <a:xfrm>
                  <a:off x="3811581" y="1397161"/>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CEO</a:t>
                  </a:r>
                </a:p>
              </p:txBody>
            </p:sp>
            <p:sp>
              <p:nvSpPr>
                <p:cNvPr id="76" name="Freeform 75"/>
                <p:cNvSpPr/>
                <p:nvPr/>
              </p:nvSpPr>
              <p:spPr>
                <a:xfrm>
                  <a:off x="2437768"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77" name="Freeform 76"/>
                <p:cNvSpPr/>
                <p:nvPr/>
              </p:nvSpPr>
              <p:spPr>
                <a:xfrm>
                  <a:off x="2437768"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78" name="Freeform 77"/>
                <p:cNvSpPr/>
                <p:nvPr/>
              </p:nvSpPr>
              <p:spPr>
                <a:xfrm>
                  <a:off x="2437768"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79" name="Freeform 78"/>
                <p:cNvSpPr/>
                <p:nvPr/>
              </p:nvSpPr>
              <p:spPr>
                <a:xfrm>
                  <a:off x="4115748"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80" name="Freeform 79"/>
                <p:cNvSpPr/>
                <p:nvPr/>
              </p:nvSpPr>
              <p:spPr>
                <a:xfrm>
                  <a:off x="6052177" y="2082961"/>
                  <a:ext cx="91440" cy="255500"/>
                </a:xfrm>
                <a:custGeom>
                  <a:avLst/>
                  <a:gdLst/>
                  <a:ahLst/>
                  <a:cxnLst/>
                  <a:rect l="0" t="0" r="0" b="0"/>
                  <a:pathLst>
                    <a:path>
                      <a:moveTo>
                        <a:pt x="45720" y="0"/>
                      </a:moveTo>
                      <a:lnTo>
                        <a:pt x="45720" y="25550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2" name="Freeform 81"/>
                <p:cNvSpPr/>
                <p:nvPr/>
              </p:nvSpPr>
              <p:spPr>
                <a:xfrm>
                  <a:off x="2696214" y="2082961"/>
                  <a:ext cx="91440" cy="255500"/>
                </a:xfrm>
                <a:custGeom>
                  <a:avLst/>
                  <a:gdLst/>
                  <a:ahLst/>
                  <a:cxnLst/>
                  <a:rect l="0" t="0" r="0" b="0"/>
                  <a:pathLst>
                    <a:path>
                      <a:moveTo>
                        <a:pt x="45720" y="0"/>
                      </a:moveTo>
                      <a:lnTo>
                        <a:pt x="45720" y="25550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Freeform 80"/>
                <p:cNvSpPr/>
                <p:nvPr/>
              </p:nvSpPr>
              <p:spPr>
                <a:xfrm>
                  <a:off x="4115748"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84" name="Freeform 83"/>
                <p:cNvSpPr/>
                <p:nvPr/>
              </p:nvSpPr>
              <p:spPr>
                <a:xfrm>
                  <a:off x="4115748"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85" name="Freeform 84"/>
                <p:cNvSpPr/>
                <p:nvPr/>
              </p:nvSpPr>
              <p:spPr>
                <a:xfrm>
                  <a:off x="5489562" y="2260996"/>
                  <a:ext cx="1527048"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Production</a:t>
                  </a:r>
                  <a:endParaRPr lang="en-US" sz="2000" kern="1200" dirty="0"/>
                </a:p>
              </p:txBody>
            </p:sp>
            <p:sp>
              <p:nvSpPr>
                <p:cNvPr id="86" name="Freeform 85"/>
                <p:cNvSpPr/>
                <p:nvPr/>
              </p:nvSpPr>
              <p:spPr>
                <a:xfrm>
                  <a:off x="5793731"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87" name="Freeform 86"/>
                <p:cNvSpPr/>
                <p:nvPr/>
              </p:nvSpPr>
              <p:spPr>
                <a:xfrm>
                  <a:off x="5793731"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88" name="Freeform 87"/>
                <p:cNvSpPr/>
                <p:nvPr/>
              </p:nvSpPr>
              <p:spPr>
                <a:xfrm>
                  <a:off x="5793731"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89" name="Freeform 88"/>
                <p:cNvSpPr/>
                <p:nvPr/>
              </p:nvSpPr>
              <p:spPr>
                <a:xfrm>
                  <a:off x="4419600" y="1981200"/>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cxnSp>
              <p:nvCxnSpPr>
                <p:cNvPr id="91" name="Straight Connector 90"/>
                <p:cNvCxnSpPr/>
                <p:nvPr/>
              </p:nvCxnSpPr>
              <p:spPr>
                <a:xfrm>
                  <a:off x="2743200" y="2082961"/>
                  <a:ext cx="33528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2" name="Freeform 91"/>
                <p:cNvSpPr/>
                <p:nvPr/>
              </p:nvSpPr>
              <p:spPr>
                <a:xfrm>
                  <a:off x="3811580" y="2260996"/>
                  <a:ext cx="1527048"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Finance</a:t>
                  </a:r>
                  <a:endParaRPr lang="en-US" sz="2000" kern="1200" dirty="0"/>
                </a:p>
              </p:txBody>
            </p:sp>
            <p:sp>
              <p:nvSpPr>
                <p:cNvPr id="75" name="Freeform 74"/>
                <p:cNvSpPr/>
                <p:nvPr/>
              </p:nvSpPr>
              <p:spPr>
                <a:xfrm>
                  <a:off x="2133599" y="2260996"/>
                  <a:ext cx="1527048"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IT</a:t>
                  </a:r>
                </a:p>
              </p:txBody>
            </p:sp>
          </p:grpSp>
        </p:grpSp>
      </p:grpSp>
    </p:spTree>
    <p:extLst>
      <p:ext uri="{BB962C8B-B14F-4D97-AF65-F5344CB8AC3E}">
        <p14:creationId xmlns:p14="http://schemas.microsoft.com/office/powerpoint/2010/main" val="2886455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Matrix Organizational Structure</a:t>
            </a:r>
          </a:p>
        </p:txBody>
      </p:sp>
      <p:sp>
        <p:nvSpPr>
          <p:cNvPr id="2" name="Slide Number Placeholder 1"/>
          <p:cNvSpPr>
            <a:spLocks noGrp="1"/>
          </p:cNvSpPr>
          <p:nvPr>
            <p:ph type="sldNum" sz="quarter" idx="4"/>
          </p:nvPr>
        </p:nvSpPr>
        <p:spPr/>
        <p:txBody>
          <a:bodyPr/>
          <a:lstStyle/>
          <a:p>
            <a:fld id="{A8160BDD-7155-D744-B749-9730458604AD}" type="slidenum">
              <a:rPr lang="en-US" smtClean="0"/>
              <a:t>41</a:t>
            </a:fld>
            <a:endParaRPr lang="en-US" dirty="0"/>
          </a:p>
        </p:txBody>
      </p:sp>
      <p:grpSp>
        <p:nvGrpSpPr>
          <p:cNvPr id="4" name="Group 3"/>
          <p:cNvGrpSpPr/>
          <p:nvPr/>
        </p:nvGrpSpPr>
        <p:grpSpPr>
          <a:xfrm>
            <a:off x="1828800" y="1447800"/>
            <a:ext cx="5486400" cy="4928175"/>
            <a:chOff x="1959630" y="1447800"/>
            <a:chExt cx="5486400" cy="4928175"/>
          </a:xfrm>
        </p:grpSpPr>
        <p:sp>
          <p:nvSpPr>
            <p:cNvPr id="7" name="TextBox 6"/>
            <p:cNvSpPr txBox="1"/>
            <p:nvPr/>
          </p:nvSpPr>
          <p:spPr>
            <a:xfrm>
              <a:off x="2188230" y="5791200"/>
              <a:ext cx="5178854" cy="584775"/>
            </a:xfrm>
            <a:prstGeom prst="rect">
              <a:avLst/>
            </a:prstGeom>
            <a:noFill/>
          </p:spPr>
          <p:txBody>
            <a:bodyPr wrap="none" rtlCol="0">
              <a:spAutoFit/>
            </a:bodyPr>
            <a:lstStyle/>
            <a:p>
              <a:r>
                <a:rPr lang="en-US" sz="1600" dirty="0"/>
                <a:t>Project Manager and 3 Staff assigned to project.</a:t>
              </a:r>
            </a:p>
            <a:p>
              <a:r>
                <a:rPr lang="en-US" sz="1600" dirty="0"/>
                <a:t>Resources are shared between functional areas and project. </a:t>
              </a:r>
            </a:p>
          </p:txBody>
        </p:sp>
        <p:sp>
          <p:nvSpPr>
            <p:cNvPr id="42" name="Rectangle 41"/>
            <p:cNvSpPr/>
            <p:nvPr/>
          </p:nvSpPr>
          <p:spPr>
            <a:xfrm>
              <a:off x="3733800" y="3048000"/>
              <a:ext cx="1697970" cy="914400"/>
            </a:xfrm>
            <a:prstGeom prst="rect">
              <a:avLst/>
            </a:prstGeom>
            <a:solidFill>
              <a:schemeClr val="bg1">
                <a:lumMod val="85000"/>
              </a:schemeClr>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39" name="Rectangle 38"/>
            <p:cNvSpPr/>
            <p:nvPr/>
          </p:nvSpPr>
          <p:spPr>
            <a:xfrm>
              <a:off x="1959630" y="4724400"/>
              <a:ext cx="5486400" cy="914400"/>
            </a:xfrm>
            <a:prstGeom prst="rect">
              <a:avLst/>
            </a:prstGeom>
            <a:solidFill>
              <a:schemeClr val="bg1">
                <a:lumMod val="85000"/>
              </a:schemeClr>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1" name="Line 167"/>
            <p:cNvSpPr>
              <a:spLocks noChangeShapeType="1"/>
            </p:cNvSpPr>
            <p:nvPr/>
          </p:nvSpPr>
          <p:spPr bwMode="auto">
            <a:xfrm rot="5400000">
              <a:off x="2874030" y="5714999"/>
              <a:ext cx="304801"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2" name="Group 11"/>
            <p:cNvGrpSpPr/>
            <p:nvPr/>
          </p:nvGrpSpPr>
          <p:grpSpPr>
            <a:xfrm>
              <a:off x="2112030" y="1447800"/>
              <a:ext cx="4883010" cy="4063676"/>
              <a:chOff x="2133600" y="1397161"/>
              <a:chExt cx="4883010" cy="4063676"/>
            </a:xfrm>
          </p:grpSpPr>
          <p:sp>
            <p:nvSpPr>
              <p:cNvPr id="13" name="Freeform 12"/>
              <p:cNvSpPr/>
              <p:nvPr/>
            </p:nvSpPr>
            <p:spPr>
              <a:xfrm>
                <a:off x="5611230"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5608700"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5611230"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3933248"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Freeform 16"/>
              <p:cNvSpPr/>
              <p:nvPr/>
            </p:nvSpPr>
            <p:spPr>
              <a:xfrm>
                <a:off x="3933248"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3933248"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2255267"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Freeform 19"/>
              <p:cNvSpPr/>
              <p:nvPr/>
            </p:nvSpPr>
            <p:spPr>
              <a:xfrm>
                <a:off x="2255267"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20"/>
              <p:cNvSpPr/>
              <p:nvPr/>
            </p:nvSpPr>
            <p:spPr>
              <a:xfrm>
                <a:off x="2255267"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3811581" y="1397161"/>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CEO</a:t>
                </a:r>
              </a:p>
            </p:txBody>
          </p:sp>
          <p:sp>
            <p:nvSpPr>
              <p:cNvPr id="23" name="Freeform 22"/>
              <p:cNvSpPr/>
              <p:nvPr/>
            </p:nvSpPr>
            <p:spPr>
              <a:xfrm>
                <a:off x="2133600" y="2260996"/>
                <a:ext cx="1524000"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IT</a:t>
                </a:r>
              </a:p>
            </p:txBody>
          </p:sp>
          <p:sp>
            <p:nvSpPr>
              <p:cNvPr id="24" name="Freeform 23"/>
              <p:cNvSpPr/>
              <p:nvPr/>
            </p:nvSpPr>
            <p:spPr>
              <a:xfrm>
                <a:off x="2437768"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25" name="Freeform 24"/>
              <p:cNvSpPr/>
              <p:nvPr/>
            </p:nvSpPr>
            <p:spPr>
              <a:xfrm>
                <a:off x="2437768"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26" name="Freeform 25"/>
              <p:cNvSpPr/>
              <p:nvPr/>
            </p:nvSpPr>
            <p:spPr>
              <a:xfrm>
                <a:off x="2437768"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Project Manager</a:t>
                </a:r>
              </a:p>
            </p:txBody>
          </p:sp>
          <p:sp>
            <p:nvSpPr>
              <p:cNvPr id="27" name="Freeform 26"/>
              <p:cNvSpPr/>
              <p:nvPr/>
            </p:nvSpPr>
            <p:spPr>
              <a:xfrm>
                <a:off x="4115748"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28" name="Freeform 27"/>
              <p:cNvSpPr/>
              <p:nvPr/>
            </p:nvSpPr>
            <p:spPr>
              <a:xfrm>
                <a:off x="6052177" y="2082961"/>
                <a:ext cx="91440" cy="255500"/>
              </a:xfrm>
              <a:custGeom>
                <a:avLst/>
                <a:gdLst/>
                <a:ahLst/>
                <a:cxnLst/>
                <a:rect l="0" t="0" r="0" b="0"/>
                <a:pathLst>
                  <a:path>
                    <a:moveTo>
                      <a:pt x="45720" y="0"/>
                    </a:moveTo>
                    <a:lnTo>
                      <a:pt x="45720" y="25550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Freeform 28"/>
              <p:cNvSpPr/>
              <p:nvPr/>
            </p:nvSpPr>
            <p:spPr>
              <a:xfrm>
                <a:off x="4115748"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30" name="Freeform 29"/>
              <p:cNvSpPr/>
              <p:nvPr/>
            </p:nvSpPr>
            <p:spPr>
              <a:xfrm>
                <a:off x="2696214" y="2082961"/>
                <a:ext cx="91440" cy="255500"/>
              </a:xfrm>
              <a:custGeom>
                <a:avLst/>
                <a:gdLst/>
                <a:ahLst/>
                <a:cxnLst/>
                <a:rect l="0" t="0" r="0" b="0"/>
                <a:pathLst>
                  <a:path>
                    <a:moveTo>
                      <a:pt x="45720" y="0"/>
                    </a:moveTo>
                    <a:lnTo>
                      <a:pt x="45720" y="25550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Freeform 30"/>
              <p:cNvSpPr/>
              <p:nvPr/>
            </p:nvSpPr>
            <p:spPr>
              <a:xfrm>
                <a:off x="4115748"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32" name="Freeform 31"/>
              <p:cNvSpPr/>
              <p:nvPr/>
            </p:nvSpPr>
            <p:spPr>
              <a:xfrm>
                <a:off x="5489562" y="2260996"/>
                <a:ext cx="1527048"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Production</a:t>
                </a:r>
                <a:endParaRPr lang="en-US" sz="2000" kern="1200" dirty="0"/>
              </a:p>
            </p:txBody>
          </p:sp>
          <p:sp>
            <p:nvSpPr>
              <p:cNvPr id="33" name="Freeform 32"/>
              <p:cNvSpPr/>
              <p:nvPr/>
            </p:nvSpPr>
            <p:spPr>
              <a:xfrm>
                <a:off x="5793731"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34" name="Freeform 33"/>
              <p:cNvSpPr/>
              <p:nvPr/>
            </p:nvSpPr>
            <p:spPr>
              <a:xfrm>
                <a:off x="5793731"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35" name="Freeform 34"/>
              <p:cNvSpPr/>
              <p:nvPr/>
            </p:nvSpPr>
            <p:spPr>
              <a:xfrm>
                <a:off x="5793731"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Staff</a:t>
                </a:r>
              </a:p>
            </p:txBody>
          </p:sp>
          <p:sp>
            <p:nvSpPr>
              <p:cNvPr id="36" name="Freeform 35"/>
              <p:cNvSpPr/>
              <p:nvPr/>
            </p:nvSpPr>
            <p:spPr>
              <a:xfrm>
                <a:off x="4419600" y="1981200"/>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cxnSp>
            <p:nvCxnSpPr>
              <p:cNvPr id="37" name="Straight Connector 36"/>
              <p:cNvCxnSpPr/>
              <p:nvPr/>
            </p:nvCxnSpPr>
            <p:spPr>
              <a:xfrm>
                <a:off x="2743200" y="2082961"/>
                <a:ext cx="33528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8" name="Freeform 37"/>
              <p:cNvSpPr/>
              <p:nvPr/>
            </p:nvSpPr>
            <p:spPr>
              <a:xfrm>
                <a:off x="3811580" y="2260996"/>
                <a:ext cx="1527048"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Finance</a:t>
                </a:r>
                <a:endParaRPr lang="en-US" sz="2000" kern="1200" dirty="0"/>
              </a:p>
            </p:txBody>
          </p:sp>
        </p:grpSp>
      </p:grpSp>
    </p:spTree>
    <p:extLst>
      <p:ext uri="{BB962C8B-B14F-4D97-AF65-F5344CB8AC3E}">
        <p14:creationId xmlns:p14="http://schemas.microsoft.com/office/powerpoint/2010/main" val="4212923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Projectized Organizational Structure</a:t>
            </a:r>
          </a:p>
        </p:txBody>
      </p:sp>
      <p:sp>
        <p:nvSpPr>
          <p:cNvPr id="2" name="Slide Number Placeholder 1"/>
          <p:cNvSpPr>
            <a:spLocks noGrp="1"/>
          </p:cNvSpPr>
          <p:nvPr>
            <p:ph type="sldNum" sz="quarter" idx="4"/>
          </p:nvPr>
        </p:nvSpPr>
        <p:spPr/>
        <p:txBody>
          <a:bodyPr/>
          <a:lstStyle/>
          <a:p>
            <a:fld id="{A8160BDD-7155-D744-B749-9730458604AD}" type="slidenum">
              <a:rPr lang="en-US" smtClean="0"/>
              <a:t>42</a:t>
            </a:fld>
            <a:endParaRPr lang="en-US" dirty="0"/>
          </a:p>
        </p:txBody>
      </p:sp>
      <p:grpSp>
        <p:nvGrpSpPr>
          <p:cNvPr id="13" name="Group 12"/>
          <p:cNvGrpSpPr/>
          <p:nvPr/>
        </p:nvGrpSpPr>
        <p:grpSpPr>
          <a:xfrm>
            <a:off x="1485900" y="1397161"/>
            <a:ext cx="6172200" cy="4763423"/>
            <a:chOff x="1905001" y="1397161"/>
            <a:chExt cx="6172200" cy="4763423"/>
          </a:xfrm>
        </p:grpSpPr>
        <p:grpSp>
          <p:nvGrpSpPr>
            <p:cNvPr id="44" name="Group 43"/>
            <p:cNvGrpSpPr/>
            <p:nvPr/>
          </p:nvGrpSpPr>
          <p:grpSpPr>
            <a:xfrm>
              <a:off x="2209800" y="1397161"/>
              <a:ext cx="4876800" cy="4063676"/>
              <a:chOff x="2133600" y="1397161"/>
              <a:chExt cx="4876800" cy="4063676"/>
            </a:xfrm>
          </p:grpSpPr>
          <p:sp>
            <p:nvSpPr>
              <p:cNvPr id="9" name="Freeform 8"/>
              <p:cNvSpPr/>
              <p:nvPr/>
            </p:nvSpPr>
            <p:spPr>
              <a:xfrm>
                <a:off x="5611230"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5608700"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5611230"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3933248"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3933248"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3933248"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2255267" y="2869331"/>
                <a:ext cx="182500" cy="2287339"/>
              </a:xfrm>
              <a:custGeom>
                <a:avLst/>
                <a:gdLst/>
                <a:ahLst/>
                <a:cxnLst/>
                <a:rect l="0" t="0" r="0" b="0"/>
                <a:pathLst>
                  <a:path>
                    <a:moveTo>
                      <a:pt x="0" y="0"/>
                    </a:moveTo>
                    <a:lnTo>
                      <a:pt x="0" y="2287339"/>
                    </a:lnTo>
                    <a:lnTo>
                      <a:pt x="182500" y="22873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2255267" y="2869331"/>
                <a:ext cx="182500" cy="1423503"/>
              </a:xfrm>
              <a:custGeom>
                <a:avLst/>
                <a:gdLst/>
                <a:ahLst/>
                <a:cxnLst/>
                <a:rect l="0" t="0" r="0" b="0"/>
                <a:pathLst>
                  <a:path>
                    <a:moveTo>
                      <a:pt x="0" y="0"/>
                    </a:moveTo>
                    <a:lnTo>
                      <a:pt x="0" y="1423503"/>
                    </a:lnTo>
                    <a:lnTo>
                      <a:pt x="182500" y="142350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Freeform 19"/>
              <p:cNvSpPr/>
              <p:nvPr/>
            </p:nvSpPr>
            <p:spPr>
              <a:xfrm>
                <a:off x="2255267" y="2869331"/>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Freeform 21"/>
              <p:cNvSpPr/>
              <p:nvPr/>
            </p:nvSpPr>
            <p:spPr>
              <a:xfrm>
                <a:off x="3811581" y="1397161"/>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CEO</a:t>
                </a:r>
              </a:p>
            </p:txBody>
          </p:sp>
          <p:sp>
            <p:nvSpPr>
              <p:cNvPr id="23" name="Freeform 22"/>
              <p:cNvSpPr/>
              <p:nvPr/>
            </p:nvSpPr>
            <p:spPr>
              <a:xfrm>
                <a:off x="2133600" y="2260996"/>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Project Manager</a:t>
                </a:r>
              </a:p>
            </p:txBody>
          </p:sp>
          <p:sp>
            <p:nvSpPr>
              <p:cNvPr id="24" name="Freeform 23"/>
              <p:cNvSpPr/>
              <p:nvPr/>
            </p:nvSpPr>
            <p:spPr>
              <a:xfrm>
                <a:off x="2437768"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25" name="Freeform 24"/>
              <p:cNvSpPr/>
              <p:nvPr/>
            </p:nvSpPr>
            <p:spPr>
              <a:xfrm>
                <a:off x="2437768"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26" name="Freeform 25"/>
              <p:cNvSpPr/>
              <p:nvPr/>
            </p:nvSpPr>
            <p:spPr>
              <a:xfrm>
                <a:off x="2437768"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28" name="Freeform 27"/>
              <p:cNvSpPr/>
              <p:nvPr/>
            </p:nvSpPr>
            <p:spPr>
              <a:xfrm>
                <a:off x="4115748"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38" name="Freeform 37"/>
              <p:cNvSpPr/>
              <p:nvPr/>
            </p:nvSpPr>
            <p:spPr>
              <a:xfrm>
                <a:off x="6052177" y="2057400"/>
                <a:ext cx="91440" cy="255500"/>
              </a:xfrm>
              <a:custGeom>
                <a:avLst/>
                <a:gdLst/>
                <a:ahLst/>
                <a:cxnLst/>
                <a:rect l="0" t="0" r="0" b="0"/>
                <a:pathLst>
                  <a:path>
                    <a:moveTo>
                      <a:pt x="45720" y="0"/>
                    </a:moveTo>
                    <a:lnTo>
                      <a:pt x="45720" y="25550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Freeform 28"/>
              <p:cNvSpPr/>
              <p:nvPr/>
            </p:nvSpPr>
            <p:spPr>
              <a:xfrm>
                <a:off x="4115748"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37" name="Freeform 36"/>
              <p:cNvSpPr/>
              <p:nvPr/>
            </p:nvSpPr>
            <p:spPr>
              <a:xfrm>
                <a:off x="2696214" y="2057400"/>
                <a:ext cx="91440" cy="255500"/>
              </a:xfrm>
              <a:custGeom>
                <a:avLst/>
                <a:gdLst/>
                <a:ahLst/>
                <a:cxnLst/>
                <a:rect l="0" t="0" r="0" b="0"/>
                <a:pathLst>
                  <a:path>
                    <a:moveTo>
                      <a:pt x="45720" y="0"/>
                    </a:moveTo>
                    <a:lnTo>
                      <a:pt x="45720" y="25550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0" name="Freeform 29"/>
              <p:cNvSpPr/>
              <p:nvPr/>
            </p:nvSpPr>
            <p:spPr>
              <a:xfrm>
                <a:off x="4115748"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31" name="Freeform 30"/>
              <p:cNvSpPr/>
              <p:nvPr/>
            </p:nvSpPr>
            <p:spPr>
              <a:xfrm>
                <a:off x="5489563" y="2260996"/>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Project Manager</a:t>
                </a:r>
              </a:p>
            </p:txBody>
          </p:sp>
          <p:sp>
            <p:nvSpPr>
              <p:cNvPr id="32" name="Freeform 31"/>
              <p:cNvSpPr/>
              <p:nvPr/>
            </p:nvSpPr>
            <p:spPr>
              <a:xfrm>
                <a:off x="5793731" y="3124832"/>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33" name="Freeform 32"/>
              <p:cNvSpPr/>
              <p:nvPr/>
            </p:nvSpPr>
            <p:spPr>
              <a:xfrm>
                <a:off x="5793731" y="3988668"/>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34" name="Freeform 33"/>
              <p:cNvSpPr/>
              <p:nvPr/>
            </p:nvSpPr>
            <p:spPr>
              <a:xfrm>
                <a:off x="5793731" y="4852503"/>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t>Staff</a:t>
                </a:r>
                <a:endParaRPr lang="en-US" sz="2000" kern="1200" dirty="0"/>
              </a:p>
            </p:txBody>
          </p:sp>
          <p:sp>
            <p:nvSpPr>
              <p:cNvPr id="43" name="Freeform 42"/>
              <p:cNvSpPr/>
              <p:nvPr/>
            </p:nvSpPr>
            <p:spPr>
              <a:xfrm>
                <a:off x="4419600" y="1981200"/>
                <a:ext cx="182500" cy="559668"/>
              </a:xfrm>
              <a:custGeom>
                <a:avLst/>
                <a:gdLst/>
                <a:ahLst/>
                <a:cxnLst/>
                <a:rect l="0" t="0" r="0" b="0"/>
                <a:pathLst>
                  <a:path>
                    <a:moveTo>
                      <a:pt x="0" y="0"/>
                    </a:moveTo>
                    <a:lnTo>
                      <a:pt x="0" y="559668"/>
                    </a:lnTo>
                    <a:lnTo>
                      <a:pt x="182500" y="55966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cxnSp>
            <p:nvCxnSpPr>
              <p:cNvPr id="41" name="Straight Connector 40"/>
              <p:cNvCxnSpPr/>
              <p:nvPr/>
            </p:nvCxnSpPr>
            <p:spPr>
              <a:xfrm>
                <a:off x="2743200" y="2057400"/>
                <a:ext cx="33528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7" name="Freeform 26"/>
              <p:cNvSpPr/>
              <p:nvPr/>
            </p:nvSpPr>
            <p:spPr>
              <a:xfrm>
                <a:off x="3811581" y="2260996"/>
                <a:ext cx="1216669" cy="608334"/>
              </a:xfrm>
              <a:custGeom>
                <a:avLst/>
                <a:gdLst>
                  <a:gd name="connsiteX0" fmla="*/ 0 w 1216669"/>
                  <a:gd name="connsiteY0" fmla="*/ 0 h 608334"/>
                  <a:gd name="connsiteX1" fmla="*/ 1216669 w 1216669"/>
                  <a:gd name="connsiteY1" fmla="*/ 0 h 608334"/>
                  <a:gd name="connsiteX2" fmla="*/ 1216669 w 1216669"/>
                  <a:gd name="connsiteY2" fmla="*/ 608334 h 608334"/>
                  <a:gd name="connsiteX3" fmla="*/ 0 w 1216669"/>
                  <a:gd name="connsiteY3" fmla="*/ 608334 h 608334"/>
                  <a:gd name="connsiteX4" fmla="*/ 0 w 1216669"/>
                  <a:gd name="connsiteY4" fmla="*/ 0 h 60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669" h="608334">
                    <a:moveTo>
                      <a:pt x="0" y="0"/>
                    </a:moveTo>
                    <a:lnTo>
                      <a:pt x="1216669" y="0"/>
                    </a:lnTo>
                    <a:lnTo>
                      <a:pt x="1216669" y="608334"/>
                    </a:lnTo>
                    <a:lnTo>
                      <a:pt x="0" y="60833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Project Manager</a:t>
                </a:r>
              </a:p>
            </p:txBody>
          </p:sp>
        </p:grpSp>
        <p:sp>
          <p:nvSpPr>
            <p:cNvPr id="36" name="TextBox 35"/>
            <p:cNvSpPr txBox="1"/>
            <p:nvPr/>
          </p:nvSpPr>
          <p:spPr>
            <a:xfrm>
              <a:off x="1905001" y="5822030"/>
              <a:ext cx="6172200" cy="338554"/>
            </a:xfrm>
            <a:prstGeom prst="rect">
              <a:avLst/>
            </a:prstGeom>
            <a:noFill/>
          </p:spPr>
          <p:txBody>
            <a:bodyPr wrap="square" rtlCol="0">
              <a:spAutoFit/>
            </a:bodyPr>
            <a:lstStyle/>
            <a:p>
              <a:r>
                <a:rPr lang="en-US" sz="1600" dirty="0"/>
                <a:t>Each project assigned a Project Manager and 3 Staff as team members. </a:t>
              </a:r>
            </a:p>
          </p:txBody>
        </p:sp>
        <p:sp>
          <p:nvSpPr>
            <p:cNvPr id="39" name="Line 167"/>
            <p:cNvSpPr>
              <a:spLocks noChangeShapeType="1"/>
            </p:cNvSpPr>
            <p:nvPr/>
          </p:nvSpPr>
          <p:spPr bwMode="auto">
            <a:xfrm rot="5400000">
              <a:off x="2874030" y="5714999"/>
              <a:ext cx="304801"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 name="Line 167"/>
            <p:cNvSpPr>
              <a:spLocks noChangeShapeType="1"/>
            </p:cNvSpPr>
            <p:nvPr/>
          </p:nvSpPr>
          <p:spPr bwMode="auto">
            <a:xfrm rot="5400000">
              <a:off x="4648199" y="5714999"/>
              <a:ext cx="304801"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 name="Line 167"/>
            <p:cNvSpPr>
              <a:spLocks noChangeShapeType="1"/>
            </p:cNvSpPr>
            <p:nvPr/>
          </p:nvSpPr>
          <p:spPr bwMode="auto">
            <a:xfrm rot="5400000">
              <a:off x="6324600" y="5714999"/>
              <a:ext cx="304801"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270408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en-US" dirty="0"/>
              <a:t>Relative Authority in Organizational Structures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43</a:t>
            </a:fld>
            <a:endParaRPr lang="en-US" dirty="0"/>
          </a:p>
        </p:txBody>
      </p:sp>
      <p:sp>
        <p:nvSpPr>
          <p:cNvPr id="270339" name="Rectangle 3"/>
          <p:cNvSpPr>
            <a:spLocks noGrp="1" noChangeArrowheads="1"/>
          </p:cNvSpPr>
          <p:nvPr>
            <p:ph idx="1"/>
          </p:nvPr>
        </p:nvSpPr>
        <p:spPr>
          <a:noFill/>
        </p:spPr>
        <p:txBody>
          <a:bodyPr/>
          <a:lstStyle/>
          <a:p>
            <a:pPr marL="0" indent="0">
              <a:buNone/>
            </a:pPr>
            <a:r>
              <a:rPr lang="en-US" altLang="en-US" dirty="0"/>
              <a:t>The project manager’s authority relative to the functional manager’s authority over the project and the project team.</a:t>
            </a:r>
          </a:p>
          <a:p>
            <a:pPr marL="0" indent="0">
              <a:buNone/>
            </a:pPr>
            <a:endParaRPr lang="en-US" altLang="en-US" dirty="0"/>
          </a:p>
        </p:txBody>
      </p:sp>
      <p:graphicFrame>
        <p:nvGraphicFramePr>
          <p:cNvPr id="4" name="Group 23"/>
          <p:cNvGraphicFramePr>
            <a:graphicFrameLocks noGrp="1"/>
          </p:cNvGraphicFramePr>
          <p:nvPr>
            <p:extLst>
              <p:ext uri="{D42A27DB-BD31-4B8C-83A1-F6EECF244321}">
                <p14:modId xmlns:p14="http://schemas.microsoft.com/office/powerpoint/2010/main" val="1341619226"/>
              </p:ext>
            </p:extLst>
          </p:nvPr>
        </p:nvGraphicFramePr>
        <p:xfrm>
          <a:off x="533399" y="2209800"/>
          <a:ext cx="8077201" cy="2849880"/>
        </p:xfrm>
        <a:graphic>
          <a:graphicData uri="http://schemas.openxmlformats.org/drawingml/2006/table">
            <a:tbl>
              <a:tblPr/>
              <a:tblGrid>
                <a:gridCol w="2209801">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3750415157"/>
                    </a:ext>
                  </a:extLst>
                </a:gridCol>
                <a:gridCol w="1955800">
                  <a:extLst>
                    <a:ext uri="{9D8B030D-6E8A-4147-A177-3AD203B41FA5}">
                      <a16:colId xmlns:a16="http://schemas.microsoft.com/office/drawing/2014/main" val="1008038916"/>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Relationship</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Functional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Matrix</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Projectized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Team members are loyal to</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Calibri"/>
                          <a:cs typeface="Calibri"/>
                        </a:rPr>
                        <a:t>Functional department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Calibri"/>
                          <a:cs typeface="Calibri"/>
                        </a:rPr>
                        <a:t>Conflicted loyalty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Calibri"/>
                          <a:cs typeface="Calibri"/>
                        </a:rPr>
                        <a:t>Project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Team members report to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pPr>
                      <a:r>
                        <a:rPr kumimoji="0" lang="en-US" sz="1400" b="0" i="0" u="none" strike="noStrike" kern="1200" cap="none" normalizeH="0" baseline="0" dirty="0">
                          <a:ln>
                            <a:noFill/>
                          </a:ln>
                          <a:solidFill>
                            <a:schemeClr val="tx1"/>
                          </a:solidFill>
                          <a:effectLst/>
                          <a:latin typeface="Calibri"/>
                          <a:ea typeface="+mn-ea"/>
                          <a:cs typeface="Calibri"/>
                        </a:rPr>
                        <a:t>Functional manager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pPr>
                      <a:r>
                        <a:rPr kumimoji="0" lang="en-US" sz="1400" b="0" i="0" u="none" strike="noStrike" kern="1200" cap="none" normalizeH="0" baseline="0" dirty="0">
                          <a:ln>
                            <a:noFill/>
                          </a:ln>
                          <a:solidFill>
                            <a:schemeClr val="tx1"/>
                          </a:solidFill>
                          <a:effectLst/>
                          <a:latin typeface="Calibri"/>
                          <a:ea typeface="+mn-ea"/>
                          <a:cs typeface="Calibri"/>
                        </a:rPr>
                        <a:t>Both functional manager and project manager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pPr>
                      <a:r>
                        <a:rPr kumimoji="0" lang="en-US" sz="1400" b="0" i="0" u="none" strike="noStrike" kern="1200" cap="none" normalizeH="0" baseline="0" dirty="0">
                          <a:ln>
                            <a:noFill/>
                          </a:ln>
                          <a:solidFill>
                            <a:schemeClr val="tx1"/>
                          </a:solidFill>
                          <a:effectLst/>
                          <a:latin typeface="Calibri"/>
                          <a:ea typeface="+mn-ea"/>
                          <a:cs typeface="Calibri"/>
                        </a:rPr>
                        <a:t>Project manager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Project manager’s role is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pPr>
                      <a:r>
                        <a:rPr kumimoji="0" lang="en-US" sz="1400" b="0" i="0" u="none" strike="noStrike" kern="1200" cap="none" normalizeH="0" baseline="0" dirty="0">
                          <a:ln>
                            <a:noFill/>
                          </a:ln>
                          <a:solidFill>
                            <a:schemeClr val="tx1"/>
                          </a:solidFill>
                          <a:effectLst/>
                          <a:latin typeface="Calibri"/>
                          <a:ea typeface="+mn-ea"/>
                          <a:cs typeface="Calibri"/>
                        </a:rPr>
                        <a:t>Part-time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pPr>
                      <a:r>
                        <a:rPr kumimoji="0" lang="en-US" sz="1400" b="0" i="0" u="none" strike="noStrike" kern="1200" cap="none" normalizeH="0" baseline="0" dirty="0">
                          <a:ln>
                            <a:noFill/>
                          </a:ln>
                          <a:solidFill>
                            <a:schemeClr val="tx1"/>
                          </a:solidFill>
                          <a:effectLst/>
                          <a:latin typeface="Calibri"/>
                          <a:ea typeface="+mn-ea"/>
                          <a:cs typeface="Calibri"/>
                        </a:rPr>
                        <a:t>Full-time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kumimoji="0" lang="en-US" sz="1400" b="0" i="0" u="none" strike="noStrike" kern="1200" cap="none" normalizeH="0" baseline="0" dirty="0">
                          <a:ln>
                            <a:noFill/>
                          </a:ln>
                          <a:solidFill>
                            <a:schemeClr val="tx1"/>
                          </a:solidFill>
                          <a:effectLst/>
                          <a:latin typeface="+mn-lt"/>
                          <a:ea typeface="+mn-ea"/>
                          <a:cs typeface="Calibri"/>
                        </a:rPr>
                        <a:t>Full-time</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Team members’ role is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pPr>
                      <a:r>
                        <a:rPr kumimoji="0" lang="en-US" sz="1400" b="0" i="0" u="none" strike="noStrike" kern="1200" cap="none" normalizeH="0" baseline="0" dirty="0">
                          <a:ln>
                            <a:noFill/>
                          </a:ln>
                          <a:solidFill>
                            <a:schemeClr val="tx1"/>
                          </a:solidFill>
                          <a:effectLst/>
                          <a:latin typeface="Calibri"/>
                          <a:ea typeface="+mn-ea"/>
                          <a:cs typeface="Calibri"/>
                        </a:rPr>
                        <a:t>Part-time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kumimoji="0" lang="en-US" sz="1400" b="0" i="0" u="none" strike="noStrike" kern="1200" cap="none" normalizeH="0" baseline="0" dirty="0">
                          <a:ln>
                            <a:noFill/>
                          </a:ln>
                          <a:solidFill>
                            <a:schemeClr val="tx1"/>
                          </a:solidFill>
                          <a:effectLst/>
                          <a:latin typeface="+mn-lt"/>
                          <a:ea typeface="+mn-ea"/>
                          <a:cs typeface="Calibri"/>
                        </a:rPr>
                        <a:t>Part-time</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kumimoji="0" lang="en-US" sz="1400" b="0" i="0" u="none" strike="noStrike" kern="1200" cap="none" normalizeH="0" baseline="0" dirty="0">
                          <a:ln>
                            <a:noFill/>
                          </a:ln>
                          <a:solidFill>
                            <a:schemeClr val="tx1"/>
                          </a:solidFill>
                          <a:effectLst/>
                          <a:latin typeface="+mn-lt"/>
                          <a:ea typeface="+mn-ea"/>
                          <a:cs typeface="Calibri"/>
                        </a:rPr>
                        <a:t>Full-time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04850056"/>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Control of project manager over team members is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pPr>
                      <a:r>
                        <a:rPr kumimoji="0" lang="en-US" sz="1400" b="0" i="0" u="none" strike="noStrike" kern="1200" cap="none" normalizeH="0" baseline="0" dirty="0">
                          <a:ln>
                            <a:noFill/>
                          </a:ln>
                          <a:solidFill>
                            <a:schemeClr val="tx1"/>
                          </a:solidFill>
                          <a:effectLst/>
                          <a:latin typeface="Calibri"/>
                          <a:ea typeface="+mn-ea"/>
                          <a:cs typeface="Calibri"/>
                        </a:rPr>
                        <a:t>Low</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kumimoji="0" lang="en-US" sz="1400" b="0" i="0" u="none" strike="noStrike" kern="1200" cap="none" normalizeH="0" baseline="0" dirty="0">
                          <a:ln>
                            <a:noFill/>
                          </a:ln>
                          <a:solidFill>
                            <a:schemeClr val="tx1"/>
                          </a:solidFill>
                          <a:effectLst/>
                          <a:latin typeface="Calibri"/>
                          <a:ea typeface="+mn-ea"/>
                          <a:cs typeface="Calibri"/>
                        </a:rPr>
                        <a:t>Medium</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kumimoji="0" lang="en-US" sz="1400" b="0" i="0" u="none" strike="noStrike" kern="1200" cap="none" normalizeH="0" baseline="0" dirty="0">
                          <a:ln>
                            <a:noFill/>
                          </a:ln>
                          <a:solidFill>
                            <a:schemeClr val="tx1"/>
                          </a:solidFill>
                          <a:effectLst/>
                          <a:latin typeface="+mn-lt"/>
                          <a:ea typeface="+mn-ea"/>
                          <a:cs typeface="Calibri"/>
                        </a:rPr>
                        <a:t>High</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15061918"/>
                  </a:ext>
                </a:extLst>
              </a:tr>
            </a:tbl>
          </a:graphicData>
        </a:graphic>
      </p:graphicFrame>
    </p:spTree>
    <p:extLst>
      <p:ext uri="{BB962C8B-B14F-4D97-AF65-F5344CB8AC3E}">
        <p14:creationId xmlns:p14="http://schemas.microsoft.com/office/powerpoint/2010/main" val="3678212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CFDE0AE-AEDC-4345-853D-BF879CAC37CE}"/>
              </a:ext>
            </a:extLst>
          </p:cNvPr>
          <p:cNvSpPr>
            <a:spLocks noGrp="1"/>
          </p:cNvSpPr>
          <p:nvPr>
            <p:ph type="body" sz="quarter" idx="13"/>
          </p:nvPr>
        </p:nvSpPr>
        <p:spPr>
          <a:xfrm>
            <a:off x="571500" y="4512820"/>
            <a:ext cx="8001000" cy="1049780"/>
          </a:xfrm>
        </p:spPr>
        <p:txBody>
          <a:bodyPr/>
          <a:lstStyle/>
          <a:p>
            <a:r>
              <a:rPr lang="en-US" dirty="0"/>
              <a:t>Identifying Organizational Influences on Project Management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44</a:t>
            </a:fld>
            <a:endParaRPr lang="en-US" dirty="0"/>
          </a:p>
        </p:txBody>
      </p:sp>
    </p:spTree>
    <p:extLst>
      <p:ext uri="{BB962C8B-B14F-4D97-AF65-F5344CB8AC3E}">
        <p14:creationId xmlns:p14="http://schemas.microsoft.com/office/powerpoint/2010/main" val="3630860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Basics of Agile Methodology</a:t>
            </a:r>
          </a:p>
        </p:txBody>
      </p:sp>
      <p:sp>
        <p:nvSpPr>
          <p:cNvPr id="2" name="Slide Number Placeholder 1"/>
          <p:cNvSpPr>
            <a:spLocks noGrp="1"/>
          </p:cNvSpPr>
          <p:nvPr>
            <p:ph type="sldNum" sz="quarter" idx="4"/>
          </p:nvPr>
        </p:nvSpPr>
        <p:spPr/>
        <p:txBody>
          <a:bodyPr/>
          <a:lstStyle/>
          <a:p>
            <a:fld id="{A8160BDD-7155-D744-B749-9730458604AD}" type="slidenum">
              <a:rPr lang="en-US" smtClean="0"/>
              <a:pPr/>
              <a:t>45</a:t>
            </a:fld>
            <a:endParaRPr lang="en-US" dirty="0"/>
          </a:p>
        </p:txBody>
      </p:sp>
      <p:sp>
        <p:nvSpPr>
          <p:cNvPr id="4" name="Content Placeholder 3"/>
          <p:cNvSpPr>
            <a:spLocks noGrp="1"/>
          </p:cNvSpPr>
          <p:nvPr>
            <p:ph idx="1"/>
          </p:nvPr>
        </p:nvSpPr>
        <p:spPr>
          <a:xfrm>
            <a:off x="341925" y="1302040"/>
            <a:ext cx="5792145" cy="4481345"/>
          </a:xfrm>
        </p:spPr>
        <p:txBody>
          <a:bodyPr>
            <a:normAutofit/>
          </a:bodyPr>
          <a:lstStyle/>
          <a:p>
            <a:r>
              <a:rPr lang="en-US" dirty="0"/>
              <a:t>Iterative and incremental project management approach.</a:t>
            </a:r>
          </a:p>
          <a:p>
            <a:r>
              <a:rPr lang="en-US" dirty="0"/>
              <a:t>Initially developed for IT software development projects but applicable for other projects. </a:t>
            </a:r>
          </a:p>
          <a:p>
            <a:r>
              <a:rPr lang="en-US" dirty="0"/>
              <a:t>Focuses on customer value and team empowerment.</a:t>
            </a:r>
          </a:p>
          <a:p>
            <a:r>
              <a:rPr lang="en-US" dirty="0"/>
              <a:t>Customer receives output and provides feedback. </a:t>
            </a:r>
          </a:p>
          <a:p>
            <a:r>
              <a:rPr lang="en-US" dirty="0"/>
              <a:t>Project team makes improvements based on customer feedback. </a:t>
            </a:r>
          </a:p>
          <a:p>
            <a:r>
              <a:rPr lang="en-US" dirty="0"/>
              <a:t>Project manager role is more facilitator than task master. </a:t>
            </a:r>
          </a:p>
          <a:p>
            <a:r>
              <a:rPr lang="en-US" dirty="0"/>
              <a:t>Unique processes include SCRUM, Sprint, and daily standup meetings. </a:t>
            </a:r>
          </a:p>
          <a:p>
            <a:endParaRPr lang="en-US" dirty="0"/>
          </a:p>
        </p:txBody>
      </p:sp>
      <p:grpSp>
        <p:nvGrpSpPr>
          <p:cNvPr id="8" name="Group 7"/>
          <p:cNvGrpSpPr/>
          <p:nvPr/>
        </p:nvGrpSpPr>
        <p:grpSpPr>
          <a:xfrm>
            <a:off x="6400800" y="2035866"/>
            <a:ext cx="2362382" cy="3013692"/>
            <a:chOff x="6173502" y="3236604"/>
            <a:chExt cx="2362382" cy="3013692"/>
          </a:xfrm>
        </p:grpSpPr>
        <p:pic>
          <p:nvPicPr>
            <p:cNvPr id="9" name="Picture 8"/>
            <p:cNvPicPr>
              <a:picLocks noChangeAspect="1"/>
            </p:cNvPicPr>
            <p:nvPr/>
          </p:nvPicPr>
          <p:blipFill>
            <a:blip r:embed="rId2"/>
            <a:stretch>
              <a:fillRect/>
            </a:stretch>
          </p:blipFill>
          <p:spPr>
            <a:xfrm>
              <a:off x="6173502" y="3236604"/>
              <a:ext cx="2362382" cy="3013692"/>
            </a:xfrm>
            <a:prstGeom prst="rect">
              <a:avLst/>
            </a:prstGeom>
          </p:spPr>
        </p:pic>
        <p:sp>
          <p:nvSpPr>
            <p:cNvPr id="10" name="TextBox 9"/>
            <p:cNvSpPr txBox="1"/>
            <p:nvPr/>
          </p:nvSpPr>
          <p:spPr>
            <a:xfrm>
              <a:off x="6287832" y="3581400"/>
              <a:ext cx="2133722" cy="1569660"/>
            </a:xfrm>
            <a:prstGeom prst="rect">
              <a:avLst/>
            </a:prstGeom>
            <a:noFill/>
          </p:spPr>
          <p:txBody>
            <a:bodyPr wrap="square" rtlCol="0">
              <a:spAutoFit/>
            </a:bodyPr>
            <a:lstStyle/>
            <a:p>
              <a:pPr algn="ctr"/>
              <a:r>
                <a:rPr lang="en-US" sz="3200" dirty="0"/>
                <a:t>The </a:t>
              </a:r>
              <a:br>
                <a:rPr lang="en-US" sz="3200" dirty="0"/>
              </a:br>
              <a:r>
                <a:rPr lang="en-US" sz="3200" dirty="0"/>
                <a:t>Agile</a:t>
              </a:r>
              <a:br>
                <a:rPr lang="en-US" sz="3200" dirty="0"/>
              </a:br>
              <a:r>
                <a:rPr lang="en-US" sz="3200" dirty="0"/>
                <a:t>Manifesto</a:t>
              </a:r>
            </a:p>
          </p:txBody>
        </p:sp>
      </p:grpSp>
    </p:spTree>
    <p:extLst>
      <p:ext uri="{BB962C8B-B14F-4D97-AF65-F5344CB8AC3E}">
        <p14:creationId xmlns:p14="http://schemas.microsoft.com/office/powerpoint/2010/main" val="1575568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Principles of Agile</a:t>
            </a:r>
          </a:p>
        </p:txBody>
      </p:sp>
      <p:sp>
        <p:nvSpPr>
          <p:cNvPr id="2" name="Slide Number Placeholder 1"/>
          <p:cNvSpPr>
            <a:spLocks noGrp="1"/>
          </p:cNvSpPr>
          <p:nvPr>
            <p:ph type="sldNum" sz="quarter" idx="4"/>
          </p:nvPr>
        </p:nvSpPr>
        <p:spPr/>
        <p:txBody>
          <a:bodyPr/>
          <a:lstStyle/>
          <a:p>
            <a:fld id="{A8160BDD-7155-D744-B749-9730458604AD}" type="slidenum">
              <a:rPr lang="en-US" smtClean="0"/>
              <a:pPr/>
              <a:t>46</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6605115"/>
              </p:ext>
            </p:extLst>
          </p:nvPr>
        </p:nvGraphicFramePr>
        <p:xfrm>
          <a:off x="341313" y="1306513"/>
          <a:ext cx="8461375" cy="475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522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Scrum Process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47</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4982977"/>
              </p:ext>
            </p:extLst>
          </p:nvPr>
        </p:nvGraphicFramePr>
        <p:xfrm>
          <a:off x="302529" y="1479550"/>
          <a:ext cx="84613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4381500" y="2235200"/>
            <a:ext cx="3618816" cy="762000"/>
          </a:xfrm>
          <a:prstGeom prst="roundRect">
            <a:avLst/>
          </a:prstGeom>
          <a:solidFill>
            <a:schemeClr val="accent1"/>
          </a:solidFill>
          <a:ln w="28575" cap="flat" cmpd="sng" algn="ctr">
            <a:noFill/>
            <a:prstDash val="solid"/>
          </a:ln>
          <a:effectLst/>
        </p:spPr>
        <p:txBody>
          <a:bodyPr rtlCol="0" anchor="ctr"/>
          <a:lstStyle/>
          <a:p>
            <a:pPr algn="ctr" defTabSz="914400"/>
            <a:r>
              <a:rPr lang="en-US" sz="2000" kern="0" dirty="0">
                <a:solidFill>
                  <a:schemeClr val="bg1"/>
                </a:solidFill>
              </a:rPr>
              <a:t>Repeated as long as it takes to create a releasable product</a:t>
            </a:r>
          </a:p>
        </p:txBody>
      </p:sp>
      <p:sp>
        <p:nvSpPr>
          <p:cNvPr id="7" name="Rectangle 6"/>
          <p:cNvSpPr/>
          <p:nvPr/>
        </p:nvSpPr>
        <p:spPr>
          <a:xfrm>
            <a:off x="3466416" y="2592070"/>
            <a:ext cx="5448984" cy="2362200"/>
          </a:xfrm>
          <a:prstGeom prst="rect">
            <a:avLst/>
          </a:prstGeom>
          <a:noFill/>
          <a:ln w="28575" cap="flat" cmpd="sng" algn="ctr">
            <a:solidFill>
              <a:schemeClr val="accent1"/>
            </a:solidFill>
            <a:prstDash val="sysDash"/>
          </a:ln>
          <a:effectLst/>
        </p:spPr>
        <p:txBody>
          <a:bodyPr rtlCol="0" anchor="ctr"/>
          <a:lstStyle/>
          <a:p>
            <a:pPr algn="ctr" defTabSz="914400"/>
            <a:endParaRPr lang="en-US" sz="1100" b="1" kern="0" dirty="0">
              <a:solidFill>
                <a:srgbClr val="FF0000"/>
              </a:solidFill>
              <a:latin typeface="Arial"/>
            </a:endParaRPr>
          </a:p>
        </p:txBody>
      </p:sp>
    </p:spTree>
    <p:extLst>
      <p:ext uri="{BB962C8B-B14F-4D97-AF65-F5344CB8AC3E}">
        <p14:creationId xmlns:p14="http://schemas.microsoft.com/office/powerpoint/2010/main" val="1988416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User Stories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48</a:t>
            </a:fld>
            <a:endParaRPr lang="en-US" dirty="0"/>
          </a:p>
        </p:txBody>
      </p:sp>
      <p:sp>
        <p:nvSpPr>
          <p:cNvPr id="3" name="Content Placeholder 2"/>
          <p:cNvSpPr>
            <a:spLocks noGrp="1"/>
          </p:cNvSpPr>
          <p:nvPr>
            <p:ph idx="1"/>
          </p:nvPr>
        </p:nvSpPr>
        <p:spPr/>
        <p:txBody>
          <a:bodyPr/>
          <a:lstStyle/>
          <a:p>
            <a:r>
              <a:rPr lang="en-US" dirty="0"/>
              <a:t>Customer requirements or features.</a:t>
            </a:r>
          </a:p>
          <a:p>
            <a:r>
              <a:rPr lang="en-US" dirty="0"/>
              <a:t>Each user story emphasizes the functionality of the feature and how it adds to the final product. </a:t>
            </a:r>
          </a:p>
          <a:p>
            <a:r>
              <a:rPr lang="en-US" dirty="0"/>
              <a:t>User stories can vary in size and complexity.</a:t>
            </a:r>
          </a:p>
          <a:p>
            <a:r>
              <a:rPr lang="en-US" dirty="0"/>
              <a:t>Smaller stories (child) with a common theme can be combined into an epic story (parent). </a:t>
            </a:r>
          </a:p>
        </p:txBody>
      </p:sp>
    </p:spTree>
    <p:extLst>
      <p:ext uri="{BB962C8B-B14F-4D97-AF65-F5344CB8AC3E}">
        <p14:creationId xmlns:p14="http://schemas.microsoft.com/office/powerpoint/2010/main" val="369758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Scrum Roles and Responsibilities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49</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1009263646"/>
              </p:ext>
            </p:extLst>
          </p:nvPr>
        </p:nvGraphicFramePr>
        <p:xfrm>
          <a:off x="490417" y="1645920"/>
          <a:ext cx="8120183" cy="4297680"/>
        </p:xfrm>
        <a:graphic>
          <a:graphicData uri="http://schemas.openxmlformats.org/drawingml/2006/table">
            <a:tbl>
              <a:tblPr/>
              <a:tblGrid>
                <a:gridCol w="1600200">
                  <a:extLst>
                    <a:ext uri="{9D8B030D-6E8A-4147-A177-3AD203B41FA5}">
                      <a16:colId xmlns:a16="http://schemas.microsoft.com/office/drawing/2014/main" val="20000"/>
                    </a:ext>
                  </a:extLst>
                </a:gridCol>
                <a:gridCol w="6519983">
                  <a:extLst>
                    <a:ext uri="{9D8B030D-6E8A-4147-A177-3AD203B41FA5}">
                      <a16:colId xmlns:a16="http://schemas.microsoft.com/office/drawing/2014/main" val="2282240466"/>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bg1"/>
                          </a:solidFill>
                          <a:effectLst/>
                          <a:latin typeface="Calibri"/>
                          <a:cs typeface="Calibri"/>
                        </a:rPr>
                        <a:t>Roles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Calibri"/>
                        </a:rPr>
                        <a:t>Responsibilities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tx1"/>
                          </a:solidFill>
                          <a:effectLst/>
                          <a:latin typeface="Calibri"/>
                          <a:cs typeface="Calibri"/>
                        </a:rPr>
                        <a:t>Product Owner</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defRPr/>
                      </a:pPr>
                      <a:r>
                        <a:rPr kumimoji="0" lang="en-US" sz="1600" b="0" i="0" u="none" strike="noStrike" kern="1200" cap="none" normalizeH="0" baseline="0" dirty="0">
                          <a:ln>
                            <a:noFill/>
                          </a:ln>
                          <a:solidFill>
                            <a:schemeClr val="tx1"/>
                          </a:solidFill>
                          <a:effectLst/>
                          <a:latin typeface="+mn-lt"/>
                          <a:ea typeface="+mn-ea"/>
                          <a:cs typeface="Calibri"/>
                        </a:rPr>
                        <a:t>Consolidate and prioritize client requirements into set of deliverables.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defRPr/>
                      </a:pPr>
                      <a:r>
                        <a:rPr kumimoji="0" lang="en-US" sz="1600" b="0" i="0" u="none" strike="noStrike" kern="1200" cap="none" normalizeH="0" baseline="0" dirty="0">
                          <a:ln>
                            <a:noFill/>
                          </a:ln>
                          <a:solidFill>
                            <a:schemeClr val="tx1"/>
                          </a:solidFill>
                          <a:effectLst/>
                          <a:latin typeface="+mn-lt"/>
                          <a:ea typeface="+mn-ea"/>
                          <a:cs typeface="Calibri"/>
                        </a:rPr>
                        <a:t>Define the features of the product based on market value.</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defRPr/>
                      </a:pPr>
                      <a:r>
                        <a:rPr kumimoji="0" lang="en-US" sz="1600" b="0" i="0" u="none" strike="noStrike" kern="1200" cap="none" normalizeH="0" baseline="0" dirty="0">
                          <a:ln>
                            <a:noFill/>
                          </a:ln>
                          <a:solidFill>
                            <a:schemeClr val="tx1"/>
                          </a:solidFill>
                          <a:effectLst/>
                          <a:latin typeface="+mn-lt"/>
                          <a:ea typeface="+mn-ea"/>
                          <a:cs typeface="Calibri"/>
                        </a:rPr>
                        <a:t>Manage project ROI and risk.</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defRPr/>
                      </a:pPr>
                      <a:r>
                        <a:rPr kumimoji="0" lang="en-US" sz="1600" b="0" i="0" u="none" strike="noStrike" kern="1200" cap="none" normalizeH="0" baseline="0" dirty="0">
                          <a:ln>
                            <a:noFill/>
                          </a:ln>
                          <a:solidFill>
                            <a:schemeClr val="tx1"/>
                          </a:solidFill>
                          <a:effectLst/>
                          <a:latin typeface="+mn-lt"/>
                          <a:ea typeface="+mn-ea"/>
                          <a:cs typeface="Calibri"/>
                        </a:rPr>
                        <a:t>Participate in all planning and review meetings.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defRPr/>
                      </a:pPr>
                      <a:r>
                        <a:rPr kumimoji="0" lang="en-US" sz="1600" b="0" i="0" u="none" strike="noStrike" kern="1200" cap="none" normalizeH="0" baseline="0" dirty="0">
                          <a:ln>
                            <a:noFill/>
                          </a:ln>
                          <a:solidFill>
                            <a:schemeClr val="tx1"/>
                          </a:solidFill>
                          <a:effectLst/>
                          <a:latin typeface="+mn-lt"/>
                          <a:ea typeface="+mn-ea"/>
                          <a:cs typeface="Calibri"/>
                        </a:rPr>
                        <a:t>Provide answers to project team’s questions.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defRPr/>
                      </a:pPr>
                      <a:r>
                        <a:rPr kumimoji="0" lang="en-US" sz="1600" b="0" i="0" u="none" strike="noStrike" kern="1200" cap="none" normalizeH="0" baseline="0" dirty="0">
                          <a:ln>
                            <a:noFill/>
                          </a:ln>
                          <a:solidFill>
                            <a:schemeClr val="tx1"/>
                          </a:solidFill>
                          <a:effectLst/>
                          <a:latin typeface="+mn-lt"/>
                          <a:ea typeface="+mn-ea"/>
                          <a:cs typeface="Calibri"/>
                        </a:rPr>
                        <a:t>Determine the deliverable’s review plan and communicate with stakeholders.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defRPr/>
                      </a:pPr>
                      <a:r>
                        <a:rPr kumimoji="0" lang="en-US" sz="1600" b="0" i="0" u="none" strike="noStrike" kern="1200" cap="none" normalizeH="0" baseline="0" dirty="0">
                          <a:ln>
                            <a:noFill/>
                          </a:ln>
                          <a:solidFill>
                            <a:schemeClr val="tx1"/>
                          </a:solidFill>
                          <a:effectLst/>
                          <a:latin typeface="+mn-lt"/>
                          <a:ea typeface="+mn-ea"/>
                          <a:cs typeface="Calibri"/>
                        </a:rPr>
                        <a:t>Accept or reject work results.</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kern="1200" cap="none" normalizeH="0" baseline="0" dirty="0">
                          <a:ln>
                            <a:noFill/>
                          </a:ln>
                          <a:solidFill>
                            <a:schemeClr val="tx1"/>
                          </a:solidFill>
                          <a:effectLst/>
                          <a:latin typeface="Calibri"/>
                          <a:ea typeface="+mn-ea"/>
                          <a:cs typeface="Calibri"/>
                        </a:rPr>
                        <a:t>Scrum Master</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Resolve issues or blocks that team encounters.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Enable efficient and effective team productivity and cooperation.</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Protect the team from external interference or disruption.</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Organize and facilitate Scrum-related activities and meetings. </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Ensure that Scrum standards are followed.</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0380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a:t>
            </a:fld>
            <a:endParaRPr lang="en-US" dirty="0"/>
          </a:p>
        </p:txBody>
      </p:sp>
      <p:sp>
        <p:nvSpPr>
          <p:cNvPr id="4" name="Content Placeholder 3"/>
          <p:cNvSpPr>
            <a:spLocks noGrp="1"/>
          </p:cNvSpPr>
          <p:nvPr>
            <p:ph idx="1"/>
          </p:nvPr>
        </p:nvSpPr>
        <p:spPr/>
        <p:txBody>
          <a:bodyPr>
            <a:normAutofit/>
          </a:bodyPr>
          <a:lstStyle/>
          <a:p>
            <a:r>
              <a:rPr lang="en-US" dirty="0"/>
              <a:t>A group of related projects that have a common objective.</a:t>
            </a:r>
          </a:p>
          <a:p>
            <a:r>
              <a:rPr lang="en-US" dirty="0"/>
              <a:t>Offer great control over constituent projects. </a:t>
            </a:r>
          </a:p>
          <a:p>
            <a:r>
              <a:rPr lang="en-US" dirty="0"/>
              <a:t>Deliver benefits that the organization can use to meet its goals.</a:t>
            </a:r>
          </a:p>
          <a:p>
            <a:endParaRPr lang="en-US" dirty="0"/>
          </a:p>
          <a:p>
            <a:pPr marL="746125" lvl="1" indent="-346075">
              <a:buNone/>
            </a:pPr>
            <a:r>
              <a:rPr lang="en-US" sz="1800" b="1" dirty="0"/>
              <a:t>Example</a:t>
            </a:r>
            <a:r>
              <a:rPr lang="en-US" sz="1800" dirty="0"/>
              <a:t>: A computer service company expanding its business. Projects include:</a:t>
            </a:r>
          </a:p>
          <a:p>
            <a:pPr marL="746125" lvl="2"/>
            <a:r>
              <a:rPr lang="en-US" sz="1600" dirty="0"/>
              <a:t>Conducting market research to establish demand.</a:t>
            </a:r>
          </a:p>
          <a:p>
            <a:pPr marL="746125" lvl="2"/>
            <a:r>
              <a:rPr lang="en-US" sz="1600" dirty="0"/>
              <a:t>Constructing new branch stores.</a:t>
            </a:r>
          </a:p>
          <a:p>
            <a:pPr marL="746125" lvl="2"/>
            <a:r>
              <a:rPr lang="en-US" sz="1600" dirty="0"/>
              <a:t>Selecting franchise.</a:t>
            </a:r>
          </a:p>
          <a:p>
            <a:pPr marL="746125" lvl="2"/>
            <a:r>
              <a:rPr lang="en-US" sz="1600" dirty="0"/>
              <a:t>Designing the marketing campaign.</a:t>
            </a:r>
          </a:p>
          <a:p>
            <a:pPr marL="746125" lvl="2"/>
            <a:r>
              <a:rPr lang="en-US" sz="1600" dirty="0"/>
              <a:t>Consolidating customer base by establishing loyalty programs.</a:t>
            </a:r>
          </a:p>
        </p:txBody>
      </p:sp>
    </p:spTree>
    <p:extLst>
      <p:ext uri="{BB962C8B-B14F-4D97-AF65-F5344CB8AC3E}">
        <p14:creationId xmlns:p14="http://schemas.microsoft.com/office/powerpoint/2010/main" val="343967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Scrum Roles and Responsibilities (Cont.)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50</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277077164"/>
              </p:ext>
            </p:extLst>
          </p:nvPr>
        </p:nvGraphicFramePr>
        <p:xfrm>
          <a:off x="457200" y="2057400"/>
          <a:ext cx="8120183" cy="3413760"/>
        </p:xfrm>
        <a:graphic>
          <a:graphicData uri="http://schemas.openxmlformats.org/drawingml/2006/table">
            <a:tbl>
              <a:tblPr/>
              <a:tblGrid>
                <a:gridCol w="1600200">
                  <a:extLst>
                    <a:ext uri="{9D8B030D-6E8A-4147-A177-3AD203B41FA5}">
                      <a16:colId xmlns:a16="http://schemas.microsoft.com/office/drawing/2014/main" val="20000"/>
                    </a:ext>
                  </a:extLst>
                </a:gridCol>
                <a:gridCol w="6519983">
                  <a:extLst>
                    <a:ext uri="{9D8B030D-6E8A-4147-A177-3AD203B41FA5}">
                      <a16:colId xmlns:a16="http://schemas.microsoft.com/office/drawing/2014/main" val="2282240466"/>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bg1"/>
                          </a:solidFill>
                          <a:effectLst/>
                          <a:latin typeface="Calibri"/>
                          <a:cs typeface="Calibri"/>
                        </a:rPr>
                        <a:t>Roles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Calibri"/>
                        </a:rPr>
                        <a:t>Responsibilities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kern="1200" cap="none" normalizeH="0" baseline="0" dirty="0">
                          <a:ln>
                            <a:noFill/>
                          </a:ln>
                          <a:solidFill>
                            <a:schemeClr val="tx1"/>
                          </a:solidFill>
                          <a:effectLst/>
                          <a:latin typeface="Calibri"/>
                          <a:ea typeface="+mn-ea"/>
                          <a:cs typeface="Calibri"/>
                        </a:rPr>
                        <a:t>Scrum Team</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Select the goal and specify the work results.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Organize the team and its work.</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Provide the product owner with work results. </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Work within project guidelines to reach the goal.</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kern="1200" cap="none" normalizeH="0" baseline="0" dirty="0">
                          <a:ln>
                            <a:noFill/>
                          </a:ln>
                          <a:solidFill>
                            <a:schemeClr val="tx1"/>
                          </a:solidFill>
                          <a:effectLst/>
                          <a:latin typeface="Calibri"/>
                          <a:ea typeface="+mn-ea"/>
                          <a:cs typeface="Calibri"/>
                        </a:rPr>
                        <a:t>Stakeholders</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Help product owner define the goal and vision of the project. </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Attend planning meetings, and occasionally attend daily team and review meetings. </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109924478"/>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kern="1200" cap="none" normalizeH="0" baseline="0" dirty="0">
                          <a:ln>
                            <a:noFill/>
                          </a:ln>
                          <a:solidFill>
                            <a:schemeClr val="tx1"/>
                          </a:solidFill>
                          <a:effectLst/>
                          <a:latin typeface="Calibri"/>
                          <a:ea typeface="+mn-ea"/>
                          <a:cs typeface="Calibri"/>
                        </a:rPr>
                        <a:t>Customers</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Define the product requirements.</a:t>
                      </a:r>
                    </a:p>
                    <a:p>
                      <a:pPr marL="285750" marR="0" lvl="0" indent="-285750" algn="l" defTabSz="914400" rtl="0" eaLnBrk="1" fontAlgn="base" latinLnBrk="0" hangingPunct="1">
                        <a:lnSpc>
                          <a:spcPct val="100000"/>
                        </a:lnSpc>
                        <a:spcBef>
                          <a:spcPct val="20000"/>
                        </a:spcBef>
                        <a:spcAft>
                          <a:spcPct val="0"/>
                        </a:spcAft>
                        <a:buClr>
                          <a:schemeClr val="accent1"/>
                        </a:buClr>
                        <a:buSzTx/>
                        <a:buFont typeface="Arial" panose="020B0604020202020204" pitchFamily="34" charset="0"/>
                        <a:buChar char="•"/>
                        <a:tabLst/>
                      </a:pPr>
                      <a:r>
                        <a:rPr kumimoji="0" lang="en-US" sz="1600" b="0" i="0" u="none" strike="noStrike" kern="1200" cap="none" normalizeH="0" baseline="0" dirty="0">
                          <a:ln>
                            <a:noFill/>
                          </a:ln>
                          <a:solidFill>
                            <a:schemeClr val="tx1"/>
                          </a:solidFill>
                          <a:effectLst/>
                          <a:latin typeface="Calibri"/>
                          <a:ea typeface="+mn-ea"/>
                          <a:cs typeface="Calibri"/>
                        </a:rPr>
                        <a:t>Participate in review phase of each deliverable and throughout the process.</a:t>
                      </a:r>
                    </a:p>
                  </a:txBody>
                  <a:tcP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84875918"/>
                  </a:ext>
                </a:extLst>
              </a:tr>
            </a:tbl>
          </a:graphicData>
        </a:graphic>
      </p:graphicFrame>
    </p:spTree>
    <p:extLst>
      <p:ext uri="{BB962C8B-B14F-4D97-AF65-F5344CB8AC3E}">
        <p14:creationId xmlns:p14="http://schemas.microsoft.com/office/powerpoint/2010/main" val="178863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Stages of the Scrum Process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51</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336048"/>
              </p:ext>
            </p:extLst>
          </p:nvPr>
        </p:nvGraphicFramePr>
        <p:xfrm>
          <a:off x="341313" y="1306513"/>
          <a:ext cx="8461375" cy="475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667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Product and Sprint Backlogs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52</a:t>
            </a:fld>
            <a:endParaRPr lang="en-US" dirty="0"/>
          </a:p>
        </p:txBody>
      </p:sp>
      <p:sp>
        <p:nvSpPr>
          <p:cNvPr id="4" name="Content Placeholder 3"/>
          <p:cNvSpPr>
            <a:spLocks noGrp="1"/>
          </p:cNvSpPr>
          <p:nvPr>
            <p:ph idx="1"/>
          </p:nvPr>
        </p:nvSpPr>
        <p:spPr/>
        <p:txBody>
          <a:bodyPr>
            <a:normAutofit/>
          </a:bodyPr>
          <a:lstStyle/>
          <a:p>
            <a:r>
              <a:rPr lang="en-US" dirty="0"/>
              <a:t>A </a:t>
            </a:r>
            <a:r>
              <a:rPr lang="en-US" i="1" dirty="0"/>
              <a:t>Product Backlog</a:t>
            </a:r>
            <a:r>
              <a:rPr lang="en-US" dirty="0"/>
              <a:t> is a prioritized list of customer requirements and it is the first step of Scrum.</a:t>
            </a:r>
          </a:p>
          <a:p>
            <a:pPr lvl="1"/>
            <a:r>
              <a:rPr lang="en-US" dirty="0"/>
              <a:t>Priority is based on the riskiness and business value of the user story. </a:t>
            </a:r>
          </a:p>
          <a:p>
            <a:pPr lvl="1"/>
            <a:r>
              <a:rPr lang="en-US" dirty="0"/>
              <a:t>The Product Owner creates the Product Backlog based on a Sprint Backlog user story and input from stakeholders. </a:t>
            </a:r>
          </a:p>
          <a:p>
            <a:pPr lvl="1"/>
            <a:r>
              <a:rPr lang="en-US" dirty="0"/>
              <a:t>A Product Backlog can hold items of varying size.</a:t>
            </a:r>
          </a:p>
          <a:p>
            <a:r>
              <a:rPr lang="en-US" dirty="0"/>
              <a:t>A </a:t>
            </a:r>
            <a:r>
              <a:rPr lang="en-US" i="1" dirty="0"/>
              <a:t>Sprint Backlog </a:t>
            </a:r>
            <a:r>
              <a:rPr lang="en-US" dirty="0"/>
              <a:t>is a list of user stories selected from the Product Backlog chosen by the Scrum Team. </a:t>
            </a:r>
          </a:p>
          <a:p>
            <a:pPr lvl="1"/>
            <a:r>
              <a:rPr lang="en-US" dirty="0"/>
              <a:t>The Scrum Team decides on the work that creates a deliverable at the end.</a:t>
            </a:r>
          </a:p>
          <a:p>
            <a:pPr lvl="1"/>
            <a:r>
              <a:rPr lang="en-US" dirty="0"/>
              <a:t>After team decides on the Sprint Backlog, nothing more can be added to the list during the cycle. </a:t>
            </a:r>
          </a:p>
          <a:p>
            <a:pPr lvl="1"/>
            <a:r>
              <a:rPr lang="en-US" dirty="0"/>
              <a:t>Any new customer requirements or additional stories are added to the Product Backlog, not to the Sprint Backlog.</a:t>
            </a:r>
          </a:p>
          <a:p>
            <a:endParaRPr lang="en-US" dirty="0"/>
          </a:p>
        </p:txBody>
      </p:sp>
    </p:spTree>
    <p:extLst>
      <p:ext uri="{BB962C8B-B14F-4D97-AF65-F5344CB8AC3E}">
        <p14:creationId xmlns:p14="http://schemas.microsoft.com/office/powerpoint/2010/main" val="3255322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Sprint Cycle</a:t>
            </a:r>
          </a:p>
        </p:txBody>
      </p:sp>
      <p:sp>
        <p:nvSpPr>
          <p:cNvPr id="2" name="Slide Number Placeholder 1"/>
          <p:cNvSpPr>
            <a:spLocks noGrp="1"/>
          </p:cNvSpPr>
          <p:nvPr>
            <p:ph type="sldNum" sz="quarter" idx="4"/>
          </p:nvPr>
        </p:nvSpPr>
        <p:spPr/>
        <p:txBody>
          <a:bodyPr/>
          <a:lstStyle/>
          <a:p>
            <a:fld id="{A8160BDD-7155-D744-B749-9730458604AD}" type="slidenum">
              <a:rPr lang="en-US" smtClean="0"/>
              <a:pPr/>
              <a:t>53</a:t>
            </a:fld>
            <a:endParaRPr lang="en-US" dirty="0"/>
          </a:p>
        </p:txBody>
      </p:sp>
      <p:grpSp>
        <p:nvGrpSpPr>
          <p:cNvPr id="3" name="Group 2"/>
          <p:cNvGrpSpPr/>
          <p:nvPr/>
        </p:nvGrpSpPr>
        <p:grpSpPr>
          <a:xfrm>
            <a:off x="1170410" y="1248860"/>
            <a:ext cx="7346466" cy="5075740"/>
            <a:chOff x="1170410" y="1158671"/>
            <a:chExt cx="7346466" cy="5075740"/>
          </a:xfrm>
        </p:grpSpPr>
        <p:sp>
          <p:nvSpPr>
            <p:cNvPr id="6" name="Arrow: Circular 5"/>
            <p:cNvSpPr>
              <a:spLocks noChangeAspect="1"/>
            </p:cNvSpPr>
            <p:nvPr/>
          </p:nvSpPr>
          <p:spPr>
            <a:xfrm rot="19938719">
              <a:off x="2487698" y="1420898"/>
              <a:ext cx="4297811" cy="4297811"/>
            </a:xfrm>
            <a:prstGeom prst="circularArrow">
              <a:avLst>
                <a:gd name="adj1" fmla="val 5544"/>
                <a:gd name="adj2" fmla="val 330680"/>
                <a:gd name="adj3" fmla="val 13815233"/>
                <a:gd name="adj4" fmla="val 17362087"/>
                <a:gd name="adj5" fmla="val 5757"/>
              </a:avLst>
            </a:prstGeom>
            <a:solidFill>
              <a:schemeClr val="tx1">
                <a:lumMod val="50000"/>
                <a:lumOff val="5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39" name="Group 38"/>
            <p:cNvGrpSpPr/>
            <p:nvPr/>
          </p:nvGrpSpPr>
          <p:grpSpPr>
            <a:xfrm>
              <a:off x="1170410" y="1158671"/>
              <a:ext cx="7346466" cy="5075740"/>
              <a:chOff x="1170410" y="1158671"/>
              <a:chExt cx="7346466" cy="5075740"/>
            </a:xfrm>
          </p:grpSpPr>
          <p:grpSp>
            <p:nvGrpSpPr>
              <p:cNvPr id="28" name="Group 27"/>
              <p:cNvGrpSpPr/>
              <p:nvPr/>
            </p:nvGrpSpPr>
            <p:grpSpPr>
              <a:xfrm>
                <a:off x="3079004" y="4267200"/>
                <a:ext cx="3110642" cy="1518117"/>
                <a:chOff x="3075432" y="4267200"/>
                <a:chExt cx="3110642" cy="1518117"/>
              </a:xfrm>
            </p:grpSpPr>
            <p:sp>
              <p:nvSpPr>
                <p:cNvPr id="18" name="Rounded Rectangle 17"/>
                <p:cNvSpPr/>
                <p:nvPr/>
              </p:nvSpPr>
              <p:spPr>
                <a:xfrm>
                  <a:off x="3075432" y="4267200"/>
                  <a:ext cx="3110642" cy="1518117"/>
                </a:xfrm>
                <a:prstGeom prst="roundRect">
                  <a:avLst/>
                </a:prstGeom>
                <a:solidFill>
                  <a:schemeClr val="accent1">
                    <a:lumMod val="20000"/>
                    <a:lumOff val="80000"/>
                  </a:schemeClr>
                </a:solidFill>
                <a:ln w="28575" cap="flat" cmpd="sng" algn="ctr">
                  <a:noFill/>
                  <a:prstDash val="solid"/>
                </a:ln>
                <a:effectLst/>
              </p:spPr>
              <p:txBody>
                <a:bodyPr rtlCol="0" anchor="ctr"/>
                <a:lstStyle/>
                <a:p>
                  <a:pPr algn="ctr" defTabSz="914400"/>
                  <a:endParaRPr lang="en-US" sz="1100" b="1" kern="0" dirty="0">
                    <a:solidFill>
                      <a:schemeClr val="accent1"/>
                    </a:solidFill>
                    <a:latin typeface="Arial"/>
                  </a:endParaRPr>
                </a:p>
              </p:txBody>
            </p:sp>
            <p:sp>
              <p:nvSpPr>
                <p:cNvPr id="15" name="Freeform 14"/>
                <p:cNvSpPr/>
                <p:nvPr/>
              </p:nvSpPr>
              <p:spPr>
                <a:xfrm>
                  <a:off x="3194356" y="4790986"/>
                  <a:ext cx="1280160" cy="914400"/>
                </a:xfrm>
                <a:custGeom>
                  <a:avLst/>
                  <a:gdLst>
                    <a:gd name="connsiteX0" fmla="*/ 0 w 3008399"/>
                    <a:gd name="connsiteY0" fmla="*/ 250705 h 1504199"/>
                    <a:gd name="connsiteX1" fmla="*/ 250705 w 3008399"/>
                    <a:gd name="connsiteY1" fmla="*/ 0 h 1504199"/>
                    <a:gd name="connsiteX2" fmla="*/ 2757694 w 3008399"/>
                    <a:gd name="connsiteY2" fmla="*/ 0 h 1504199"/>
                    <a:gd name="connsiteX3" fmla="*/ 3008399 w 3008399"/>
                    <a:gd name="connsiteY3" fmla="*/ 250705 h 1504199"/>
                    <a:gd name="connsiteX4" fmla="*/ 3008399 w 3008399"/>
                    <a:gd name="connsiteY4" fmla="*/ 1253494 h 1504199"/>
                    <a:gd name="connsiteX5" fmla="*/ 2757694 w 3008399"/>
                    <a:gd name="connsiteY5" fmla="*/ 1504199 h 1504199"/>
                    <a:gd name="connsiteX6" fmla="*/ 250705 w 3008399"/>
                    <a:gd name="connsiteY6" fmla="*/ 1504199 h 1504199"/>
                    <a:gd name="connsiteX7" fmla="*/ 0 w 3008399"/>
                    <a:gd name="connsiteY7" fmla="*/ 1253494 h 1504199"/>
                    <a:gd name="connsiteX8" fmla="*/ 0 w 3008399"/>
                    <a:gd name="connsiteY8" fmla="*/ 250705 h 15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8399" h="1504199">
                      <a:moveTo>
                        <a:pt x="0" y="250705"/>
                      </a:moveTo>
                      <a:cubicBezTo>
                        <a:pt x="0" y="112244"/>
                        <a:pt x="112244" y="0"/>
                        <a:pt x="250705" y="0"/>
                      </a:cubicBezTo>
                      <a:lnTo>
                        <a:pt x="2757694" y="0"/>
                      </a:lnTo>
                      <a:cubicBezTo>
                        <a:pt x="2896155" y="0"/>
                        <a:pt x="3008399" y="112244"/>
                        <a:pt x="3008399" y="250705"/>
                      </a:cubicBezTo>
                      <a:lnTo>
                        <a:pt x="3008399" y="1253494"/>
                      </a:lnTo>
                      <a:cubicBezTo>
                        <a:pt x="3008399" y="1391955"/>
                        <a:pt x="2896155" y="1504199"/>
                        <a:pt x="2757694" y="1504199"/>
                      </a:cubicBezTo>
                      <a:lnTo>
                        <a:pt x="250705" y="1504199"/>
                      </a:lnTo>
                      <a:cubicBezTo>
                        <a:pt x="112244" y="1504199"/>
                        <a:pt x="0" y="1391955"/>
                        <a:pt x="0" y="1253494"/>
                      </a:cubicBezTo>
                      <a:lnTo>
                        <a:pt x="0" y="250705"/>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8209" tIns="218209" rIns="218209" bIns="218209" numCol="1" spcCol="1270" anchor="ctr" anchorCtr="0">
                  <a:noAutofit/>
                </a:bodyPr>
                <a:lstStyle/>
                <a:p>
                  <a:pPr marL="0" lvl="0" indent="0" algn="ctr" defTabSz="1689100">
                    <a:lnSpc>
                      <a:spcPct val="90000"/>
                    </a:lnSpc>
                    <a:spcBef>
                      <a:spcPct val="0"/>
                    </a:spcBef>
                    <a:spcAft>
                      <a:spcPct val="35000"/>
                    </a:spcAft>
                    <a:buNone/>
                  </a:pPr>
                  <a:r>
                    <a:rPr lang="en-US" sz="1400" kern="1200" dirty="0"/>
                    <a:t>Sprint Deliverable </a:t>
                  </a:r>
                  <a:endParaRPr lang="en-US" sz="3800" kern="1200" dirty="0"/>
                </a:p>
              </p:txBody>
            </p:sp>
            <p:sp>
              <p:nvSpPr>
                <p:cNvPr id="16" name="Freeform 15"/>
                <p:cNvSpPr/>
                <p:nvPr/>
              </p:nvSpPr>
              <p:spPr>
                <a:xfrm>
                  <a:off x="4716811" y="4790986"/>
                  <a:ext cx="1280160" cy="914400"/>
                </a:xfrm>
                <a:custGeom>
                  <a:avLst/>
                  <a:gdLst>
                    <a:gd name="connsiteX0" fmla="*/ 0 w 3008399"/>
                    <a:gd name="connsiteY0" fmla="*/ 250705 h 1504199"/>
                    <a:gd name="connsiteX1" fmla="*/ 250705 w 3008399"/>
                    <a:gd name="connsiteY1" fmla="*/ 0 h 1504199"/>
                    <a:gd name="connsiteX2" fmla="*/ 2757694 w 3008399"/>
                    <a:gd name="connsiteY2" fmla="*/ 0 h 1504199"/>
                    <a:gd name="connsiteX3" fmla="*/ 3008399 w 3008399"/>
                    <a:gd name="connsiteY3" fmla="*/ 250705 h 1504199"/>
                    <a:gd name="connsiteX4" fmla="*/ 3008399 w 3008399"/>
                    <a:gd name="connsiteY4" fmla="*/ 1253494 h 1504199"/>
                    <a:gd name="connsiteX5" fmla="*/ 2757694 w 3008399"/>
                    <a:gd name="connsiteY5" fmla="*/ 1504199 h 1504199"/>
                    <a:gd name="connsiteX6" fmla="*/ 250705 w 3008399"/>
                    <a:gd name="connsiteY6" fmla="*/ 1504199 h 1504199"/>
                    <a:gd name="connsiteX7" fmla="*/ 0 w 3008399"/>
                    <a:gd name="connsiteY7" fmla="*/ 1253494 h 1504199"/>
                    <a:gd name="connsiteX8" fmla="*/ 0 w 3008399"/>
                    <a:gd name="connsiteY8" fmla="*/ 250705 h 15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8399" h="1504199">
                      <a:moveTo>
                        <a:pt x="0" y="250705"/>
                      </a:moveTo>
                      <a:cubicBezTo>
                        <a:pt x="0" y="112244"/>
                        <a:pt x="112244" y="0"/>
                        <a:pt x="250705" y="0"/>
                      </a:cubicBezTo>
                      <a:lnTo>
                        <a:pt x="2757694" y="0"/>
                      </a:lnTo>
                      <a:cubicBezTo>
                        <a:pt x="2896155" y="0"/>
                        <a:pt x="3008399" y="112244"/>
                        <a:pt x="3008399" y="250705"/>
                      </a:cubicBezTo>
                      <a:lnTo>
                        <a:pt x="3008399" y="1253494"/>
                      </a:lnTo>
                      <a:cubicBezTo>
                        <a:pt x="3008399" y="1391955"/>
                        <a:pt x="2896155" y="1504199"/>
                        <a:pt x="2757694" y="1504199"/>
                      </a:cubicBezTo>
                      <a:lnTo>
                        <a:pt x="250705" y="1504199"/>
                      </a:lnTo>
                      <a:cubicBezTo>
                        <a:pt x="112244" y="1504199"/>
                        <a:pt x="0" y="1391955"/>
                        <a:pt x="0" y="1253494"/>
                      </a:cubicBezTo>
                      <a:lnTo>
                        <a:pt x="0" y="250705"/>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8209" tIns="218209" rIns="218209" bIns="218209" numCol="1" spcCol="1270" anchor="ctr" anchorCtr="0">
                  <a:noAutofit/>
                </a:bodyPr>
                <a:lstStyle/>
                <a:p>
                  <a:pPr marL="0" lvl="0" indent="0" algn="ctr" defTabSz="1689100">
                    <a:lnSpc>
                      <a:spcPct val="90000"/>
                    </a:lnSpc>
                    <a:spcBef>
                      <a:spcPct val="0"/>
                    </a:spcBef>
                    <a:spcAft>
                      <a:spcPct val="35000"/>
                    </a:spcAft>
                    <a:buNone/>
                  </a:pPr>
                  <a:r>
                    <a:rPr lang="en-US" sz="1400" kern="1200" dirty="0"/>
                    <a:t>Sprint Review</a:t>
                  </a:r>
                </a:p>
              </p:txBody>
            </p:sp>
            <p:sp>
              <p:nvSpPr>
                <p:cNvPr id="17" name="TextBox 16"/>
                <p:cNvSpPr txBox="1"/>
                <p:nvPr/>
              </p:nvSpPr>
              <p:spPr>
                <a:xfrm>
                  <a:off x="3773580" y="4367550"/>
                  <a:ext cx="1652312" cy="400110"/>
                </a:xfrm>
                <a:prstGeom prst="rect">
                  <a:avLst/>
                </a:prstGeom>
                <a:noFill/>
              </p:spPr>
              <p:txBody>
                <a:bodyPr wrap="none" rtlCol="0">
                  <a:spAutoFit/>
                </a:bodyPr>
                <a:lstStyle/>
                <a:p>
                  <a:r>
                    <a:rPr lang="en-US" sz="2000" b="1" dirty="0">
                      <a:solidFill>
                        <a:schemeClr val="accent1"/>
                      </a:solidFill>
                    </a:rPr>
                    <a:t>Sprint Review</a:t>
                  </a:r>
                </a:p>
              </p:txBody>
            </p:sp>
            <p:cxnSp>
              <p:nvCxnSpPr>
                <p:cNvPr id="25" name="Straight Arrow Connector 24"/>
                <p:cNvCxnSpPr/>
                <p:nvPr/>
              </p:nvCxnSpPr>
              <p:spPr>
                <a:xfrm flipH="1">
                  <a:off x="4441902" y="5248186"/>
                  <a:ext cx="26812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3041088" y="1219200"/>
                <a:ext cx="3110642" cy="1518117"/>
                <a:chOff x="3032890" y="2587540"/>
                <a:chExt cx="3110642" cy="1518117"/>
              </a:xfrm>
            </p:grpSpPr>
            <p:sp>
              <p:nvSpPr>
                <p:cNvPr id="20" name="Rounded Rectangle 19"/>
                <p:cNvSpPr/>
                <p:nvPr/>
              </p:nvSpPr>
              <p:spPr>
                <a:xfrm>
                  <a:off x="3032890" y="2587540"/>
                  <a:ext cx="3110642" cy="1518117"/>
                </a:xfrm>
                <a:prstGeom prst="roundRect">
                  <a:avLst/>
                </a:prstGeom>
                <a:solidFill>
                  <a:schemeClr val="accent1">
                    <a:lumMod val="20000"/>
                    <a:lumOff val="80000"/>
                  </a:schemeClr>
                </a:solidFill>
                <a:ln w="28575" cap="flat" cmpd="sng" algn="ctr">
                  <a:noFill/>
                  <a:prstDash val="solid"/>
                </a:ln>
                <a:effectLst/>
              </p:spPr>
              <p:txBody>
                <a:bodyPr rtlCol="0" anchor="ctr"/>
                <a:lstStyle/>
                <a:p>
                  <a:pPr algn="ctr" defTabSz="914400"/>
                  <a:endParaRPr lang="en-US" sz="1100" b="1" kern="0" dirty="0">
                    <a:solidFill>
                      <a:schemeClr val="accent1"/>
                    </a:solidFill>
                    <a:latin typeface="Arial"/>
                  </a:endParaRPr>
                </a:p>
              </p:txBody>
            </p:sp>
            <p:sp>
              <p:nvSpPr>
                <p:cNvPr id="14" name="Freeform 13"/>
                <p:cNvSpPr/>
                <p:nvPr/>
              </p:nvSpPr>
              <p:spPr>
                <a:xfrm>
                  <a:off x="4742639" y="3048000"/>
                  <a:ext cx="1280160" cy="914400"/>
                </a:xfrm>
                <a:custGeom>
                  <a:avLst/>
                  <a:gdLst>
                    <a:gd name="connsiteX0" fmla="*/ 0 w 3008399"/>
                    <a:gd name="connsiteY0" fmla="*/ 250705 h 1504199"/>
                    <a:gd name="connsiteX1" fmla="*/ 250705 w 3008399"/>
                    <a:gd name="connsiteY1" fmla="*/ 0 h 1504199"/>
                    <a:gd name="connsiteX2" fmla="*/ 2757694 w 3008399"/>
                    <a:gd name="connsiteY2" fmla="*/ 0 h 1504199"/>
                    <a:gd name="connsiteX3" fmla="*/ 3008399 w 3008399"/>
                    <a:gd name="connsiteY3" fmla="*/ 250705 h 1504199"/>
                    <a:gd name="connsiteX4" fmla="*/ 3008399 w 3008399"/>
                    <a:gd name="connsiteY4" fmla="*/ 1253494 h 1504199"/>
                    <a:gd name="connsiteX5" fmla="*/ 2757694 w 3008399"/>
                    <a:gd name="connsiteY5" fmla="*/ 1504199 h 1504199"/>
                    <a:gd name="connsiteX6" fmla="*/ 250705 w 3008399"/>
                    <a:gd name="connsiteY6" fmla="*/ 1504199 h 1504199"/>
                    <a:gd name="connsiteX7" fmla="*/ 0 w 3008399"/>
                    <a:gd name="connsiteY7" fmla="*/ 1253494 h 1504199"/>
                    <a:gd name="connsiteX8" fmla="*/ 0 w 3008399"/>
                    <a:gd name="connsiteY8" fmla="*/ 250705 h 15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8399" h="1504199">
                      <a:moveTo>
                        <a:pt x="0" y="250705"/>
                      </a:moveTo>
                      <a:cubicBezTo>
                        <a:pt x="0" y="112244"/>
                        <a:pt x="112244" y="0"/>
                        <a:pt x="250705" y="0"/>
                      </a:cubicBezTo>
                      <a:lnTo>
                        <a:pt x="2757694" y="0"/>
                      </a:lnTo>
                      <a:cubicBezTo>
                        <a:pt x="2896155" y="0"/>
                        <a:pt x="3008399" y="112244"/>
                        <a:pt x="3008399" y="250705"/>
                      </a:cubicBezTo>
                      <a:lnTo>
                        <a:pt x="3008399" y="1253494"/>
                      </a:lnTo>
                      <a:cubicBezTo>
                        <a:pt x="3008399" y="1391955"/>
                        <a:pt x="2896155" y="1504199"/>
                        <a:pt x="2757694" y="1504199"/>
                      </a:cubicBezTo>
                      <a:lnTo>
                        <a:pt x="250705" y="1504199"/>
                      </a:lnTo>
                      <a:cubicBezTo>
                        <a:pt x="112244" y="1504199"/>
                        <a:pt x="0" y="1391955"/>
                        <a:pt x="0" y="1253494"/>
                      </a:cubicBezTo>
                      <a:lnTo>
                        <a:pt x="0" y="250705"/>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8209" tIns="218209" rIns="218209" bIns="218209" numCol="1" spcCol="1270" anchor="ctr" anchorCtr="0">
                  <a:noAutofit/>
                </a:bodyPr>
                <a:lstStyle/>
                <a:p>
                  <a:pPr marL="0" lvl="0" indent="0" algn="ctr" defTabSz="1689100">
                    <a:lnSpc>
                      <a:spcPct val="90000"/>
                    </a:lnSpc>
                    <a:spcBef>
                      <a:spcPct val="0"/>
                    </a:spcBef>
                    <a:spcAft>
                      <a:spcPct val="35000"/>
                    </a:spcAft>
                    <a:buNone/>
                  </a:pPr>
                  <a:r>
                    <a:rPr lang="en-US" sz="1400" kern="1200" dirty="0"/>
                    <a:t>Sprint </a:t>
                  </a:r>
                </a:p>
                <a:p>
                  <a:pPr marL="0" lvl="0" indent="0" algn="ctr" defTabSz="1689100">
                    <a:lnSpc>
                      <a:spcPct val="90000"/>
                    </a:lnSpc>
                    <a:spcBef>
                      <a:spcPct val="0"/>
                    </a:spcBef>
                    <a:spcAft>
                      <a:spcPct val="35000"/>
                    </a:spcAft>
                    <a:buNone/>
                  </a:pPr>
                  <a:r>
                    <a:rPr lang="en-US" sz="1400" dirty="0"/>
                    <a:t>Backlog</a:t>
                  </a:r>
                  <a:endParaRPr lang="en-US" sz="3800" kern="1200" dirty="0"/>
                </a:p>
              </p:txBody>
            </p:sp>
            <p:sp>
              <p:nvSpPr>
                <p:cNvPr id="21" name="TextBox 20"/>
                <p:cNvSpPr txBox="1"/>
                <p:nvPr/>
              </p:nvSpPr>
              <p:spPr>
                <a:xfrm>
                  <a:off x="4188790" y="2645289"/>
                  <a:ext cx="821892" cy="400110"/>
                </a:xfrm>
                <a:prstGeom prst="rect">
                  <a:avLst/>
                </a:prstGeom>
                <a:noFill/>
              </p:spPr>
              <p:txBody>
                <a:bodyPr wrap="none" rtlCol="0">
                  <a:spAutoFit/>
                </a:bodyPr>
                <a:lstStyle/>
                <a:p>
                  <a:r>
                    <a:rPr lang="en-US" sz="2000" b="1" dirty="0">
                      <a:solidFill>
                        <a:schemeClr val="accent1"/>
                      </a:solidFill>
                    </a:rPr>
                    <a:t>Sprint</a:t>
                  </a:r>
                </a:p>
              </p:txBody>
            </p:sp>
            <p:cxnSp>
              <p:nvCxnSpPr>
                <p:cNvPr id="26" name="Straight Arrow Connector 25"/>
                <p:cNvCxnSpPr/>
                <p:nvPr/>
              </p:nvCxnSpPr>
              <p:spPr>
                <a:xfrm>
                  <a:off x="4448688" y="3496659"/>
                  <a:ext cx="26812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3247685" y="3048000"/>
                  <a:ext cx="1280160" cy="914400"/>
                </a:xfrm>
                <a:custGeom>
                  <a:avLst/>
                  <a:gdLst>
                    <a:gd name="connsiteX0" fmla="*/ 0 w 3008399"/>
                    <a:gd name="connsiteY0" fmla="*/ 250705 h 1504199"/>
                    <a:gd name="connsiteX1" fmla="*/ 250705 w 3008399"/>
                    <a:gd name="connsiteY1" fmla="*/ 0 h 1504199"/>
                    <a:gd name="connsiteX2" fmla="*/ 2757694 w 3008399"/>
                    <a:gd name="connsiteY2" fmla="*/ 0 h 1504199"/>
                    <a:gd name="connsiteX3" fmla="*/ 3008399 w 3008399"/>
                    <a:gd name="connsiteY3" fmla="*/ 250705 h 1504199"/>
                    <a:gd name="connsiteX4" fmla="*/ 3008399 w 3008399"/>
                    <a:gd name="connsiteY4" fmla="*/ 1253494 h 1504199"/>
                    <a:gd name="connsiteX5" fmla="*/ 2757694 w 3008399"/>
                    <a:gd name="connsiteY5" fmla="*/ 1504199 h 1504199"/>
                    <a:gd name="connsiteX6" fmla="*/ 250705 w 3008399"/>
                    <a:gd name="connsiteY6" fmla="*/ 1504199 h 1504199"/>
                    <a:gd name="connsiteX7" fmla="*/ 0 w 3008399"/>
                    <a:gd name="connsiteY7" fmla="*/ 1253494 h 1504199"/>
                    <a:gd name="connsiteX8" fmla="*/ 0 w 3008399"/>
                    <a:gd name="connsiteY8" fmla="*/ 250705 h 15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8399" h="1504199">
                      <a:moveTo>
                        <a:pt x="0" y="250705"/>
                      </a:moveTo>
                      <a:cubicBezTo>
                        <a:pt x="0" y="112244"/>
                        <a:pt x="112244" y="0"/>
                        <a:pt x="250705" y="0"/>
                      </a:cubicBezTo>
                      <a:lnTo>
                        <a:pt x="2757694" y="0"/>
                      </a:lnTo>
                      <a:cubicBezTo>
                        <a:pt x="2896155" y="0"/>
                        <a:pt x="3008399" y="112244"/>
                        <a:pt x="3008399" y="250705"/>
                      </a:cubicBezTo>
                      <a:lnTo>
                        <a:pt x="3008399" y="1253494"/>
                      </a:lnTo>
                      <a:cubicBezTo>
                        <a:pt x="3008399" y="1391955"/>
                        <a:pt x="2896155" y="1504199"/>
                        <a:pt x="2757694" y="1504199"/>
                      </a:cubicBezTo>
                      <a:lnTo>
                        <a:pt x="250705" y="1504199"/>
                      </a:lnTo>
                      <a:cubicBezTo>
                        <a:pt x="112244" y="1504199"/>
                        <a:pt x="0" y="1391955"/>
                        <a:pt x="0" y="1253494"/>
                      </a:cubicBezTo>
                      <a:lnTo>
                        <a:pt x="0" y="250705"/>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8209" tIns="218209" rIns="218209" bIns="218209" numCol="1" spcCol="1270" anchor="ctr" anchorCtr="0">
                  <a:noAutofit/>
                </a:bodyPr>
                <a:lstStyle/>
                <a:p>
                  <a:pPr marL="0" lvl="0" indent="0" algn="ctr" defTabSz="1689100">
                    <a:lnSpc>
                      <a:spcPct val="90000"/>
                    </a:lnSpc>
                    <a:spcBef>
                      <a:spcPct val="0"/>
                    </a:spcBef>
                    <a:spcAft>
                      <a:spcPct val="35000"/>
                    </a:spcAft>
                    <a:buNone/>
                  </a:pPr>
                  <a:r>
                    <a:rPr lang="en-US" sz="1400" kern="1200" dirty="0"/>
                    <a:t>Sprint Planning Meeting</a:t>
                  </a:r>
                  <a:endParaRPr lang="en-US" sz="3800" kern="1200" dirty="0"/>
                </a:p>
              </p:txBody>
            </p:sp>
          </p:grpSp>
          <p:grpSp>
            <p:nvGrpSpPr>
              <p:cNvPr id="29" name="Group 28"/>
              <p:cNvGrpSpPr/>
              <p:nvPr/>
            </p:nvGrpSpPr>
            <p:grpSpPr>
              <a:xfrm>
                <a:off x="1415504" y="3132579"/>
                <a:ext cx="1708696" cy="829821"/>
                <a:chOff x="3032890" y="2587540"/>
                <a:chExt cx="3110642" cy="1518117"/>
              </a:xfrm>
            </p:grpSpPr>
            <p:sp>
              <p:nvSpPr>
                <p:cNvPr id="30" name="Rounded Rectangle 29"/>
                <p:cNvSpPr/>
                <p:nvPr/>
              </p:nvSpPr>
              <p:spPr>
                <a:xfrm>
                  <a:off x="3032890" y="2587540"/>
                  <a:ext cx="3110642" cy="1518117"/>
                </a:xfrm>
                <a:prstGeom prst="roundRect">
                  <a:avLst/>
                </a:prstGeom>
                <a:solidFill>
                  <a:schemeClr val="accent1">
                    <a:lumMod val="20000"/>
                    <a:lumOff val="80000"/>
                  </a:schemeClr>
                </a:solidFill>
                <a:ln w="28575" cap="flat" cmpd="sng" algn="ctr">
                  <a:noFill/>
                  <a:prstDash val="solid"/>
                </a:ln>
                <a:effectLst/>
              </p:spPr>
              <p:txBody>
                <a:bodyPr rtlCol="0" anchor="ctr"/>
                <a:lstStyle/>
                <a:p>
                  <a:pPr algn="ctr" defTabSz="914400"/>
                  <a:endParaRPr lang="en-US" sz="1100" b="1" kern="0" dirty="0">
                    <a:solidFill>
                      <a:schemeClr val="accent1"/>
                    </a:solidFill>
                    <a:latin typeface="Arial"/>
                  </a:endParaRPr>
                </a:p>
              </p:txBody>
            </p:sp>
            <p:sp>
              <p:nvSpPr>
                <p:cNvPr id="33" name="TextBox 32"/>
                <p:cNvSpPr txBox="1"/>
                <p:nvPr/>
              </p:nvSpPr>
              <p:spPr>
                <a:xfrm>
                  <a:off x="3520428" y="2711615"/>
                  <a:ext cx="2003903" cy="1295043"/>
                </a:xfrm>
                <a:prstGeom prst="rect">
                  <a:avLst/>
                </a:prstGeom>
                <a:noFill/>
              </p:spPr>
              <p:txBody>
                <a:bodyPr wrap="square" rtlCol="0">
                  <a:spAutoFit/>
                </a:bodyPr>
                <a:lstStyle/>
                <a:p>
                  <a:pPr algn="ctr"/>
                  <a:r>
                    <a:rPr lang="en-US" sz="2000" b="1" dirty="0">
                      <a:solidFill>
                        <a:schemeClr val="accent1"/>
                      </a:solidFill>
                    </a:rPr>
                    <a:t>Sprint Closure</a:t>
                  </a:r>
                </a:p>
              </p:txBody>
            </p:sp>
          </p:grpSp>
          <p:sp>
            <p:nvSpPr>
              <p:cNvPr id="47" name="TextBox 46"/>
              <p:cNvSpPr txBox="1"/>
              <p:nvPr/>
            </p:nvSpPr>
            <p:spPr>
              <a:xfrm>
                <a:off x="3895963" y="3333160"/>
                <a:ext cx="1684115" cy="369332"/>
              </a:xfrm>
              <a:prstGeom prst="rect">
                <a:avLst/>
              </a:prstGeom>
              <a:noFill/>
            </p:spPr>
            <p:txBody>
              <a:bodyPr wrap="none" rtlCol="0">
                <a:spAutoFit/>
              </a:bodyPr>
              <a:lstStyle/>
              <a:p>
                <a:r>
                  <a:rPr lang="en-US" dirty="0"/>
                  <a:t>1-4 Week Sprint</a:t>
                </a:r>
              </a:p>
            </p:txBody>
          </p:sp>
          <p:sp>
            <p:nvSpPr>
              <p:cNvPr id="48" name="TextBox 47"/>
              <p:cNvSpPr txBox="1"/>
              <p:nvPr/>
            </p:nvSpPr>
            <p:spPr>
              <a:xfrm>
                <a:off x="6431941" y="1158671"/>
                <a:ext cx="1291493" cy="646986"/>
              </a:xfrm>
              <a:prstGeom prst="round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600" dirty="0"/>
                  <a:t>Tasks for the Sprint</a:t>
                </a:r>
              </a:p>
            </p:txBody>
          </p:sp>
          <p:cxnSp>
            <p:nvCxnSpPr>
              <p:cNvPr id="23" name="Straight Arrow Connector 22"/>
              <p:cNvCxnSpPr/>
              <p:nvPr/>
            </p:nvCxnSpPr>
            <p:spPr>
              <a:xfrm flipH="1">
                <a:off x="5775131" y="3505200"/>
                <a:ext cx="1268019"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170410" y="1158671"/>
                <a:ext cx="1706341" cy="646986"/>
              </a:xfrm>
              <a:prstGeom prst="round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600" dirty="0"/>
                  <a:t>Tasks from the Product Backlog</a:t>
                </a:r>
              </a:p>
            </p:txBody>
          </p:sp>
          <p:sp>
            <p:nvSpPr>
              <p:cNvPr id="51" name="TextBox 50"/>
              <p:cNvSpPr txBox="1"/>
              <p:nvPr/>
            </p:nvSpPr>
            <p:spPr>
              <a:xfrm>
                <a:off x="1379638" y="5587425"/>
                <a:ext cx="1438957" cy="646986"/>
              </a:xfrm>
              <a:prstGeom prst="round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600" dirty="0"/>
                  <a:t>Hand off deliverables</a:t>
                </a:r>
              </a:p>
            </p:txBody>
          </p:sp>
          <p:sp>
            <p:nvSpPr>
              <p:cNvPr id="52" name="TextBox 51"/>
              <p:cNvSpPr txBox="1"/>
              <p:nvPr/>
            </p:nvSpPr>
            <p:spPr>
              <a:xfrm>
                <a:off x="6431941" y="5587425"/>
                <a:ext cx="1435608" cy="646986"/>
              </a:xfrm>
              <a:prstGeom prst="round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600" dirty="0"/>
                  <a:t>Demo of the deliverables</a:t>
                </a:r>
              </a:p>
            </p:txBody>
          </p:sp>
          <p:cxnSp>
            <p:nvCxnSpPr>
              <p:cNvPr id="54" name="Straight Arrow Connector 53"/>
              <p:cNvCxnSpPr/>
              <p:nvPr/>
            </p:nvCxnSpPr>
            <p:spPr>
              <a:xfrm>
                <a:off x="2876751" y="1482164"/>
                <a:ext cx="355625" cy="27855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6045375" y="1482164"/>
                <a:ext cx="386566" cy="28317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2818595" y="5670115"/>
                <a:ext cx="355625" cy="24080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flipV="1">
                <a:off x="6030997" y="5581278"/>
                <a:ext cx="400944" cy="177675"/>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810535" y="3181707"/>
                <a:ext cx="1706341" cy="646986"/>
              </a:xfrm>
              <a:prstGeom prst="roundRect">
                <a:avLst/>
              </a:prstGeom>
              <a:solidFill>
                <a:schemeClr val="tx1"/>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600" dirty="0"/>
                  <a:t>Fixed deadline and deliverables</a:t>
                </a:r>
              </a:p>
            </p:txBody>
          </p:sp>
        </p:grpSp>
      </p:grpSp>
    </p:spTree>
    <p:extLst>
      <p:ext uri="{BB962C8B-B14F-4D97-AF65-F5344CB8AC3E}">
        <p14:creationId xmlns:p14="http://schemas.microsoft.com/office/powerpoint/2010/main" val="1286425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Iterative Approach</a:t>
            </a:r>
          </a:p>
        </p:txBody>
      </p:sp>
      <p:sp>
        <p:nvSpPr>
          <p:cNvPr id="2" name="Slide Number Placeholder 1"/>
          <p:cNvSpPr>
            <a:spLocks noGrp="1"/>
          </p:cNvSpPr>
          <p:nvPr>
            <p:ph type="sldNum" sz="quarter" idx="4"/>
          </p:nvPr>
        </p:nvSpPr>
        <p:spPr/>
        <p:txBody>
          <a:bodyPr/>
          <a:lstStyle/>
          <a:p>
            <a:fld id="{A8160BDD-7155-D744-B749-9730458604AD}" type="slidenum">
              <a:rPr lang="en-US" smtClean="0"/>
              <a:pPr/>
              <a:t>54</a:t>
            </a:fld>
            <a:endParaRPr lang="en-US" dirty="0"/>
          </a:p>
        </p:txBody>
      </p:sp>
      <p:sp>
        <p:nvSpPr>
          <p:cNvPr id="3" name="Content Placeholder 2"/>
          <p:cNvSpPr>
            <a:spLocks noGrp="1"/>
          </p:cNvSpPr>
          <p:nvPr>
            <p:ph idx="1"/>
          </p:nvPr>
        </p:nvSpPr>
        <p:spPr/>
        <p:txBody>
          <a:bodyPr/>
          <a:lstStyle/>
          <a:p>
            <a:r>
              <a:rPr lang="en-US" dirty="0"/>
              <a:t>Customer provides early feedback to the team. </a:t>
            </a:r>
          </a:p>
          <a:p>
            <a:r>
              <a:rPr lang="en-US" dirty="0"/>
              <a:t>Feedback helps develop subsequent Sprints. </a:t>
            </a:r>
          </a:p>
          <a:p>
            <a:r>
              <a:rPr lang="en-US" dirty="0"/>
              <a:t>A Sprint is completed on a set date whether or not the work is completed. </a:t>
            </a:r>
          </a:p>
          <a:p>
            <a:r>
              <a:rPr lang="en-US" dirty="0"/>
              <a:t>If a team is unable to meet the set target at the end of a Sprint, then the team is expected to acknowledge that it did not achieve set goals. </a:t>
            </a:r>
          </a:p>
          <a:p>
            <a:r>
              <a:rPr lang="en-US" dirty="0"/>
              <a:t>Incomplete tasks are then added to the product backlog.</a:t>
            </a:r>
          </a:p>
          <a:p>
            <a:r>
              <a:rPr lang="en-US" dirty="0"/>
              <a:t>No downtime between Sprints. </a:t>
            </a:r>
          </a:p>
          <a:p>
            <a:r>
              <a:rPr lang="en-US" dirty="0"/>
              <a:t>One Sprint Review leads to the next Sprint planning meeting</a:t>
            </a:r>
          </a:p>
          <a:p>
            <a:endParaRPr lang="en-US" dirty="0"/>
          </a:p>
        </p:txBody>
      </p:sp>
    </p:spTree>
    <p:extLst>
      <p:ext uri="{BB962C8B-B14F-4D97-AF65-F5344CB8AC3E}">
        <p14:creationId xmlns:p14="http://schemas.microsoft.com/office/powerpoint/2010/main" val="3820673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Burndown Charts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55</a:t>
            </a:fld>
            <a:endParaRPr lang="en-US" dirty="0"/>
          </a:p>
        </p:txBody>
      </p:sp>
      <p:sp>
        <p:nvSpPr>
          <p:cNvPr id="3" name="Content Placeholder 2"/>
          <p:cNvSpPr>
            <a:spLocks noGrp="1"/>
          </p:cNvSpPr>
          <p:nvPr>
            <p:ph idx="1"/>
          </p:nvPr>
        </p:nvSpPr>
        <p:spPr>
          <a:xfrm>
            <a:off x="341925" y="1302041"/>
            <a:ext cx="3468075" cy="1745960"/>
          </a:xfrm>
        </p:spPr>
        <p:txBody>
          <a:bodyPr/>
          <a:lstStyle/>
          <a:p>
            <a:r>
              <a:rPr lang="en-US" dirty="0"/>
              <a:t>Tracks the progress of the project. </a:t>
            </a:r>
          </a:p>
          <a:p>
            <a:r>
              <a:rPr lang="en-US" dirty="0"/>
              <a:t>Plots the number of days of Sprint against the number of hours of work remaining. </a:t>
            </a:r>
          </a:p>
        </p:txBody>
      </p:sp>
      <p:pic>
        <p:nvPicPr>
          <p:cNvPr id="5" name="Picture 4"/>
          <p:cNvPicPr>
            <a:picLocks noChangeAspect="1"/>
          </p:cNvPicPr>
          <p:nvPr/>
        </p:nvPicPr>
        <p:blipFill>
          <a:blip r:embed="rId2"/>
          <a:stretch>
            <a:fillRect/>
          </a:stretch>
        </p:blipFill>
        <p:spPr>
          <a:xfrm>
            <a:off x="510096" y="4153637"/>
            <a:ext cx="8123809" cy="2138346"/>
          </a:xfrm>
          <a:prstGeom prst="rect">
            <a:avLst/>
          </a:prstGeom>
        </p:spPr>
      </p:pic>
      <p:pic>
        <p:nvPicPr>
          <p:cNvPr id="6" name="Picture 5"/>
          <p:cNvPicPr>
            <a:picLocks noChangeAspect="1"/>
          </p:cNvPicPr>
          <p:nvPr/>
        </p:nvPicPr>
        <p:blipFill>
          <a:blip r:embed="rId3"/>
          <a:stretch>
            <a:fillRect/>
          </a:stretch>
        </p:blipFill>
        <p:spPr>
          <a:xfrm>
            <a:off x="4024381" y="1219200"/>
            <a:ext cx="4609524" cy="2780952"/>
          </a:xfrm>
          <a:prstGeom prst="rect">
            <a:avLst/>
          </a:prstGeom>
        </p:spPr>
      </p:pic>
      <p:sp>
        <p:nvSpPr>
          <p:cNvPr id="7" name="TextBox 6"/>
          <p:cNvSpPr txBox="1"/>
          <p:nvPr/>
        </p:nvSpPr>
        <p:spPr>
          <a:xfrm>
            <a:off x="440426" y="3767764"/>
            <a:ext cx="1635769" cy="338554"/>
          </a:xfrm>
          <a:prstGeom prst="rect">
            <a:avLst/>
          </a:prstGeom>
          <a:noFill/>
        </p:spPr>
        <p:txBody>
          <a:bodyPr wrap="none" rtlCol="0">
            <a:spAutoFit/>
          </a:bodyPr>
          <a:lstStyle/>
          <a:p>
            <a:r>
              <a:rPr lang="en-US" sz="1600" dirty="0"/>
              <a:t>Supporting Data:</a:t>
            </a:r>
          </a:p>
        </p:txBody>
      </p:sp>
    </p:spTree>
    <p:extLst>
      <p:ext uri="{BB962C8B-B14F-4D97-AF65-F5344CB8AC3E}">
        <p14:creationId xmlns:p14="http://schemas.microsoft.com/office/powerpoint/2010/main" val="4008197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Daily Standup Meetings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56</a:t>
            </a:fld>
            <a:endParaRPr lang="en-US" dirty="0"/>
          </a:p>
        </p:txBody>
      </p:sp>
      <p:sp>
        <p:nvSpPr>
          <p:cNvPr id="4" name="Content Placeholder 3"/>
          <p:cNvSpPr>
            <a:spLocks noGrp="1"/>
          </p:cNvSpPr>
          <p:nvPr>
            <p:ph idx="1"/>
          </p:nvPr>
        </p:nvSpPr>
        <p:spPr/>
        <p:txBody>
          <a:bodyPr/>
          <a:lstStyle/>
          <a:p>
            <a:r>
              <a:rPr lang="en-US" dirty="0"/>
              <a:t>Short, 15-minute meetings. </a:t>
            </a:r>
          </a:p>
          <a:p>
            <a:r>
              <a:rPr lang="en-US" dirty="0"/>
              <a:t>Conducted with team members standing in a circle—resembling a huddle.</a:t>
            </a:r>
          </a:p>
          <a:p>
            <a:r>
              <a:rPr lang="en-US" dirty="0"/>
              <a:t>Ideally at the beginning of the work day.</a:t>
            </a:r>
          </a:p>
          <a:p>
            <a:r>
              <a:rPr lang="en-US" dirty="0"/>
              <a:t>Enables teams to organize themselves. </a:t>
            </a:r>
          </a:p>
          <a:p>
            <a:r>
              <a:rPr lang="en-US" dirty="0"/>
              <a:t>Team members summarize: </a:t>
            </a:r>
          </a:p>
          <a:p>
            <a:pPr lvl="1"/>
            <a:r>
              <a:rPr lang="en-US" dirty="0"/>
              <a:t>The tasks that were completed the previous day.</a:t>
            </a:r>
          </a:p>
          <a:p>
            <a:pPr lvl="1"/>
            <a:r>
              <a:rPr lang="en-US" dirty="0"/>
              <a:t>Tasks to be completed today.</a:t>
            </a:r>
          </a:p>
          <a:p>
            <a:pPr lvl="1"/>
            <a:r>
              <a:rPr lang="en-US" dirty="0"/>
              <a:t>Any roadblocks that team is facing.</a:t>
            </a:r>
          </a:p>
          <a:p>
            <a:r>
              <a:rPr lang="en-US" dirty="0"/>
              <a:t>Discuss solutions for complicated problems offline.</a:t>
            </a:r>
          </a:p>
          <a:p>
            <a:pPr lvl="1"/>
            <a:endParaRPr lang="en-US" dirty="0"/>
          </a:p>
          <a:p>
            <a:endParaRPr lang="en-US" dirty="0"/>
          </a:p>
        </p:txBody>
      </p:sp>
    </p:spTree>
    <p:extLst>
      <p:ext uri="{BB962C8B-B14F-4D97-AF65-F5344CB8AC3E}">
        <p14:creationId xmlns:p14="http://schemas.microsoft.com/office/powerpoint/2010/main" val="213033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Closure Process</a:t>
            </a:r>
          </a:p>
        </p:txBody>
      </p:sp>
      <p:sp>
        <p:nvSpPr>
          <p:cNvPr id="2" name="Slide Number Placeholder 1"/>
          <p:cNvSpPr>
            <a:spLocks noGrp="1"/>
          </p:cNvSpPr>
          <p:nvPr>
            <p:ph type="sldNum" sz="quarter" idx="4"/>
          </p:nvPr>
        </p:nvSpPr>
        <p:spPr/>
        <p:txBody>
          <a:bodyPr/>
          <a:lstStyle/>
          <a:p>
            <a:fld id="{A8160BDD-7155-D744-B749-9730458604AD}" type="slidenum">
              <a:rPr lang="en-US" smtClean="0"/>
              <a:pPr/>
              <a:t>57</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90900608"/>
              </p:ext>
            </p:extLst>
          </p:nvPr>
        </p:nvGraphicFramePr>
        <p:xfrm>
          <a:off x="341313" y="1306513"/>
          <a:ext cx="8461375" cy="475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544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Agile Comparison to Other Methodologies</a:t>
            </a:r>
          </a:p>
        </p:txBody>
      </p:sp>
      <p:sp>
        <p:nvSpPr>
          <p:cNvPr id="7" name="Text Placeholder 6"/>
          <p:cNvSpPr>
            <a:spLocks noGrp="1"/>
          </p:cNvSpPr>
          <p:nvPr>
            <p:ph type="body" idx="1"/>
          </p:nvPr>
        </p:nvSpPr>
        <p:spPr/>
        <p:txBody>
          <a:bodyPr/>
          <a:lstStyle/>
          <a:p>
            <a:r>
              <a:rPr lang="en-US" dirty="0"/>
              <a:t>Agile</a:t>
            </a:r>
          </a:p>
        </p:txBody>
      </p:sp>
      <p:sp>
        <p:nvSpPr>
          <p:cNvPr id="4" name="Content Placeholder 3"/>
          <p:cNvSpPr>
            <a:spLocks noGrp="1"/>
          </p:cNvSpPr>
          <p:nvPr>
            <p:ph sz="half" idx="2"/>
          </p:nvPr>
        </p:nvSpPr>
        <p:spPr/>
        <p:txBody>
          <a:bodyPr/>
          <a:lstStyle/>
          <a:p>
            <a:r>
              <a:rPr lang="en-US" dirty="0"/>
              <a:t>Informal</a:t>
            </a:r>
          </a:p>
          <a:p>
            <a:r>
              <a:rPr lang="en-US" dirty="0"/>
              <a:t>Iterative </a:t>
            </a:r>
          </a:p>
          <a:p>
            <a:r>
              <a:rPr lang="en-US" dirty="0"/>
              <a:t>Not linear</a:t>
            </a:r>
          </a:p>
          <a:p>
            <a:r>
              <a:rPr lang="en-US" dirty="0"/>
              <a:t>Incremental deliverables</a:t>
            </a:r>
          </a:p>
          <a:p>
            <a:r>
              <a:rPr lang="en-US" dirty="0"/>
              <a:t>Focus on people and collaboration</a:t>
            </a:r>
          </a:p>
          <a:p>
            <a:r>
              <a:rPr lang="en-US" dirty="0"/>
              <a:t>Respond to lessons learned </a:t>
            </a:r>
          </a:p>
          <a:p>
            <a:pPr marL="0" indent="0">
              <a:buNone/>
            </a:pPr>
            <a:endParaRPr lang="en-US" dirty="0"/>
          </a:p>
          <a:p>
            <a:endParaRPr lang="en-US" dirty="0"/>
          </a:p>
        </p:txBody>
      </p:sp>
      <p:sp>
        <p:nvSpPr>
          <p:cNvPr id="8" name="Text Placeholder 7"/>
          <p:cNvSpPr>
            <a:spLocks noGrp="1"/>
          </p:cNvSpPr>
          <p:nvPr>
            <p:ph type="body" sz="quarter" idx="3"/>
          </p:nvPr>
        </p:nvSpPr>
        <p:spPr/>
        <p:txBody>
          <a:bodyPr/>
          <a:lstStyle/>
          <a:p>
            <a:r>
              <a:rPr lang="en-US" dirty="0"/>
              <a:t>Others</a:t>
            </a:r>
          </a:p>
        </p:txBody>
      </p:sp>
      <p:sp>
        <p:nvSpPr>
          <p:cNvPr id="5" name="Content Placeholder 4"/>
          <p:cNvSpPr>
            <a:spLocks noGrp="1"/>
          </p:cNvSpPr>
          <p:nvPr>
            <p:ph sz="quarter" idx="4"/>
          </p:nvPr>
        </p:nvSpPr>
        <p:spPr/>
        <p:txBody>
          <a:bodyPr/>
          <a:lstStyle/>
          <a:p>
            <a:r>
              <a:rPr lang="en-US" dirty="0"/>
              <a:t>Formal</a:t>
            </a:r>
          </a:p>
          <a:p>
            <a:r>
              <a:rPr lang="en-US" dirty="0"/>
              <a:t>Sequential </a:t>
            </a:r>
          </a:p>
          <a:p>
            <a:r>
              <a:rPr lang="en-US" dirty="0"/>
              <a:t>Linear </a:t>
            </a:r>
          </a:p>
          <a:p>
            <a:r>
              <a:rPr lang="en-US" dirty="0"/>
              <a:t>Single final deliverable or product</a:t>
            </a:r>
          </a:p>
          <a:p>
            <a:r>
              <a:rPr lang="en-US" dirty="0"/>
              <a:t>Focus on process and tools</a:t>
            </a:r>
          </a:p>
          <a:p>
            <a:r>
              <a:rPr lang="en-US" dirty="0"/>
              <a:t>Follow the plan</a:t>
            </a:r>
          </a:p>
          <a:p>
            <a:endParaRPr lang="en-US" dirty="0"/>
          </a:p>
        </p:txBody>
      </p:sp>
      <p:sp>
        <p:nvSpPr>
          <p:cNvPr id="2" name="Slide Number Placeholder 1"/>
          <p:cNvSpPr>
            <a:spLocks noGrp="1"/>
          </p:cNvSpPr>
          <p:nvPr>
            <p:ph type="sldNum" sz="quarter" idx="10"/>
          </p:nvPr>
        </p:nvSpPr>
        <p:spPr/>
        <p:txBody>
          <a:bodyPr/>
          <a:lstStyle/>
          <a:p>
            <a:fld id="{A8160BDD-7155-D744-B749-9730458604AD}" type="slidenum">
              <a:rPr lang="en-US" smtClean="0"/>
              <a:pPr/>
              <a:t>58</a:t>
            </a:fld>
            <a:endParaRPr lang="en-US" dirty="0"/>
          </a:p>
        </p:txBody>
      </p:sp>
      <p:sp>
        <p:nvSpPr>
          <p:cNvPr id="6" name="TextBox 5"/>
          <p:cNvSpPr txBox="1"/>
          <p:nvPr/>
        </p:nvSpPr>
        <p:spPr>
          <a:xfrm>
            <a:off x="408191" y="5030809"/>
            <a:ext cx="8278609" cy="369332"/>
          </a:xfrm>
          <a:prstGeom prst="rect">
            <a:avLst/>
          </a:prstGeom>
          <a:noFill/>
        </p:spPr>
        <p:txBody>
          <a:bodyPr wrap="square" rtlCol="0">
            <a:spAutoFit/>
          </a:bodyPr>
          <a:lstStyle/>
          <a:p>
            <a:r>
              <a:rPr lang="en-US" dirty="0"/>
              <a:t>Other project management methodologies include PMBOK, PRINCE2, and Waterfall.</a:t>
            </a:r>
          </a:p>
        </p:txBody>
      </p:sp>
    </p:spTree>
    <p:extLst>
      <p:ext uri="{BB962C8B-B14F-4D97-AF65-F5344CB8AC3E}">
        <p14:creationId xmlns:p14="http://schemas.microsoft.com/office/powerpoint/2010/main" val="603502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A26B786-C3CE-4FA8-BD49-10CEAF5BFA77}"/>
              </a:ext>
            </a:extLst>
          </p:cNvPr>
          <p:cNvSpPr>
            <a:spLocks noGrp="1"/>
          </p:cNvSpPr>
          <p:nvPr>
            <p:ph type="body" sz="quarter" idx="13"/>
          </p:nvPr>
        </p:nvSpPr>
        <p:spPr/>
        <p:txBody>
          <a:bodyPr/>
          <a:lstStyle/>
          <a:p>
            <a:r>
              <a:rPr lang="en-US" dirty="0"/>
              <a:t>Describing Agile Methodology</a:t>
            </a:r>
          </a:p>
          <a:p>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59</a:t>
            </a:fld>
            <a:endParaRPr lang="en-US" dirty="0"/>
          </a:p>
        </p:txBody>
      </p:sp>
    </p:spTree>
    <p:extLst>
      <p:ext uri="{BB962C8B-B14F-4D97-AF65-F5344CB8AC3E}">
        <p14:creationId xmlns:p14="http://schemas.microsoft.com/office/powerpoint/2010/main" val="22365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Portfolios</a:t>
            </a:r>
          </a:p>
        </p:txBody>
      </p:sp>
      <p:sp>
        <p:nvSpPr>
          <p:cNvPr id="3" name="Slide Number Placeholder 2"/>
          <p:cNvSpPr>
            <a:spLocks noGrp="1"/>
          </p:cNvSpPr>
          <p:nvPr>
            <p:ph type="sldNum" sz="quarter" idx="4"/>
          </p:nvPr>
        </p:nvSpPr>
        <p:spPr/>
        <p:txBody>
          <a:bodyPr/>
          <a:lstStyle/>
          <a:p>
            <a:fld id="{A8160BDD-7155-D744-B749-9730458604AD}" type="slidenum">
              <a:rPr lang="en-US" smtClean="0"/>
              <a:t>6</a:t>
            </a:fld>
            <a:endParaRPr lang="en-US" dirty="0"/>
          </a:p>
        </p:txBody>
      </p:sp>
      <p:grpSp>
        <p:nvGrpSpPr>
          <p:cNvPr id="19" name="Group 18"/>
          <p:cNvGrpSpPr/>
          <p:nvPr/>
        </p:nvGrpSpPr>
        <p:grpSpPr>
          <a:xfrm>
            <a:off x="317764" y="1765560"/>
            <a:ext cx="8445236" cy="4025640"/>
            <a:chOff x="317764" y="1536960"/>
            <a:chExt cx="8445236" cy="4025640"/>
          </a:xfrm>
        </p:grpSpPr>
        <p:sp>
          <p:nvSpPr>
            <p:cNvPr id="4" name="Rounded Rectangle 3"/>
            <p:cNvSpPr/>
            <p:nvPr/>
          </p:nvSpPr>
          <p:spPr>
            <a:xfrm>
              <a:off x="317764" y="1857319"/>
              <a:ext cx="8445236" cy="370528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14400"/>
              <a:endParaRPr lang="en-US" sz="1100" b="1" kern="0" dirty="0">
                <a:solidFill>
                  <a:srgbClr val="FF0000"/>
                </a:solidFill>
                <a:latin typeface="Arial"/>
              </a:endParaRPr>
            </a:p>
          </p:txBody>
        </p:sp>
        <p:sp>
          <p:nvSpPr>
            <p:cNvPr id="6" name="Rounded Rectangle 5"/>
            <p:cNvSpPr/>
            <p:nvPr/>
          </p:nvSpPr>
          <p:spPr>
            <a:xfrm>
              <a:off x="3354200" y="1536960"/>
              <a:ext cx="2424113" cy="548959"/>
            </a:xfrm>
            <a:prstGeom prst="roundRect">
              <a:avLst/>
            </a:prstGeom>
            <a:solidFill>
              <a:schemeClr val="tx1"/>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FFFFFF"/>
                  </a:solidFill>
                  <a:effectLst/>
                  <a:uLnTx/>
                  <a:uFillTx/>
                  <a:latin typeface="Calibri"/>
                  <a:ea typeface="+mn-ea"/>
                  <a:cs typeface="Calibri"/>
                </a:rPr>
                <a:t>Portfolio</a:t>
              </a:r>
              <a:endParaRPr kumimoji="0" lang="en-US" sz="1300" i="0" u="none" strike="noStrike" kern="0" cap="none" spc="0" normalizeH="0" baseline="0" noProof="0" dirty="0">
                <a:ln>
                  <a:noFill/>
                </a:ln>
                <a:solidFill>
                  <a:srgbClr val="FFFFFF"/>
                </a:solidFill>
                <a:effectLst/>
                <a:uLnTx/>
                <a:uFillTx/>
                <a:latin typeface="Calibri"/>
                <a:ea typeface="+mn-ea"/>
                <a:cs typeface="Calibri"/>
              </a:endParaRPr>
            </a:p>
          </p:txBody>
        </p:sp>
        <p:sp>
          <p:nvSpPr>
            <p:cNvPr id="56" name="TextBox 55"/>
            <p:cNvSpPr txBox="1"/>
            <p:nvPr/>
          </p:nvSpPr>
          <p:spPr>
            <a:xfrm>
              <a:off x="2481326" y="2381700"/>
              <a:ext cx="1143000" cy="338554"/>
            </a:xfrm>
            <a:prstGeom prst="rect">
              <a:avLst/>
            </a:prstGeom>
            <a:solidFill>
              <a:schemeClr val="accent1"/>
            </a:solidFill>
            <a:ln>
              <a:solidFill>
                <a:schemeClr val="accent4"/>
              </a:solidFill>
            </a:ln>
          </p:spPr>
          <p:txBody>
            <a:bodyPr wrap="square" rtlCol="0" anchor="ctr">
              <a:spAutoFit/>
            </a:bodyPr>
            <a:lstStyle/>
            <a:p>
              <a:pPr algn="ctr"/>
              <a:r>
                <a:rPr lang="en-US" sz="1600" dirty="0">
                  <a:solidFill>
                    <a:schemeClr val="bg1"/>
                  </a:solidFill>
                </a:rPr>
                <a:t>Project</a:t>
              </a:r>
            </a:p>
          </p:txBody>
        </p:sp>
        <p:cxnSp>
          <p:nvCxnSpPr>
            <p:cNvPr id="71" name="Straight Connector 70"/>
            <p:cNvCxnSpPr/>
            <p:nvPr/>
          </p:nvCxnSpPr>
          <p:spPr>
            <a:xfrm>
              <a:off x="5270764" y="2534100"/>
              <a:ext cx="0" cy="3810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6032764" y="3372300"/>
              <a:ext cx="0" cy="16002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032764" y="2915100"/>
              <a:ext cx="0" cy="3810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661164" y="2915100"/>
              <a:ext cx="0" cy="3810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051564" y="2381700"/>
              <a:ext cx="2667000" cy="2904619"/>
              <a:chOff x="4191000" y="2276981"/>
              <a:chExt cx="2667000" cy="2904619"/>
            </a:xfrm>
          </p:grpSpPr>
          <p:sp>
            <p:nvSpPr>
              <p:cNvPr id="69" name="TextBox 68"/>
              <p:cNvSpPr txBox="1"/>
              <p:nvPr/>
            </p:nvSpPr>
            <p:spPr>
              <a:xfrm>
                <a:off x="4191000" y="3191381"/>
                <a:ext cx="1143000" cy="338554"/>
              </a:xfrm>
              <a:prstGeom prst="rect">
                <a:avLst/>
              </a:prstGeom>
              <a:solidFill>
                <a:schemeClr val="accent1"/>
              </a:solidFill>
              <a:ln>
                <a:solidFill>
                  <a:schemeClr val="accent4"/>
                </a:solidFill>
              </a:ln>
            </p:spPr>
            <p:txBody>
              <a:bodyPr wrap="square" rtlCol="0" anchor="ctr">
                <a:spAutoFit/>
              </a:bodyPr>
              <a:lstStyle/>
              <a:p>
                <a:pPr algn="ctr"/>
                <a:r>
                  <a:rPr lang="en-US" sz="1600" dirty="0">
                    <a:solidFill>
                      <a:schemeClr val="bg1"/>
                    </a:solidFill>
                  </a:rPr>
                  <a:t>Project</a:t>
                </a:r>
              </a:p>
            </p:txBody>
          </p:sp>
          <p:sp>
            <p:nvSpPr>
              <p:cNvPr id="54" name="TextBox 53"/>
              <p:cNvSpPr txBox="1"/>
              <p:nvPr/>
            </p:nvSpPr>
            <p:spPr>
              <a:xfrm>
                <a:off x="4876800" y="2276981"/>
                <a:ext cx="1143000" cy="338554"/>
              </a:xfrm>
              <a:prstGeom prst="rect">
                <a:avLst/>
              </a:prstGeom>
              <a:solidFill>
                <a:schemeClr val="accent1"/>
              </a:solidFill>
              <a:ln>
                <a:solidFill>
                  <a:schemeClr val="accent4"/>
                </a:solidFill>
              </a:ln>
            </p:spPr>
            <p:txBody>
              <a:bodyPr wrap="square" rtlCol="0" anchor="ctr">
                <a:spAutoFit/>
              </a:bodyPr>
              <a:lstStyle/>
              <a:p>
                <a:pPr algn="ctr"/>
                <a:r>
                  <a:rPr lang="en-US" sz="1600" dirty="0">
                    <a:solidFill>
                      <a:schemeClr val="bg1"/>
                    </a:solidFill>
                  </a:rPr>
                  <a:t>Program</a:t>
                </a:r>
              </a:p>
            </p:txBody>
          </p:sp>
          <p:sp>
            <p:nvSpPr>
              <p:cNvPr id="70" name="TextBox 69"/>
              <p:cNvSpPr txBox="1"/>
              <p:nvPr/>
            </p:nvSpPr>
            <p:spPr>
              <a:xfrm>
                <a:off x="5638800" y="3191381"/>
                <a:ext cx="1143000" cy="338554"/>
              </a:xfrm>
              <a:prstGeom prst="rect">
                <a:avLst/>
              </a:prstGeom>
              <a:solidFill>
                <a:schemeClr val="accent1"/>
              </a:solidFill>
              <a:ln>
                <a:solidFill>
                  <a:schemeClr val="accent4"/>
                </a:solidFill>
              </a:ln>
            </p:spPr>
            <p:txBody>
              <a:bodyPr wrap="square" rtlCol="0" anchor="ctr">
                <a:spAutoFit/>
              </a:bodyPr>
              <a:lstStyle/>
              <a:p>
                <a:pPr algn="ctr"/>
                <a:r>
                  <a:rPr lang="en-US" sz="1600" dirty="0">
                    <a:solidFill>
                      <a:schemeClr val="bg1"/>
                    </a:solidFill>
                  </a:rPr>
                  <a:t>Project</a:t>
                </a:r>
              </a:p>
            </p:txBody>
          </p:sp>
          <p:cxnSp>
            <p:nvCxnSpPr>
              <p:cNvPr id="75" name="Straight Connector 74"/>
              <p:cNvCxnSpPr/>
              <p:nvPr/>
            </p:nvCxnSpPr>
            <p:spPr>
              <a:xfrm>
                <a:off x="4800600" y="2810381"/>
                <a:ext cx="137160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5562600" y="3724781"/>
                <a:ext cx="1295400" cy="609600"/>
                <a:chOff x="1768876" y="2667000"/>
                <a:chExt cx="1295400" cy="609600"/>
              </a:xfrm>
            </p:grpSpPr>
            <p:sp>
              <p:nvSpPr>
                <p:cNvPr id="80" name="Oval 79"/>
                <p:cNvSpPr/>
                <p:nvPr/>
              </p:nvSpPr>
              <p:spPr>
                <a:xfrm>
                  <a:off x="1768876" y="2667000"/>
                  <a:ext cx="1295400" cy="609600"/>
                </a:xfrm>
                <a:prstGeom prst="ellipse">
                  <a:avLst/>
                </a:prstGeom>
                <a:solidFill>
                  <a:schemeClr val="bg1">
                    <a:lumMod val="85000"/>
                  </a:schemeClr>
                </a:solidFill>
                <a:ln w="28575" cap="flat" cmpd="sng" algn="ctr">
                  <a:solidFill>
                    <a:schemeClr val="bg1">
                      <a:lumMod val="75000"/>
                    </a:schemeClr>
                  </a:solidFill>
                  <a:prstDash val="sysDash"/>
                </a:ln>
                <a:effectLst/>
              </p:spPr>
              <p:txBody>
                <a:bodyPr rtlCol="0" anchor="ctr"/>
                <a:lstStyle/>
                <a:p>
                  <a:pPr algn="ctr" defTabSz="914400"/>
                  <a:endParaRPr lang="en-US" sz="1100" b="1" kern="0" dirty="0">
                    <a:solidFill>
                      <a:schemeClr val="bg1">
                        <a:lumMod val="50000"/>
                      </a:schemeClr>
                    </a:solidFill>
                    <a:latin typeface="Arial"/>
                  </a:endParaRPr>
                </a:p>
              </p:txBody>
            </p:sp>
            <p:sp>
              <p:nvSpPr>
                <p:cNvPr id="81" name="TextBox 80"/>
                <p:cNvSpPr txBox="1"/>
                <p:nvPr/>
              </p:nvSpPr>
              <p:spPr>
                <a:xfrm>
                  <a:off x="1905000" y="2797890"/>
                  <a:ext cx="1139927" cy="369332"/>
                </a:xfrm>
                <a:prstGeom prst="rect">
                  <a:avLst/>
                </a:prstGeom>
                <a:noFill/>
              </p:spPr>
              <p:txBody>
                <a:bodyPr wrap="none" rtlCol="0">
                  <a:spAutoFit/>
                </a:bodyPr>
                <a:lstStyle/>
                <a:p>
                  <a:pPr algn="ctr"/>
                  <a:r>
                    <a:rPr lang="en-US" sz="1600" dirty="0"/>
                    <a:t>Subproject</a:t>
                  </a:r>
                  <a:r>
                    <a:rPr lang="en-US" dirty="0"/>
                    <a:t> </a:t>
                  </a:r>
                </a:p>
              </p:txBody>
            </p:sp>
          </p:grpSp>
          <p:grpSp>
            <p:nvGrpSpPr>
              <p:cNvPr id="82" name="Group 81"/>
              <p:cNvGrpSpPr/>
              <p:nvPr/>
            </p:nvGrpSpPr>
            <p:grpSpPr>
              <a:xfrm>
                <a:off x="5562600" y="4572000"/>
                <a:ext cx="1295400" cy="609600"/>
                <a:chOff x="1768876" y="2667000"/>
                <a:chExt cx="1295400" cy="609600"/>
              </a:xfrm>
            </p:grpSpPr>
            <p:sp>
              <p:nvSpPr>
                <p:cNvPr id="83" name="Oval 82"/>
                <p:cNvSpPr/>
                <p:nvPr/>
              </p:nvSpPr>
              <p:spPr>
                <a:xfrm>
                  <a:off x="1768876" y="2667000"/>
                  <a:ext cx="1295400" cy="609600"/>
                </a:xfrm>
                <a:prstGeom prst="ellipse">
                  <a:avLst/>
                </a:prstGeom>
                <a:solidFill>
                  <a:schemeClr val="bg1">
                    <a:lumMod val="85000"/>
                  </a:schemeClr>
                </a:solidFill>
                <a:ln w="28575" cap="flat" cmpd="sng" algn="ctr">
                  <a:solidFill>
                    <a:schemeClr val="bg1">
                      <a:lumMod val="75000"/>
                    </a:schemeClr>
                  </a:solidFill>
                  <a:prstDash val="sysDash"/>
                </a:ln>
                <a:effectLst/>
              </p:spPr>
              <p:txBody>
                <a:bodyPr rtlCol="0" anchor="ctr"/>
                <a:lstStyle/>
                <a:p>
                  <a:pPr algn="ctr" defTabSz="914400"/>
                  <a:endParaRPr lang="en-US" sz="1100" b="1" kern="0" dirty="0">
                    <a:solidFill>
                      <a:schemeClr val="bg1">
                        <a:lumMod val="50000"/>
                      </a:schemeClr>
                    </a:solidFill>
                    <a:latin typeface="Arial"/>
                  </a:endParaRPr>
                </a:p>
              </p:txBody>
            </p:sp>
            <p:sp>
              <p:nvSpPr>
                <p:cNvPr id="84" name="TextBox 83"/>
                <p:cNvSpPr txBox="1"/>
                <p:nvPr/>
              </p:nvSpPr>
              <p:spPr>
                <a:xfrm>
                  <a:off x="1905000" y="2797890"/>
                  <a:ext cx="1139927" cy="369332"/>
                </a:xfrm>
                <a:prstGeom prst="rect">
                  <a:avLst/>
                </a:prstGeom>
                <a:noFill/>
              </p:spPr>
              <p:txBody>
                <a:bodyPr wrap="none" rtlCol="0">
                  <a:spAutoFit/>
                </a:bodyPr>
                <a:lstStyle/>
                <a:p>
                  <a:r>
                    <a:rPr lang="en-US" sz="1600" dirty="0"/>
                    <a:t>Subproject</a:t>
                  </a:r>
                  <a:r>
                    <a:rPr lang="en-US" dirty="0"/>
                    <a:t> </a:t>
                  </a:r>
                </a:p>
              </p:txBody>
            </p:sp>
          </p:grpSp>
        </p:grpSp>
        <p:grpSp>
          <p:nvGrpSpPr>
            <p:cNvPr id="5" name="Group 4"/>
            <p:cNvGrpSpPr/>
            <p:nvPr/>
          </p:nvGrpSpPr>
          <p:grpSpPr>
            <a:xfrm>
              <a:off x="7083288" y="2390719"/>
              <a:ext cx="1311676" cy="2895600"/>
              <a:chOff x="7222724" y="2286000"/>
              <a:chExt cx="1311676" cy="2895600"/>
            </a:xfrm>
          </p:grpSpPr>
          <p:cxnSp>
            <p:nvCxnSpPr>
              <p:cNvPr id="39" name="Straight Connector 38"/>
              <p:cNvCxnSpPr/>
              <p:nvPr/>
            </p:nvCxnSpPr>
            <p:spPr>
              <a:xfrm>
                <a:off x="7908524" y="2514600"/>
                <a:ext cx="0" cy="21336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345162" y="2286000"/>
                <a:ext cx="1143000" cy="338554"/>
              </a:xfrm>
              <a:prstGeom prst="rect">
                <a:avLst/>
              </a:prstGeom>
              <a:solidFill>
                <a:schemeClr val="accent1"/>
              </a:solidFill>
              <a:ln>
                <a:solidFill>
                  <a:schemeClr val="accent4"/>
                </a:solidFill>
              </a:ln>
            </p:spPr>
            <p:txBody>
              <a:bodyPr wrap="square" rtlCol="0" anchor="ctr">
                <a:spAutoFit/>
              </a:bodyPr>
              <a:lstStyle/>
              <a:p>
                <a:pPr algn="ctr"/>
                <a:r>
                  <a:rPr lang="en-US" sz="1600" dirty="0">
                    <a:solidFill>
                      <a:schemeClr val="bg1"/>
                    </a:solidFill>
                  </a:rPr>
                  <a:t>Operations</a:t>
                </a:r>
              </a:p>
            </p:txBody>
          </p:sp>
          <p:grpSp>
            <p:nvGrpSpPr>
              <p:cNvPr id="41" name="Group 40"/>
              <p:cNvGrpSpPr/>
              <p:nvPr/>
            </p:nvGrpSpPr>
            <p:grpSpPr>
              <a:xfrm>
                <a:off x="7239000" y="2877562"/>
                <a:ext cx="1295400" cy="609600"/>
                <a:chOff x="1768876" y="2667000"/>
                <a:chExt cx="1295400" cy="609600"/>
              </a:xfrm>
            </p:grpSpPr>
            <p:sp>
              <p:nvSpPr>
                <p:cNvPr id="42" name="Oval 41"/>
                <p:cNvSpPr/>
                <p:nvPr/>
              </p:nvSpPr>
              <p:spPr>
                <a:xfrm>
                  <a:off x="1768876" y="2667000"/>
                  <a:ext cx="1295400" cy="609600"/>
                </a:xfrm>
                <a:prstGeom prst="ellipse">
                  <a:avLst/>
                </a:prstGeom>
                <a:solidFill>
                  <a:schemeClr val="bg1">
                    <a:lumMod val="85000"/>
                  </a:schemeClr>
                </a:solidFill>
                <a:ln w="28575" cap="flat" cmpd="sng" algn="ctr">
                  <a:solidFill>
                    <a:schemeClr val="bg1">
                      <a:lumMod val="75000"/>
                    </a:schemeClr>
                  </a:solidFill>
                  <a:prstDash val="solid"/>
                </a:ln>
                <a:effectLst/>
              </p:spPr>
              <p:txBody>
                <a:bodyPr rtlCol="0" anchor="ctr"/>
                <a:lstStyle/>
                <a:p>
                  <a:pPr algn="ctr" defTabSz="914400"/>
                  <a:endParaRPr lang="en-US" sz="1100" b="1" kern="0" dirty="0">
                    <a:solidFill>
                      <a:schemeClr val="bg1">
                        <a:lumMod val="50000"/>
                      </a:schemeClr>
                    </a:solidFill>
                    <a:latin typeface="Arial"/>
                  </a:endParaRPr>
                </a:p>
              </p:txBody>
            </p:sp>
            <p:sp>
              <p:nvSpPr>
                <p:cNvPr id="43" name="TextBox 42"/>
                <p:cNvSpPr txBox="1"/>
                <p:nvPr/>
              </p:nvSpPr>
              <p:spPr>
                <a:xfrm>
                  <a:off x="2205260" y="2797890"/>
                  <a:ext cx="478016" cy="369332"/>
                </a:xfrm>
                <a:prstGeom prst="rect">
                  <a:avLst/>
                </a:prstGeom>
                <a:noFill/>
              </p:spPr>
              <p:txBody>
                <a:bodyPr wrap="none" rtlCol="0">
                  <a:spAutoFit/>
                </a:bodyPr>
                <a:lstStyle/>
                <a:p>
                  <a:pPr algn="ctr"/>
                  <a:r>
                    <a:rPr lang="en-US" sz="1600" dirty="0"/>
                    <a:t>HR</a:t>
                  </a:r>
                  <a:r>
                    <a:rPr lang="en-US" dirty="0"/>
                    <a:t> </a:t>
                  </a:r>
                </a:p>
              </p:txBody>
            </p:sp>
          </p:grpSp>
          <p:grpSp>
            <p:nvGrpSpPr>
              <p:cNvPr id="44" name="Group 43"/>
              <p:cNvGrpSpPr/>
              <p:nvPr/>
            </p:nvGrpSpPr>
            <p:grpSpPr>
              <a:xfrm>
                <a:off x="7222724" y="3724781"/>
                <a:ext cx="1304585" cy="609600"/>
                <a:chOff x="1768876" y="2667000"/>
                <a:chExt cx="1304585" cy="609600"/>
              </a:xfrm>
            </p:grpSpPr>
            <p:sp>
              <p:nvSpPr>
                <p:cNvPr id="45" name="Oval 44"/>
                <p:cNvSpPr/>
                <p:nvPr/>
              </p:nvSpPr>
              <p:spPr>
                <a:xfrm>
                  <a:off x="1768876" y="2667000"/>
                  <a:ext cx="1295400" cy="609600"/>
                </a:xfrm>
                <a:prstGeom prst="ellipse">
                  <a:avLst/>
                </a:prstGeom>
                <a:solidFill>
                  <a:schemeClr val="bg1">
                    <a:lumMod val="85000"/>
                  </a:schemeClr>
                </a:solidFill>
                <a:ln w="28575" cap="flat" cmpd="sng" algn="ctr">
                  <a:solidFill>
                    <a:schemeClr val="bg1">
                      <a:lumMod val="75000"/>
                    </a:schemeClr>
                  </a:solidFill>
                  <a:prstDash val="solid"/>
                </a:ln>
                <a:effectLst/>
              </p:spPr>
              <p:txBody>
                <a:bodyPr rtlCol="0" anchor="ctr"/>
                <a:lstStyle/>
                <a:p>
                  <a:pPr algn="ctr" defTabSz="914400"/>
                  <a:endParaRPr lang="en-US" sz="1100" b="1" kern="0" dirty="0">
                    <a:solidFill>
                      <a:schemeClr val="bg1">
                        <a:lumMod val="50000"/>
                      </a:schemeClr>
                    </a:solidFill>
                    <a:latin typeface="Arial"/>
                  </a:endParaRPr>
                </a:p>
              </p:txBody>
            </p:sp>
            <p:sp>
              <p:nvSpPr>
                <p:cNvPr id="46" name="TextBox 45"/>
                <p:cNvSpPr txBox="1"/>
                <p:nvPr/>
              </p:nvSpPr>
              <p:spPr>
                <a:xfrm>
                  <a:off x="1905000" y="2797890"/>
                  <a:ext cx="1168461" cy="369332"/>
                </a:xfrm>
                <a:prstGeom prst="rect">
                  <a:avLst/>
                </a:prstGeom>
                <a:noFill/>
              </p:spPr>
              <p:txBody>
                <a:bodyPr wrap="none" rtlCol="0">
                  <a:spAutoFit/>
                </a:bodyPr>
                <a:lstStyle/>
                <a:p>
                  <a:r>
                    <a:rPr lang="en-US" sz="1600" dirty="0"/>
                    <a:t>Accounting</a:t>
                  </a:r>
                  <a:r>
                    <a:rPr lang="en-US" dirty="0"/>
                    <a:t> </a:t>
                  </a:r>
                </a:p>
              </p:txBody>
            </p:sp>
          </p:grpSp>
          <p:grpSp>
            <p:nvGrpSpPr>
              <p:cNvPr id="47" name="Group 46"/>
              <p:cNvGrpSpPr/>
              <p:nvPr/>
            </p:nvGrpSpPr>
            <p:grpSpPr>
              <a:xfrm>
                <a:off x="7222724" y="4572000"/>
                <a:ext cx="1295400" cy="609600"/>
                <a:chOff x="1768876" y="2667000"/>
                <a:chExt cx="1295400" cy="609600"/>
              </a:xfrm>
            </p:grpSpPr>
            <p:sp>
              <p:nvSpPr>
                <p:cNvPr id="63" name="Oval 62"/>
                <p:cNvSpPr/>
                <p:nvPr/>
              </p:nvSpPr>
              <p:spPr>
                <a:xfrm>
                  <a:off x="1768876" y="2667000"/>
                  <a:ext cx="1295400" cy="609600"/>
                </a:xfrm>
                <a:prstGeom prst="ellipse">
                  <a:avLst/>
                </a:prstGeom>
                <a:solidFill>
                  <a:schemeClr val="bg1">
                    <a:lumMod val="85000"/>
                  </a:schemeClr>
                </a:solidFill>
                <a:ln w="28575" cap="flat" cmpd="sng" algn="ctr">
                  <a:solidFill>
                    <a:schemeClr val="bg1">
                      <a:lumMod val="75000"/>
                    </a:schemeClr>
                  </a:solidFill>
                  <a:prstDash val="solid"/>
                </a:ln>
                <a:effectLst/>
              </p:spPr>
              <p:txBody>
                <a:bodyPr rtlCol="0" anchor="ctr"/>
                <a:lstStyle/>
                <a:p>
                  <a:pPr algn="ctr" defTabSz="914400"/>
                  <a:endParaRPr lang="en-US" sz="1100" b="1" kern="0" dirty="0">
                    <a:solidFill>
                      <a:schemeClr val="bg1">
                        <a:lumMod val="50000"/>
                      </a:schemeClr>
                    </a:solidFill>
                    <a:latin typeface="Arial"/>
                  </a:endParaRPr>
                </a:p>
              </p:txBody>
            </p:sp>
            <p:sp>
              <p:nvSpPr>
                <p:cNvPr id="64" name="TextBox 63"/>
                <p:cNvSpPr txBox="1"/>
                <p:nvPr/>
              </p:nvSpPr>
              <p:spPr>
                <a:xfrm>
                  <a:off x="1905000" y="2797890"/>
                  <a:ext cx="1141851" cy="369332"/>
                </a:xfrm>
                <a:prstGeom prst="rect">
                  <a:avLst/>
                </a:prstGeom>
                <a:noFill/>
              </p:spPr>
              <p:txBody>
                <a:bodyPr wrap="none" rtlCol="0">
                  <a:spAutoFit/>
                </a:bodyPr>
                <a:lstStyle/>
                <a:p>
                  <a:r>
                    <a:rPr lang="en-US" sz="1600" dirty="0"/>
                    <a:t>Purchasing</a:t>
                  </a:r>
                  <a:r>
                    <a:rPr lang="en-US" dirty="0"/>
                    <a:t> </a:t>
                  </a:r>
                </a:p>
              </p:txBody>
            </p:sp>
          </p:grpSp>
        </p:grpSp>
        <p:cxnSp>
          <p:nvCxnSpPr>
            <p:cNvPr id="65" name="Straight Connector 64"/>
            <p:cNvCxnSpPr/>
            <p:nvPr/>
          </p:nvCxnSpPr>
          <p:spPr>
            <a:xfrm>
              <a:off x="1362740" y="2628338"/>
              <a:ext cx="0" cy="38100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22362" y="4797099"/>
              <a:ext cx="4596002" cy="307777"/>
            </a:xfrm>
            <a:prstGeom prst="rect">
              <a:avLst/>
            </a:prstGeom>
            <a:noFill/>
          </p:spPr>
          <p:txBody>
            <a:bodyPr wrap="none" rtlCol="0">
              <a:spAutoFit/>
            </a:bodyPr>
            <a:lstStyle/>
            <a:p>
              <a:r>
                <a:rPr lang="en-US" sz="1400" b="1" dirty="0"/>
                <a:t>*</a:t>
              </a:r>
              <a:r>
                <a:rPr lang="en-US" sz="1400" dirty="0"/>
                <a:t>Some projects include subprojects, but not all projects do.</a:t>
              </a:r>
            </a:p>
          </p:txBody>
        </p:sp>
        <p:sp>
          <p:nvSpPr>
            <p:cNvPr id="11" name="TextBox 10"/>
            <p:cNvSpPr txBox="1"/>
            <p:nvPr/>
          </p:nvSpPr>
          <p:spPr>
            <a:xfrm>
              <a:off x="791240" y="2381700"/>
              <a:ext cx="1143000" cy="338554"/>
            </a:xfrm>
            <a:prstGeom prst="rect">
              <a:avLst/>
            </a:prstGeom>
            <a:solidFill>
              <a:schemeClr val="accent1"/>
            </a:solidFill>
            <a:ln>
              <a:solidFill>
                <a:schemeClr val="accent4"/>
              </a:solidFill>
            </a:ln>
          </p:spPr>
          <p:txBody>
            <a:bodyPr wrap="square" rtlCol="0" anchor="ctr">
              <a:spAutoFit/>
            </a:bodyPr>
            <a:lstStyle/>
            <a:p>
              <a:pPr algn="ctr"/>
              <a:r>
                <a:rPr lang="en-US" sz="1600" dirty="0">
                  <a:solidFill>
                    <a:schemeClr val="bg1"/>
                  </a:solidFill>
                </a:rPr>
                <a:t>Project</a:t>
              </a:r>
            </a:p>
          </p:txBody>
        </p:sp>
        <p:grpSp>
          <p:nvGrpSpPr>
            <p:cNvPr id="18" name="Group 17"/>
            <p:cNvGrpSpPr/>
            <p:nvPr/>
          </p:nvGrpSpPr>
          <p:grpSpPr>
            <a:xfrm>
              <a:off x="708102" y="2973262"/>
              <a:ext cx="1295400" cy="609600"/>
              <a:chOff x="708102" y="2973262"/>
              <a:chExt cx="1295400" cy="609600"/>
            </a:xfrm>
          </p:grpSpPr>
          <p:sp>
            <p:nvSpPr>
              <p:cNvPr id="20" name="Oval 19"/>
              <p:cNvSpPr/>
              <p:nvPr/>
            </p:nvSpPr>
            <p:spPr>
              <a:xfrm>
                <a:off x="708102" y="2973262"/>
                <a:ext cx="1295400" cy="609600"/>
              </a:xfrm>
              <a:prstGeom prst="ellipse">
                <a:avLst/>
              </a:prstGeom>
              <a:solidFill>
                <a:schemeClr val="bg1">
                  <a:lumMod val="85000"/>
                </a:schemeClr>
              </a:solidFill>
              <a:ln w="28575" cap="flat" cmpd="sng" algn="ctr">
                <a:solidFill>
                  <a:schemeClr val="bg1">
                    <a:lumMod val="75000"/>
                  </a:schemeClr>
                </a:solidFill>
                <a:prstDash val="sysDash"/>
              </a:ln>
              <a:effectLst/>
            </p:spPr>
            <p:txBody>
              <a:bodyPr rtlCol="0" anchor="ctr"/>
              <a:lstStyle/>
              <a:p>
                <a:pPr algn="ctr" defTabSz="914400"/>
                <a:endParaRPr lang="en-US" sz="1100" b="1" kern="0" dirty="0">
                  <a:solidFill>
                    <a:schemeClr val="bg1">
                      <a:lumMod val="50000"/>
                    </a:schemeClr>
                  </a:solidFill>
                  <a:latin typeface="Arial"/>
                </a:endParaRPr>
              </a:p>
            </p:txBody>
          </p:sp>
          <p:sp>
            <p:nvSpPr>
              <p:cNvPr id="21" name="TextBox 20"/>
              <p:cNvSpPr txBox="1"/>
              <p:nvPr/>
            </p:nvSpPr>
            <p:spPr>
              <a:xfrm>
                <a:off x="734542" y="3104152"/>
                <a:ext cx="1242520" cy="369332"/>
              </a:xfrm>
              <a:prstGeom prst="rect">
                <a:avLst/>
              </a:prstGeom>
              <a:noFill/>
            </p:spPr>
            <p:txBody>
              <a:bodyPr wrap="none" rtlCol="0">
                <a:spAutoFit/>
              </a:bodyPr>
              <a:lstStyle/>
              <a:p>
                <a:r>
                  <a:rPr lang="en-US" sz="1600" dirty="0"/>
                  <a:t>Subproject*</a:t>
                </a:r>
                <a:r>
                  <a:rPr lang="en-US" dirty="0"/>
                  <a:t> </a:t>
                </a:r>
              </a:p>
            </p:txBody>
          </p:sp>
        </p:grpSp>
      </p:grpSp>
    </p:spTree>
    <p:extLst>
      <p:ext uri="{BB962C8B-B14F-4D97-AF65-F5344CB8AC3E}">
        <p14:creationId xmlns:p14="http://schemas.microsoft.com/office/powerpoint/2010/main" val="1570021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3"/>
          </p:nvPr>
        </p:nvSpPr>
        <p:spPr/>
        <p:txBody>
          <a:bodyPr/>
          <a:lstStyle/>
          <a:p>
            <a:r>
              <a:rPr lang="en-US" dirty="0"/>
              <a:t>What types of project management experiences have you had?</a:t>
            </a:r>
          </a:p>
          <a:p>
            <a:r>
              <a:rPr lang="en-US" dirty="0"/>
              <a:t>How does the ability to tailor each of the project management process groups to each project or phase improve your chances of project success?</a:t>
            </a:r>
          </a:p>
          <a:p>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60</a:t>
            </a:fld>
            <a:endParaRPr lang="en-US" dirty="0"/>
          </a:p>
        </p:txBody>
      </p:sp>
    </p:spTree>
    <p:extLst>
      <p:ext uri="{BB962C8B-B14F-4D97-AF65-F5344CB8AC3E}">
        <p14:creationId xmlns:p14="http://schemas.microsoft.com/office/powerpoint/2010/main" val="53445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a:t>
            </a:r>
          </a:p>
        </p:txBody>
      </p:sp>
      <p:sp>
        <p:nvSpPr>
          <p:cNvPr id="2" name="Slide Number Placeholder 1"/>
          <p:cNvSpPr>
            <a:spLocks noGrp="1"/>
          </p:cNvSpPr>
          <p:nvPr>
            <p:ph type="sldNum" sz="quarter" idx="4"/>
          </p:nvPr>
        </p:nvSpPr>
        <p:spPr/>
        <p:txBody>
          <a:bodyPr/>
          <a:lstStyle/>
          <a:p>
            <a:fld id="{A8160BDD-7155-D744-B749-9730458604AD}" type="slidenum">
              <a:rPr lang="en-US" smtClean="0"/>
              <a:pPr/>
              <a:t>7</a:t>
            </a:fld>
            <a:endParaRPr lang="en-US" dirty="0"/>
          </a:p>
        </p:txBody>
      </p:sp>
      <p:sp>
        <p:nvSpPr>
          <p:cNvPr id="4" name="Content Placeholder 3"/>
          <p:cNvSpPr>
            <a:spLocks noGrp="1"/>
          </p:cNvSpPr>
          <p:nvPr>
            <p:ph idx="1"/>
          </p:nvPr>
        </p:nvSpPr>
        <p:spPr/>
        <p:txBody>
          <a:bodyPr>
            <a:normAutofit lnSpcReduction="10000"/>
          </a:bodyPr>
          <a:lstStyle/>
          <a:p>
            <a:r>
              <a:rPr lang="en-US" dirty="0"/>
              <a:t>Ongoing and repetitive tasks that produce the same outcome every time they are performed.</a:t>
            </a:r>
          </a:p>
          <a:p>
            <a:r>
              <a:rPr lang="en-US" dirty="0"/>
              <a:t>Purpose of operations includes:</a:t>
            </a:r>
          </a:p>
          <a:p>
            <a:pPr lvl="1"/>
            <a:r>
              <a:rPr lang="en-US" dirty="0"/>
              <a:t>Carrying out day-to-day organizational functions.</a:t>
            </a:r>
          </a:p>
          <a:p>
            <a:pPr lvl="1"/>
            <a:r>
              <a:rPr lang="en-US" dirty="0"/>
              <a:t>Generating income to sustain the business.</a:t>
            </a:r>
          </a:p>
          <a:p>
            <a:pPr lvl="1"/>
            <a:r>
              <a:rPr lang="en-US" dirty="0"/>
              <a:t>Increasing the value of organizational assets.</a:t>
            </a:r>
          </a:p>
          <a:p>
            <a:r>
              <a:rPr lang="en-US" dirty="0"/>
              <a:t>Aligned with the business requirements of an organization.</a:t>
            </a:r>
          </a:p>
          <a:p>
            <a:endParaRPr lang="en-US" dirty="0"/>
          </a:p>
          <a:p>
            <a:pPr marL="746125" lvl="1" indent="-404813">
              <a:buNone/>
            </a:pPr>
            <a:r>
              <a:rPr lang="en-US" sz="1800" b="1" dirty="0"/>
              <a:t>Example</a:t>
            </a:r>
            <a:r>
              <a:rPr lang="en-US" sz="1800" dirty="0"/>
              <a:t>: Operations in a computer manufacturing company. Operations include:</a:t>
            </a:r>
          </a:p>
          <a:p>
            <a:pPr lvl="1">
              <a:lnSpc>
                <a:spcPct val="110000"/>
              </a:lnSpc>
            </a:pPr>
            <a:r>
              <a:rPr lang="en-US" dirty="0"/>
              <a:t>Daily production.</a:t>
            </a:r>
          </a:p>
          <a:p>
            <a:pPr lvl="1">
              <a:lnSpc>
                <a:spcPct val="110000"/>
              </a:lnSpc>
            </a:pPr>
            <a:r>
              <a:rPr lang="en-US" dirty="0"/>
              <a:t>Routine maintenance.</a:t>
            </a:r>
          </a:p>
          <a:p>
            <a:pPr lvl="1">
              <a:lnSpc>
                <a:spcPct val="110000"/>
              </a:lnSpc>
            </a:pPr>
            <a:r>
              <a:rPr lang="en-US" dirty="0"/>
              <a:t>Employee wages.</a:t>
            </a:r>
          </a:p>
          <a:p>
            <a:pPr lvl="1">
              <a:lnSpc>
                <a:spcPct val="110000"/>
              </a:lnSpc>
            </a:pPr>
            <a:r>
              <a:rPr lang="en-US" dirty="0"/>
              <a:t>Grievance handling.</a:t>
            </a:r>
          </a:p>
          <a:p>
            <a:pPr lvl="1">
              <a:lnSpc>
                <a:spcPct val="110000"/>
              </a:lnSpc>
            </a:pPr>
            <a:r>
              <a:rPr lang="en-US" dirty="0"/>
              <a:t>Logistics.</a:t>
            </a:r>
          </a:p>
          <a:p>
            <a:pPr lvl="1">
              <a:lnSpc>
                <a:spcPct val="110000"/>
              </a:lnSpc>
            </a:pPr>
            <a:r>
              <a:rPr lang="en-US" dirty="0"/>
              <a:t>Supply of finished products to the market.</a:t>
            </a:r>
          </a:p>
        </p:txBody>
      </p:sp>
    </p:spTree>
    <p:extLst>
      <p:ext uri="{BB962C8B-B14F-4D97-AF65-F5344CB8AC3E}">
        <p14:creationId xmlns:p14="http://schemas.microsoft.com/office/powerpoint/2010/main" val="401806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PMO</a:t>
            </a:r>
          </a:p>
        </p:txBody>
      </p:sp>
      <p:sp>
        <p:nvSpPr>
          <p:cNvPr id="2" name="Slide Number Placeholder 1"/>
          <p:cNvSpPr>
            <a:spLocks noGrp="1"/>
          </p:cNvSpPr>
          <p:nvPr>
            <p:ph type="sldNum" sz="quarter" idx="4"/>
          </p:nvPr>
        </p:nvSpPr>
        <p:spPr/>
        <p:txBody>
          <a:bodyPr/>
          <a:lstStyle/>
          <a:p>
            <a:fld id="{A8160BDD-7155-D744-B749-9730458604AD}" type="slidenum">
              <a:rPr lang="en-US" smtClean="0"/>
              <a:pPr/>
              <a:t>8</a:t>
            </a:fld>
            <a:endParaRPr lang="en-US" dirty="0"/>
          </a:p>
        </p:txBody>
      </p:sp>
      <p:sp>
        <p:nvSpPr>
          <p:cNvPr id="4" name="Content Placeholder 3"/>
          <p:cNvSpPr>
            <a:spLocks noGrp="1"/>
          </p:cNvSpPr>
          <p:nvPr>
            <p:ph idx="1"/>
          </p:nvPr>
        </p:nvSpPr>
        <p:spPr/>
        <p:txBody>
          <a:bodyPr/>
          <a:lstStyle/>
          <a:p>
            <a:r>
              <a:rPr lang="en-US" dirty="0"/>
              <a:t>A centralized, permanent, ongoing administrative unit of a department that serves to improve project management performance within an organization.</a:t>
            </a:r>
          </a:p>
          <a:p>
            <a:r>
              <a:rPr lang="en-US" dirty="0"/>
              <a:t>Tries to maintain standards across projects and improve efficiency.</a:t>
            </a:r>
          </a:p>
          <a:p>
            <a:r>
              <a:rPr lang="en-US" dirty="0"/>
              <a:t>Functions of a PMO include: </a:t>
            </a:r>
          </a:p>
          <a:p>
            <a:pPr lvl="1"/>
            <a:r>
              <a:rPr lang="en-US" dirty="0"/>
              <a:t>Maintaining project historical information.</a:t>
            </a:r>
          </a:p>
          <a:p>
            <a:pPr lvl="1"/>
            <a:r>
              <a:rPr lang="en-US" dirty="0"/>
              <a:t>Managing shared resources across projects managed by the PMO.</a:t>
            </a:r>
          </a:p>
          <a:p>
            <a:pPr lvl="1"/>
            <a:r>
              <a:rPr lang="en-US" dirty="0"/>
              <a:t>Monitoring project timelines, budget, and quality at an enterprise level.</a:t>
            </a:r>
          </a:p>
          <a:p>
            <a:pPr lvl="1"/>
            <a:r>
              <a:rPr lang="en-US" dirty="0"/>
              <a:t>Identifying and implementing new project management methodologies.</a:t>
            </a:r>
          </a:p>
          <a:p>
            <a:pPr lvl="1"/>
            <a:r>
              <a:rPr lang="en-US" dirty="0"/>
              <a:t>Creating effective project policies, documentation, and templates.</a:t>
            </a:r>
          </a:p>
          <a:p>
            <a:pPr lvl="1"/>
            <a:r>
              <a:rPr lang="en-US" dirty="0"/>
              <a:t>Helping project managers develop estimates and schedules.</a:t>
            </a:r>
          </a:p>
          <a:p>
            <a:pPr lvl="1"/>
            <a:r>
              <a:rPr lang="en-US" dirty="0"/>
              <a:t>Conducting routine quality assurance reviews.</a:t>
            </a:r>
          </a:p>
          <a:p>
            <a:pPr lvl="1"/>
            <a:r>
              <a:rPr lang="en-US" dirty="0"/>
              <a:t>Managing communication across projects under the PMO.</a:t>
            </a:r>
          </a:p>
          <a:p>
            <a:r>
              <a:rPr lang="en-US" dirty="0"/>
              <a:t>PMO publishes their policies, templates, and other documentation on an intranet site, or in a wiki library.</a:t>
            </a:r>
          </a:p>
        </p:txBody>
      </p:sp>
    </p:spTree>
    <p:extLst>
      <p:ext uri="{BB962C8B-B14F-4D97-AF65-F5344CB8AC3E}">
        <p14:creationId xmlns:p14="http://schemas.microsoft.com/office/powerpoint/2010/main" val="255458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Stakeholders</a:t>
            </a:r>
          </a:p>
        </p:txBody>
      </p:sp>
      <p:sp>
        <p:nvSpPr>
          <p:cNvPr id="2" name="Slide Number Placeholder 1"/>
          <p:cNvSpPr>
            <a:spLocks noGrp="1"/>
          </p:cNvSpPr>
          <p:nvPr>
            <p:ph type="sldNum" sz="quarter" idx="4"/>
          </p:nvPr>
        </p:nvSpPr>
        <p:spPr/>
        <p:txBody>
          <a:bodyPr/>
          <a:lstStyle/>
          <a:p>
            <a:fld id="{A8160BDD-7155-D744-B749-9730458604AD}" type="slidenum">
              <a:rPr lang="en-US" smtClean="0"/>
              <a:pPr/>
              <a:t>9</a:t>
            </a:fld>
            <a:endParaRPr lang="en-US" dirty="0"/>
          </a:p>
        </p:txBody>
      </p:sp>
      <p:sp>
        <p:nvSpPr>
          <p:cNvPr id="4" name="Content Placeholder 3"/>
          <p:cNvSpPr>
            <a:spLocks noGrp="1"/>
          </p:cNvSpPr>
          <p:nvPr>
            <p:ph idx="1"/>
          </p:nvPr>
        </p:nvSpPr>
        <p:spPr/>
        <p:txBody>
          <a:bodyPr/>
          <a:lstStyle/>
          <a:p>
            <a:r>
              <a:rPr lang="en-US" dirty="0"/>
              <a:t>Person who has a business interest in the outcome of a project or who is actively involved in its work.</a:t>
            </a:r>
          </a:p>
          <a:p>
            <a:pPr marL="0" indent="0">
              <a:buNone/>
            </a:pPr>
            <a:r>
              <a:rPr lang="en-US" dirty="0"/>
              <a:t> </a:t>
            </a:r>
          </a:p>
          <a:p>
            <a:pPr marL="341313" lvl="1" indent="0">
              <a:buNone/>
            </a:pPr>
            <a:r>
              <a:rPr lang="en-US" sz="1800" b="1" dirty="0"/>
              <a:t>Example</a:t>
            </a:r>
            <a:r>
              <a:rPr lang="en-US" sz="1800" dirty="0"/>
              <a:t>: An energy company is building a new power plant to harness alternative geothermal energy. Project stakeholders will include:</a:t>
            </a:r>
          </a:p>
          <a:p>
            <a:pPr lvl="1">
              <a:lnSpc>
                <a:spcPct val="110000"/>
              </a:lnSpc>
            </a:pPr>
            <a:r>
              <a:rPr lang="en-US" dirty="0"/>
              <a:t>Staff, management, and company owners</a:t>
            </a:r>
          </a:p>
          <a:p>
            <a:pPr lvl="1">
              <a:lnSpc>
                <a:spcPct val="110000"/>
              </a:lnSpc>
            </a:pPr>
            <a:r>
              <a:rPr lang="en-US" dirty="0"/>
              <a:t>Local and statewide elected officials</a:t>
            </a:r>
          </a:p>
          <a:p>
            <a:pPr lvl="1">
              <a:lnSpc>
                <a:spcPct val="110000"/>
              </a:lnSpc>
            </a:pPr>
            <a:r>
              <a:rPr lang="en-US" dirty="0"/>
              <a:t>Licensing agencies</a:t>
            </a:r>
          </a:p>
          <a:p>
            <a:pPr lvl="1">
              <a:lnSpc>
                <a:spcPct val="110000"/>
              </a:lnSpc>
            </a:pPr>
            <a:r>
              <a:rPr lang="en-US" dirty="0"/>
              <a:t>Engineers, architects, and construction workers</a:t>
            </a:r>
          </a:p>
        </p:txBody>
      </p:sp>
    </p:spTree>
    <p:extLst>
      <p:ext uri="{BB962C8B-B14F-4D97-AF65-F5344CB8AC3E}">
        <p14:creationId xmlns:p14="http://schemas.microsoft.com/office/powerpoint/2010/main" val="1575314862"/>
      </p:ext>
    </p:extLst>
  </p:cSld>
  <p:clrMapOvr>
    <a:masterClrMapping/>
  </p:clrMapOvr>
</p:sld>
</file>

<file path=ppt/theme/theme1.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O-CompTIA" id="{14F04422-BAF0-0847-8182-CCC30E21D050}" vid="{083B29FB-BB07-8E41-9755-3C4A34B113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2212</TotalTime>
  <Words>3420</Words>
  <Application>Microsoft Office PowerPoint</Application>
  <PresentationFormat>On-screen Show (4:3)</PresentationFormat>
  <Paragraphs>692</Paragraphs>
  <Slides>60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Myriad Pro</vt:lpstr>
      <vt:lpstr>Wingdings</vt:lpstr>
      <vt:lpstr>LO-CompTIA</vt:lpstr>
      <vt:lpstr>Defining Project Management Fundamentals</vt:lpstr>
      <vt:lpstr>Projects</vt:lpstr>
      <vt:lpstr>Subprojects</vt:lpstr>
      <vt:lpstr>Project Management</vt:lpstr>
      <vt:lpstr>Programs</vt:lpstr>
      <vt:lpstr>Portfolios</vt:lpstr>
      <vt:lpstr>Operations</vt:lpstr>
      <vt:lpstr>The PMO</vt:lpstr>
      <vt:lpstr>Project Stakeholders</vt:lpstr>
      <vt:lpstr>Project Stakeholder Types</vt:lpstr>
      <vt:lpstr>Positive and Negative Stakeholders</vt:lpstr>
      <vt:lpstr>The Project Manager Role</vt:lpstr>
      <vt:lpstr>PowerPoint Presentation</vt:lpstr>
      <vt:lpstr>The Project Life Cycle</vt:lpstr>
      <vt:lpstr>Project Life Cycle Characteristics</vt:lpstr>
      <vt:lpstr>Project Management Processes</vt:lpstr>
      <vt:lpstr>Project Life Cycle Phases (Process Groups)</vt:lpstr>
      <vt:lpstr>Tailoring</vt:lpstr>
      <vt:lpstr>Project Life Cycle Outputs</vt:lpstr>
      <vt:lpstr>Project Prototyping</vt:lpstr>
      <vt:lpstr>Prototyping Models</vt:lpstr>
      <vt:lpstr>Constructing a Stadium</vt:lpstr>
      <vt:lpstr>Project Governance</vt:lpstr>
      <vt:lpstr>Governance Activities in a Project</vt:lpstr>
      <vt:lpstr>Phase-Gate Reviews</vt:lpstr>
      <vt:lpstr>Phase-to-Phase Relationships in a Project</vt:lpstr>
      <vt:lpstr>Phase-to-Phase Relationship Types</vt:lpstr>
      <vt:lpstr>Progressive Elaboration</vt:lpstr>
      <vt:lpstr>PowerPoint Presentation</vt:lpstr>
      <vt:lpstr>Activity Scenario</vt:lpstr>
      <vt:lpstr>Organizational Cultures and Styles</vt:lpstr>
      <vt:lpstr>The Organizational Culture's Influence on Projects</vt:lpstr>
      <vt:lpstr>Organizational Process Assets</vt:lpstr>
      <vt:lpstr>Enterprise Environmental Factors</vt:lpstr>
      <vt:lpstr>Expert Judgment</vt:lpstr>
      <vt:lpstr>Organizational Theory</vt:lpstr>
      <vt:lpstr>Project Interfaces</vt:lpstr>
      <vt:lpstr>Organizational Structures</vt:lpstr>
      <vt:lpstr>Types of Organizational Structures</vt:lpstr>
      <vt:lpstr>Functional Organizational Structure</vt:lpstr>
      <vt:lpstr>Matrix Organizational Structure</vt:lpstr>
      <vt:lpstr>Projectized Organizational Structure</vt:lpstr>
      <vt:lpstr>Relative Authority in Organizational Structures</vt:lpstr>
      <vt:lpstr>PowerPoint Presentation</vt:lpstr>
      <vt:lpstr>Basics of Agile Methodology</vt:lpstr>
      <vt:lpstr>Principles of Agile</vt:lpstr>
      <vt:lpstr>The Scrum Process</vt:lpstr>
      <vt:lpstr>User Stories</vt:lpstr>
      <vt:lpstr>Scrum Roles and Responsibilities</vt:lpstr>
      <vt:lpstr>Scrum Roles and Responsibilities (Cont.)</vt:lpstr>
      <vt:lpstr>Stages of the Scrum Process</vt:lpstr>
      <vt:lpstr>Product and Sprint Backlogs</vt:lpstr>
      <vt:lpstr>The Sprint Cycle</vt:lpstr>
      <vt:lpstr>Iterative Approach</vt:lpstr>
      <vt:lpstr>Burndown Charts</vt:lpstr>
      <vt:lpstr>Daily Standup Meetings</vt:lpstr>
      <vt:lpstr>The Closure Process</vt:lpstr>
      <vt:lpstr>Agile Comparison to Other Methodologies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Project Management Fundamentals</dc:title>
  <dc:creator>Laurie Perry</dc:creator>
  <cp:lastModifiedBy>Laurie Perry</cp:lastModifiedBy>
  <cp:revision>194</cp:revision>
  <dcterms:created xsi:type="dcterms:W3CDTF">2016-08-01T17:53:57Z</dcterms:created>
  <dcterms:modified xsi:type="dcterms:W3CDTF">2018-06-15T20:19:11Z</dcterms:modified>
</cp:coreProperties>
</file>