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28"/>
  </p:notesMasterIdLst>
  <p:handoutMasterIdLst>
    <p:handoutMasterId r:id="rId29"/>
  </p:handoutMasterIdLst>
  <p:sldIdLst>
    <p:sldId id="261" r:id="rId2"/>
    <p:sldId id="304" r:id="rId3"/>
    <p:sldId id="270" r:id="rId4"/>
    <p:sldId id="271" r:id="rId5"/>
    <p:sldId id="272" r:id="rId6"/>
    <p:sldId id="273" r:id="rId7"/>
    <p:sldId id="289" r:id="rId8"/>
    <p:sldId id="266" r:id="rId9"/>
    <p:sldId id="269" r:id="rId10"/>
    <p:sldId id="293" r:id="rId11"/>
    <p:sldId id="308" r:id="rId12"/>
    <p:sldId id="300" r:id="rId13"/>
    <p:sldId id="275" r:id="rId14"/>
    <p:sldId id="282" r:id="rId15"/>
    <p:sldId id="309" r:id="rId16"/>
    <p:sldId id="294" r:id="rId17"/>
    <p:sldId id="280" r:id="rId18"/>
    <p:sldId id="288" r:id="rId19"/>
    <p:sldId id="295" r:id="rId20"/>
    <p:sldId id="301" r:id="rId21"/>
    <p:sldId id="297" r:id="rId22"/>
    <p:sldId id="296" r:id="rId23"/>
    <p:sldId id="302" r:id="rId24"/>
    <p:sldId id="303" r:id="rId25"/>
    <p:sldId id="310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14" autoAdjust="0"/>
  </p:normalViewPr>
  <p:slideViewPr>
    <p:cSldViewPr>
      <p:cViewPr varScale="1">
        <p:scale>
          <a:sx n="87" d="100"/>
          <a:sy n="87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6/15/2018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90A49-0C03-4579-98CB-7621E0069627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0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4CFBD-409B-47E4-AE73-59592847C0D6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85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B879F-3EA1-4941-B240-C95780CE51E8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512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D5A72-EE7E-47BC-BF9F-57EECF2C8CF7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19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7DDCB-40F4-42BE-ABBA-8A4ACE74ADE8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27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D1728-19D2-450D-81E1-71CB8A1787AC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577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BC7F6-B276-41E8-A21C-1521233FAC3A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643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F3634-512B-4894-A07F-BE28C091CC78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224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080FB-8FD2-EC47-AE1E-22BA02AD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793E8-1E1B-7342-97FF-3EBEB6CE2F97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6A4ED92-FF5D-D14E-9468-3074E279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BD197A0F-7427-A948-B614-39E4BA487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E4B2-2BD5-AC4A-9760-35A741A1BB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62600"/>
            <a:ext cx="9144000" cy="91186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91EB81-15D4-6C4E-906C-026E3331E31F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DE0F94FA-9FD6-BD4B-8342-4474096BF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98A6-2D77-744B-BEA2-1797ABD1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732324-F386-A84B-A341-691AB7D65C3E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9B869A-1F05-B84C-AA9E-6A7FD25F6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C9B010B1-B5B2-B34D-9253-4A08FD10CE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126EC4-13CC-5047-ACF1-7FCEABFB0D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E3317B-B5BE-A04B-A739-CDFD7B0E69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739" y="4706858"/>
            <a:ext cx="2787042" cy="15266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D66C0E-7688-A843-B6D3-DD695A49F5F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84F087AB-5679-9F47-8D83-DA4480F09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70D268-3262-E649-8ED0-B509455A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804EA5-17AD-354B-90BB-56A1A9BB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C09B-F43A-F747-800F-F1DE1DE87130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C713EE-FFB3-8147-9995-551A638CB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F3226BDE-BB82-2B4F-9E02-7A935D4994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05EBD-D1C9-ED40-B648-B71284B99F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977" y="2558371"/>
            <a:ext cx="3543171" cy="1940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72390-70FA-EF46-BC95-2AB6BD804B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B95CE2-0E56-964F-91A3-2CA6C7BDB8FE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796B26-50FE-964E-BDF1-55497A90A5B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44C8ADE3-74D2-FD4B-AE52-234AF51EDE4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532A39-38A8-2A46-94DF-A7FED7B65D5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E0E152-89EE-D041-8208-22B1448F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8AD0C525-E0AA-D043-9A4F-20A37143C1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C4CE73-292D-864E-946B-105C9D6245A7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B1806A1-212D-4F48-8372-01F8EEDF80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9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D2D20-7D04-A84B-8F1E-A62C3D4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E754-7F02-4770-8121-961E43A23B05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00C4-2AD2-7847-84E5-43FA5600D6B7}"/>
              </a:ext>
            </a:extLst>
          </p:cNvPr>
          <p:cNvSpPr txBox="1">
            <a:spLocks/>
          </p:cNvSpPr>
          <p:nvPr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D05D1602-5677-9748-8EB7-690AE5C76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CC41E3-297F-AB42-B4CD-9E84AFB2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B55CF-0AC8-F44B-B653-F150FF1790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63886" y="4650751"/>
            <a:ext cx="4280114" cy="223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A7918C-164F-B149-AB86-72DB69D2A3B2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Reflective Questions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86F2E5-0334-354B-B89D-4AB002DEDE7D}"/>
              </a:ext>
            </a:extLst>
          </p:cNvPr>
          <p:cNvSpPr txBox="1">
            <a:spLocks/>
          </p:cNvSpPr>
          <p:nvPr userDrawn="1"/>
        </p:nvSpPr>
        <p:spPr>
          <a:xfrm>
            <a:off x="-142773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4C229D86-E06B-944F-9146-3ECC4F861C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2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267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3403EC-28B3-2848-96B2-0EB19ACC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192D95-7954-EB43-B134-73EFED82A9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5E00F74-DFB6-5747-A443-5C8043C0D0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C8619B-ABA7-9E4F-B58C-FB93FBBAE26E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5A1ECAF-E67B-BD40-8347-938E4A265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1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94452-C962-A343-85AC-E3B48746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6F9D-6293-B945-9CB4-7274CE8670A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5BC35EB9-AE3D-F844-B567-C30181A25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562509-8DD4-B040-BAA1-847388CA5A2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A492B9C-AD18-BE4F-B657-8D0B016CCA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5A5C3B-129C-D748-B860-AFF7226C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D68FB8-E621-1848-9493-C38F1D7EBE2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A26767D-02C0-DB4B-B626-CC393489FD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F3E0B5-A574-134C-87FB-6E5173F1C281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1" name="Picture 10" descr="CompTIA_logo.wmf">
            <a:extLst>
              <a:ext uri="{FF2B5EF4-FFF2-40B4-BE49-F238E27FC236}">
                <a16:creationId xmlns:a16="http://schemas.microsoft.com/office/drawing/2014/main" id="{7095C11E-CE69-C54D-8CF7-EF632990C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90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1949C1-B925-B544-AA5E-2B852777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7139-E7E4-3D4D-86BD-7F66AB95747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6287B5D2-F50B-4B4A-97B7-4366895CE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1AFCA2-7B2C-D04D-B92F-7ABDB260D66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3EB5ADD5-9DAD-A245-9BC3-F55EB59A5F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98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3D6327-F44D-AF41-80D9-C8F881FE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1E4D-3647-2042-8AA9-4ADEF03A889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185A290C-FEA7-DD4D-B023-03EEE4532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A9F206-B24D-B24A-B13B-F28A201E4302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EDB0EF6B-D89E-8D4F-91E5-376B84DAB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D1568E5-94C1-AF4C-A4BA-19730F022926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D95E9CC-440B-FB49-9F80-F9E9877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227351FB-26ED-744C-9960-ADFBB6AC8F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56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526C4-AE81-584A-B2CE-1F568667FC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CB352D7C-F460-B04F-8328-C46763E025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1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1C9F3-3BDB-EE4F-8A30-9A2C4128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BB5713-2AA6-6A44-B019-28FDF5A1CE78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A20740D6-9582-A64B-91EA-D7869CA842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31D636-F5EF-3D4E-B641-BA6E8152F5B0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CFA164C6-E479-F546-952C-4778C3367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08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BDB5AB-F661-7543-882F-AF797D8A2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B1C3BD-5CFC-B54B-B06A-247C2168BA59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B573120E-642E-0643-A38B-2986D9C3FE4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435D30-2493-AD4A-852F-CD16F90B7EC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2A3D09E6-28D2-C949-8CA1-E65C24F10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30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68532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0450"/>
            <a:ext cx="8229600" cy="53403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30CCA813-A45D-6146-9976-2BE31C6379AB}"/>
              </a:ext>
            </a:extLst>
          </p:cNvPr>
          <p:cNvSpPr/>
          <p:nvPr userDrawn="1"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9A665B6-64B8-0448-AB5E-CB8DC2B74C1C}"/>
              </a:ext>
            </a:extLst>
          </p:cNvPr>
          <p:cNvSpPr/>
          <p:nvPr/>
        </p:nvSpPr>
        <p:spPr>
          <a:xfrm>
            <a:off x="457200" y="685800"/>
            <a:ext cx="8229600" cy="4191000"/>
          </a:xfrm>
          <a:prstGeom prst="round2DiagRect">
            <a:avLst>
              <a:gd name="adj1" fmla="val 0"/>
              <a:gd name="adj2" fmla="val 11792"/>
            </a:avLst>
          </a:prstGeom>
          <a:solidFill>
            <a:srgbClr val="ED1C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27D27D-3DD6-3947-AC24-EC67909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057400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485109-D412-DB42-94AA-0DC656F0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3165129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15B22A6-28AA-3242-955A-6B4EC92D5E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FF8DE52F-7C95-5541-BC7F-2F14FF21E0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943600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7F104-82BA-8F4D-B222-EB78A7C4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BE5EB6-65FE-0E48-9452-A19FC7E53C3D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9B5762-231E-5D48-BE77-49FAD4EC5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97B308B2-AF5D-1141-ACEE-FE0C77648C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40735-0E87-CC46-93D6-0D60E11747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512107F-3B03-A142-ADD0-8B76AD59B4B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3" name="Picture 12" descr="CompTIA_logo.wmf">
            <a:extLst>
              <a:ext uri="{FF2B5EF4-FFF2-40B4-BE49-F238E27FC236}">
                <a16:creationId xmlns:a16="http://schemas.microsoft.com/office/drawing/2014/main" id="{E87DE8F0-CB9B-2840-A524-8BE08473D7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A605F-8B15-FB46-9F61-470E09EB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D0C0EF-7038-634B-8024-2C277C80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>
            <a:extLst>
              <a:ext uri="{FF2B5EF4-FFF2-40B4-BE49-F238E27FC236}">
                <a16:creationId xmlns:a16="http://schemas.microsoft.com/office/drawing/2014/main" id="{8C0E01C7-55F8-CB46-A3D0-2C065754C78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785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213E4-182A-0540-9FE5-9CF876081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552687-032D-C34A-A602-AD4C6BD9AA47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484E9A4-2002-AD4A-890B-49D02F7DAD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86BA-5094-1448-BB57-AB5B0FEA3A02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DCA484-9C40-334C-AD13-25B14530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8F2FA5A5-E3E2-9C44-BD0B-89DF91D8C8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300438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DB3E63F8-33D9-BE4A-A84B-93A628628D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0D9F7C-5F59-8245-A8F1-AA6DAEAA23ED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6" name="Picture 15" descr="CompTIA_logo.wmf">
            <a:extLst>
              <a:ext uri="{FF2B5EF4-FFF2-40B4-BE49-F238E27FC236}">
                <a16:creationId xmlns:a16="http://schemas.microsoft.com/office/drawing/2014/main" id="{917D1463-228E-DC42-AA44-5A425CE67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10" name="Picture 100" descr="book">
            <a:extLst>
              <a:ext uri="{FF2B5EF4-FFF2-40B4-BE49-F238E27FC236}">
                <a16:creationId xmlns:a16="http://schemas.microsoft.com/office/drawing/2014/main" id="{C97CB2FE-FA07-47EC-B391-E0375C67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53552-69A8-BD48-8CA2-F433F3BD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D1DE29-ADE7-384D-809A-A52F9DD45FFD}"/>
              </a:ext>
            </a:extLst>
          </p:cNvPr>
          <p:cNvSpPr txBox="1">
            <a:spLocks/>
          </p:cNvSpPr>
          <p:nvPr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180A83-A907-544F-B0AF-DAD9FC2DF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966438BD-F346-2049-BD71-86C1F78B25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707612-480C-B144-82D3-40F98F576EE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2261936"/>
            <a:ext cx="8460152" cy="398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9D5CEE60-2C88-9E49-B28B-58454BEF35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7137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26F1A9-2B9D-584B-8245-44EA0A3A2E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2784" y="4243143"/>
            <a:ext cx="2871216" cy="2614857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F18D2F-C485-F946-A6AD-6D9AB08D0C01}"/>
              </a:ext>
            </a:extLst>
          </p:cNvPr>
          <p:cNvSpPr txBox="1">
            <a:spLocks/>
          </p:cNvSpPr>
          <p:nvPr userDrawn="1"/>
        </p:nvSpPr>
        <p:spPr>
          <a:xfrm>
            <a:off x="81975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9" name="Picture 18" descr="CompTIA_logo.wmf">
            <a:extLst>
              <a:ext uri="{FF2B5EF4-FFF2-40B4-BE49-F238E27FC236}">
                <a16:creationId xmlns:a16="http://schemas.microsoft.com/office/drawing/2014/main" id="{E78EE45E-3A6B-D748-A160-F51D433773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1D967-990F-E944-A75C-DDD8D81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727794-1D8F-EE4B-86CA-492FD31C8844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E05C79-1716-3D41-94C9-03C7F4E9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A7A7784F-0CF1-6447-8E21-F2091A64AB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384BF-4DD5-0241-9855-AF2027C9E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654" y="4716892"/>
            <a:ext cx="2426148" cy="150876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691A58-3DA6-9C42-9DEE-56D4A55368C9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06248EB9-11AC-804B-A135-4EFD54359A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5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6DABA9-2B0D-064E-BEB6-5D5E546F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79872-6410-E14A-8678-93C3DB88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AF2C-F141-0F46-BA28-178577A16F7B}"/>
              </a:ext>
            </a:extLst>
          </p:cNvPr>
          <p:cNvSpPr txBox="1">
            <a:spLocks/>
          </p:cNvSpPr>
          <p:nvPr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A17A01-17DB-2540-9CD7-DEA1D2C76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7263" y="6506678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479FADE8-B2CC-4340-89CD-7751242F44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1E55E5-96BD-EA4D-B74C-B45EA2344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600" y="2565400"/>
            <a:ext cx="3101607" cy="1928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41D98-3766-574F-B382-B3B62F9F0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19800"/>
            <a:ext cx="9144000" cy="4559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E3B64-90B7-7849-9847-8B6319B6F077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D1C24"/>
                </a:solidFill>
                <a:latin typeface="Myriad Pro"/>
              </a:rPr>
              <a:t>Activity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E8DCE48-C8A9-6944-B701-A58A7D7F70BB}"/>
              </a:ext>
            </a:extLst>
          </p:cNvPr>
          <p:cNvSpPr txBox="1">
            <a:spLocks/>
          </p:cNvSpPr>
          <p:nvPr userDrawn="1"/>
        </p:nvSpPr>
        <p:spPr>
          <a:xfrm>
            <a:off x="3543702" y="6507956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 Properties, LLC. All Rights Reserved.  |  CompTIA.org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DAF65D91-8240-174E-9C5B-36131D70ED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58624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6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ED1C24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Project Procurements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Project Procurement Inputs</a:t>
            </a:r>
          </a:p>
          <a:p>
            <a:r>
              <a:rPr lang="en-US" dirty="0"/>
              <a:t>Prepare a Procurement Management Plan</a:t>
            </a:r>
          </a:p>
          <a:p>
            <a:r>
              <a:rPr lang="en-US" dirty="0"/>
              <a:t>Prepare Procurement Documents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Collecting Procurement Inputs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project needs that can be fulfilled by acquiring products, services, or results. </a:t>
            </a:r>
          </a:p>
          <a:p>
            <a:r>
              <a:rPr lang="en-US" dirty="0"/>
              <a:t>Study the various input documents required for planning procurements.</a:t>
            </a:r>
          </a:p>
          <a:p>
            <a:r>
              <a:rPr lang="en-US" dirty="0"/>
              <a:t>Consult technical experts to define specifications for the project needs clearly, concisely, and completely.</a:t>
            </a:r>
          </a:p>
          <a:p>
            <a:r>
              <a:rPr lang="en-US" dirty="0"/>
              <a:t>Perform a make-or-buy analysis to determine whether particular work can be accomplished by the project team or must be procured from outside.</a:t>
            </a:r>
          </a:p>
          <a:p>
            <a:r>
              <a:rPr lang="en-US" dirty="0"/>
              <a:t>Determine the contract types to be used for procurement.</a:t>
            </a:r>
          </a:p>
          <a:p>
            <a:r>
              <a:rPr lang="en-US" dirty="0"/>
              <a:t>Document the procurement information collected to use it in the development of the procurement management plan.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9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9274C7-F147-4195-A7E2-2428651DF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Procurement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E3C48-50AC-40AD-B717-4E766EB9E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8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Management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or not to procure?</a:t>
            </a:r>
          </a:p>
          <a:p>
            <a:r>
              <a:rPr lang="en-US" dirty="0"/>
              <a:t>What to procure?</a:t>
            </a:r>
          </a:p>
          <a:p>
            <a:r>
              <a:rPr lang="en-US" dirty="0"/>
              <a:t>How to procure?</a:t>
            </a:r>
          </a:p>
          <a:p>
            <a:r>
              <a:rPr lang="en-US" dirty="0"/>
              <a:t>How much to procure?</a:t>
            </a:r>
          </a:p>
          <a:p>
            <a:r>
              <a:rPr lang="en-US" dirty="0"/>
              <a:t>When to procure?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33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Source Selection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1218" name="Rectangle 2"/>
          <p:cNvSpPr>
            <a:spLocks noGrp="1" noChangeArrowheads="1"/>
          </p:cNvSpPr>
          <p:nvPr>
            <p:ph idx="1"/>
          </p:nvPr>
        </p:nvSpPr>
        <p:spPr>
          <a:xfrm>
            <a:off x="341925" y="1302041"/>
            <a:ext cx="8460150" cy="1745960"/>
          </a:xfrm>
          <a:noFill/>
        </p:spPr>
        <p:txBody>
          <a:bodyPr/>
          <a:lstStyle/>
          <a:p>
            <a:r>
              <a:rPr lang="en-US" altLang="en-US" dirty="0"/>
              <a:t>The standards used to rate or score proposals, quotes, or bids.</a:t>
            </a:r>
          </a:p>
          <a:p>
            <a:r>
              <a:rPr lang="en-US" altLang="en-US" dirty="0"/>
              <a:t>Form part of the procurement solicitation documents.</a:t>
            </a:r>
          </a:p>
          <a:p>
            <a:r>
              <a:rPr lang="en-US" altLang="en-US" i="1" dirty="0"/>
              <a:t>Objective</a:t>
            </a:r>
            <a:r>
              <a:rPr lang="en-US" altLang="en-US" dirty="0"/>
              <a:t> criteria</a:t>
            </a:r>
            <a:r>
              <a:rPr lang="en-US" altLang="en-US" dirty="0">
                <a:cs typeface="Arial" panose="020B0604020202020204" pitchFamily="34" charset="0"/>
              </a:rPr>
              <a:t>—</a:t>
            </a:r>
            <a:r>
              <a:rPr lang="en-US" altLang="en-US" dirty="0"/>
              <a:t>Can be demonstrated, specific, and measured.</a:t>
            </a:r>
          </a:p>
          <a:p>
            <a:r>
              <a:rPr lang="en-US" altLang="en-US" i="1" dirty="0"/>
              <a:t>Subjective</a:t>
            </a:r>
            <a:r>
              <a:rPr lang="en-US" altLang="en-US" dirty="0"/>
              <a:t> criteria</a:t>
            </a:r>
            <a:r>
              <a:rPr lang="en-US" altLang="en-US" dirty="0">
                <a:cs typeface="Arial" panose="020B0604020202020204" pitchFamily="34" charset="0"/>
              </a:rPr>
              <a:t>—</a:t>
            </a:r>
            <a:r>
              <a:rPr lang="en-US" altLang="en-US" dirty="0"/>
              <a:t>Open to different interpretations.</a:t>
            </a:r>
          </a:p>
          <a:p>
            <a:r>
              <a:rPr lang="en-US" altLang="en-US" dirty="0"/>
              <a:t>Criteria can be set in the following ways: 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2895600"/>
            <a:ext cx="3239475" cy="27301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Understanding of need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Overall or lifecycle cost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Technical capability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Management approach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Warranty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Financial capability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269150" y="2921621"/>
            <a:ext cx="3239475" cy="27301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Production capacity and interest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Business size and type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Past performance of vendors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References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Intellectual property rights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dirty="0"/>
              <a:t>Proprietary rights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70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Guidelines for Preparing a Procurement Management Plan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Examine the procurement need and determine which procurement document to use.</a:t>
            </a:r>
          </a:p>
          <a:p>
            <a:r>
              <a:rPr lang="en-US" altLang="en-US" dirty="0"/>
              <a:t>Use standard procurement forms or templates, if available.</a:t>
            </a:r>
          </a:p>
          <a:p>
            <a:r>
              <a:rPr lang="en-US" altLang="en-US" dirty="0"/>
              <a:t>Develop a strong set of source selection criteria based on the real project needs. </a:t>
            </a:r>
          </a:p>
          <a:p>
            <a:r>
              <a:rPr lang="en-US" altLang="en-US" dirty="0"/>
              <a:t>Select from a range of capabilities and experience to get the best fit possible.</a:t>
            </a:r>
          </a:p>
          <a:p>
            <a:r>
              <a:rPr lang="en-US" altLang="en-US" dirty="0"/>
              <a:t>Determine how you want the prospective vendors to respond.</a:t>
            </a:r>
          </a:p>
          <a:p>
            <a:r>
              <a:rPr lang="en-US" altLang="en-US" dirty="0"/>
              <a:t>Examine the relevant SOW and make any modifications that have been identified during the planning for project contracting.</a:t>
            </a:r>
          </a:p>
          <a:p>
            <a:r>
              <a:rPr lang="en-US" altLang="en-US" dirty="0"/>
              <a:t>Verify that the procurement management plan is structured to facilitate consistent, comparable responses from vendors.</a:t>
            </a:r>
          </a:p>
          <a:p>
            <a:r>
              <a:rPr lang="en-US" altLang="en-US" dirty="0"/>
              <a:t>Add the list of qualified vendors, bidders’ conferences, vendor payment plan, and change requests to the procurement management plan.</a:t>
            </a:r>
          </a:p>
          <a:p>
            <a:r>
              <a:rPr lang="en-US" altLang="en-US" dirty="0"/>
              <a:t>Identify and consider any regulations that may define the required structure of procurement documents for government contracts.</a:t>
            </a:r>
          </a:p>
        </p:txBody>
      </p:sp>
    </p:spTree>
    <p:extLst>
      <p:ext uri="{BB962C8B-B14F-4D97-AF65-F5344CB8AC3E}">
        <p14:creationId xmlns:p14="http://schemas.microsoft.com/office/powerpoint/2010/main" val="35260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8D6DDC-2811-4E2E-ACF4-E64799EF2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Preparing a Procurement Management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F50600-4B5D-4B26-98CD-340371A66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3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The Procurement SOW</a:t>
            </a:r>
          </a:p>
        </p:txBody>
      </p:sp>
      <p:sp>
        <p:nvSpPr>
          <p:cNvPr id="504834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 detailed narrative description of the resources, goods, or services  sought from external sources for a  project's requirements.</a:t>
            </a:r>
          </a:p>
          <a:p>
            <a:r>
              <a:rPr lang="en-US" altLang="en-US" dirty="0"/>
              <a:t>Distributed to potential vendors to evaluate their capability to perform the work or provide the services.</a:t>
            </a:r>
          </a:p>
          <a:p>
            <a:r>
              <a:rPr lang="en-US" altLang="en-US" dirty="0"/>
              <a:t>Serves as a basis to develop the procurement documents during the solicitation process.</a:t>
            </a:r>
          </a:p>
          <a:p>
            <a:r>
              <a:rPr lang="en-US" altLang="en-US" dirty="0"/>
              <a:t>A project scope baseline is used to create the procurement SOW.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76400"/>
            <a:ext cx="4038600" cy="360815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4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Guidelines for Preparing a Procurement SOW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341925" y="1302040"/>
            <a:ext cx="8460150" cy="487016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Review the product description to fully understand the scope of the work being procured.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Consult technical experts to define specifications clearly, concisely, and completely.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Use a mandated procurement SOW format, if it exists, or modify a previous, similar project’s SOW.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Present the information in a logical sequence.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Use consistent terminology and level of detail throughout. 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Determine whether any collateral services will be required of the vendor as part of the contract.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Determine the acceptable criteria for the product or service.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Be sure to include the key elements that clearly identify the deliverables and associated specifications.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Have a knowledgeable third party review the procurement SOW to ensure that it is complete, correct, and understandable.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Document your make-or-buy decisions.</a:t>
            </a:r>
          </a:p>
        </p:txBody>
      </p:sp>
    </p:spTree>
    <p:extLst>
      <p:ext uri="{BB962C8B-B14F-4D97-AF65-F5344CB8AC3E}">
        <p14:creationId xmlns:p14="http://schemas.microsoft.com/office/powerpoint/2010/main" val="150843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Procurement Documents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Documents that are submitted to prospective vendors and service providers to solicit their proposals for the work needed.</a:t>
            </a:r>
          </a:p>
          <a:p>
            <a:r>
              <a:rPr lang="en-US"/>
              <a:t>Document type used will depend on the type of project and the product or service being procured.</a:t>
            </a:r>
          </a:p>
          <a:p>
            <a:r>
              <a:rPr lang="en-US"/>
              <a:t>Common documents include: </a:t>
            </a:r>
          </a:p>
          <a:p>
            <a:pPr lvl="1"/>
            <a:r>
              <a:rPr lang="en-US"/>
              <a:t>Request for Information (RFI)</a:t>
            </a:r>
          </a:p>
          <a:p>
            <a:pPr lvl="1"/>
            <a:r>
              <a:rPr lang="en-US"/>
              <a:t>Request for Bid (RFB) </a:t>
            </a:r>
          </a:p>
          <a:p>
            <a:pPr lvl="1"/>
            <a:r>
              <a:rPr lang="en-US"/>
              <a:t>Request for Quote (RFQ) </a:t>
            </a:r>
          </a:p>
          <a:p>
            <a:pPr lvl="1"/>
            <a:r>
              <a:rPr lang="en-US"/>
              <a:t>Request for Proposal (RFP) </a:t>
            </a:r>
          </a:p>
          <a:p>
            <a:pPr lvl="1"/>
            <a:r>
              <a:rPr lang="en-US"/>
              <a:t>Invitation for Bid (IFB)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3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Buyer-generated document to solicit information about prospective vendors.</a:t>
            </a:r>
          </a:p>
          <a:p>
            <a:r>
              <a:rPr lang="en-US" dirty="0"/>
              <a:t>Used to gather relevant information about vendor’s organization and financial history:</a:t>
            </a:r>
          </a:p>
          <a:p>
            <a:pPr lvl="1"/>
            <a:r>
              <a:rPr lang="en-US" dirty="0"/>
              <a:t>Vendor organization’s history</a:t>
            </a:r>
          </a:p>
          <a:p>
            <a:pPr lvl="1"/>
            <a:r>
              <a:rPr lang="en-US" dirty="0"/>
              <a:t>Balance sheets</a:t>
            </a:r>
          </a:p>
          <a:p>
            <a:pPr lvl="1"/>
            <a:r>
              <a:rPr lang="en-US" dirty="0"/>
              <a:t>Business type (family owned, private, publicly listed, etc.)</a:t>
            </a:r>
          </a:p>
          <a:p>
            <a:pPr lvl="1"/>
            <a:r>
              <a:rPr lang="en-US" dirty="0"/>
              <a:t>Owner’s history and background</a:t>
            </a:r>
          </a:p>
          <a:p>
            <a:pPr lvl="1"/>
            <a:r>
              <a:rPr lang="en-US" dirty="0"/>
              <a:t>Bank statements for the past three years</a:t>
            </a:r>
          </a:p>
        </p:txBody>
      </p:sp>
    </p:spTree>
    <p:extLst>
      <p:ext uri="{BB962C8B-B14F-4D97-AF65-F5344CB8AC3E}">
        <p14:creationId xmlns:p14="http://schemas.microsoft.com/office/powerpoint/2010/main" val="41967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Procurement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</a:t>
            </a:fld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The management of processes involved in acquiring the necessary products and services from outside the project team.</a:t>
            </a:r>
          </a:p>
          <a:p>
            <a:r>
              <a:rPr lang="en-US" altLang="en-US" dirty="0"/>
              <a:t>Create and implement a procurement management plan that:</a:t>
            </a:r>
          </a:p>
          <a:p>
            <a:pPr lvl="1"/>
            <a:r>
              <a:rPr lang="en-US" altLang="en-US" dirty="0"/>
              <a:t>Specifies the procurements that will be used.</a:t>
            </a:r>
          </a:p>
          <a:p>
            <a:pPr lvl="1"/>
            <a:r>
              <a:rPr lang="en-US" altLang="en-US" dirty="0"/>
              <a:t>Determines the process for obtaining and evaluating bids.</a:t>
            </a:r>
          </a:p>
          <a:p>
            <a:pPr lvl="1"/>
            <a:r>
              <a:rPr lang="en-US" altLang="en-US" dirty="0"/>
              <a:t>Mandates standardized procurement documents that must be used.</a:t>
            </a:r>
          </a:p>
          <a:p>
            <a:pPr lvl="1"/>
            <a:r>
              <a:rPr lang="en-US" altLang="en-US" dirty="0"/>
              <a:t>Describes how multiple providers will be managed.</a:t>
            </a:r>
          </a:p>
          <a:p>
            <a:r>
              <a:rPr lang="en-US" altLang="en-US" dirty="0"/>
              <a:t>Includes the management of project contracts and change control processes developed to administer project procurements.</a:t>
            </a:r>
          </a:p>
        </p:txBody>
      </p:sp>
    </p:spTree>
    <p:extLst>
      <p:ext uri="{BB962C8B-B14F-4D97-AF65-F5344CB8AC3E}">
        <p14:creationId xmlns:p14="http://schemas.microsoft.com/office/powerpoint/2010/main" val="37584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Buyer-generated document that is used to initiate the formal bidding process.</a:t>
            </a:r>
          </a:p>
          <a:p>
            <a:r>
              <a:rPr lang="en-US" dirty="0"/>
              <a:t>Used when deliverables are commodities with clear specifications. </a:t>
            </a:r>
          </a:p>
          <a:p>
            <a:r>
              <a:rPr lang="en-US" dirty="0"/>
              <a:t>Price is the primary determining factor.</a:t>
            </a:r>
          </a:p>
          <a:p>
            <a:r>
              <a:rPr lang="en-US" dirty="0"/>
              <a:t>Negotiations are anticipated.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Buyer-generated document that asks vendors to provide pricing information for project deliverables.</a:t>
            </a:r>
          </a:p>
          <a:p>
            <a:r>
              <a:rPr lang="en-US" dirty="0"/>
              <a:t>Used when deliverables are commodities with clear specifications.</a:t>
            </a:r>
          </a:p>
          <a:p>
            <a:r>
              <a:rPr lang="en-US" dirty="0"/>
              <a:t>For comparison purposes only and not a formal bid for work like the RFB. </a:t>
            </a:r>
          </a:p>
          <a:p>
            <a:r>
              <a:rPr lang="en-US" dirty="0"/>
              <a:t>Negotiations are not expected.</a:t>
            </a:r>
          </a:p>
        </p:txBody>
      </p:sp>
    </p:spTree>
    <p:extLst>
      <p:ext uri="{BB962C8B-B14F-4D97-AF65-F5344CB8AC3E}">
        <p14:creationId xmlns:p14="http://schemas.microsoft.com/office/powerpoint/2010/main" val="26673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Buyer-generated document asking vendors for their suggestions and alternative approaches to meet the project goals.</a:t>
            </a:r>
          </a:p>
          <a:p>
            <a:r>
              <a:rPr lang="en-US" dirty="0"/>
              <a:t>Preparing these documents is time-consuming and potentially costly for the vendor. </a:t>
            </a:r>
          </a:p>
          <a:p>
            <a:r>
              <a:rPr lang="en-US" dirty="0"/>
              <a:t>Negotiations are expected.</a:t>
            </a:r>
          </a:p>
          <a:p>
            <a:r>
              <a:rPr lang="en-US" dirty="0"/>
              <a:t>Buyer can make the request but not all vendors will respond. </a:t>
            </a:r>
          </a:p>
        </p:txBody>
      </p:sp>
    </p:spTree>
    <p:extLst>
      <p:ext uri="{BB962C8B-B14F-4D97-AF65-F5344CB8AC3E}">
        <p14:creationId xmlns:p14="http://schemas.microsoft.com/office/powerpoint/2010/main" val="2201849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deliverables are commodities in large quantities with clear specifications.</a:t>
            </a:r>
          </a:p>
          <a:p>
            <a:r>
              <a:rPr lang="en-US" dirty="0"/>
              <a:t>Can be used interchangeably with RFQ.</a:t>
            </a:r>
          </a:p>
          <a:p>
            <a:r>
              <a:rPr lang="en-US" dirty="0"/>
              <a:t>Usually advertised.</a:t>
            </a:r>
          </a:p>
          <a:p>
            <a:r>
              <a:rPr lang="en-US" dirty="0"/>
              <a:t>Any vendor can submit a bid.</a:t>
            </a:r>
          </a:p>
          <a:p>
            <a:r>
              <a:rPr lang="en-US" dirty="0"/>
              <a:t>Negotiation is typically not anticipated.</a:t>
            </a:r>
          </a:p>
        </p:txBody>
      </p:sp>
    </p:spTree>
    <p:extLst>
      <p:ext uri="{BB962C8B-B14F-4D97-AF65-F5344CB8AC3E}">
        <p14:creationId xmlns:p14="http://schemas.microsoft.com/office/powerpoint/2010/main" val="114576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Guidelines for Preparing Procurement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Examine the procurement need and determine which document to use.</a:t>
            </a:r>
          </a:p>
          <a:p>
            <a:r>
              <a:rPr lang="en-US" altLang="en-US" dirty="0"/>
              <a:t>Use standard procurement forms or templates.</a:t>
            </a:r>
          </a:p>
          <a:p>
            <a:r>
              <a:rPr lang="en-US" altLang="en-US" dirty="0"/>
              <a:t>Develop a strong set of source selection criteria based on project needs.</a:t>
            </a:r>
          </a:p>
          <a:p>
            <a:r>
              <a:rPr lang="en-US" altLang="en-US" dirty="0"/>
              <a:t>Allow room to select from a range of capabilities and experience for the best fit possible.</a:t>
            </a:r>
          </a:p>
          <a:p>
            <a:r>
              <a:rPr lang="en-US" altLang="en-US" dirty="0"/>
              <a:t>Determine how you want prospective vendors to respond (i.e., what, when, where, and to whom). </a:t>
            </a:r>
          </a:p>
          <a:p>
            <a:r>
              <a:rPr lang="en-US" altLang="en-US" dirty="0"/>
              <a:t>Examine the relevant SOW.</a:t>
            </a:r>
          </a:p>
          <a:p>
            <a:r>
              <a:rPr lang="en-US" altLang="en-US" dirty="0"/>
              <a:t>Verify the procurement management plan is structured to facilitate consistent, comparable responses.</a:t>
            </a:r>
          </a:p>
          <a:p>
            <a:r>
              <a:rPr lang="en-US" altLang="en-US" dirty="0"/>
              <a:t>Identify any regulations that must be followed.</a:t>
            </a:r>
          </a:p>
          <a:p>
            <a:r>
              <a:rPr lang="en-US" altLang="en-US" dirty="0"/>
              <a:t>When required, include the following in the procurement management plan: listing of qualified vendors, bidders’ conferences, supplier payment plan, and how change requests will be managed. </a:t>
            </a:r>
          </a:p>
        </p:txBody>
      </p:sp>
    </p:spTree>
    <p:extLst>
      <p:ext uri="{BB962C8B-B14F-4D97-AF65-F5344CB8AC3E}">
        <p14:creationId xmlns:p14="http://schemas.microsoft.com/office/powerpoint/2010/main" val="315362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621A7-0043-4355-B8C8-C6297DAEA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Preparing Procurement Documents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56BB0-FC4C-43A5-BC4B-0B8ABDC3E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your organization benefit from more effective procurement planning?</a:t>
            </a:r>
          </a:p>
          <a:p>
            <a:r>
              <a:rPr lang="en-US" dirty="0"/>
              <a:t>In the future, what do you plan to use to prepare better SOWs and procurement documents?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2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Outsourcing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Moving beyond the organization to secure services and expertise from outside sources on a contract or short-term basis.</a:t>
            </a:r>
          </a:p>
          <a:p>
            <a:r>
              <a:rPr lang="en-US" altLang="en-US" dirty="0"/>
              <a:t>Used frequently. </a:t>
            </a:r>
          </a:p>
          <a:p>
            <a:r>
              <a:rPr lang="en-US" altLang="en-US" dirty="0"/>
              <a:t>Helps businesses to focus more on their core competencies.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marL="341313" lvl="1" indent="0"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Outsourcing the button production by a New York clothing manufacturer to a company in another location.</a:t>
            </a:r>
          </a:p>
        </p:txBody>
      </p:sp>
    </p:spTree>
    <p:extLst>
      <p:ext uri="{BB962C8B-B14F-4D97-AF65-F5344CB8AC3E}">
        <p14:creationId xmlns:p14="http://schemas.microsoft.com/office/powerpoint/2010/main" val="3755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Make-or-Buy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analyze various parameters, such as cost of making versus buying, capacity (based on size) of making, legal eligibility of making, and technical feasibility of making.</a:t>
            </a:r>
          </a:p>
          <a:p>
            <a:r>
              <a:rPr lang="en-US" altLang="en-US" dirty="0"/>
              <a:t>Used to determine which is more cost-effective: </a:t>
            </a:r>
          </a:p>
          <a:p>
            <a:pPr lvl="1"/>
            <a:r>
              <a:rPr lang="en-US" altLang="en-US" dirty="0"/>
              <a:t>Producing in-house </a:t>
            </a:r>
          </a:p>
          <a:p>
            <a:pPr lvl="1"/>
            <a:r>
              <a:rPr lang="en-US" altLang="en-US" dirty="0"/>
              <a:t>Procuring from an outside vendor</a:t>
            </a:r>
          </a:p>
          <a:p>
            <a:r>
              <a:rPr lang="en-US" altLang="en-US" dirty="0"/>
              <a:t>Impacts project time, cost, and quality.</a:t>
            </a:r>
          </a:p>
          <a:p>
            <a:r>
              <a:rPr lang="en-US" altLang="en-US" dirty="0"/>
              <a:t>Consider if a product needs to be purchased, leased, or rented, in case of a buy decision.</a:t>
            </a:r>
          </a:p>
        </p:txBody>
      </p:sp>
      <p:pic>
        <p:nvPicPr>
          <p:cNvPr id="513028" name="Picture 4" descr="084607-wiifm-07b-5-man-men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4557713"/>
            <a:ext cx="29241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51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9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Factors in Make-or-Buy Decisions</a:t>
            </a:r>
          </a:p>
        </p:txBody>
      </p:sp>
      <p:graphicFrame>
        <p:nvGraphicFramePr>
          <p:cNvPr id="515074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860900"/>
              </p:ext>
            </p:extLst>
          </p:nvPr>
        </p:nvGraphicFramePr>
        <p:xfrm>
          <a:off x="341313" y="1306513"/>
          <a:ext cx="8461375" cy="3260408"/>
        </p:xfrm>
        <a:graphic>
          <a:graphicData uri="http://schemas.openxmlformats.org/drawingml/2006/table">
            <a:tbl>
              <a:tblPr/>
              <a:tblGrid>
                <a:gridCol w="2587053">
                  <a:extLst>
                    <a:ext uri="{9D8B030D-6E8A-4147-A177-3AD203B41FA5}">
                      <a16:colId xmlns:a16="http://schemas.microsoft.com/office/drawing/2014/main" val="1890449196"/>
                    </a:ext>
                  </a:extLst>
                </a:gridCol>
                <a:gridCol w="5874322">
                  <a:extLst>
                    <a:ext uri="{9D8B030D-6E8A-4147-A177-3AD203B41FA5}">
                      <a16:colId xmlns:a16="http://schemas.microsoft.com/office/drawing/2014/main" val="2574695105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Factor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66531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Impact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Consider the impact on cost, time, or quality.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567558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Ongoing need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the organization will continue to need a specific skill set—even for future, unrelated projects—it may be a worthwhile investment to train current personnel to perform that service.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5346"/>
                  </a:ext>
                </a:extLst>
              </a:tr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Learning curve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While it may make financial sense to develop an in-house solution, there may not be enough time to train personnel and implement the necessary policies and equipment to produce that solution.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25267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Cost-effectiveness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buSzPct val="6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 the required resources are readily available internally, organizations will usually use them. For projects involving technology, skills, materials, or resources that are beyond the organization's capabilities, it may be cost-effective to hire outside help.</a:t>
                      </a:r>
                    </a:p>
                  </a:txBody>
                  <a:tcPr marL="94015" marR="94015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24745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474EF-5EBF-4FAE-BC8C-10C14123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3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The Lease, Rent, or Buy Decisions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>
          <a:xfrm>
            <a:off x="341924" y="1307130"/>
            <a:ext cx="8460152" cy="501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Business analysis that determines the most cost-effective way to procure the necessary equipment for a project.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Lease, rent, or buy decisions for acquiring a high-speed copier with collating capabilities.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1" y="2819400"/>
            <a:ext cx="3987130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5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Research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Actively seeking information about potential vendors’ organizations, financial history, and reviews from other customers to assist in making procurement decisions. </a:t>
            </a:r>
          </a:p>
          <a:p>
            <a:r>
              <a:rPr lang="en-US" dirty="0"/>
              <a:t>Possible sources of market research might include: </a:t>
            </a:r>
          </a:p>
          <a:p>
            <a:pPr lvl="1"/>
            <a:r>
              <a:rPr lang="en-US" dirty="0"/>
              <a:t>Vendor websites</a:t>
            </a:r>
          </a:p>
          <a:p>
            <a:pPr lvl="1"/>
            <a:r>
              <a:rPr lang="en-US" dirty="0"/>
              <a:t>Vendor knowledge bases (when software solutions are involved)</a:t>
            </a:r>
          </a:p>
          <a:p>
            <a:pPr lvl="1"/>
            <a:r>
              <a:rPr lang="en-US" dirty="0"/>
              <a:t>Industry analyst reports</a:t>
            </a:r>
          </a:p>
          <a:p>
            <a:pPr lvl="1"/>
            <a:r>
              <a:rPr lang="en-US" dirty="0"/>
              <a:t>Consumer buying guides</a:t>
            </a:r>
          </a:p>
          <a:p>
            <a:pPr lvl="1"/>
            <a:r>
              <a:rPr lang="en-US" dirty="0"/>
              <a:t>Internal experts </a:t>
            </a:r>
          </a:p>
        </p:txBody>
      </p:sp>
    </p:spTree>
    <p:extLst>
      <p:ext uri="{BB962C8B-B14F-4D97-AF65-F5344CB8AC3E}">
        <p14:creationId xmlns:p14="http://schemas.microsoft.com/office/powerpoint/2010/main" val="244587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Teaming Agreements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27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 legal contractual agreement between two or more parties to form a joint venture.</a:t>
            </a:r>
          </a:p>
          <a:p>
            <a:r>
              <a:rPr lang="en-US" altLang="en-US" dirty="0"/>
              <a:t>Parties can be internal or external to the organization executing the project.</a:t>
            </a:r>
          </a:p>
          <a:p>
            <a:r>
              <a:rPr lang="en-US" altLang="en-US" dirty="0"/>
              <a:t>Significantly impacts the planning processes for the project.</a:t>
            </a:r>
          </a:p>
          <a:p>
            <a:r>
              <a:rPr lang="en-US" altLang="en-US" dirty="0"/>
              <a:t>Predefines issues such as the scope of work and competition requirements.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47" y="3352800"/>
            <a:ext cx="3459307" cy="21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Specifications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Descriptions of the work to be done or the service or product to be provided.</a:t>
            </a:r>
          </a:p>
          <a:p>
            <a:r>
              <a:rPr lang="en-US" altLang="en-US" dirty="0"/>
              <a:t>Define the requirements that must be met in exacting detail.</a:t>
            </a:r>
          </a:p>
          <a:p>
            <a:r>
              <a:rPr lang="en-US" altLang="en-US" dirty="0"/>
              <a:t>Descriptions can be in the form of words, pictures, or diagrams.</a:t>
            </a:r>
          </a:p>
          <a:p>
            <a:r>
              <a:rPr lang="en-US" altLang="en-US" dirty="0"/>
              <a:t>May relate to a product's design, performance, or functionality.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 marL="341313" lvl="1" indent="-9525">
              <a:buFont typeface="Wingdings" panose="05000000000000000000" pitchFamily="2" charset="2"/>
              <a:buNone/>
            </a:pPr>
            <a:r>
              <a:rPr lang="en-US" altLang="en-US" sz="1800" b="1" dirty="0"/>
              <a:t>Example</a:t>
            </a:r>
            <a:r>
              <a:rPr lang="en-US" altLang="en-US" sz="1800" dirty="0"/>
              <a:t>: The performance specifications for a toy may include that the lighted elements of the product must have a mean time between failures rating of 1,000 hours.</a:t>
            </a:r>
          </a:p>
        </p:txBody>
      </p:sp>
    </p:spTree>
    <p:extLst>
      <p:ext uri="{BB962C8B-B14F-4D97-AF65-F5344CB8AC3E}">
        <p14:creationId xmlns:p14="http://schemas.microsoft.com/office/powerpoint/2010/main" val="3682242240"/>
      </p:ext>
    </p:extLst>
  </p:cSld>
  <p:clrMapOvr>
    <a:masterClrMapping/>
  </p:clrMapOvr>
</p:sld>
</file>

<file path=ppt/theme/theme1.xml><?xml version="1.0" encoding="utf-8"?>
<a:theme xmlns:a="http://schemas.openxmlformats.org/drawingml/2006/main" name="LO-CompTIA">
  <a:themeElements>
    <a:clrScheme name="CompTI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D1C24"/>
      </a:accent1>
      <a:accent2>
        <a:srgbClr val="F26C23"/>
      </a:accent2>
      <a:accent3>
        <a:srgbClr val="F5A81C"/>
      </a:accent3>
      <a:accent4>
        <a:srgbClr val="C1D32F"/>
      </a:accent4>
      <a:accent5>
        <a:srgbClr val="0090B9"/>
      </a:accent5>
      <a:accent6>
        <a:srgbClr val="B24EC3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7B58FB6-96A1-4839-BF62-68814BAFB378}" vid="{BBEF813D-8056-4871-BD8D-94183E3F0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1646</Words>
  <Application>Microsoft Office PowerPoint</Application>
  <PresentationFormat>On-screen Show (4:3)</PresentationFormat>
  <Paragraphs>206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Myriad Pro</vt:lpstr>
      <vt:lpstr>Wingdings</vt:lpstr>
      <vt:lpstr>LO-CompTIA</vt:lpstr>
      <vt:lpstr>Planning Project Procurements</vt:lpstr>
      <vt:lpstr>Procurement Management</vt:lpstr>
      <vt:lpstr>Outsourcing</vt:lpstr>
      <vt:lpstr>Make-or-Buy Analysis</vt:lpstr>
      <vt:lpstr>Factors in Make-or-Buy Decisions</vt:lpstr>
      <vt:lpstr>The Lease, Rent, or Buy Decisions</vt:lpstr>
      <vt:lpstr>Market Research</vt:lpstr>
      <vt:lpstr>Teaming Agreements</vt:lpstr>
      <vt:lpstr>Specifications</vt:lpstr>
      <vt:lpstr>Guidelines for Collecting Procurement Inputs</vt:lpstr>
      <vt:lpstr>PowerPoint Presentation</vt:lpstr>
      <vt:lpstr>Procurement Management Plan</vt:lpstr>
      <vt:lpstr>Source Selection Criteria</vt:lpstr>
      <vt:lpstr>Guidelines for Preparing a Procurement Management Plan</vt:lpstr>
      <vt:lpstr>PowerPoint Presentation</vt:lpstr>
      <vt:lpstr>The Procurement SOW</vt:lpstr>
      <vt:lpstr>Guidelines for Preparing a Procurement SOW</vt:lpstr>
      <vt:lpstr>Procurement Documents</vt:lpstr>
      <vt:lpstr>RFI</vt:lpstr>
      <vt:lpstr>RFB</vt:lpstr>
      <vt:lpstr>RFQ</vt:lpstr>
      <vt:lpstr>RFP</vt:lpstr>
      <vt:lpstr>IFB</vt:lpstr>
      <vt:lpstr>Guidelines for Preparing Procurement Documents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to Develop the Project Schedule</dc:title>
  <dc:creator>Laurie Perry</dc:creator>
  <cp:lastModifiedBy>Laurie Perry</cp:lastModifiedBy>
  <cp:revision>80</cp:revision>
  <dcterms:created xsi:type="dcterms:W3CDTF">2016-08-01T18:03:00Z</dcterms:created>
  <dcterms:modified xsi:type="dcterms:W3CDTF">2018-06-15T15:46:40Z</dcterms:modified>
</cp:coreProperties>
</file>