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notesMasterIdLst>
    <p:notesMasterId r:id="rId23"/>
  </p:notesMasterIdLst>
  <p:handoutMasterIdLst>
    <p:handoutMasterId r:id="rId24"/>
  </p:handoutMasterIdLst>
  <p:sldIdLst>
    <p:sldId id="261" r:id="rId2"/>
    <p:sldId id="263" r:id="rId3"/>
    <p:sldId id="288" r:id="rId4"/>
    <p:sldId id="264" r:id="rId5"/>
    <p:sldId id="283" r:id="rId6"/>
    <p:sldId id="265" r:id="rId7"/>
    <p:sldId id="284" r:id="rId8"/>
    <p:sldId id="266" r:id="rId9"/>
    <p:sldId id="285" r:id="rId10"/>
    <p:sldId id="267" r:id="rId11"/>
    <p:sldId id="272" r:id="rId12"/>
    <p:sldId id="289" r:id="rId13"/>
    <p:sldId id="273" r:id="rId14"/>
    <p:sldId id="274" r:id="rId15"/>
    <p:sldId id="275" r:id="rId16"/>
    <p:sldId id="277" r:id="rId17"/>
    <p:sldId id="278" r:id="rId18"/>
    <p:sldId id="281" r:id="rId19"/>
    <p:sldId id="282" r:id="rId20"/>
    <p:sldId id="290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5433" autoAdjust="0"/>
  </p:normalViewPr>
  <p:slideViewPr>
    <p:cSldViewPr>
      <p:cViewPr varScale="1">
        <p:scale>
          <a:sx n="87" d="100"/>
          <a:sy n="87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F0C8A6-DB20-47BE-984C-FFA059EE6E0D}" type="slidenum">
              <a:rPr lang="en-US" altLang="en-US"/>
              <a:pPr/>
              <a:t>10</a:t>
            </a:fld>
            <a:endParaRPr lang="en-US" altLang="en-US" dirty="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8805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76E7E-E078-492D-9EA3-D4B1180424FC}" type="slidenum">
              <a:rPr lang="en-US" altLang="en-US"/>
              <a:pPr/>
              <a:t>11</a:t>
            </a:fld>
            <a:endParaRPr lang="en-US" altLang="en-US" dirty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827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14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78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87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8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02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0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23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24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1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47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69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8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5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4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5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1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2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796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5" r:id="rId18"/>
    <p:sldLayoutId id="2147483836" r:id="rId19"/>
    <p:sldLayoutId id="2147483837" r:id="rId20"/>
    <p:sldLayoutId id="2147483838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for Change and Transition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an Integrated Change Control System </a:t>
            </a:r>
          </a:p>
          <a:p>
            <a:r>
              <a:rPr lang="en-US" dirty="0"/>
              <a:t>Develop a Transition Plan</a:t>
            </a:r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Configuration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A tool used to manage changes to a product or service being produced.</a:t>
            </a:r>
          </a:p>
          <a:p>
            <a:r>
              <a:rPr lang="en-US" altLang="en-US" dirty="0"/>
              <a:t>Used to:</a:t>
            </a:r>
          </a:p>
          <a:p>
            <a:pPr lvl="1"/>
            <a:r>
              <a:rPr lang="en-US" altLang="en-US" dirty="0"/>
              <a:t>Control product iterations.</a:t>
            </a:r>
          </a:p>
          <a:p>
            <a:pPr lvl="1"/>
            <a:r>
              <a:rPr lang="en-US" altLang="en-US" dirty="0"/>
              <a:t>Ensure that specifications are current.</a:t>
            </a:r>
          </a:p>
          <a:p>
            <a:pPr lvl="1"/>
            <a:r>
              <a:rPr lang="en-US" altLang="en-US" dirty="0"/>
              <a:t>Control steps for reviewing and approving prototypes, testing standards, and drawings or blueprints.</a:t>
            </a:r>
          </a:p>
          <a:p>
            <a:pPr marL="292100" indent="-292100"/>
            <a:endParaRPr lang="en-US" altLang="en-US" sz="1800" dirty="0"/>
          </a:p>
          <a:p>
            <a:pPr marL="347663" lvl="1" indent="0">
              <a:buFont typeface="Wingdings" panose="05000000000000000000" pitchFamily="2" charset="2"/>
              <a:buNone/>
            </a:pPr>
            <a:r>
              <a:rPr lang="en-US" altLang="en-US" sz="1800" b="1" dirty="0"/>
              <a:t>Example</a:t>
            </a:r>
            <a:r>
              <a:rPr lang="en-US" altLang="en-US" sz="1800" dirty="0"/>
              <a:t>: Creating a database to monitor and control change requests to images and animations in advertisements.</a:t>
            </a:r>
          </a:p>
        </p:txBody>
      </p:sp>
    </p:spTree>
    <p:extLst>
      <p:ext uri="{BB962C8B-B14F-4D97-AF65-F5344CB8AC3E}">
        <p14:creationId xmlns:p14="http://schemas.microsoft.com/office/powerpoint/2010/main" val="327431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Guidelines for Developing an </a:t>
            </a:r>
            <a:br>
              <a:rPr lang="en-US" altLang="en-US" dirty="0"/>
            </a:br>
            <a:r>
              <a:rPr lang="en-US" altLang="en-US" dirty="0"/>
              <a:t>Integrated Change Control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 the approved change control system, if it exists.</a:t>
            </a:r>
          </a:p>
          <a:p>
            <a:r>
              <a:rPr lang="en-US" altLang="en-US"/>
              <a:t>If no change control system exists, it’s your responsibility to develop one.</a:t>
            </a:r>
          </a:p>
          <a:p>
            <a:r>
              <a:rPr lang="en-US" altLang="en-US"/>
              <a:t>Identify what will be considered a change that is significant enough to require management approval.</a:t>
            </a:r>
          </a:p>
          <a:p>
            <a:r>
              <a:rPr lang="en-US" altLang="en-US"/>
              <a:t>Identify the responsible parties who are authorized to initiate, approve, execute, manage, and prioritize changes.</a:t>
            </a:r>
          </a:p>
          <a:p>
            <a:r>
              <a:rPr lang="en-US" altLang="en-US"/>
              <a:t>Identify how change requests must be approved.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563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4C8C0C-F078-4DD8-A98B-D5169D469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Developing an Integrated Change Control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FC4A83-5E7B-4EAF-B8D2-613E49A40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0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Product Transition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Formal handoff of a project's outcome to its recipients (a client or the next phase).</a:t>
            </a:r>
          </a:p>
          <a:p>
            <a:r>
              <a:rPr lang="en-US" altLang="en-US" dirty="0"/>
              <a:t>Project’s outcome is transferred to the next level for sustainment.</a:t>
            </a:r>
          </a:p>
          <a:p>
            <a:r>
              <a:rPr lang="en-US" altLang="en-US" dirty="0"/>
              <a:t>Training materials, support systems, facilities, and personnel are also delivered during product transition.</a:t>
            </a:r>
          </a:p>
          <a:p>
            <a:r>
              <a:rPr lang="en-US" altLang="en-US" dirty="0"/>
              <a:t>Transition process ends when the receiving organization receives the project's end product and incorporates it.</a:t>
            </a:r>
          </a:p>
          <a:p>
            <a:r>
              <a:rPr lang="en-US" altLang="en-US" dirty="0"/>
              <a:t>Transitions can be contract-based activities or can occur among functions or projects within an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9956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Transition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Document that describes how project outputs will be transferred.</a:t>
            </a:r>
          </a:p>
          <a:p>
            <a:r>
              <a:rPr lang="en-US" altLang="en-US" dirty="0"/>
              <a:t>Either between organizations or between functional groups.</a:t>
            </a:r>
          </a:p>
          <a:p>
            <a:r>
              <a:rPr lang="en-US" altLang="en-US" dirty="0"/>
              <a:t>Created after a detailed discussion with both sponsors and customers.</a:t>
            </a:r>
          </a:p>
          <a:p>
            <a:r>
              <a:rPr lang="en-US" altLang="en-US" dirty="0"/>
              <a:t>Might include the complete list of tasks, or just tasks specific to the transition of deliverables.</a:t>
            </a:r>
          </a:p>
          <a:p>
            <a:r>
              <a:rPr lang="en-US" altLang="en-US" dirty="0"/>
              <a:t>Indicates when transition events should occur—at a specific lifecycle stage or at the end of the project.</a:t>
            </a:r>
          </a:p>
          <a:p>
            <a:pPr indent="3175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523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Transition Plan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Specify the scope of transition.</a:t>
            </a:r>
          </a:p>
          <a:p>
            <a:r>
              <a:rPr lang="en-US" altLang="en-US" dirty="0"/>
              <a:t>Identify the stakeholders who will receive the transferred products.</a:t>
            </a:r>
          </a:p>
          <a:p>
            <a:r>
              <a:rPr lang="en-US" altLang="en-US" dirty="0"/>
              <a:t>Ensure that the benefits sustainment plan exists.</a:t>
            </a:r>
          </a:p>
          <a:p>
            <a:r>
              <a:rPr lang="en-US" altLang="en-US" dirty="0"/>
              <a:t>Ensure that the products are transferred at the right time.</a:t>
            </a:r>
          </a:p>
          <a:p>
            <a:r>
              <a:rPr lang="en-US" altLang="en-US" dirty="0"/>
              <a:t>Create a resource release plan.</a:t>
            </a:r>
          </a:p>
          <a:p>
            <a:r>
              <a:rPr lang="en-US" altLang="en-US" dirty="0"/>
              <a:t>Create a financial closure plan.</a:t>
            </a:r>
          </a:p>
          <a:p>
            <a:r>
              <a:rPr lang="en-US" altLang="en-US" dirty="0"/>
              <a:t>Ensure that the contract closure requirements are consistent.</a:t>
            </a:r>
          </a:p>
          <a:p>
            <a:r>
              <a:rPr lang="en-US" altLang="en-US" dirty="0"/>
              <a:t>Determine the processes to receive deliverable acceptance.</a:t>
            </a:r>
          </a:p>
          <a:p>
            <a:r>
              <a:rPr lang="en-US" altLang="en-US" dirty="0"/>
              <a:t>Communicate the requirements for project closure.</a:t>
            </a:r>
          </a:p>
          <a:p>
            <a:r>
              <a:rPr lang="en-US" altLang="en-US" dirty="0"/>
              <a:t>List the impacts of project closure.</a:t>
            </a:r>
          </a:p>
        </p:txBody>
      </p:sp>
    </p:spTree>
    <p:extLst>
      <p:ext uri="{BB962C8B-B14F-4D97-AF65-F5344CB8AC3E}">
        <p14:creationId xmlns:p14="http://schemas.microsoft.com/office/powerpoint/2010/main" val="324735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Transition Dates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Specify the date when the project product, service, or result will be handed off to its recipients.</a:t>
            </a:r>
          </a:p>
          <a:p>
            <a:r>
              <a:rPr lang="en-US" altLang="en-US" dirty="0"/>
              <a:t>After the product is handed off, the closure of project finances and contracts will be decided by the managers.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207" y="3352800"/>
            <a:ext cx="2005587" cy="169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23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Product Training Events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Demonstrations provided by the company on a product or service during its transition phase.</a:t>
            </a:r>
          </a:p>
          <a:p>
            <a:r>
              <a:rPr lang="en-US" altLang="en-US" dirty="0"/>
              <a:t>Undertaken to teach the recipients how to use purchased products or services.</a:t>
            </a:r>
          </a:p>
          <a:p>
            <a:r>
              <a:rPr lang="en-US" altLang="en-US" dirty="0"/>
              <a:t>Modes of training include:</a:t>
            </a:r>
          </a:p>
          <a:p>
            <a:pPr lvl="1"/>
            <a:r>
              <a:rPr lang="en-US" altLang="en-US" dirty="0"/>
              <a:t>Instructor-led training.</a:t>
            </a:r>
          </a:p>
          <a:p>
            <a:pPr lvl="1"/>
            <a:r>
              <a:rPr lang="en-US" altLang="en-US" dirty="0"/>
              <a:t>Video walkthroughs.</a:t>
            </a:r>
          </a:p>
          <a:p>
            <a:pPr lvl="1"/>
            <a:r>
              <a:rPr lang="en-US" altLang="en-US" dirty="0"/>
              <a:t>Handbooks.</a:t>
            </a:r>
          </a:p>
          <a:p>
            <a:pPr lvl="1"/>
            <a:r>
              <a:rPr lang="en-US" altLang="en-US" dirty="0"/>
              <a:t>Service manuals.</a:t>
            </a:r>
          </a:p>
          <a:p>
            <a:pPr lvl="1"/>
            <a:r>
              <a:rPr lang="en-US" altLang="en-US" dirty="0"/>
              <a:t>Live demonstrations by experienced personnel</a:t>
            </a:r>
          </a:p>
        </p:txBody>
      </p:sp>
    </p:spTree>
    <p:extLst>
      <p:ext uri="{BB962C8B-B14F-4D97-AF65-F5344CB8AC3E}">
        <p14:creationId xmlns:p14="http://schemas.microsoft.com/office/powerpoint/2010/main" val="2280231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Extended Support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Type of assistance provided by the company to its customers.</a:t>
            </a:r>
          </a:p>
          <a:p>
            <a:r>
              <a:rPr lang="en-US" altLang="en-US" dirty="0"/>
              <a:t>Often a paid service and offers assistance after the expiration of the warranty period of a particular product or service.</a:t>
            </a:r>
          </a:p>
          <a:p>
            <a:r>
              <a:rPr lang="en-US" altLang="en-US" dirty="0"/>
              <a:t>Includes:</a:t>
            </a:r>
          </a:p>
          <a:p>
            <a:pPr lvl="1"/>
            <a:r>
              <a:rPr lang="en-US" altLang="en-US" dirty="0"/>
              <a:t>Technical support</a:t>
            </a:r>
          </a:p>
          <a:p>
            <a:pPr lvl="1"/>
            <a:r>
              <a:rPr lang="en-US" altLang="en-US" dirty="0"/>
              <a:t>Customer service</a:t>
            </a:r>
          </a:p>
          <a:p>
            <a:pPr lvl="1"/>
            <a:r>
              <a:rPr lang="en-US" altLang="en-US" dirty="0"/>
              <a:t>Software or product support</a:t>
            </a:r>
          </a:p>
          <a:p>
            <a:pPr lvl="1"/>
            <a:r>
              <a:rPr lang="en-US" altLang="en-US" dirty="0"/>
              <a:t>Troubleshooting</a:t>
            </a:r>
          </a:p>
          <a:p>
            <a:pPr lvl="1"/>
            <a:r>
              <a:rPr lang="en-US" altLang="en-US" dirty="0"/>
              <a:t>Maintenance</a:t>
            </a:r>
          </a:p>
          <a:p>
            <a:pPr lvl="1"/>
            <a:r>
              <a:rPr lang="en-US" altLang="en-US" dirty="0"/>
              <a:t>Upgrades, installation, or configuration post the warranty period</a:t>
            </a:r>
          </a:p>
          <a:p>
            <a:r>
              <a:rPr lang="en-US" altLang="en-US" dirty="0"/>
              <a:t>Provided:</a:t>
            </a:r>
          </a:p>
          <a:p>
            <a:pPr lvl="1"/>
            <a:r>
              <a:rPr lang="en-US" altLang="en-US" dirty="0"/>
              <a:t>Over phone</a:t>
            </a:r>
          </a:p>
          <a:p>
            <a:pPr lvl="1"/>
            <a:r>
              <a:rPr lang="en-US" altLang="en-US" dirty="0"/>
              <a:t>Through email</a:t>
            </a:r>
          </a:p>
          <a:p>
            <a:pPr lvl="1"/>
            <a:r>
              <a:rPr lang="en-US" altLang="en-US" dirty="0"/>
              <a:t>Through technical support personnel</a:t>
            </a:r>
          </a:p>
          <a:p>
            <a:pPr lvl="1"/>
            <a:r>
              <a:rPr lang="en-US" altLang="en-US" dirty="0"/>
              <a:t>Through a web chat</a:t>
            </a:r>
          </a:p>
        </p:txBody>
      </p:sp>
    </p:spTree>
    <p:extLst>
      <p:ext uri="{BB962C8B-B14F-4D97-AF65-F5344CB8AC3E}">
        <p14:creationId xmlns:p14="http://schemas.microsoft.com/office/powerpoint/2010/main" val="998378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Guidelines for Developing a Transition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Define the scope of project transition.</a:t>
            </a:r>
          </a:p>
          <a:p>
            <a:r>
              <a:rPr lang="en-US" altLang="en-US" dirty="0"/>
              <a:t>Check the project schedule for transition.</a:t>
            </a:r>
          </a:p>
          <a:p>
            <a:r>
              <a:rPr lang="en-US" altLang="en-US" dirty="0"/>
              <a:t>Identify the stakeholders involved in transition.</a:t>
            </a:r>
          </a:p>
          <a:p>
            <a:r>
              <a:rPr lang="en-US" altLang="en-US" dirty="0"/>
              <a:t>Include the organizational process assets that are available.</a:t>
            </a:r>
          </a:p>
          <a:p>
            <a:r>
              <a:rPr lang="en-US" altLang="en-US" dirty="0"/>
              <a:t>Create the benefits sustainment plan.</a:t>
            </a:r>
          </a:p>
          <a:p>
            <a:r>
              <a:rPr lang="en-US" altLang="en-US" dirty="0"/>
              <a:t>Include the product training event, if necessary.</a:t>
            </a:r>
          </a:p>
          <a:p>
            <a:r>
              <a:rPr lang="en-US" altLang="en-US" dirty="0"/>
              <a:t>Decide on the period of time that support will be provided.</a:t>
            </a:r>
          </a:p>
          <a:p>
            <a:r>
              <a:rPr lang="en-US" altLang="en-US" dirty="0"/>
              <a:t>Plan the transition of the project products, results, or services with the stakeholders.</a:t>
            </a:r>
          </a:p>
        </p:txBody>
      </p:sp>
    </p:spTree>
    <p:extLst>
      <p:ext uri="{BB962C8B-B14F-4D97-AF65-F5344CB8AC3E}">
        <p14:creationId xmlns:p14="http://schemas.microsoft.com/office/powerpoint/2010/main" val="108108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Integrated Change Control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381000" indent="-381000"/>
            <a:r>
              <a:rPr lang="en-US" altLang="en-US" dirty="0"/>
              <a:t>The process of identifying, documenting, approving or rejecting, and controlling changes to the project baselines.</a:t>
            </a:r>
          </a:p>
          <a:p>
            <a:pPr marL="381000" indent="-381000"/>
            <a:r>
              <a:rPr lang="en-US" altLang="en-US" dirty="0"/>
              <a:t>Reduces risk to a project by governing the execution of proposed changes that will affect schedule and cost or other objectives.</a:t>
            </a:r>
          </a:p>
          <a:p>
            <a:pPr marL="381000" indent="-381000"/>
            <a:r>
              <a:rPr lang="en-US" altLang="en-US" dirty="0"/>
              <a:t>Allows project managers to record requested changes.</a:t>
            </a:r>
          </a:p>
          <a:p>
            <a:pPr marL="381000" indent="-381000"/>
            <a:r>
              <a:rPr lang="en-US" altLang="en-US" dirty="0"/>
              <a:t>Helps ensure that changes are implemented in a standardized and approved manner.</a:t>
            </a:r>
          </a:p>
          <a:p>
            <a:pPr marL="381000" indent="-381000"/>
            <a:r>
              <a:rPr lang="en-US" altLang="en-US" dirty="0"/>
              <a:t>Helps minimize disruptive effect of changes made and monitor progression.</a:t>
            </a:r>
          </a:p>
          <a:p>
            <a:pPr marL="381000" indent="-381000"/>
            <a:r>
              <a:rPr lang="en-US" altLang="en-US" dirty="0"/>
              <a:t>Documents the change requests in a change request form and sends it to the change management team.</a:t>
            </a:r>
          </a:p>
          <a:p>
            <a:pPr marL="381000" indent="-381000"/>
            <a:r>
              <a:rPr lang="en-US" altLang="en-US" dirty="0"/>
              <a:t>Defines the turnaround time for each change request.</a:t>
            </a:r>
          </a:p>
          <a:p>
            <a:pPr marL="381000" indent="-38100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6396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071443-66F4-4F63-B810-1286139FE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Developing a Transition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8F0E95-027A-414B-9E89-D12A0B96D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/>
              <a:t>How will you manage changes in your organization?</a:t>
            </a:r>
          </a:p>
          <a:p>
            <a:r>
              <a:rPr lang="en-US" altLang="en-US"/>
              <a:t>What has been your experience in developing transition plans? What items did you choose to include? </a:t>
            </a:r>
            <a:endParaRPr lang="en-US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5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CCB is a formally chartered group responsible for reviewing, evaluating, approving, delaying, or rejecting changes to the project.</a:t>
            </a:r>
          </a:p>
          <a:p>
            <a:r>
              <a:rPr lang="en-US" dirty="0"/>
              <a:t>CCB is also responsible for recording and communicating their decisions.</a:t>
            </a:r>
          </a:p>
        </p:txBody>
      </p:sp>
      <p:pic>
        <p:nvPicPr>
          <p:cNvPr id="6" name="Picture 5" descr="Project communication and how to create a communication management ..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985427"/>
            <a:ext cx="4343400" cy="28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3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3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Change Control Systems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collection of formal, documented procedures for changing official project documents.</a:t>
            </a:r>
          </a:p>
          <a:p>
            <a:r>
              <a:rPr lang="en-US" altLang="en-US" dirty="0"/>
              <a:t>Specifies how project deliverables will be controlled, changed, and approved.</a:t>
            </a:r>
          </a:p>
          <a:p>
            <a:r>
              <a:rPr lang="en-US" altLang="en-US" dirty="0"/>
              <a:t>Includes forms, tracking methods, processes, and approval levels for authorizing or rejecting requested changes.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 indent="-395288">
              <a:buFont typeface="Wingdings" panose="05000000000000000000" pitchFamily="2" charset="2"/>
              <a:buNone/>
            </a:pPr>
            <a:r>
              <a:rPr lang="en-US" altLang="en-US" sz="1800" b="1" dirty="0"/>
              <a:t>Example</a:t>
            </a:r>
            <a:r>
              <a:rPr lang="en-US" altLang="en-US" sz="1800" dirty="0"/>
              <a:t>: Change control system for an internal project that includes:</a:t>
            </a:r>
          </a:p>
          <a:p>
            <a:pPr lvl="1"/>
            <a:r>
              <a:rPr lang="en-US" altLang="en-US" dirty="0"/>
              <a:t>Standardized change request form that includes changes affecting the original scope, cost, or schedule baselines.</a:t>
            </a:r>
          </a:p>
          <a:p>
            <a:pPr lvl="1"/>
            <a:r>
              <a:rPr lang="en-US" altLang="en-US" dirty="0"/>
              <a:t>Description of the change being requested.</a:t>
            </a:r>
          </a:p>
          <a:p>
            <a:pPr lvl="1"/>
            <a:r>
              <a:rPr lang="en-US" altLang="en-US" dirty="0"/>
              <a:t>Relative priority.</a:t>
            </a:r>
          </a:p>
          <a:p>
            <a:pPr lvl="1"/>
            <a:r>
              <a:rPr lang="en-US" altLang="en-US" dirty="0"/>
              <a:t>Reason behind the change.</a:t>
            </a:r>
          </a:p>
        </p:txBody>
      </p:sp>
    </p:spTree>
    <p:extLst>
      <p:ext uri="{BB962C8B-B14F-4D97-AF65-F5344CB8AC3E}">
        <p14:creationId xmlns:p14="http://schemas.microsoft.com/office/powerpoint/2010/main" val="403372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Project Changes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132544"/>
              </p:ext>
            </p:extLst>
          </p:nvPr>
        </p:nvGraphicFramePr>
        <p:xfrm>
          <a:off x="787400" y="2031364"/>
          <a:ext cx="7569200" cy="337883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52431521"/>
                    </a:ext>
                  </a:extLst>
                </a:gridCol>
                <a:gridCol w="5816600">
                  <a:extLst>
                    <a:ext uri="{9D8B030D-6E8A-4147-A177-3AD203B41FA5}">
                      <a16:colId xmlns:a16="http://schemas.microsoft.com/office/drawing/2014/main" val="224210375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183785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r>
                        <a:rPr lang="en-US" sz="1400" b="1" dirty="0">
                          <a:latin typeface="+mn-lt"/>
                        </a:rPr>
                        <a:t>Timeline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Changes to any activities that affect the overall schedule.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160373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r>
                        <a:rPr lang="en-US" sz="1400" b="1" dirty="0">
                          <a:latin typeface="+mn-lt"/>
                        </a:rPr>
                        <a:t>Funding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Changes to activities that affect the funding allotted to the project.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052500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r>
                        <a:rPr lang="en-US" sz="1400" b="1" dirty="0">
                          <a:latin typeface="+mn-lt"/>
                        </a:rPr>
                        <a:t>Risk event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new risk, or change to an existing risk, that affects any aspect of the project.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5665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r>
                        <a:rPr lang="en-US" sz="1400" b="1" dirty="0">
                          <a:latin typeface="+mn-lt"/>
                        </a:rPr>
                        <a:t>Requirements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Changes to the project requirements initiated by a stakeholder.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4792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n-lt"/>
                        </a:rPr>
                        <a:t>Quality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Changes to the project scope, schedule, or cost that decrease the quality of deliverables.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6378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n-lt"/>
                        </a:rPr>
                        <a:t>Resource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Changes to the project’s human or equipment resources.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1167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n-lt"/>
                        </a:rPr>
                        <a:t>Scope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Changes that require the project scope to be modified.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638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40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905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87995"/>
              </p:ext>
            </p:extLst>
          </p:nvPr>
        </p:nvGraphicFramePr>
        <p:xfrm>
          <a:off x="817563" y="1698625"/>
          <a:ext cx="7569200" cy="404857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52431521"/>
                    </a:ext>
                  </a:extLst>
                </a:gridCol>
                <a:gridCol w="5816600">
                  <a:extLst>
                    <a:ext uri="{9D8B030D-6E8A-4147-A177-3AD203B41FA5}">
                      <a16:colId xmlns:a16="http://schemas.microsoft.com/office/drawing/2014/main" val="224210375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Dependency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183785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Inaccurate initial estimates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Due to: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Lack of experience.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Lack of information.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Reliance on inaccurate data.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Excessive optimism.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Technological difficulties.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Unreliable resources.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160373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Specification changes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Broadening the project's scope to include new specifications and deliverables.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052500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New regulations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Accommodating new regulations may have an effect on the resource needs, schedule duration, and quality specifications.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5665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Missed requirements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Complete and comprehensive information may not be captured when reviewing documentation and interviewing policy makers and end users. This may lead to slippages at different phases in the project.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479258"/>
                  </a:ext>
                </a:extLst>
              </a:tr>
            </a:tbl>
          </a:graphicData>
        </a:graphic>
      </p:graphicFrame>
      <p:sp>
        <p:nvSpPr>
          <p:cNvPr id="248883" name="Rectangle 5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Causes of Project Changes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7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Change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54554"/>
              </p:ext>
            </p:extLst>
          </p:nvPr>
        </p:nvGraphicFramePr>
        <p:xfrm>
          <a:off x="762000" y="1295400"/>
          <a:ext cx="7569200" cy="4855257"/>
        </p:xfrm>
        <a:graphic>
          <a:graphicData uri="http://schemas.openxmlformats.org/drawingml/2006/table">
            <a:tbl>
              <a:tblPr/>
              <a:tblGrid>
                <a:gridCol w="2543907">
                  <a:extLst>
                    <a:ext uri="{9D8B030D-6E8A-4147-A177-3AD203B41FA5}">
                      <a16:colId xmlns:a16="http://schemas.microsoft.com/office/drawing/2014/main" val="52431521"/>
                    </a:ext>
                  </a:extLst>
                </a:gridCol>
                <a:gridCol w="5025293">
                  <a:extLst>
                    <a:ext uri="{9D8B030D-6E8A-4147-A177-3AD203B41FA5}">
                      <a16:colId xmlns:a16="http://schemas.microsoft.com/office/drawing/2014/main" val="224210375"/>
                    </a:ext>
                  </a:extLst>
                </a:gridCol>
              </a:tblGrid>
              <a:tr h="6018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Organizational Change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183785"/>
                  </a:ext>
                </a:extLst>
              </a:tr>
              <a:tr h="76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r>
                        <a:rPr lang="en-US" sz="1400" b="1" dirty="0">
                          <a:latin typeface="+mn-lt"/>
                        </a:rPr>
                        <a:t>Mergers/acquisitions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overall size and number of personnel are increased to incorporate another organization. Possibly affecting top-level executives or project sponsor, and trickle down to other levels.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160373"/>
                  </a:ext>
                </a:extLst>
              </a:tr>
              <a:tr h="76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r>
                        <a:rPr lang="en-US" sz="1400" b="1" dirty="0">
                          <a:latin typeface="+mn-lt"/>
                        </a:rPr>
                        <a:t>De-mergers/splits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Separating an organization into multiple organizations might affect the top-level executive or sponsor of your project and have trickle-down effects.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052500"/>
                  </a:ext>
                </a:extLst>
              </a:tr>
              <a:tr h="538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r>
                        <a:rPr lang="en-US" sz="1400" b="1" dirty="0">
                          <a:latin typeface="+mn-lt"/>
                        </a:rPr>
                        <a:t>Business process change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organization changes the official process for getting things done. Might affect how funding and resources are approved.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56652"/>
                  </a:ext>
                </a:extLst>
              </a:tr>
              <a:tr h="7285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r>
                        <a:rPr lang="en-US" sz="1400" b="1" dirty="0">
                          <a:latin typeface="+mn-lt"/>
                        </a:rPr>
                        <a:t>Internal</a:t>
                      </a:r>
                      <a:r>
                        <a:rPr lang="en-US" sz="1400" b="1" baseline="0" dirty="0">
                          <a:latin typeface="+mn-lt"/>
                        </a:rPr>
                        <a:t> reorganization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When personnel and functional managers are reassigned within an organization, this might affect the project team’s members and processes.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479258"/>
                  </a:ext>
                </a:extLst>
              </a:tr>
              <a:tr h="72854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n-lt"/>
                        </a:rPr>
                        <a:t>Relocation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When a project team member leaves the organization or is transferred to another department, you might need to find a new project team member.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63786"/>
                  </a:ext>
                </a:extLst>
              </a:tr>
              <a:tr h="72854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n-lt"/>
                        </a:rPr>
                        <a:t>Outsourcing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When the company decides to procure services from an external resource, this might disrupt the project’s workflow processes or the stakeholders involved.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11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57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Change Categories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70372" name="Group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151533"/>
              </p:ext>
            </p:extLst>
          </p:nvPr>
        </p:nvGraphicFramePr>
        <p:xfrm>
          <a:off x="341313" y="1306513"/>
          <a:ext cx="8461374" cy="2740819"/>
        </p:xfrm>
        <a:graphic>
          <a:graphicData uri="http://schemas.openxmlformats.org/drawingml/2006/table">
            <a:tbl>
              <a:tblPr/>
              <a:tblGrid>
                <a:gridCol w="1944687">
                  <a:extLst>
                    <a:ext uri="{9D8B030D-6E8A-4147-A177-3AD203B41FA5}">
                      <a16:colId xmlns:a16="http://schemas.microsoft.com/office/drawing/2014/main" val="306566593"/>
                    </a:ext>
                  </a:extLst>
                </a:gridCol>
                <a:gridCol w="6516687">
                  <a:extLst>
                    <a:ext uri="{9D8B030D-6E8A-4147-A177-3AD203B41FA5}">
                      <a16:colId xmlns:a16="http://schemas.microsoft.com/office/drawing/2014/main" val="870619837"/>
                    </a:ext>
                  </a:extLst>
                </a:gridCol>
              </a:tblGrid>
              <a:tr h="3923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Category</a:t>
                      </a:r>
                    </a:p>
                  </a:txBody>
                  <a:tcPr marL="112934" marR="112934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112934" marR="112934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552934"/>
                  </a:ext>
                </a:extLst>
              </a:tr>
              <a:tr h="886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Corrective action</a:t>
                      </a:r>
                    </a:p>
                  </a:txBody>
                  <a:tcPr marL="112934" marR="112934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Documented direction on actions that must be carried out to help bring the future project performance requirements back on track and conform with the current project management plan.</a:t>
                      </a:r>
                    </a:p>
                  </a:txBody>
                  <a:tcPr marL="112934" marR="112934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376406"/>
                  </a:ext>
                </a:extLst>
              </a:tr>
              <a:tr h="60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Preventive action</a:t>
                      </a:r>
                    </a:p>
                  </a:txBody>
                  <a:tcPr marL="112934" marR="112934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Documented direction on actions that must be implemented to diminish the effects of any negative risks.</a:t>
                      </a:r>
                    </a:p>
                  </a:txBody>
                  <a:tcPr marL="112934" marR="112934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477454"/>
                  </a:ext>
                </a:extLst>
              </a:tr>
              <a:tr h="8560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Defect repair</a:t>
                      </a:r>
                    </a:p>
                  </a:txBody>
                  <a:tcPr marL="112934" marR="112934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Formally documented measures that must be undertaken to address the defects in the project components, which are recommended either to be repaired or replaced.</a:t>
                      </a:r>
                    </a:p>
                  </a:txBody>
                  <a:tcPr marL="112934" marR="112934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909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41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Change Requests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341925" y="1302040"/>
            <a:ext cx="3925275" cy="4481345"/>
          </a:xfrm>
          <a:noFill/>
          <a:ln/>
        </p:spPr>
        <p:txBody>
          <a:bodyPr/>
          <a:lstStyle/>
          <a:p>
            <a:r>
              <a:rPr lang="en-US" altLang="en-US" dirty="0"/>
              <a:t>Processed through the change control system for evaluation and approval.</a:t>
            </a:r>
          </a:p>
          <a:p>
            <a:r>
              <a:rPr lang="en-US" altLang="en-US" dirty="0"/>
              <a:t>Recommendations for taking corrective or preventive actions.</a:t>
            </a:r>
          </a:p>
          <a:p>
            <a:r>
              <a:rPr lang="en-US" altLang="en-US" dirty="0"/>
              <a:t>Can be raised by anyone related to the project using a change request form.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02040"/>
            <a:ext cx="3787468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24081"/>
      </p:ext>
    </p:extLst>
  </p:cSld>
  <p:clrMapOvr>
    <a:masterClrMapping/>
  </p:clrMapOvr>
</p:sld>
</file>

<file path=ppt/theme/theme1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A7B58FB6-96A1-4839-BF62-68814BAFB378}" vid="{BBEF813D-8056-4871-BD8D-94183E3F05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1396</Words>
  <Application>Microsoft Office PowerPoint</Application>
  <PresentationFormat>On-screen Show (4:3)</PresentationFormat>
  <Paragraphs>186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Myriad Pro</vt:lpstr>
      <vt:lpstr>Wingdings</vt:lpstr>
      <vt:lpstr>LO-CompTIA</vt:lpstr>
      <vt:lpstr>Planning for Change and Transition</vt:lpstr>
      <vt:lpstr>Integrated Change Control</vt:lpstr>
      <vt:lpstr>CCB</vt:lpstr>
      <vt:lpstr>Change Control Systems</vt:lpstr>
      <vt:lpstr>Types of Project Changes</vt:lpstr>
      <vt:lpstr>Causes of Project Changes</vt:lpstr>
      <vt:lpstr>Organizational Change Types</vt:lpstr>
      <vt:lpstr>Project Change Categories</vt:lpstr>
      <vt:lpstr>Change Requests</vt:lpstr>
      <vt:lpstr>Configuration Management</vt:lpstr>
      <vt:lpstr>Guidelines for Developing an  Integrated Change Control System</vt:lpstr>
      <vt:lpstr>PowerPoint Presentation</vt:lpstr>
      <vt:lpstr>Product Transition</vt:lpstr>
      <vt:lpstr>The Transition Plan</vt:lpstr>
      <vt:lpstr>Transition Plan Components</vt:lpstr>
      <vt:lpstr>Transition Dates</vt:lpstr>
      <vt:lpstr>Product Training Events</vt:lpstr>
      <vt:lpstr>Extended Support</vt:lpstr>
      <vt:lpstr>Guidelines for Developing a Transition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to Develop the Project Schedule</dc:title>
  <dc:creator>Laurie Perry</dc:creator>
  <cp:lastModifiedBy>Laurie Perry</cp:lastModifiedBy>
  <cp:revision>54</cp:revision>
  <dcterms:created xsi:type="dcterms:W3CDTF">2016-08-01T18:03:00Z</dcterms:created>
  <dcterms:modified xsi:type="dcterms:W3CDTF">2018-06-15T15:50:00Z</dcterms:modified>
</cp:coreProperties>
</file>