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61"/>
  </p:notesMasterIdLst>
  <p:handoutMasterIdLst>
    <p:handoutMasterId r:id="rId62"/>
  </p:handoutMasterIdLst>
  <p:sldIdLst>
    <p:sldId id="261" r:id="rId2"/>
    <p:sldId id="275" r:id="rId3"/>
    <p:sldId id="328" r:id="rId4"/>
    <p:sldId id="329" r:id="rId5"/>
    <p:sldId id="330" r:id="rId6"/>
    <p:sldId id="276" r:id="rId7"/>
    <p:sldId id="277" r:id="rId8"/>
    <p:sldId id="342" r:id="rId9"/>
    <p:sldId id="279" r:id="rId10"/>
    <p:sldId id="280" r:id="rId11"/>
    <p:sldId id="281" r:id="rId12"/>
    <p:sldId id="283" r:id="rId13"/>
    <p:sldId id="284" r:id="rId14"/>
    <p:sldId id="343" r:id="rId15"/>
    <p:sldId id="285" r:id="rId16"/>
    <p:sldId id="341" r:id="rId17"/>
    <p:sldId id="286" r:id="rId18"/>
    <p:sldId id="287" r:id="rId19"/>
    <p:sldId id="288" r:id="rId20"/>
    <p:sldId id="289" r:id="rId21"/>
    <p:sldId id="290" r:id="rId22"/>
    <p:sldId id="291" r:id="rId23"/>
    <p:sldId id="292" r:id="rId24"/>
    <p:sldId id="344" r:id="rId25"/>
    <p:sldId id="263" r:id="rId26"/>
    <p:sldId id="262" r:id="rId27"/>
    <p:sldId id="331" r:id="rId28"/>
    <p:sldId id="295" r:id="rId29"/>
    <p:sldId id="332" r:id="rId30"/>
    <p:sldId id="296" r:id="rId31"/>
    <p:sldId id="297" r:id="rId32"/>
    <p:sldId id="298" r:id="rId33"/>
    <p:sldId id="299" r:id="rId34"/>
    <p:sldId id="300" r:id="rId35"/>
    <p:sldId id="301" r:id="rId36"/>
    <p:sldId id="303" r:id="rId37"/>
    <p:sldId id="305" r:id="rId38"/>
    <p:sldId id="345" r:id="rId39"/>
    <p:sldId id="310" r:id="rId40"/>
    <p:sldId id="311" r:id="rId41"/>
    <p:sldId id="312" r:id="rId42"/>
    <p:sldId id="313" r:id="rId43"/>
    <p:sldId id="314" r:id="rId44"/>
    <p:sldId id="315" r:id="rId45"/>
    <p:sldId id="333" r:id="rId46"/>
    <p:sldId id="316" r:id="rId47"/>
    <p:sldId id="346" r:id="rId48"/>
    <p:sldId id="318" r:id="rId49"/>
    <p:sldId id="319" r:id="rId50"/>
    <p:sldId id="347" r:id="rId51"/>
    <p:sldId id="321" r:id="rId52"/>
    <p:sldId id="322" r:id="rId53"/>
    <p:sldId id="323" r:id="rId54"/>
    <p:sldId id="324" r:id="rId55"/>
    <p:sldId id="325" r:id="rId56"/>
    <p:sldId id="326" r:id="rId57"/>
    <p:sldId id="327" r:id="rId58"/>
    <p:sldId id="348" r:id="rId59"/>
    <p:sldId id="26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5667" autoAdjust="0"/>
  </p:normalViewPr>
  <p:slideViewPr>
    <p:cSldViewPr>
      <p:cViewPr varScale="1">
        <p:scale>
          <a:sx n="105" d="100"/>
          <a:sy n="105" d="100"/>
        </p:scale>
        <p:origin x="918" y="114"/>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59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C9C66-C267-44C8-919A-ECECD989A40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1982EE-3FBB-4330-A779-BE02BE23FBD1}">
      <dgm:prSet phldrT="[Text]"/>
      <dgm:spPr/>
      <dgm:t>
        <a:bodyPr/>
        <a:lstStyle/>
        <a:p>
          <a:r>
            <a:rPr lang="en-US" dirty="0"/>
            <a:t>Team building</a:t>
          </a:r>
        </a:p>
      </dgm:t>
    </dgm:pt>
    <dgm:pt modelId="{DD2E7947-5AD5-483B-A267-7F356A9009C0}" type="parTrans" cxnId="{9933131F-33F3-497C-B687-2688C70BCF9A}">
      <dgm:prSet/>
      <dgm:spPr/>
      <dgm:t>
        <a:bodyPr/>
        <a:lstStyle/>
        <a:p>
          <a:endParaRPr lang="en-US"/>
        </a:p>
      </dgm:t>
    </dgm:pt>
    <dgm:pt modelId="{6F5B3891-8638-408F-A3C3-48667CBA6453}" type="sibTrans" cxnId="{9933131F-33F3-497C-B687-2688C70BCF9A}">
      <dgm:prSet/>
      <dgm:spPr/>
      <dgm:t>
        <a:bodyPr/>
        <a:lstStyle/>
        <a:p>
          <a:endParaRPr lang="en-US"/>
        </a:p>
      </dgm:t>
    </dgm:pt>
    <dgm:pt modelId="{217C0B3B-11D3-4CB0-9C4C-B9D3B671076C}">
      <dgm:prSet phldrT="[Text]"/>
      <dgm:spPr>
        <a:solidFill>
          <a:schemeClr val="accent4">
            <a:lumMod val="75000"/>
          </a:schemeClr>
        </a:solidFill>
      </dgm:spPr>
      <dgm:t>
        <a:bodyPr/>
        <a:lstStyle/>
        <a:p>
          <a:r>
            <a:rPr lang="en-US" dirty="0"/>
            <a:t>Motivation</a:t>
          </a:r>
        </a:p>
      </dgm:t>
    </dgm:pt>
    <dgm:pt modelId="{05D392AB-AA30-487D-8F5F-980FE4DAECCA}" type="parTrans" cxnId="{F920AA31-F9EB-4CC8-9043-5562C2752D1C}">
      <dgm:prSet/>
      <dgm:spPr/>
      <dgm:t>
        <a:bodyPr/>
        <a:lstStyle/>
        <a:p>
          <a:endParaRPr lang="en-US"/>
        </a:p>
      </dgm:t>
    </dgm:pt>
    <dgm:pt modelId="{40FC1FE2-113C-4C24-ABE0-27314B51AE0F}" type="sibTrans" cxnId="{F920AA31-F9EB-4CC8-9043-5562C2752D1C}">
      <dgm:prSet/>
      <dgm:spPr/>
      <dgm:t>
        <a:bodyPr/>
        <a:lstStyle/>
        <a:p>
          <a:endParaRPr lang="en-US"/>
        </a:p>
      </dgm:t>
    </dgm:pt>
    <dgm:pt modelId="{795103E9-D299-447C-9C6D-4FA1CC68F877}">
      <dgm:prSet phldrT="[Text]"/>
      <dgm:spPr/>
      <dgm:t>
        <a:bodyPr/>
        <a:lstStyle/>
        <a:p>
          <a:r>
            <a:rPr lang="en-US" dirty="0"/>
            <a:t>Communication</a:t>
          </a:r>
        </a:p>
      </dgm:t>
    </dgm:pt>
    <dgm:pt modelId="{E2FDFE59-A127-40A9-9A2D-95B239BCAC61}" type="parTrans" cxnId="{B357B1B5-B4B6-4236-9A45-D7CF8DD9E2B8}">
      <dgm:prSet/>
      <dgm:spPr/>
      <dgm:t>
        <a:bodyPr/>
        <a:lstStyle/>
        <a:p>
          <a:endParaRPr lang="en-US"/>
        </a:p>
      </dgm:t>
    </dgm:pt>
    <dgm:pt modelId="{60A95768-81B6-48B8-AD89-E34B5FEC8535}" type="sibTrans" cxnId="{B357B1B5-B4B6-4236-9A45-D7CF8DD9E2B8}">
      <dgm:prSet/>
      <dgm:spPr/>
      <dgm:t>
        <a:bodyPr/>
        <a:lstStyle/>
        <a:p>
          <a:endParaRPr lang="en-US"/>
        </a:p>
      </dgm:t>
    </dgm:pt>
    <dgm:pt modelId="{86B02D26-404E-48A5-A72E-453978EE10C2}">
      <dgm:prSet phldrT="[Text]"/>
      <dgm:spPr>
        <a:solidFill>
          <a:schemeClr val="accent6">
            <a:lumMod val="75000"/>
          </a:schemeClr>
        </a:solidFill>
      </dgm:spPr>
      <dgm:t>
        <a:bodyPr/>
        <a:lstStyle/>
        <a:p>
          <a:r>
            <a:rPr lang="en-US" dirty="0"/>
            <a:t>Influencing</a:t>
          </a:r>
        </a:p>
      </dgm:t>
    </dgm:pt>
    <dgm:pt modelId="{3B0BDBE9-6307-4BC8-BD5E-09B2B0CA006D}" type="parTrans" cxnId="{DDC06452-A3A3-4D41-A387-138C3BAA5AC3}">
      <dgm:prSet/>
      <dgm:spPr/>
      <dgm:t>
        <a:bodyPr/>
        <a:lstStyle/>
        <a:p>
          <a:endParaRPr lang="en-US"/>
        </a:p>
      </dgm:t>
    </dgm:pt>
    <dgm:pt modelId="{3F81EA2D-BDE8-4806-B3D2-A6E0CEF0417C}" type="sibTrans" cxnId="{DDC06452-A3A3-4D41-A387-138C3BAA5AC3}">
      <dgm:prSet/>
      <dgm:spPr/>
      <dgm:t>
        <a:bodyPr/>
        <a:lstStyle/>
        <a:p>
          <a:endParaRPr lang="en-US"/>
        </a:p>
      </dgm:t>
    </dgm:pt>
    <dgm:pt modelId="{93C8E9E3-D03B-433B-83E2-C81E979EAA79}">
      <dgm:prSet phldrT="[Text]"/>
      <dgm:spPr/>
      <dgm:t>
        <a:bodyPr/>
        <a:lstStyle/>
        <a:p>
          <a:r>
            <a:rPr lang="en-US" dirty="0"/>
            <a:t>Decision making</a:t>
          </a:r>
        </a:p>
      </dgm:t>
    </dgm:pt>
    <dgm:pt modelId="{0696E756-8B25-48B7-A319-94AFFCB0E0B8}" type="parTrans" cxnId="{8E29314A-0E2F-4BFE-B4B1-050CBD018FC4}">
      <dgm:prSet/>
      <dgm:spPr/>
      <dgm:t>
        <a:bodyPr/>
        <a:lstStyle/>
        <a:p>
          <a:endParaRPr lang="en-US"/>
        </a:p>
      </dgm:t>
    </dgm:pt>
    <dgm:pt modelId="{2C512A06-701B-4975-A7EB-612481E9D361}" type="sibTrans" cxnId="{8E29314A-0E2F-4BFE-B4B1-050CBD018FC4}">
      <dgm:prSet/>
      <dgm:spPr/>
      <dgm:t>
        <a:bodyPr/>
        <a:lstStyle/>
        <a:p>
          <a:endParaRPr lang="en-US"/>
        </a:p>
      </dgm:t>
    </dgm:pt>
    <dgm:pt modelId="{17A69AFE-FA7F-45AE-B5A3-E7450BD8B82B}">
      <dgm:prSet phldrT="[Text]"/>
      <dgm:spPr/>
      <dgm:t>
        <a:bodyPr/>
        <a:lstStyle/>
        <a:p>
          <a:r>
            <a:rPr lang="en-US" dirty="0"/>
            <a:t>Political and cultural awareness</a:t>
          </a:r>
        </a:p>
      </dgm:t>
    </dgm:pt>
    <dgm:pt modelId="{B26D3E07-15AC-48E1-9210-A1760AA5D4B9}" type="parTrans" cxnId="{02B6978D-00E6-42F1-8CD0-92D789049E26}">
      <dgm:prSet/>
      <dgm:spPr/>
      <dgm:t>
        <a:bodyPr/>
        <a:lstStyle/>
        <a:p>
          <a:endParaRPr lang="en-US"/>
        </a:p>
      </dgm:t>
    </dgm:pt>
    <dgm:pt modelId="{FE23122C-A5E9-4D33-8384-0D48A4121AAB}" type="sibTrans" cxnId="{02B6978D-00E6-42F1-8CD0-92D789049E26}">
      <dgm:prSet/>
      <dgm:spPr/>
      <dgm:t>
        <a:bodyPr/>
        <a:lstStyle/>
        <a:p>
          <a:endParaRPr lang="en-US"/>
        </a:p>
      </dgm:t>
    </dgm:pt>
    <dgm:pt modelId="{FAB7C520-F00C-4EFE-AA82-64E796A7E5A6}">
      <dgm:prSet phldrT="[Text]"/>
      <dgm:spPr>
        <a:solidFill>
          <a:schemeClr val="accent4">
            <a:lumMod val="75000"/>
          </a:schemeClr>
        </a:solidFill>
      </dgm:spPr>
      <dgm:t>
        <a:bodyPr/>
        <a:lstStyle/>
        <a:p>
          <a:r>
            <a:rPr lang="en-US" dirty="0"/>
            <a:t>Negotiation</a:t>
          </a:r>
        </a:p>
      </dgm:t>
    </dgm:pt>
    <dgm:pt modelId="{F757E0CC-C8B3-4F08-A0DC-D89DF6271C4D}" type="parTrans" cxnId="{412C610F-57F0-4CF1-8DCC-278ECC020ACA}">
      <dgm:prSet/>
      <dgm:spPr/>
      <dgm:t>
        <a:bodyPr/>
        <a:lstStyle/>
        <a:p>
          <a:endParaRPr lang="en-US"/>
        </a:p>
      </dgm:t>
    </dgm:pt>
    <dgm:pt modelId="{ACF51206-42A8-4DEE-90F8-5BF4FF746C0A}" type="sibTrans" cxnId="{412C610F-57F0-4CF1-8DCC-278ECC020ACA}">
      <dgm:prSet/>
      <dgm:spPr/>
      <dgm:t>
        <a:bodyPr/>
        <a:lstStyle/>
        <a:p>
          <a:endParaRPr lang="en-US"/>
        </a:p>
      </dgm:t>
    </dgm:pt>
    <dgm:pt modelId="{05627785-A093-4EDA-A5D5-5E60D193967D}">
      <dgm:prSet phldrT="[Text]"/>
      <dgm:spPr/>
      <dgm:t>
        <a:bodyPr/>
        <a:lstStyle/>
        <a:p>
          <a:r>
            <a:rPr lang="en-US" dirty="0"/>
            <a:t>Leadership</a:t>
          </a:r>
        </a:p>
      </dgm:t>
    </dgm:pt>
    <dgm:pt modelId="{F4F18A79-E20F-4372-939A-8E927A102C55}" type="parTrans" cxnId="{5792DCCF-486E-4869-927C-C1EF9BE6A0E0}">
      <dgm:prSet/>
      <dgm:spPr/>
      <dgm:t>
        <a:bodyPr/>
        <a:lstStyle/>
        <a:p>
          <a:endParaRPr lang="en-US"/>
        </a:p>
      </dgm:t>
    </dgm:pt>
    <dgm:pt modelId="{630355C5-0F35-4B82-A777-AC62C9C0AAF9}" type="sibTrans" cxnId="{5792DCCF-486E-4869-927C-C1EF9BE6A0E0}">
      <dgm:prSet/>
      <dgm:spPr/>
      <dgm:t>
        <a:bodyPr/>
        <a:lstStyle/>
        <a:p>
          <a:endParaRPr lang="en-US"/>
        </a:p>
      </dgm:t>
    </dgm:pt>
    <dgm:pt modelId="{A541EC7F-53D9-4C74-A570-2CFE80D004EA}" type="pres">
      <dgm:prSet presAssocID="{CF6C9C66-C267-44C8-919A-ECECD989A404}" presName="diagram" presStyleCnt="0">
        <dgm:presLayoutVars>
          <dgm:dir/>
          <dgm:resizeHandles val="exact"/>
        </dgm:presLayoutVars>
      </dgm:prSet>
      <dgm:spPr/>
    </dgm:pt>
    <dgm:pt modelId="{B04EA925-F004-4660-AFE9-0B51E0344D4E}" type="pres">
      <dgm:prSet presAssocID="{05627785-A093-4EDA-A5D5-5E60D193967D}" presName="node" presStyleLbl="node1" presStyleIdx="0" presStyleCnt="8">
        <dgm:presLayoutVars>
          <dgm:bulletEnabled val="1"/>
        </dgm:presLayoutVars>
      </dgm:prSet>
      <dgm:spPr/>
    </dgm:pt>
    <dgm:pt modelId="{03D3EA0D-85C9-4B02-A4B0-29E26AEA5568}" type="pres">
      <dgm:prSet presAssocID="{630355C5-0F35-4B82-A777-AC62C9C0AAF9}" presName="sibTrans" presStyleCnt="0"/>
      <dgm:spPr/>
    </dgm:pt>
    <dgm:pt modelId="{32A1879B-B21D-4DC7-990D-D1357427FC74}" type="pres">
      <dgm:prSet presAssocID="{741982EE-3FBB-4330-A779-BE02BE23FBD1}" presName="node" presStyleLbl="node1" presStyleIdx="1" presStyleCnt="8">
        <dgm:presLayoutVars>
          <dgm:bulletEnabled val="1"/>
        </dgm:presLayoutVars>
      </dgm:prSet>
      <dgm:spPr/>
    </dgm:pt>
    <dgm:pt modelId="{0B0BBB61-064A-43EE-9096-ECF69AF4909B}" type="pres">
      <dgm:prSet presAssocID="{6F5B3891-8638-408F-A3C3-48667CBA6453}" presName="sibTrans" presStyleCnt="0"/>
      <dgm:spPr/>
    </dgm:pt>
    <dgm:pt modelId="{4667AA9F-7D59-4270-9DBE-C3B9DC0BBFAB}" type="pres">
      <dgm:prSet presAssocID="{217C0B3B-11D3-4CB0-9C4C-B9D3B671076C}" presName="node" presStyleLbl="node1" presStyleIdx="2" presStyleCnt="8">
        <dgm:presLayoutVars>
          <dgm:bulletEnabled val="1"/>
        </dgm:presLayoutVars>
      </dgm:prSet>
      <dgm:spPr/>
    </dgm:pt>
    <dgm:pt modelId="{99FA5454-ED9D-488F-A3BE-C2B8251CA94B}" type="pres">
      <dgm:prSet presAssocID="{40FC1FE2-113C-4C24-ABE0-27314B51AE0F}" presName="sibTrans" presStyleCnt="0"/>
      <dgm:spPr/>
    </dgm:pt>
    <dgm:pt modelId="{5FD53040-D25C-4EDD-917D-DFC9A60ADF8C}" type="pres">
      <dgm:prSet presAssocID="{795103E9-D299-447C-9C6D-4FA1CC68F877}" presName="node" presStyleLbl="node1" presStyleIdx="3" presStyleCnt="8">
        <dgm:presLayoutVars>
          <dgm:bulletEnabled val="1"/>
        </dgm:presLayoutVars>
      </dgm:prSet>
      <dgm:spPr/>
    </dgm:pt>
    <dgm:pt modelId="{A0D01441-C384-4972-BB64-DE9465A2E521}" type="pres">
      <dgm:prSet presAssocID="{60A95768-81B6-48B8-AD89-E34B5FEC8535}" presName="sibTrans" presStyleCnt="0"/>
      <dgm:spPr/>
    </dgm:pt>
    <dgm:pt modelId="{EC28EFEF-87D4-49BC-BA63-2E90F3653009}" type="pres">
      <dgm:prSet presAssocID="{86B02D26-404E-48A5-A72E-453978EE10C2}" presName="node" presStyleLbl="node1" presStyleIdx="4" presStyleCnt="8">
        <dgm:presLayoutVars>
          <dgm:bulletEnabled val="1"/>
        </dgm:presLayoutVars>
      </dgm:prSet>
      <dgm:spPr/>
    </dgm:pt>
    <dgm:pt modelId="{C13B9822-05F4-44D7-8146-C9293A0A034F}" type="pres">
      <dgm:prSet presAssocID="{3F81EA2D-BDE8-4806-B3D2-A6E0CEF0417C}" presName="sibTrans" presStyleCnt="0"/>
      <dgm:spPr/>
    </dgm:pt>
    <dgm:pt modelId="{DB189206-99CB-4511-A7B9-54A6678341A9}" type="pres">
      <dgm:prSet presAssocID="{93C8E9E3-D03B-433B-83E2-C81E979EAA79}" presName="node" presStyleLbl="node1" presStyleIdx="5" presStyleCnt="8">
        <dgm:presLayoutVars>
          <dgm:bulletEnabled val="1"/>
        </dgm:presLayoutVars>
      </dgm:prSet>
      <dgm:spPr/>
    </dgm:pt>
    <dgm:pt modelId="{9FE0DCC9-2CFF-42F1-A79D-A0826DF67A11}" type="pres">
      <dgm:prSet presAssocID="{2C512A06-701B-4975-A7EB-612481E9D361}" presName="sibTrans" presStyleCnt="0"/>
      <dgm:spPr/>
    </dgm:pt>
    <dgm:pt modelId="{B06AC348-C0DE-4C29-B02F-DD7181A37287}" type="pres">
      <dgm:prSet presAssocID="{17A69AFE-FA7F-45AE-B5A3-E7450BD8B82B}" presName="node" presStyleLbl="node1" presStyleIdx="6" presStyleCnt="8">
        <dgm:presLayoutVars>
          <dgm:bulletEnabled val="1"/>
        </dgm:presLayoutVars>
      </dgm:prSet>
      <dgm:spPr/>
    </dgm:pt>
    <dgm:pt modelId="{13A4172A-36E6-4690-80BD-ACC07BC42366}" type="pres">
      <dgm:prSet presAssocID="{FE23122C-A5E9-4D33-8384-0D48A4121AAB}" presName="sibTrans" presStyleCnt="0"/>
      <dgm:spPr/>
    </dgm:pt>
    <dgm:pt modelId="{DA01100E-42B6-4D07-B313-6C78F2115462}" type="pres">
      <dgm:prSet presAssocID="{FAB7C520-F00C-4EFE-AA82-64E796A7E5A6}" presName="node" presStyleLbl="node1" presStyleIdx="7" presStyleCnt="8">
        <dgm:presLayoutVars>
          <dgm:bulletEnabled val="1"/>
        </dgm:presLayoutVars>
      </dgm:prSet>
      <dgm:spPr/>
    </dgm:pt>
  </dgm:ptLst>
  <dgm:cxnLst>
    <dgm:cxn modelId="{5E9C800E-2481-4E2D-9376-E6A6469195E5}" type="presOf" srcId="{05627785-A093-4EDA-A5D5-5E60D193967D}" destId="{B04EA925-F004-4660-AFE9-0B51E0344D4E}" srcOrd="0" destOrd="0" presId="urn:microsoft.com/office/officeart/2005/8/layout/default"/>
    <dgm:cxn modelId="{412C610F-57F0-4CF1-8DCC-278ECC020ACA}" srcId="{CF6C9C66-C267-44C8-919A-ECECD989A404}" destId="{FAB7C520-F00C-4EFE-AA82-64E796A7E5A6}" srcOrd="7" destOrd="0" parTransId="{F757E0CC-C8B3-4F08-A0DC-D89DF6271C4D}" sibTransId="{ACF51206-42A8-4DEE-90F8-5BF4FF746C0A}"/>
    <dgm:cxn modelId="{9933131F-33F3-497C-B687-2688C70BCF9A}" srcId="{CF6C9C66-C267-44C8-919A-ECECD989A404}" destId="{741982EE-3FBB-4330-A779-BE02BE23FBD1}" srcOrd="1" destOrd="0" parTransId="{DD2E7947-5AD5-483B-A267-7F356A9009C0}" sibTransId="{6F5B3891-8638-408F-A3C3-48667CBA6453}"/>
    <dgm:cxn modelId="{E2D66C22-0005-4E03-BF94-11512CD9FFCF}" type="presOf" srcId="{17A69AFE-FA7F-45AE-B5A3-E7450BD8B82B}" destId="{B06AC348-C0DE-4C29-B02F-DD7181A37287}" srcOrd="0" destOrd="0" presId="urn:microsoft.com/office/officeart/2005/8/layout/default"/>
    <dgm:cxn modelId="{F920AA31-F9EB-4CC8-9043-5562C2752D1C}" srcId="{CF6C9C66-C267-44C8-919A-ECECD989A404}" destId="{217C0B3B-11D3-4CB0-9C4C-B9D3B671076C}" srcOrd="2" destOrd="0" parTransId="{05D392AB-AA30-487D-8F5F-980FE4DAECCA}" sibTransId="{40FC1FE2-113C-4C24-ABE0-27314B51AE0F}"/>
    <dgm:cxn modelId="{8E29314A-0E2F-4BFE-B4B1-050CBD018FC4}" srcId="{CF6C9C66-C267-44C8-919A-ECECD989A404}" destId="{93C8E9E3-D03B-433B-83E2-C81E979EAA79}" srcOrd="5" destOrd="0" parTransId="{0696E756-8B25-48B7-A319-94AFFCB0E0B8}" sibTransId="{2C512A06-701B-4975-A7EB-612481E9D361}"/>
    <dgm:cxn modelId="{59BB1A6B-E6D0-4086-8F6E-405D80474893}" type="presOf" srcId="{741982EE-3FBB-4330-A779-BE02BE23FBD1}" destId="{32A1879B-B21D-4DC7-990D-D1357427FC74}" srcOrd="0" destOrd="0" presId="urn:microsoft.com/office/officeart/2005/8/layout/default"/>
    <dgm:cxn modelId="{DDC06452-A3A3-4D41-A387-138C3BAA5AC3}" srcId="{CF6C9C66-C267-44C8-919A-ECECD989A404}" destId="{86B02D26-404E-48A5-A72E-453978EE10C2}" srcOrd="4" destOrd="0" parTransId="{3B0BDBE9-6307-4BC8-BD5E-09B2B0CA006D}" sibTransId="{3F81EA2D-BDE8-4806-B3D2-A6E0CEF0417C}"/>
    <dgm:cxn modelId="{EA6B2184-3392-4154-A2E8-DAA30C4EAA2F}" type="presOf" srcId="{86B02D26-404E-48A5-A72E-453978EE10C2}" destId="{EC28EFEF-87D4-49BC-BA63-2E90F3653009}" srcOrd="0" destOrd="0" presId="urn:microsoft.com/office/officeart/2005/8/layout/default"/>
    <dgm:cxn modelId="{02B6978D-00E6-42F1-8CD0-92D789049E26}" srcId="{CF6C9C66-C267-44C8-919A-ECECD989A404}" destId="{17A69AFE-FA7F-45AE-B5A3-E7450BD8B82B}" srcOrd="6" destOrd="0" parTransId="{B26D3E07-15AC-48E1-9210-A1760AA5D4B9}" sibTransId="{FE23122C-A5E9-4D33-8384-0D48A4121AAB}"/>
    <dgm:cxn modelId="{B357B1B5-B4B6-4236-9A45-D7CF8DD9E2B8}" srcId="{CF6C9C66-C267-44C8-919A-ECECD989A404}" destId="{795103E9-D299-447C-9C6D-4FA1CC68F877}" srcOrd="3" destOrd="0" parTransId="{E2FDFE59-A127-40A9-9A2D-95B239BCAC61}" sibTransId="{60A95768-81B6-48B8-AD89-E34B5FEC8535}"/>
    <dgm:cxn modelId="{3684D4C0-206D-4A4E-98C6-ED4C23ECA3AD}" type="presOf" srcId="{93C8E9E3-D03B-433B-83E2-C81E979EAA79}" destId="{DB189206-99CB-4511-A7B9-54A6678341A9}" srcOrd="0" destOrd="0" presId="urn:microsoft.com/office/officeart/2005/8/layout/default"/>
    <dgm:cxn modelId="{09E898C1-B243-499F-9C65-DB65D1DC4EF3}" type="presOf" srcId="{795103E9-D299-447C-9C6D-4FA1CC68F877}" destId="{5FD53040-D25C-4EDD-917D-DFC9A60ADF8C}" srcOrd="0" destOrd="0" presId="urn:microsoft.com/office/officeart/2005/8/layout/default"/>
    <dgm:cxn modelId="{DE6C59C6-12DA-4CC3-A991-1E0905DD8AF3}" type="presOf" srcId="{FAB7C520-F00C-4EFE-AA82-64E796A7E5A6}" destId="{DA01100E-42B6-4D07-B313-6C78F2115462}" srcOrd="0" destOrd="0" presId="urn:microsoft.com/office/officeart/2005/8/layout/default"/>
    <dgm:cxn modelId="{5792DCCF-486E-4869-927C-C1EF9BE6A0E0}" srcId="{CF6C9C66-C267-44C8-919A-ECECD989A404}" destId="{05627785-A093-4EDA-A5D5-5E60D193967D}" srcOrd="0" destOrd="0" parTransId="{F4F18A79-E20F-4372-939A-8E927A102C55}" sibTransId="{630355C5-0F35-4B82-A777-AC62C9C0AAF9}"/>
    <dgm:cxn modelId="{D92963DE-A5CE-41FA-8545-79C45DDF6DE2}" type="presOf" srcId="{217C0B3B-11D3-4CB0-9C4C-B9D3B671076C}" destId="{4667AA9F-7D59-4270-9DBE-C3B9DC0BBFAB}" srcOrd="0" destOrd="0" presId="urn:microsoft.com/office/officeart/2005/8/layout/default"/>
    <dgm:cxn modelId="{496313E6-4C94-460D-B87B-8A7BF0ED4512}" type="presOf" srcId="{CF6C9C66-C267-44C8-919A-ECECD989A404}" destId="{A541EC7F-53D9-4C74-A570-2CFE80D004EA}" srcOrd="0" destOrd="0" presId="urn:microsoft.com/office/officeart/2005/8/layout/default"/>
    <dgm:cxn modelId="{01D323B1-4896-42CB-96BB-D93D92C71569}" type="presParOf" srcId="{A541EC7F-53D9-4C74-A570-2CFE80D004EA}" destId="{B04EA925-F004-4660-AFE9-0B51E0344D4E}" srcOrd="0" destOrd="0" presId="urn:microsoft.com/office/officeart/2005/8/layout/default"/>
    <dgm:cxn modelId="{38A270BA-28D9-42DB-8439-8D722661C98B}" type="presParOf" srcId="{A541EC7F-53D9-4C74-A570-2CFE80D004EA}" destId="{03D3EA0D-85C9-4B02-A4B0-29E26AEA5568}" srcOrd="1" destOrd="0" presId="urn:microsoft.com/office/officeart/2005/8/layout/default"/>
    <dgm:cxn modelId="{AB308EF8-D01C-4F70-94B2-81DFF4DCE1A2}" type="presParOf" srcId="{A541EC7F-53D9-4C74-A570-2CFE80D004EA}" destId="{32A1879B-B21D-4DC7-990D-D1357427FC74}" srcOrd="2" destOrd="0" presId="urn:microsoft.com/office/officeart/2005/8/layout/default"/>
    <dgm:cxn modelId="{5B087580-1A31-4957-80B7-5FF0D61AF667}" type="presParOf" srcId="{A541EC7F-53D9-4C74-A570-2CFE80D004EA}" destId="{0B0BBB61-064A-43EE-9096-ECF69AF4909B}" srcOrd="3" destOrd="0" presId="urn:microsoft.com/office/officeart/2005/8/layout/default"/>
    <dgm:cxn modelId="{30B1B86C-5DEF-48CC-9782-08AD65E7FAF9}" type="presParOf" srcId="{A541EC7F-53D9-4C74-A570-2CFE80D004EA}" destId="{4667AA9F-7D59-4270-9DBE-C3B9DC0BBFAB}" srcOrd="4" destOrd="0" presId="urn:microsoft.com/office/officeart/2005/8/layout/default"/>
    <dgm:cxn modelId="{8CE3527A-6871-442E-A6A6-93EA7EC6D782}" type="presParOf" srcId="{A541EC7F-53D9-4C74-A570-2CFE80D004EA}" destId="{99FA5454-ED9D-488F-A3BE-C2B8251CA94B}" srcOrd="5" destOrd="0" presId="urn:microsoft.com/office/officeart/2005/8/layout/default"/>
    <dgm:cxn modelId="{4E96F009-6E36-4F50-A011-557994976432}" type="presParOf" srcId="{A541EC7F-53D9-4C74-A570-2CFE80D004EA}" destId="{5FD53040-D25C-4EDD-917D-DFC9A60ADF8C}" srcOrd="6" destOrd="0" presId="urn:microsoft.com/office/officeart/2005/8/layout/default"/>
    <dgm:cxn modelId="{14520AB3-BA05-49DC-BAB6-DA0D89848BD3}" type="presParOf" srcId="{A541EC7F-53D9-4C74-A570-2CFE80D004EA}" destId="{A0D01441-C384-4972-BB64-DE9465A2E521}" srcOrd="7" destOrd="0" presId="urn:microsoft.com/office/officeart/2005/8/layout/default"/>
    <dgm:cxn modelId="{FDC48216-B18D-48A4-A549-0091A2C0FF1F}" type="presParOf" srcId="{A541EC7F-53D9-4C74-A570-2CFE80D004EA}" destId="{EC28EFEF-87D4-49BC-BA63-2E90F3653009}" srcOrd="8" destOrd="0" presId="urn:microsoft.com/office/officeart/2005/8/layout/default"/>
    <dgm:cxn modelId="{FAEBFC6B-E2AD-42DD-8AAF-7FA0F3A06997}" type="presParOf" srcId="{A541EC7F-53D9-4C74-A570-2CFE80D004EA}" destId="{C13B9822-05F4-44D7-8146-C9293A0A034F}" srcOrd="9" destOrd="0" presId="urn:microsoft.com/office/officeart/2005/8/layout/default"/>
    <dgm:cxn modelId="{301832E0-FE0E-4132-A4A8-8FF8F4C38E50}" type="presParOf" srcId="{A541EC7F-53D9-4C74-A570-2CFE80D004EA}" destId="{DB189206-99CB-4511-A7B9-54A6678341A9}" srcOrd="10" destOrd="0" presId="urn:microsoft.com/office/officeart/2005/8/layout/default"/>
    <dgm:cxn modelId="{B0BE1BAF-7C01-4B43-A451-A9A7804E6CEB}" type="presParOf" srcId="{A541EC7F-53D9-4C74-A570-2CFE80D004EA}" destId="{9FE0DCC9-2CFF-42F1-A79D-A0826DF67A11}" srcOrd="11" destOrd="0" presId="urn:microsoft.com/office/officeart/2005/8/layout/default"/>
    <dgm:cxn modelId="{E0D24E4E-E8F5-4DD2-8E45-C3C5D43626C0}" type="presParOf" srcId="{A541EC7F-53D9-4C74-A570-2CFE80D004EA}" destId="{B06AC348-C0DE-4C29-B02F-DD7181A37287}" srcOrd="12" destOrd="0" presId="urn:microsoft.com/office/officeart/2005/8/layout/default"/>
    <dgm:cxn modelId="{30713F22-7946-450F-8DFD-2549AF42733E}" type="presParOf" srcId="{A541EC7F-53D9-4C74-A570-2CFE80D004EA}" destId="{13A4172A-36E6-4690-80BD-ACC07BC42366}" srcOrd="13" destOrd="0" presId="urn:microsoft.com/office/officeart/2005/8/layout/default"/>
    <dgm:cxn modelId="{A532B3F4-6F42-4615-903C-A181AC53F04F}" type="presParOf" srcId="{A541EC7F-53D9-4C74-A570-2CFE80D004EA}" destId="{DA01100E-42B6-4D07-B313-6C78F211546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F1C73-6B0A-42CD-A2F5-484B3C5006A5}" type="doc">
      <dgm:prSet loTypeId="urn:microsoft.com/office/officeart/2011/layout/InterconnectedBlockProcess" loCatId="process" qsTypeId="urn:microsoft.com/office/officeart/2005/8/quickstyle/simple1" qsCatId="simple" csTypeId="urn:microsoft.com/office/officeart/2005/8/colors/colorful5" csCatId="colorful" phldr="1"/>
      <dgm:spPr/>
    </dgm:pt>
    <dgm:pt modelId="{3EDFFBE4-27BF-45ED-99E1-09A7BBACB7A8}">
      <dgm:prSet phldrT="[Text]"/>
      <dgm:spPr/>
      <dgm:t>
        <a:bodyPr/>
        <a:lstStyle/>
        <a:p>
          <a:r>
            <a:rPr lang="en-US" dirty="0"/>
            <a:t>Forming</a:t>
          </a:r>
        </a:p>
      </dgm:t>
    </dgm:pt>
    <dgm:pt modelId="{ADAE5BB0-FE1A-44BF-9A49-12BB0DF041BD}" type="parTrans" cxnId="{48D3AC17-94D1-44A8-B46D-7FCD376841FE}">
      <dgm:prSet/>
      <dgm:spPr/>
      <dgm:t>
        <a:bodyPr/>
        <a:lstStyle/>
        <a:p>
          <a:endParaRPr lang="en-US"/>
        </a:p>
      </dgm:t>
    </dgm:pt>
    <dgm:pt modelId="{02BCC0CC-EF41-4148-9CDF-54F3769CBA9E}" type="sibTrans" cxnId="{48D3AC17-94D1-44A8-B46D-7FCD376841FE}">
      <dgm:prSet/>
      <dgm:spPr/>
      <dgm:t>
        <a:bodyPr/>
        <a:lstStyle/>
        <a:p>
          <a:endParaRPr lang="en-US"/>
        </a:p>
      </dgm:t>
    </dgm:pt>
    <dgm:pt modelId="{C83A7724-4622-45CF-AF86-FF8DC3C7A53F}">
      <dgm:prSet phldrT="[Text]"/>
      <dgm:spPr/>
      <dgm:t>
        <a:bodyPr/>
        <a:lstStyle/>
        <a:p>
          <a:r>
            <a:rPr lang="en-US" dirty="0"/>
            <a:t>Storming</a:t>
          </a:r>
        </a:p>
      </dgm:t>
    </dgm:pt>
    <dgm:pt modelId="{F624DA57-4288-4CE5-BAF3-F026BDC3FD9E}" type="parTrans" cxnId="{4F52186A-B988-4ACD-95C5-833D27700CB0}">
      <dgm:prSet/>
      <dgm:spPr/>
      <dgm:t>
        <a:bodyPr/>
        <a:lstStyle/>
        <a:p>
          <a:endParaRPr lang="en-US"/>
        </a:p>
      </dgm:t>
    </dgm:pt>
    <dgm:pt modelId="{21CEBC76-DF22-4BE9-9ACB-F8FA22A3860B}" type="sibTrans" cxnId="{4F52186A-B988-4ACD-95C5-833D27700CB0}">
      <dgm:prSet/>
      <dgm:spPr/>
      <dgm:t>
        <a:bodyPr/>
        <a:lstStyle/>
        <a:p>
          <a:endParaRPr lang="en-US"/>
        </a:p>
      </dgm:t>
    </dgm:pt>
    <dgm:pt modelId="{CA26D7F6-FCFE-47DD-B2EE-7159DAB33F29}">
      <dgm:prSet phldrT="[Text]"/>
      <dgm:spPr/>
      <dgm:t>
        <a:bodyPr/>
        <a:lstStyle/>
        <a:p>
          <a:r>
            <a:rPr lang="en-US" dirty="0"/>
            <a:t>Performing</a:t>
          </a:r>
        </a:p>
      </dgm:t>
    </dgm:pt>
    <dgm:pt modelId="{884B8BC1-40FD-49EA-88A1-EF6C87501F02}" type="parTrans" cxnId="{E4CCB22E-BCDA-4024-AE41-B944C4864149}">
      <dgm:prSet/>
      <dgm:spPr/>
      <dgm:t>
        <a:bodyPr/>
        <a:lstStyle/>
        <a:p>
          <a:endParaRPr lang="en-US"/>
        </a:p>
      </dgm:t>
    </dgm:pt>
    <dgm:pt modelId="{F0937709-AEF8-4B8A-95EE-BFF9BD6C4617}" type="sibTrans" cxnId="{E4CCB22E-BCDA-4024-AE41-B944C4864149}">
      <dgm:prSet/>
      <dgm:spPr/>
      <dgm:t>
        <a:bodyPr/>
        <a:lstStyle/>
        <a:p>
          <a:endParaRPr lang="en-US"/>
        </a:p>
      </dgm:t>
    </dgm:pt>
    <dgm:pt modelId="{587F08EA-89E5-4353-B18C-3BF4EEEF2565}">
      <dgm:prSet phldrT="[Text]"/>
      <dgm:spPr/>
      <dgm:t>
        <a:bodyPr/>
        <a:lstStyle/>
        <a:p>
          <a:r>
            <a:rPr lang="en-US" dirty="0"/>
            <a:t>Adjourning</a:t>
          </a:r>
        </a:p>
      </dgm:t>
    </dgm:pt>
    <dgm:pt modelId="{B0D53595-F4C6-4BB6-BE1A-63AF25AAD2BF}" type="parTrans" cxnId="{A24129C6-68E1-4F2C-A197-06CA3BE86A25}">
      <dgm:prSet/>
      <dgm:spPr/>
      <dgm:t>
        <a:bodyPr/>
        <a:lstStyle/>
        <a:p>
          <a:endParaRPr lang="en-US"/>
        </a:p>
      </dgm:t>
    </dgm:pt>
    <dgm:pt modelId="{CAB74868-E43B-4882-945F-33C41375E9B7}" type="sibTrans" cxnId="{A24129C6-68E1-4F2C-A197-06CA3BE86A25}">
      <dgm:prSet/>
      <dgm:spPr/>
      <dgm:t>
        <a:bodyPr/>
        <a:lstStyle/>
        <a:p>
          <a:endParaRPr lang="en-US"/>
        </a:p>
      </dgm:t>
    </dgm:pt>
    <dgm:pt modelId="{24E6BEDF-CDAB-4174-B89E-4F0A716FA72B}">
      <dgm:prSet/>
      <dgm:spPr/>
      <dgm:t>
        <a:bodyPr/>
        <a:lstStyle/>
        <a:p>
          <a:r>
            <a:rPr lang="en-US" b="0" i="0" u="none" baseline="0" dirty="0"/>
            <a:t>Team members complete their assigned work and shift to the next project or assigned task.</a:t>
          </a:r>
          <a:endParaRPr lang="en-US" dirty="0"/>
        </a:p>
      </dgm:t>
    </dgm:pt>
    <dgm:pt modelId="{9EC629F3-7578-49F0-A6D0-353790A9DA83}" type="parTrans" cxnId="{6DA05882-D2DC-408F-A2E9-A42E30C20027}">
      <dgm:prSet/>
      <dgm:spPr/>
      <dgm:t>
        <a:bodyPr/>
        <a:lstStyle/>
        <a:p>
          <a:endParaRPr lang="en-US"/>
        </a:p>
      </dgm:t>
    </dgm:pt>
    <dgm:pt modelId="{A0587AD0-882C-47A4-A635-42AB4B7E0043}" type="sibTrans" cxnId="{6DA05882-D2DC-408F-A2E9-A42E30C20027}">
      <dgm:prSet/>
      <dgm:spPr/>
      <dgm:t>
        <a:bodyPr/>
        <a:lstStyle/>
        <a:p>
          <a:endParaRPr lang="en-US"/>
        </a:p>
      </dgm:t>
    </dgm:pt>
    <dgm:pt modelId="{EC0E2080-AE9B-461C-B431-9429DF507858}">
      <dgm:prSet/>
      <dgm:spPr/>
      <dgm:t>
        <a:bodyPr/>
        <a:lstStyle/>
        <a:p>
          <a:r>
            <a:rPr lang="en-US" b="0" i="0" u="none" baseline="0" dirty="0"/>
            <a:t>Team members get to know each other and trust one another.</a:t>
          </a:r>
          <a:endParaRPr lang="en-US" dirty="0"/>
        </a:p>
      </dgm:t>
    </dgm:pt>
    <dgm:pt modelId="{9E608392-C90E-46F0-A61A-40D613E0EF83}" type="parTrans" cxnId="{2BC56E56-4B3D-4008-AD8B-E5E6BD73E636}">
      <dgm:prSet/>
      <dgm:spPr/>
      <dgm:t>
        <a:bodyPr/>
        <a:lstStyle/>
        <a:p>
          <a:endParaRPr lang="en-US"/>
        </a:p>
      </dgm:t>
    </dgm:pt>
    <dgm:pt modelId="{B3DF12B2-2C4A-4C21-BB6D-DBEB609AB6A3}" type="sibTrans" cxnId="{2BC56E56-4B3D-4008-AD8B-E5E6BD73E636}">
      <dgm:prSet/>
      <dgm:spPr/>
      <dgm:t>
        <a:bodyPr/>
        <a:lstStyle/>
        <a:p>
          <a:endParaRPr lang="en-US"/>
        </a:p>
      </dgm:t>
    </dgm:pt>
    <dgm:pt modelId="{8A27B47B-2CD9-4657-8CBA-77152EF68C1C}">
      <dgm:prSet/>
      <dgm:spPr/>
      <dgm:t>
        <a:bodyPr/>
        <a:lstStyle/>
        <a:p>
          <a:r>
            <a:rPr lang="en-US" b="0" i="0" u="none" baseline="0" dirty="0"/>
            <a:t>Team members begin to assert themselves and control emerging issues. </a:t>
          </a:r>
          <a:endParaRPr lang="en-US" dirty="0"/>
        </a:p>
      </dgm:t>
    </dgm:pt>
    <dgm:pt modelId="{93CC4BEE-8F3E-4F4C-B6B5-985C267D4698}" type="parTrans" cxnId="{4BDE5F75-0E5A-45EB-8A3E-D571F6F4D5A4}">
      <dgm:prSet/>
      <dgm:spPr/>
      <dgm:t>
        <a:bodyPr/>
        <a:lstStyle/>
        <a:p>
          <a:endParaRPr lang="en-US"/>
        </a:p>
      </dgm:t>
    </dgm:pt>
    <dgm:pt modelId="{77523B30-5940-4194-8516-F1507154C5DF}" type="sibTrans" cxnId="{4BDE5F75-0E5A-45EB-8A3E-D571F6F4D5A4}">
      <dgm:prSet/>
      <dgm:spPr/>
      <dgm:t>
        <a:bodyPr/>
        <a:lstStyle/>
        <a:p>
          <a:endParaRPr lang="en-US"/>
        </a:p>
      </dgm:t>
    </dgm:pt>
    <dgm:pt modelId="{93979460-D976-4CA5-AE0F-36F7C6A0C410}">
      <dgm:prSet/>
      <dgm:spPr/>
      <dgm:t>
        <a:bodyPr/>
        <a:lstStyle/>
        <a:p>
          <a:r>
            <a:rPr lang="en-US" b="0" i="0" u="none" baseline="0" dirty="0"/>
            <a:t>Team begins to work productively, without worrying about personal acceptance or control issues.</a:t>
          </a:r>
          <a:endParaRPr lang="en-US" dirty="0"/>
        </a:p>
      </dgm:t>
    </dgm:pt>
    <dgm:pt modelId="{2A083CCA-E28B-44D0-AF58-D2E7D16D9ECC}" type="parTrans" cxnId="{0E7B1EB3-F0CD-4A68-83D2-92135D82A50C}">
      <dgm:prSet/>
      <dgm:spPr/>
      <dgm:t>
        <a:bodyPr/>
        <a:lstStyle/>
        <a:p>
          <a:endParaRPr lang="en-US"/>
        </a:p>
      </dgm:t>
    </dgm:pt>
    <dgm:pt modelId="{DEAC037E-0516-4B08-97CF-B166D2091B7A}" type="sibTrans" cxnId="{0E7B1EB3-F0CD-4A68-83D2-92135D82A50C}">
      <dgm:prSet/>
      <dgm:spPr/>
      <dgm:t>
        <a:bodyPr/>
        <a:lstStyle/>
        <a:p>
          <a:endParaRPr lang="en-US"/>
        </a:p>
      </dgm:t>
    </dgm:pt>
    <dgm:pt modelId="{905C9308-A6D5-43E8-94AF-17E1426653C2}">
      <dgm:prSet phldrT="[Text]"/>
      <dgm:spPr/>
      <dgm:t>
        <a:bodyPr/>
        <a:lstStyle/>
        <a:p>
          <a:r>
            <a:rPr lang="en-US" dirty="0"/>
            <a:t>Norming</a:t>
          </a:r>
        </a:p>
      </dgm:t>
    </dgm:pt>
    <dgm:pt modelId="{4ACD5CD1-0784-418F-B538-1C12FBB0FB48}" type="sibTrans" cxnId="{2563031C-9397-40ED-B5A8-43D5CDCBF2E9}">
      <dgm:prSet/>
      <dgm:spPr/>
      <dgm:t>
        <a:bodyPr/>
        <a:lstStyle/>
        <a:p>
          <a:endParaRPr lang="en-US"/>
        </a:p>
      </dgm:t>
    </dgm:pt>
    <dgm:pt modelId="{6D5915B8-DD0A-478D-A04A-4CDE8C94AB7F}" type="parTrans" cxnId="{2563031C-9397-40ED-B5A8-43D5CDCBF2E9}">
      <dgm:prSet/>
      <dgm:spPr/>
      <dgm:t>
        <a:bodyPr/>
        <a:lstStyle/>
        <a:p>
          <a:endParaRPr lang="en-US"/>
        </a:p>
      </dgm:t>
    </dgm:pt>
    <dgm:pt modelId="{A32DDAE2-757A-4A98-A77A-DE147234E04A}">
      <dgm:prSet/>
      <dgm:spPr/>
      <dgm:t>
        <a:bodyPr/>
        <a:lstStyle/>
        <a:p>
          <a:pPr algn="r"/>
          <a:r>
            <a:rPr lang="en-US" b="0" i="0" u="none" baseline="0" dirty="0"/>
            <a:t>Team is working at optimum productivity and is collaborating easily, communicating freely, and solving its own conflict problems.</a:t>
          </a:r>
          <a:endParaRPr lang="en-US" dirty="0"/>
        </a:p>
      </dgm:t>
    </dgm:pt>
    <dgm:pt modelId="{D8248B42-17F9-44BE-8C56-5F5A7931B892}" type="parTrans" cxnId="{629C4593-D21E-42CF-BD6C-37B0EA5EFFCC}">
      <dgm:prSet/>
      <dgm:spPr/>
      <dgm:t>
        <a:bodyPr/>
        <a:lstStyle/>
        <a:p>
          <a:endParaRPr lang="en-US"/>
        </a:p>
      </dgm:t>
    </dgm:pt>
    <dgm:pt modelId="{48A1893E-D275-4929-B5F9-E7343AC2AF59}" type="sibTrans" cxnId="{629C4593-D21E-42CF-BD6C-37B0EA5EFFCC}">
      <dgm:prSet/>
      <dgm:spPr/>
      <dgm:t>
        <a:bodyPr/>
        <a:lstStyle/>
        <a:p>
          <a:endParaRPr lang="en-US"/>
        </a:p>
      </dgm:t>
    </dgm:pt>
    <dgm:pt modelId="{301C3680-40BE-4D7B-A907-348FEA89D3E9}" type="pres">
      <dgm:prSet presAssocID="{1B7F1C73-6B0A-42CD-A2F5-484B3C5006A5}" presName="Name0" presStyleCnt="0">
        <dgm:presLayoutVars>
          <dgm:chMax val="7"/>
          <dgm:chPref val="5"/>
          <dgm:dir/>
          <dgm:animOne val="branch"/>
          <dgm:animLvl val="lvl"/>
        </dgm:presLayoutVars>
      </dgm:prSet>
      <dgm:spPr/>
    </dgm:pt>
    <dgm:pt modelId="{BE610AB6-7877-409D-9BDF-846E9E32DBDD}" type="pres">
      <dgm:prSet presAssocID="{587F08EA-89E5-4353-B18C-3BF4EEEF2565}" presName="ChildAccent5" presStyleCnt="0"/>
      <dgm:spPr/>
    </dgm:pt>
    <dgm:pt modelId="{F40D38B4-B19A-4239-81FD-5F2DB5FB958A}" type="pres">
      <dgm:prSet presAssocID="{587F08EA-89E5-4353-B18C-3BF4EEEF2565}" presName="ChildAccent" presStyleLbl="alignImgPlace1" presStyleIdx="0" presStyleCnt="5"/>
      <dgm:spPr/>
    </dgm:pt>
    <dgm:pt modelId="{A7BD884D-28B7-43D2-B252-5F22DCC05446}" type="pres">
      <dgm:prSet presAssocID="{587F08EA-89E5-4353-B18C-3BF4EEEF2565}" presName="Child5" presStyleLbl="revTx" presStyleIdx="0" presStyleCnt="0">
        <dgm:presLayoutVars>
          <dgm:chMax val="0"/>
          <dgm:chPref val="0"/>
          <dgm:bulletEnabled val="1"/>
        </dgm:presLayoutVars>
      </dgm:prSet>
      <dgm:spPr/>
    </dgm:pt>
    <dgm:pt modelId="{AE03117D-D7A7-4666-BD2B-800F743507F2}" type="pres">
      <dgm:prSet presAssocID="{587F08EA-89E5-4353-B18C-3BF4EEEF2565}" presName="Parent5" presStyleLbl="node1" presStyleIdx="0" presStyleCnt="5">
        <dgm:presLayoutVars>
          <dgm:chMax val="2"/>
          <dgm:chPref val="1"/>
          <dgm:bulletEnabled val="1"/>
        </dgm:presLayoutVars>
      </dgm:prSet>
      <dgm:spPr/>
    </dgm:pt>
    <dgm:pt modelId="{CE844A29-9BDF-473D-873A-0F60E20E9213}" type="pres">
      <dgm:prSet presAssocID="{CA26D7F6-FCFE-47DD-B2EE-7159DAB33F29}" presName="ChildAccent4" presStyleCnt="0"/>
      <dgm:spPr/>
    </dgm:pt>
    <dgm:pt modelId="{F2BEDD48-8C5B-460B-A8CE-4F69AE2CBB16}" type="pres">
      <dgm:prSet presAssocID="{CA26D7F6-FCFE-47DD-B2EE-7159DAB33F29}" presName="ChildAccent" presStyleLbl="alignImgPlace1" presStyleIdx="1" presStyleCnt="5"/>
      <dgm:spPr/>
    </dgm:pt>
    <dgm:pt modelId="{164007E2-9679-4790-9E7B-FBE2BC332635}" type="pres">
      <dgm:prSet presAssocID="{CA26D7F6-FCFE-47DD-B2EE-7159DAB33F29}" presName="Child4" presStyleLbl="revTx" presStyleIdx="0" presStyleCnt="0">
        <dgm:presLayoutVars>
          <dgm:chMax val="0"/>
          <dgm:chPref val="0"/>
          <dgm:bulletEnabled val="1"/>
        </dgm:presLayoutVars>
      </dgm:prSet>
      <dgm:spPr/>
    </dgm:pt>
    <dgm:pt modelId="{F199B296-D66B-438E-ABCD-9DF65E79F4D8}" type="pres">
      <dgm:prSet presAssocID="{CA26D7F6-FCFE-47DD-B2EE-7159DAB33F29}" presName="Parent4" presStyleLbl="node1" presStyleIdx="1" presStyleCnt="5">
        <dgm:presLayoutVars>
          <dgm:chMax val="2"/>
          <dgm:chPref val="1"/>
          <dgm:bulletEnabled val="1"/>
        </dgm:presLayoutVars>
      </dgm:prSet>
      <dgm:spPr/>
    </dgm:pt>
    <dgm:pt modelId="{772672D3-90A0-4BC3-8F45-C9120670FC1B}" type="pres">
      <dgm:prSet presAssocID="{905C9308-A6D5-43E8-94AF-17E1426653C2}" presName="ChildAccent3" presStyleCnt="0"/>
      <dgm:spPr/>
    </dgm:pt>
    <dgm:pt modelId="{E475E36F-F455-4D41-9CA3-2A5274597160}" type="pres">
      <dgm:prSet presAssocID="{905C9308-A6D5-43E8-94AF-17E1426653C2}" presName="ChildAccent" presStyleLbl="alignImgPlace1" presStyleIdx="2" presStyleCnt="5"/>
      <dgm:spPr/>
    </dgm:pt>
    <dgm:pt modelId="{B4A88C30-0E73-42F6-AB1C-5F266663E925}" type="pres">
      <dgm:prSet presAssocID="{905C9308-A6D5-43E8-94AF-17E1426653C2}" presName="Child3" presStyleLbl="revTx" presStyleIdx="0" presStyleCnt="0">
        <dgm:presLayoutVars>
          <dgm:chMax val="0"/>
          <dgm:chPref val="0"/>
          <dgm:bulletEnabled val="1"/>
        </dgm:presLayoutVars>
      </dgm:prSet>
      <dgm:spPr/>
    </dgm:pt>
    <dgm:pt modelId="{69B1A240-AF8E-4E6B-8D8C-2A960E6345FF}" type="pres">
      <dgm:prSet presAssocID="{905C9308-A6D5-43E8-94AF-17E1426653C2}" presName="Parent3" presStyleLbl="node1" presStyleIdx="2" presStyleCnt="5">
        <dgm:presLayoutVars>
          <dgm:chMax val="2"/>
          <dgm:chPref val="1"/>
          <dgm:bulletEnabled val="1"/>
        </dgm:presLayoutVars>
      </dgm:prSet>
      <dgm:spPr/>
    </dgm:pt>
    <dgm:pt modelId="{266D80EB-F0EE-40D6-8213-C5D15E0D70AF}" type="pres">
      <dgm:prSet presAssocID="{C83A7724-4622-45CF-AF86-FF8DC3C7A53F}" presName="ChildAccent2" presStyleCnt="0"/>
      <dgm:spPr/>
    </dgm:pt>
    <dgm:pt modelId="{529C3640-502F-41E6-8F26-8DE354A02BCF}" type="pres">
      <dgm:prSet presAssocID="{C83A7724-4622-45CF-AF86-FF8DC3C7A53F}" presName="ChildAccent" presStyleLbl="alignImgPlace1" presStyleIdx="3" presStyleCnt="5"/>
      <dgm:spPr/>
    </dgm:pt>
    <dgm:pt modelId="{727ED8B2-5C8B-4B7B-873A-9A9E9FEE7273}" type="pres">
      <dgm:prSet presAssocID="{C83A7724-4622-45CF-AF86-FF8DC3C7A53F}" presName="Child2" presStyleLbl="revTx" presStyleIdx="0" presStyleCnt="0">
        <dgm:presLayoutVars>
          <dgm:chMax val="0"/>
          <dgm:chPref val="0"/>
          <dgm:bulletEnabled val="1"/>
        </dgm:presLayoutVars>
      </dgm:prSet>
      <dgm:spPr/>
    </dgm:pt>
    <dgm:pt modelId="{BC7F54EE-01EF-4518-BE72-2DCF601A0B9D}" type="pres">
      <dgm:prSet presAssocID="{C83A7724-4622-45CF-AF86-FF8DC3C7A53F}" presName="Parent2" presStyleLbl="node1" presStyleIdx="3" presStyleCnt="5">
        <dgm:presLayoutVars>
          <dgm:chMax val="2"/>
          <dgm:chPref val="1"/>
          <dgm:bulletEnabled val="1"/>
        </dgm:presLayoutVars>
      </dgm:prSet>
      <dgm:spPr/>
    </dgm:pt>
    <dgm:pt modelId="{7085C0ED-4814-42FD-84CD-656217046364}" type="pres">
      <dgm:prSet presAssocID="{3EDFFBE4-27BF-45ED-99E1-09A7BBACB7A8}" presName="ChildAccent1" presStyleCnt="0"/>
      <dgm:spPr/>
    </dgm:pt>
    <dgm:pt modelId="{0272FB8E-CE0E-41CE-B67B-917EA0182188}" type="pres">
      <dgm:prSet presAssocID="{3EDFFBE4-27BF-45ED-99E1-09A7BBACB7A8}" presName="ChildAccent" presStyleLbl="alignImgPlace1" presStyleIdx="4" presStyleCnt="5"/>
      <dgm:spPr/>
    </dgm:pt>
    <dgm:pt modelId="{65245AE6-7DE7-4FEA-AB58-5A9D4373444B}" type="pres">
      <dgm:prSet presAssocID="{3EDFFBE4-27BF-45ED-99E1-09A7BBACB7A8}" presName="Child1" presStyleLbl="revTx" presStyleIdx="0" presStyleCnt="0">
        <dgm:presLayoutVars>
          <dgm:chMax val="0"/>
          <dgm:chPref val="0"/>
          <dgm:bulletEnabled val="1"/>
        </dgm:presLayoutVars>
      </dgm:prSet>
      <dgm:spPr/>
    </dgm:pt>
    <dgm:pt modelId="{7BBC166A-2524-4258-A6AC-341E412DF230}" type="pres">
      <dgm:prSet presAssocID="{3EDFFBE4-27BF-45ED-99E1-09A7BBACB7A8}" presName="Parent1" presStyleLbl="node1" presStyleIdx="4" presStyleCnt="5">
        <dgm:presLayoutVars>
          <dgm:chMax val="2"/>
          <dgm:chPref val="1"/>
          <dgm:bulletEnabled val="1"/>
        </dgm:presLayoutVars>
      </dgm:prSet>
      <dgm:spPr/>
    </dgm:pt>
  </dgm:ptLst>
  <dgm:cxnLst>
    <dgm:cxn modelId="{0D55FD10-5CF3-406C-B836-238809784678}" type="presOf" srcId="{C83A7724-4622-45CF-AF86-FF8DC3C7A53F}" destId="{BC7F54EE-01EF-4518-BE72-2DCF601A0B9D}" srcOrd="0" destOrd="0" presId="urn:microsoft.com/office/officeart/2011/layout/InterconnectedBlockProcess"/>
    <dgm:cxn modelId="{48D3AC17-94D1-44A8-B46D-7FCD376841FE}" srcId="{1B7F1C73-6B0A-42CD-A2F5-484B3C5006A5}" destId="{3EDFFBE4-27BF-45ED-99E1-09A7BBACB7A8}" srcOrd="0" destOrd="0" parTransId="{ADAE5BB0-FE1A-44BF-9A49-12BB0DF041BD}" sibTransId="{02BCC0CC-EF41-4148-9CDF-54F3769CBA9E}"/>
    <dgm:cxn modelId="{2563031C-9397-40ED-B5A8-43D5CDCBF2E9}" srcId="{1B7F1C73-6B0A-42CD-A2F5-484B3C5006A5}" destId="{905C9308-A6D5-43E8-94AF-17E1426653C2}" srcOrd="2" destOrd="0" parTransId="{6D5915B8-DD0A-478D-A04A-4CDE8C94AB7F}" sibTransId="{4ACD5CD1-0784-418F-B538-1C12FBB0FB48}"/>
    <dgm:cxn modelId="{E4CCB22E-BCDA-4024-AE41-B944C4864149}" srcId="{1B7F1C73-6B0A-42CD-A2F5-484B3C5006A5}" destId="{CA26D7F6-FCFE-47DD-B2EE-7159DAB33F29}" srcOrd="3" destOrd="0" parTransId="{884B8BC1-40FD-49EA-88A1-EF6C87501F02}" sibTransId="{F0937709-AEF8-4B8A-95EE-BFF9BD6C4617}"/>
    <dgm:cxn modelId="{ACDFB33A-90FF-4D90-B8F8-DC5F030C8A32}" type="presOf" srcId="{93979460-D976-4CA5-AE0F-36F7C6A0C410}" destId="{B4A88C30-0E73-42F6-AB1C-5F266663E925}" srcOrd="1" destOrd="0" presId="urn:microsoft.com/office/officeart/2011/layout/InterconnectedBlockProcess"/>
    <dgm:cxn modelId="{74370A3E-3C33-4010-856E-6A138761A682}" type="presOf" srcId="{EC0E2080-AE9B-461C-B431-9429DF507858}" destId="{65245AE6-7DE7-4FEA-AB58-5A9D4373444B}" srcOrd="1" destOrd="0" presId="urn:microsoft.com/office/officeart/2011/layout/InterconnectedBlockProcess"/>
    <dgm:cxn modelId="{BD9B8462-DE6E-4BA7-A846-EFC96FE1E8A1}" type="presOf" srcId="{EC0E2080-AE9B-461C-B431-9429DF507858}" destId="{0272FB8E-CE0E-41CE-B67B-917EA0182188}" srcOrd="0" destOrd="0" presId="urn:microsoft.com/office/officeart/2011/layout/InterconnectedBlockProcess"/>
    <dgm:cxn modelId="{79FD9965-A232-49ED-966C-31ED0A5C0E18}" type="presOf" srcId="{905C9308-A6D5-43E8-94AF-17E1426653C2}" destId="{69B1A240-AF8E-4E6B-8D8C-2A960E6345FF}" srcOrd="0" destOrd="0" presId="urn:microsoft.com/office/officeart/2011/layout/InterconnectedBlockProcess"/>
    <dgm:cxn modelId="{4F52186A-B988-4ACD-95C5-833D27700CB0}" srcId="{1B7F1C73-6B0A-42CD-A2F5-484B3C5006A5}" destId="{C83A7724-4622-45CF-AF86-FF8DC3C7A53F}" srcOrd="1" destOrd="0" parTransId="{F624DA57-4288-4CE5-BAF3-F026BDC3FD9E}" sibTransId="{21CEBC76-DF22-4BE9-9ACB-F8FA22A3860B}"/>
    <dgm:cxn modelId="{C402A84F-7578-40FA-BD04-A9D67CD958DD}" type="presOf" srcId="{93979460-D976-4CA5-AE0F-36F7C6A0C410}" destId="{E475E36F-F455-4D41-9CA3-2A5274597160}" srcOrd="0" destOrd="0" presId="urn:microsoft.com/office/officeart/2011/layout/InterconnectedBlockProcess"/>
    <dgm:cxn modelId="{2753D74F-F93C-4A3D-926D-C60770C23B30}" type="presOf" srcId="{A32DDAE2-757A-4A98-A77A-DE147234E04A}" destId="{F2BEDD48-8C5B-460B-A8CE-4F69AE2CBB16}" srcOrd="0" destOrd="0" presId="urn:microsoft.com/office/officeart/2011/layout/InterconnectedBlockProcess"/>
    <dgm:cxn modelId="{D0EDAF70-132C-444D-AC60-A9BF91DFE63A}" type="presOf" srcId="{CA26D7F6-FCFE-47DD-B2EE-7159DAB33F29}" destId="{F199B296-D66B-438E-ABCD-9DF65E79F4D8}" srcOrd="0" destOrd="0" presId="urn:microsoft.com/office/officeart/2011/layout/InterconnectedBlockProcess"/>
    <dgm:cxn modelId="{8F711072-8131-49AB-8AB8-27FDF8F5C7B8}" type="presOf" srcId="{3EDFFBE4-27BF-45ED-99E1-09A7BBACB7A8}" destId="{7BBC166A-2524-4258-A6AC-341E412DF230}" srcOrd="0" destOrd="0" presId="urn:microsoft.com/office/officeart/2011/layout/InterconnectedBlockProcess"/>
    <dgm:cxn modelId="{4BDE5F75-0E5A-45EB-8A3E-D571F6F4D5A4}" srcId="{C83A7724-4622-45CF-AF86-FF8DC3C7A53F}" destId="{8A27B47B-2CD9-4657-8CBA-77152EF68C1C}" srcOrd="0" destOrd="0" parTransId="{93CC4BEE-8F3E-4F4C-B6B5-985C267D4698}" sibTransId="{77523B30-5940-4194-8516-F1507154C5DF}"/>
    <dgm:cxn modelId="{2E765875-7F1C-4CE8-B255-E44DE5085CC5}" type="presOf" srcId="{587F08EA-89E5-4353-B18C-3BF4EEEF2565}" destId="{AE03117D-D7A7-4666-BD2B-800F743507F2}" srcOrd="0" destOrd="0" presId="urn:microsoft.com/office/officeart/2011/layout/InterconnectedBlockProcess"/>
    <dgm:cxn modelId="{2BC56E56-4B3D-4008-AD8B-E5E6BD73E636}" srcId="{3EDFFBE4-27BF-45ED-99E1-09A7BBACB7A8}" destId="{EC0E2080-AE9B-461C-B431-9429DF507858}" srcOrd="0" destOrd="0" parTransId="{9E608392-C90E-46F0-A61A-40D613E0EF83}" sibTransId="{B3DF12B2-2C4A-4C21-BB6D-DBEB609AB6A3}"/>
    <dgm:cxn modelId="{6D30057E-405E-4E7C-AC78-E874332744B0}" type="presOf" srcId="{24E6BEDF-CDAB-4174-B89E-4F0A716FA72B}" destId="{A7BD884D-28B7-43D2-B252-5F22DCC05446}" srcOrd="1" destOrd="0" presId="urn:microsoft.com/office/officeart/2011/layout/InterconnectedBlockProcess"/>
    <dgm:cxn modelId="{6DA05882-D2DC-408F-A2E9-A42E30C20027}" srcId="{587F08EA-89E5-4353-B18C-3BF4EEEF2565}" destId="{24E6BEDF-CDAB-4174-B89E-4F0A716FA72B}" srcOrd="0" destOrd="0" parTransId="{9EC629F3-7578-49F0-A6D0-353790A9DA83}" sibTransId="{A0587AD0-882C-47A4-A635-42AB4B7E0043}"/>
    <dgm:cxn modelId="{629C4593-D21E-42CF-BD6C-37B0EA5EFFCC}" srcId="{CA26D7F6-FCFE-47DD-B2EE-7159DAB33F29}" destId="{A32DDAE2-757A-4A98-A77A-DE147234E04A}" srcOrd="0" destOrd="0" parTransId="{D8248B42-17F9-44BE-8C56-5F5A7931B892}" sibTransId="{48A1893E-D275-4929-B5F9-E7343AC2AF59}"/>
    <dgm:cxn modelId="{06CA1EA2-07E4-411A-B9D7-2B90D2CE95BA}" type="presOf" srcId="{8A27B47B-2CD9-4657-8CBA-77152EF68C1C}" destId="{727ED8B2-5C8B-4B7B-873A-9A9E9FEE7273}" srcOrd="1" destOrd="0" presId="urn:microsoft.com/office/officeart/2011/layout/InterconnectedBlockProcess"/>
    <dgm:cxn modelId="{10B983A2-5864-49F8-BC9C-045CDE17ADF2}" type="presOf" srcId="{1B7F1C73-6B0A-42CD-A2F5-484B3C5006A5}" destId="{301C3680-40BE-4D7B-A907-348FEA89D3E9}" srcOrd="0" destOrd="0" presId="urn:microsoft.com/office/officeart/2011/layout/InterconnectedBlockProcess"/>
    <dgm:cxn modelId="{7684DCAC-1723-48F9-B137-2C6D4656A6E6}" type="presOf" srcId="{24E6BEDF-CDAB-4174-B89E-4F0A716FA72B}" destId="{F40D38B4-B19A-4239-81FD-5F2DB5FB958A}" srcOrd="0" destOrd="0" presId="urn:microsoft.com/office/officeart/2011/layout/InterconnectedBlockProcess"/>
    <dgm:cxn modelId="{0E7B1EB3-F0CD-4A68-83D2-92135D82A50C}" srcId="{905C9308-A6D5-43E8-94AF-17E1426653C2}" destId="{93979460-D976-4CA5-AE0F-36F7C6A0C410}" srcOrd="0" destOrd="0" parTransId="{2A083CCA-E28B-44D0-AF58-D2E7D16D9ECC}" sibTransId="{DEAC037E-0516-4B08-97CF-B166D2091B7A}"/>
    <dgm:cxn modelId="{E995CDBC-D51E-4ADC-9262-CC431D7C6E18}" type="presOf" srcId="{8A27B47B-2CD9-4657-8CBA-77152EF68C1C}" destId="{529C3640-502F-41E6-8F26-8DE354A02BCF}" srcOrd="0" destOrd="0" presId="urn:microsoft.com/office/officeart/2011/layout/InterconnectedBlockProcess"/>
    <dgm:cxn modelId="{3A15A4C5-BAAF-4615-A69B-86056A087D8D}" type="presOf" srcId="{A32DDAE2-757A-4A98-A77A-DE147234E04A}" destId="{164007E2-9679-4790-9E7B-FBE2BC332635}" srcOrd="1" destOrd="0" presId="urn:microsoft.com/office/officeart/2011/layout/InterconnectedBlockProcess"/>
    <dgm:cxn modelId="{A24129C6-68E1-4F2C-A197-06CA3BE86A25}" srcId="{1B7F1C73-6B0A-42CD-A2F5-484B3C5006A5}" destId="{587F08EA-89E5-4353-B18C-3BF4EEEF2565}" srcOrd="4" destOrd="0" parTransId="{B0D53595-F4C6-4BB6-BE1A-63AF25AAD2BF}" sibTransId="{CAB74868-E43B-4882-945F-33C41375E9B7}"/>
    <dgm:cxn modelId="{4BBB4021-8D81-478C-9674-4205A54DEEC8}" type="presParOf" srcId="{301C3680-40BE-4D7B-A907-348FEA89D3E9}" destId="{BE610AB6-7877-409D-9BDF-846E9E32DBDD}" srcOrd="0" destOrd="0" presId="urn:microsoft.com/office/officeart/2011/layout/InterconnectedBlockProcess"/>
    <dgm:cxn modelId="{9319CCE6-B9B2-4DF2-A456-DED3935BEB14}" type="presParOf" srcId="{BE610AB6-7877-409D-9BDF-846E9E32DBDD}" destId="{F40D38B4-B19A-4239-81FD-5F2DB5FB958A}" srcOrd="0" destOrd="0" presId="urn:microsoft.com/office/officeart/2011/layout/InterconnectedBlockProcess"/>
    <dgm:cxn modelId="{5E9F7C81-CE17-42B1-9123-55F9A0D145F8}" type="presParOf" srcId="{301C3680-40BE-4D7B-A907-348FEA89D3E9}" destId="{A7BD884D-28B7-43D2-B252-5F22DCC05446}" srcOrd="1" destOrd="0" presId="urn:microsoft.com/office/officeart/2011/layout/InterconnectedBlockProcess"/>
    <dgm:cxn modelId="{6581482D-F45F-4E01-896B-8584A431F4EB}" type="presParOf" srcId="{301C3680-40BE-4D7B-A907-348FEA89D3E9}" destId="{AE03117D-D7A7-4666-BD2B-800F743507F2}" srcOrd="2" destOrd="0" presId="urn:microsoft.com/office/officeart/2011/layout/InterconnectedBlockProcess"/>
    <dgm:cxn modelId="{BC15F7E2-CF48-4A27-A708-38C64894B19B}" type="presParOf" srcId="{301C3680-40BE-4D7B-A907-348FEA89D3E9}" destId="{CE844A29-9BDF-473D-873A-0F60E20E9213}" srcOrd="3" destOrd="0" presId="urn:microsoft.com/office/officeart/2011/layout/InterconnectedBlockProcess"/>
    <dgm:cxn modelId="{F9A8B1B2-CDD3-4D3B-9658-5201E82345E2}" type="presParOf" srcId="{CE844A29-9BDF-473D-873A-0F60E20E9213}" destId="{F2BEDD48-8C5B-460B-A8CE-4F69AE2CBB16}" srcOrd="0" destOrd="0" presId="urn:microsoft.com/office/officeart/2011/layout/InterconnectedBlockProcess"/>
    <dgm:cxn modelId="{A5E7AB67-1F0D-4FF7-85EA-540D42738BCA}" type="presParOf" srcId="{301C3680-40BE-4D7B-A907-348FEA89D3E9}" destId="{164007E2-9679-4790-9E7B-FBE2BC332635}" srcOrd="4" destOrd="0" presId="urn:microsoft.com/office/officeart/2011/layout/InterconnectedBlockProcess"/>
    <dgm:cxn modelId="{84E67B9C-B8E5-4C5B-B081-EC833FAA4863}" type="presParOf" srcId="{301C3680-40BE-4D7B-A907-348FEA89D3E9}" destId="{F199B296-D66B-438E-ABCD-9DF65E79F4D8}" srcOrd="5" destOrd="0" presId="urn:microsoft.com/office/officeart/2011/layout/InterconnectedBlockProcess"/>
    <dgm:cxn modelId="{4802AFBE-9F02-4147-B0F2-418DEB18EC47}" type="presParOf" srcId="{301C3680-40BE-4D7B-A907-348FEA89D3E9}" destId="{772672D3-90A0-4BC3-8F45-C9120670FC1B}" srcOrd="6" destOrd="0" presId="urn:microsoft.com/office/officeart/2011/layout/InterconnectedBlockProcess"/>
    <dgm:cxn modelId="{515F0C50-14CB-47D6-BA29-E96D2135C006}" type="presParOf" srcId="{772672D3-90A0-4BC3-8F45-C9120670FC1B}" destId="{E475E36F-F455-4D41-9CA3-2A5274597160}" srcOrd="0" destOrd="0" presId="urn:microsoft.com/office/officeart/2011/layout/InterconnectedBlockProcess"/>
    <dgm:cxn modelId="{42240AA1-C2C0-40BD-8CF5-1A2BFB73D2D3}" type="presParOf" srcId="{301C3680-40BE-4D7B-A907-348FEA89D3E9}" destId="{B4A88C30-0E73-42F6-AB1C-5F266663E925}" srcOrd="7" destOrd="0" presId="urn:microsoft.com/office/officeart/2011/layout/InterconnectedBlockProcess"/>
    <dgm:cxn modelId="{EFAAA1E4-1AB7-454B-BBA7-782ACDAA6AA0}" type="presParOf" srcId="{301C3680-40BE-4D7B-A907-348FEA89D3E9}" destId="{69B1A240-AF8E-4E6B-8D8C-2A960E6345FF}" srcOrd="8" destOrd="0" presId="urn:microsoft.com/office/officeart/2011/layout/InterconnectedBlockProcess"/>
    <dgm:cxn modelId="{6C90C012-E79D-4CCC-BA45-DD1D8A8998E3}" type="presParOf" srcId="{301C3680-40BE-4D7B-A907-348FEA89D3E9}" destId="{266D80EB-F0EE-40D6-8213-C5D15E0D70AF}" srcOrd="9" destOrd="0" presId="urn:microsoft.com/office/officeart/2011/layout/InterconnectedBlockProcess"/>
    <dgm:cxn modelId="{7459D868-692B-4516-ABA6-D76C055AEE77}" type="presParOf" srcId="{266D80EB-F0EE-40D6-8213-C5D15E0D70AF}" destId="{529C3640-502F-41E6-8F26-8DE354A02BCF}" srcOrd="0" destOrd="0" presId="urn:microsoft.com/office/officeart/2011/layout/InterconnectedBlockProcess"/>
    <dgm:cxn modelId="{9F4319B2-4533-454A-9F9E-2A721CE28830}" type="presParOf" srcId="{301C3680-40BE-4D7B-A907-348FEA89D3E9}" destId="{727ED8B2-5C8B-4B7B-873A-9A9E9FEE7273}" srcOrd="10" destOrd="0" presId="urn:microsoft.com/office/officeart/2011/layout/InterconnectedBlockProcess"/>
    <dgm:cxn modelId="{154D0219-A0E5-400A-9F8D-CBD2817FE42D}" type="presParOf" srcId="{301C3680-40BE-4D7B-A907-348FEA89D3E9}" destId="{BC7F54EE-01EF-4518-BE72-2DCF601A0B9D}" srcOrd="11" destOrd="0" presId="urn:microsoft.com/office/officeart/2011/layout/InterconnectedBlockProcess"/>
    <dgm:cxn modelId="{9C012BBC-C5AF-4F0B-B9FD-9AAF74CAF862}" type="presParOf" srcId="{301C3680-40BE-4D7B-A907-348FEA89D3E9}" destId="{7085C0ED-4814-42FD-84CD-656217046364}" srcOrd="12" destOrd="0" presId="urn:microsoft.com/office/officeart/2011/layout/InterconnectedBlockProcess"/>
    <dgm:cxn modelId="{B2722A9B-623C-4633-A70F-E8A9662FCEF6}" type="presParOf" srcId="{7085C0ED-4814-42FD-84CD-656217046364}" destId="{0272FB8E-CE0E-41CE-B67B-917EA0182188}" srcOrd="0" destOrd="0" presId="urn:microsoft.com/office/officeart/2011/layout/InterconnectedBlockProcess"/>
    <dgm:cxn modelId="{00262297-E584-4D70-B98A-F6648932029D}" type="presParOf" srcId="{301C3680-40BE-4D7B-A907-348FEA89D3E9}" destId="{65245AE6-7DE7-4FEA-AB58-5A9D4373444B}" srcOrd="13" destOrd="0" presId="urn:microsoft.com/office/officeart/2011/layout/InterconnectedBlockProcess"/>
    <dgm:cxn modelId="{59DC8471-7003-4A0C-A87D-00F9A629A0DC}" type="presParOf" srcId="{301C3680-40BE-4D7B-A907-348FEA89D3E9}" destId="{7BBC166A-2524-4258-A6AC-341E412DF230}"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EA925-F004-4660-AFE9-0B51E0344D4E}">
      <dsp:nvSpPr>
        <dsp:cNvPr id="0" name=""/>
        <dsp:cNvSpPr/>
      </dsp:nvSpPr>
      <dsp:spPr>
        <a:xfrm>
          <a:off x="429679" y="3238"/>
          <a:ext cx="2375630" cy="142537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Leadership</a:t>
          </a:r>
        </a:p>
      </dsp:txBody>
      <dsp:txXfrm>
        <a:off x="429679" y="3238"/>
        <a:ext cx="2375630" cy="1425378"/>
      </dsp:txXfrm>
    </dsp:sp>
    <dsp:sp modelId="{32A1879B-B21D-4DC7-990D-D1357427FC74}">
      <dsp:nvSpPr>
        <dsp:cNvPr id="0" name=""/>
        <dsp:cNvSpPr/>
      </dsp:nvSpPr>
      <dsp:spPr>
        <a:xfrm>
          <a:off x="3042872" y="3238"/>
          <a:ext cx="2375630" cy="14253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Team building</a:t>
          </a:r>
        </a:p>
      </dsp:txBody>
      <dsp:txXfrm>
        <a:off x="3042872" y="3238"/>
        <a:ext cx="2375630" cy="1425378"/>
      </dsp:txXfrm>
    </dsp:sp>
    <dsp:sp modelId="{4667AA9F-7D59-4270-9DBE-C3B9DC0BBFAB}">
      <dsp:nvSpPr>
        <dsp:cNvPr id="0" name=""/>
        <dsp:cNvSpPr/>
      </dsp:nvSpPr>
      <dsp:spPr>
        <a:xfrm>
          <a:off x="5656065" y="3238"/>
          <a:ext cx="2375630" cy="1425378"/>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a:off x="5656065" y="3238"/>
        <a:ext cx="2375630" cy="1425378"/>
      </dsp:txXfrm>
    </dsp:sp>
    <dsp:sp modelId="{5FD53040-D25C-4EDD-917D-DFC9A60ADF8C}">
      <dsp:nvSpPr>
        <dsp:cNvPr id="0" name=""/>
        <dsp:cNvSpPr/>
      </dsp:nvSpPr>
      <dsp:spPr>
        <a:xfrm>
          <a:off x="429679" y="1666179"/>
          <a:ext cx="2375630" cy="142537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Communication</a:t>
          </a:r>
        </a:p>
      </dsp:txBody>
      <dsp:txXfrm>
        <a:off x="429679" y="1666179"/>
        <a:ext cx="2375630" cy="1425378"/>
      </dsp:txXfrm>
    </dsp:sp>
    <dsp:sp modelId="{EC28EFEF-87D4-49BC-BA63-2E90F3653009}">
      <dsp:nvSpPr>
        <dsp:cNvPr id="0" name=""/>
        <dsp:cNvSpPr/>
      </dsp:nvSpPr>
      <dsp:spPr>
        <a:xfrm>
          <a:off x="3042872" y="1666179"/>
          <a:ext cx="2375630" cy="1425378"/>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Influencing</a:t>
          </a:r>
        </a:p>
      </dsp:txBody>
      <dsp:txXfrm>
        <a:off x="3042872" y="1666179"/>
        <a:ext cx="2375630" cy="1425378"/>
      </dsp:txXfrm>
    </dsp:sp>
    <dsp:sp modelId="{DB189206-99CB-4511-A7B9-54A6678341A9}">
      <dsp:nvSpPr>
        <dsp:cNvPr id="0" name=""/>
        <dsp:cNvSpPr/>
      </dsp:nvSpPr>
      <dsp:spPr>
        <a:xfrm>
          <a:off x="5656065" y="1666179"/>
          <a:ext cx="2375630" cy="142537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Decision making</a:t>
          </a:r>
        </a:p>
      </dsp:txBody>
      <dsp:txXfrm>
        <a:off x="5656065" y="1666179"/>
        <a:ext cx="2375630" cy="1425378"/>
      </dsp:txXfrm>
    </dsp:sp>
    <dsp:sp modelId="{B06AC348-C0DE-4C29-B02F-DD7181A37287}">
      <dsp:nvSpPr>
        <dsp:cNvPr id="0" name=""/>
        <dsp:cNvSpPr/>
      </dsp:nvSpPr>
      <dsp:spPr>
        <a:xfrm>
          <a:off x="1736275" y="3329120"/>
          <a:ext cx="2375630" cy="14253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Political and cultural awareness</a:t>
          </a:r>
        </a:p>
      </dsp:txBody>
      <dsp:txXfrm>
        <a:off x="1736275" y="3329120"/>
        <a:ext cx="2375630" cy="1425378"/>
      </dsp:txXfrm>
    </dsp:sp>
    <dsp:sp modelId="{DA01100E-42B6-4D07-B313-6C78F2115462}">
      <dsp:nvSpPr>
        <dsp:cNvPr id="0" name=""/>
        <dsp:cNvSpPr/>
      </dsp:nvSpPr>
      <dsp:spPr>
        <a:xfrm>
          <a:off x="4349469" y="3329120"/>
          <a:ext cx="2375630" cy="1425378"/>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Negotiation</a:t>
          </a:r>
        </a:p>
      </dsp:txBody>
      <dsp:txXfrm>
        <a:off x="4349469" y="3329120"/>
        <a:ext cx="2375630" cy="142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D38B4-B19A-4239-81FD-5F2DB5FB958A}">
      <dsp:nvSpPr>
        <dsp:cNvPr id="0" name=""/>
        <dsp:cNvSpPr/>
      </dsp:nvSpPr>
      <dsp:spPr>
        <a:xfrm>
          <a:off x="6476827" y="951547"/>
          <a:ext cx="1498674" cy="3806189"/>
        </a:xfrm>
        <a:prstGeom prst="wedgeRectCallout">
          <a:avLst>
            <a:gd name="adj1" fmla="val 0"/>
            <a:gd name="adj2" fmla="val 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None/>
          </a:pPr>
          <a:r>
            <a:rPr lang="en-US" sz="1500" b="0" i="0" u="none" kern="1200" baseline="0" dirty="0"/>
            <a:t>Team members complete their assigned work and shift to the next project or assigned task.</a:t>
          </a:r>
          <a:endParaRPr lang="en-US" sz="1500" kern="1200" dirty="0"/>
        </a:p>
      </dsp:txBody>
      <dsp:txXfrm>
        <a:off x="6667064" y="951547"/>
        <a:ext cx="1308438" cy="3806189"/>
      </dsp:txXfrm>
    </dsp:sp>
    <dsp:sp modelId="{AE03117D-D7A7-4666-BD2B-800F743507F2}">
      <dsp:nvSpPr>
        <dsp:cNvPr id="0" name=""/>
        <dsp:cNvSpPr/>
      </dsp:nvSpPr>
      <dsp:spPr>
        <a:xfrm>
          <a:off x="6476827" y="0"/>
          <a:ext cx="1498674" cy="95154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Adjourning</a:t>
          </a:r>
        </a:p>
      </dsp:txBody>
      <dsp:txXfrm>
        <a:off x="6476827" y="0"/>
        <a:ext cx="1498674" cy="951547"/>
      </dsp:txXfrm>
    </dsp:sp>
    <dsp:sp modelId="{F2BEDD48-8C5B-460B-A8CE-4F69AE2CBB16}">
      <dsp:nvSpPr>
        <dsp:cNvPr id="0" name=""/>
        <dsp:cNvSpPr/>
      </dsp:nvSpPr>
      <dsp:spPr>
        <a:xfrm>
          <a:off x="4981897" y="951547"/>
          <a:ext cx="1498674" cy="3568302"/>
        </a:xfrm>
        <a:prstGeom prst="wedgeRectCallout">
          <a:avLst>
            <a:gd name="adj1" fmla="val 62500"/>
            <a:gd name="adj2" fmla="val 20830"/>
          </a:avLst>
        </a:prstGeom>
        <a:solidFill>
          <a:schemeClr val="accent5">
            <a:tint val="50000"/>
            <a:hueOff val="1254325"/>
            <a:satOff val="-276"/>
            <a:lumOff val="32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None/>
          </a:pPr>
          <a:r>
            <a:rPr lang="en-US" sz="1500" b="0" i="0" u="none" kern="1200" baseline="0" dirty="0"/>
            <a:t>Team is working at optimum productivity and is collaborating easily, communicating freely, and solving its own conflict problems.</a:t>
          </a:r>
          <a:endParaRPr lang="en-US" sz="1500" kern="1200" dirty="0"/>
        </a:p>
      </dsp:txBody>
      <dsp:txXfrm>
        <a:off x="5172133" y="951547"/>
        <a:ext cx="1308438" cy="3568302"/>
      </dsp:txXfrm>
    </dsp:sp>
    <dsp:sp modelId="{F199B296-D66B-438E-ABCD-9DF65E79F4D8}">
      <dsp:nvSpPr>
        <dsp:cNvPr id="0" name=""/>
        <dsp:cNvSpPr/>
      </dsp:nvSpPr>
      <dsp:spPr>
        <a:xfrm>
          <a:off x="4981897" y="118943"/>
          <a:ext cx="1498674" cy="832603"/>
        </a:xfrm>
        <a:prstGeom prst="rect">
          <a:avLst/>
        </a:prstGeom>
        <a:solidFill>
          <a:schemeClr val="accent5">
            <a:hueOff val="1469767"/>
            <a:satOff val="-12659"/>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Performing</a:t>
          </a:r>
        </a:p>
      </dsp:txBody>
      <dsp:txXfrm>
        <a:off x="4981897" y="118943"/>
        <a:ext cx="1498674" cy="832603"/>
      </dsp:txXfrm>
    </dsp:sp>
    <dsp:sp modelId="{E475E36F-F455-4D41-9CA3-2A5274597160}">
      <dsp:nvSpPr>
        <dsp:cNvPr id="0" name=""/>
        <dsp:cNvSpPr/>
      </dsp:nvSpPr>
      <dsp:spPr>
        <a:xfrm>
          <a:off x="3483222" y="951547"/>
          <a:ext cx="1498674" cy="3330415"/>
        </a:xfrm>
        <a:prstGeom prst="wedgeRectCallout">
          <a:avLst>
            <a:gd name="adj1" fmla="val 62500"/>
            <a:gd name="adj2" fmla="val 20830"/>
          </a:avLst>
        </a:prstGeom>
        <a:solidFill>
          <a:schemeClr val="accent5">
            <a:tint val="50000"/>
            <a:hueOff val="2508651"/>
            <a:satOff val="-553"/>
            <a:lumOff val="65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None/>
          </a:pPr>
          <a:r>
            <a:rPr lang="en-US" sz="1500" b="0" i="0" u="none" kern="1200" baseline="0" dirty="0"/>
            <a:t>Team begins to work productively, without worrying about personal acceptance or control issues.</a:t>
          </a:r>
          <a:endParaRPr lang="en-US" sz="1500" kern="1200" dirty="0"/>
        </a:p>
      </dsp:txBody>
      <dsp:txXfrm>
        <a:off x="3673459" y="951547"/>
        <a:ext cx="1308438" cy="3330415"/>
      </dsp:txXfrm>
    </dsp:sp>
    <dsp:sp modelId="{69B1A240-AF8E-4E6B-8D8C-2A960E6345FF}">
      <dsp:nvSpPr>
        <dsp:cNvPr id="0" name=""/>
        <dsp:cNvSpPr/>
      </dsp:nvSpPr>
      <dsp:spPr>
        <a:xfrm>
          <a:off x="3483222" y="241693"/>
          <a:ext cx="1498674" cy="713660"/>
        </a:xfrm>
        <a:prstGeom prst="rect">
          <a:avLst/>
        </a:prstGeom>
        <a:solidFill>
          <a:schemeClr val="accent5">
            <a:hueOff val="2939534"/>
            <a:satOff val="-25317"/>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Norming</a:t>
          </a:r>
        </a:p>
      </dsp:txBody>
      <dsp:txXfrm>
        <a:off x="3483222" y="241693"/>
        <a:ext cx="1498674" cy="713660"/>
      </dsp:txXfrm>
    </dsp:sp>
    <dsp:sp modelId="{529C3640-502F-41E6-8F26-8DE354A02BCF}">
      <dsp:nvSpPr>
        <dsp:cNvPr id="0" name=""/>
        <dsp:cNvSpPr/>
      </dsp:nvSpPr>
      <dsp:spPr>
        <a:xfrm>
          <a:off x="1984547" y="951547"/>
          <a:ext cx="1498674" cy="3092529"/>
        </a:xfrm>
        <a:prstGeom prst="wedgeRectCallout">
          <a:avLst>
            <a:gd name="adj1" fmla="val 62500"/>
            <a:gd name="adj2" fmla="val 20830"/>
          </a:avLst>
        </a:prstGeom>
        <a:solidFill>
          <a:schemeClr val="accent5">
            <a:tint val="50000"/>
            <a:hueOff val="3762976"/>
            <a:satOff val="-829"/>
            <a:lumOff val="97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None/>
          </a:pPr>
          <a:r>
            <a:rPr lang="en-US" sz="1500" b="0" i="0" u="none" kern="1200" baseline="0" dirty="0"/>
            <a:t>Team members begin to assert themselves and control emerging issues. </a:t>
          </a:r>
          <a:endParaRPr lang="en-US" sz="1500" kern="1200" dirty="0"/>
        </a:p>
      </dsp:txBody>
      <dsp:txXfrm>
        <a:off x="2174784" y="951547"/>
        <a:ext cx="1308438" cy="3092529"/>
      </dsp:txXfrm>
    </dsp:sp>
    <dsp:sp modelId="{BC7F54EE-01EF-4518-BE72-2DCF601A0B9D}">
      <dsp:nvSpPr>
        <dsp:cNvPr id="0" name=""/>
        <dsp:cNvSpPr/>
      </dsp:nvSpPr>
      <dsp:spPr>
        <a:xfrm>
          <a:off x="1984547" y="356830"/>
          <a:ext cx="1498674" cy="594717"/>
        </a:xfrm>
        <a:prstGeom prst="rect">
          <a:avLst/>
        </a:prstGeom>
        <a:solidFill>
          <a:schemeClr val="accent5">
            <a:hueOff val="4409301"/>
            <a:satOff val="-37976"/>
            <a:lumOff val="1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Storming</a:t>
          </a:r>
        </a:p>
      </dsp:txBody>
      <dsp:txXfrm>
        <a:off x="1984547" y="356830"/>
        <a:ext cx="1498674" cy="594717"/>
      </dsp:txXfrm>
    </dsp:sp>
    <dsp:sp modelId="{0272FB8E-CE0E-41CE-B67B-917EA0182188}">
      <dsp:nvSpPr>
        <dsp:cNvPr id="0" name=""/>
        <dsp:cNvSpPr/>
      </dsp:nvSpPr>
      <dsp:spPr>
        <a:xfrm>
          <a:off x="485872" y="951547"/>
          <a:ext cx="1498674" cy="2854642"/>
        </a:xfrm>
        <a:prstGeom prst="wedgeRectCallout">
          <a:avLst>
            <a:gd name="adj1" fmla="val 62500"/>
            <a:gd name="adj2" fmla="val 20830"/>
          </a:avLst>
        </a:prstGeom>
        <a:solidFill>
          <a:schemeClr val="accent5">
            <a:tint val="50000"/>
            <a:hueOff val="5017301"/>
            <a:satOff val="-1105"/>
            <a:lumOff val="130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None/>
          </a:pPr>
          <a:r>
            <a:rPr lang="en-US" sz="1500" b="0" i="0" u="none" kern="1200" baseline="0" dirty="0"/>
            <a:t>Team members get to know each other and trust one another.</a:t>
          </a:r>
          <a:endParaRPr lang="en-US" sz="1500" kern="1200" dirty="0"/>
        </a:p>
      </dsp:txBody>
      <dsp:txXfrm>
        <a:off x="676109" y="951547"/>
        <a:ext cx="1308438" cy="2854642"/>
      </dsp:txXfrm>
    </dsp:sp>
    <dsp:sp modelId="{7BBC166A-2524-4258-A6AC-341E412DF230}">
      <dsp:nvSpPr>
        <dsp:cNvPr id="0" name=""/>
        <dsp:cNvSpPr/>
      </dsp:nvSpPr>
      <dsp:spPr>
        <a:xfrm>
          <a:off x="485872" y="475773"/>
          <a:ext cx="1498674" cy="475773"/>
        </a:xfrm>
        <a:prstGeom prst="rect">
          <a:avLst/>
        </a:prstGeom>
        <a:solidFill>
          <a:schemeClr val="accent5">
            <a:hueOff val="5879069"/>
            <a:satOff val="-50634"/>
            <a:lumOff val="172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t>Forming</a:t>
          </a:r>
        </a:p>
      </dsp:txBody>
      <dsp:txXfrm>
        <a:off x="485872" y="475773"/>
        <a:ext cx="1498674" cy="4757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332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9660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62325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2625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9308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666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76792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64531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262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60643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4471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82403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43275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715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9119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7000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964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0498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491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6362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3951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2808372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Executing the Project</a:t>
            </a:r>
          </a:p>
        </p:txBody>
      </p:sp>
      <p:sp>
        <p:nvSpPr>
          <p:cNvPr id="2" name="Slide Number Placeholder 1"/>
          <p:cNvSpPr>
            <a:spLocks noGrp="1"/>
          </p:cNvSpPr>
          <p:nvPr>
            <p:ph type="sldNum" sz="quarter" idx="4"/>
          </p:nvPr>
        </p:nvSpPr>
        <p:spPr/>
        <p:txBody>
          <a:bodyPr/>
          <a:lstStyle/>
          <a:p>
            <a:fld id="{A8160BDD-7155-D744-B749-9730458604AD}" type="slidenum">
              <a:rPr lang="en-US" smtClean="0"/>
              <a:t>1</a:t>
            </a:fld>
            <a:endParaRPr lang="en-US" dirty="0"/>
          </a:p>
        </p:txBody>
      </p:sp>
      <p:sp>
        <p:nvSpPr>
          <p:cNvPr id="3" name="Content Placeholder 2"/>
          <p:cNvSpPr>
            <a:spLocks noGrp="1"/>
          </p:cNvSpPr>
          <p:nvPr>
            <p:ph idx="1"/>
          </p:nvPr>
        </p:nvSpPr>
        <p:spPr/>
        <p:txBody>
          <a:bodyPr/>
          <a:lstStyle/>
          <a:p>
            <a:r>
              <a:rPr lang="en-US" dirty="0"/>
              <a:t>Direct the Project Execution</a:t>
            </a:r>
          </a:p>
          <a:p>
            <a:r>
              <a:rPr lang="en-US" dirty="0"/>
              <a:t>Execute a Quality Assurance Plan</a:t>
            </a:r>
          </a:p>
          <a:p>
            <a:r>
              <a:rPr lang="en-US" dirty="0"/>
              <a:t>Assemble the Project Team</a:t>
            </a:r>
          </a:p>
          <a:p>
            <a:r>
              <a:rPr lang="en-US" dirty="0"/>
              <a:t>Develop the Project Team</a:t>
            </a:r>
          </a:p>
          <a:p>
            <a:r>
              <a:rPr lang="en-US" dirty="0"/>
              <a:t>Manage the Project Team</a:t>
            </a:r>
          </a:p>
          <a:p>
            <a:r>
              <a:rPr lang="en-US" dirty="0"/>
              <a:t>Distribute Project Information</a:t>
            </a:r>
          </a:p>
          <a:p>
            <a:r>
              <a:rPr lang="en-US" dirty="0"/>
              <a:t>Manage Stakeholder Relationships and Expectations</a:t>
            </a:r>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986" name="Group 2"/>
          <p:cNvGraphicFramePr>
            <a:graphicFrameLocks noGrp="1"/>
          </p:cNvGraphicFramePr>
          <p:nvPr>
            <p:extLst>
              <p:ext uri="{D42A27DB-BD31-4B8C-83A1-F6EECF244321}">
                <p14:modId xmlns:p14="http://schemas.microsoft.com/office/powerpoint/2010/main" val="1916849201"/>
              </p:ext>
            </p:extLst>
          </p:nvPr>
        </p:nvGraphicFramePr>
        <p:xfrm>
          <a:off x="609600" y="2148840"/>
          <a:ext cx="7886700" cy="3261360"/>
        </p:xfrm>
        <a:graphic>
          <a:graphicData uri="http://schemas.openxmlformats.org/drawingml/2006/table">
            <a:tbl>
              <a:tblPr/>
              <a:tblGrid>
                <a:gridCol w="2133600">
                  <a:extLst>
                    <a:ext uri="{9D8B030D-6E8A-4147-A177-3AD203B41FA5}">
                      <a16:colId xmlns:a16="http://schemas.microsoft.com/office/drawing/2014/main" val="4227106772"/>
                    </a:ext>
                  </a:extLst>
                </a:gridCol>
                <a:gridCol w="5753100">
                  <a:extLst>
                    <a:ext uri="{9D8B030D-6E8A-4147-A177-3AD203B41FA5}">
                      <a16:colId xmlns:a16="http://schemas.microsoft.com/office/drawing/2014/main" val="4248430610"/>
                    </a:ext>
                  </a:extLst>
                </a:gridCol>
              </a:tblGrid>
              <a:tr h="4572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Topic</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722315697"/>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Quality management policy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Evaluated to determine how well management uses quality data and how well others in the organization understand how the data is being used.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86114403"/>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Collection and use of information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Evaluated to determine how well the project team is collecting, distributing, and using quality data.</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7823182"/>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Analytical methods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Evaluated to determine if the best analytical methods are being used consistently and how well their results are being used.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93588053"/>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Cost of quality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Evaluated to determine the most effective proportion between prevention, inspection, and costs of repair or rework.</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20672142"/>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Quality process design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Evaluated to determine how process design, process analysis, and statistical process control should be used to establish and improve the capability of a process.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56524385"/>
                  </a:ext>
                </a:extLst>
              </a:tr>
            </a:tbl>
          </a:graphicData>
        </a:graphic>
      </p:graphicFrame>
      <p:sp>
        <p:nvSpPr>
          <p:cNvPr id="170009" name="Rectangle 25"/>
          <p:cNvSpPr>
            <a:spLocks noGrp="1" noChangeArrowheads="1"/>
          </p:cNvSpPr>
          <p:nvPr>
            <p:ph type="title"/>
          </p:nvPr>
        </p:nvSpPr>
        <p:spPr/>
        <p:txBody>
          <a:bodyPr/>
          <a:lstStyle/>
          <a:p>
            <a:r>
              <a:rPr lang="en-US" altLang="en-US"/>
              <a:t>Quality Audit Topics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spTree>
    <p:extLst>
      <p:ext uri="{BB962C8B-B14F-4D97-AF65-F5344CB8AC3E}">
        <p14:creationId xmlns:p14="http://schemas.microsoft.com/office/powerpoint/2010/main" val="111291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dirty="0"/>
              <a:t>Process Analysis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11</a:t>
            </a:fld>
            <a:endParaRPr lang="en-US" dirty="0"/>
          </a:p>
        </p:txBody>
      </p:sp>
      <p:sp>
        <p:nvSpPr>
          <p:cNvPr id="171011" name="Rectangle 3"/>
          <p:cNvSpPr>
            <a:spLocks noGrp="1" noChangeArrowheads="1"/>
          </p:cNvSpPr>
          <p:nvPr>
            <p:ph idx="1"/>
          </p:nvPr>
        </p:nvSpPr>
        <p:spPr/>
        <p:txBody>
          <a:bodyPr>
            <a:normAutofit/>
          </a:bodyPr>
          <a:lstStyle/>
          <a:p>
            <a:r>
              <a:rPr lang="en-US" altLang="en-US" dirty="0"/>
              <a:t>Method for identifying organizational and technical improvements to processes.</a:t>
            </a:r>
          </a:p>
          <a:p>
            <a:r>
              <a:rPr lang="en-US" altLang="en-US" dirty="0"/>
              <a:t>A variety of techniques are used, including flowcharting and root cause analysis. </a:t>
            </a:r>
          </a:p>
          <a:p>
            <a:r>
              <a:rPr lang="en-US" altLang="en-US" dirty="0"/>
              <a:t>Process analysis involves:</a:t>
            </a:r>
          </a:p>
          <a:p>
            <a:pPr lvl="1"/>
            <a:r>
              <a:rPr lang="en-US" altLang="en-US" dirty="0"/>
              <a:t>Collecting information about the existing process and documenting a process flow diagram.</a:t>
            </a:r>
          </a:p>
          <a:p>
            <a:pPr lvl="1"/>
            <a:r>
              <a:rPr lang="en-US" altLang="en-US" dirty="0"/>
              <a:t>Determining the entry and exit criteria of each step in the process.</a:t>
            </a:r>
          </a:p>
          <a:p>
            <a:pPr lvl="1"/>
            <a:r>
              <a:rPr lang="en-US" altLang="en-US" dirty="0"/>
              <a:t>Conducting process analysis interviews with the people to identify the limitations in the process.</a:t>
            </a:r>
          </a:p>
          <a:p>
            <a:pPr lvl="1"/>
            <a:r>
              <a:rPr lang="en-US" altLang="en-US" dirty="0"/>
              <a:t>Conducting a Failure Mode and Effects Analysis (FMEA) to identify the possible failures in the process.</a:t>
            </a:r>
          </a:p>
          <a:p>
            <a:pPr lvl="1"/>
            <a:r>
              <a:rPr lang="en-US" altLang="en-US" dirty="0"/>
              <a:t>Assessing the identified limitations and quantifying their impact.</a:t>
            </a:r>
          </a:p>
          <a:p>
            <a:pPr lvl="1"/>
            <a:r>
              <a:rPr lang="en-US" altLang="en-US" dirty="0"/>
              <a:t>Identifying appropriate operating decisions to improve the process.</a:t>
            </a:r>
          </a:p>
        </p:txBody>
      </p:sp>
    </p:spTree>
    <p:extLst>
      <p:ext uri="{BB962C8B-B14F-4D97-AF65-F5344CB8AC3E}">
        <p14:creationId xmlns:p14="http://schemas.microsoft.com/office/powerpoint/2010/main" val="309416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t>Quality Assurance Tools and Techniques</a:t>
            </a:r>
          </a:p>
        </p:txBody>
      </p:sp>
      <p:sp>
        <p:nvSpPr>
          <p:cNvPr id="2" name="Slide Number Placeholder 1"/>
          <p:cNvSpPr>
            <a:spLocks noGrp="1"/>
          </p:cNvSpPr>
          <p:nvPr>
            <p:ph type="sldNum" sz="quarter" idx="4"/>
          </p:nvPr>
        </p:nvSpPr>
        <p:spPr/>
        <p:txBody>
          <a:bodyPr/>
          <a:lstStyle/>
          <a:p>
            <a:fld id="{A8160BDD-7155-D744-B749-9730458604AD}" type="slidenum">
              <a:rPr lang="en-US" smtClean="0"/>
              <a:t>12</a:t>
            </a:fld>
            <a:endParaRPr lang="en-US" dirty="0"/>
          </a:p>
        </p:txBody>
      </p:sp>
      <p:sp>
        <p:nvSpPr>
          <p:cNvPr id="172035" name="Rectangle 3"/>
          <p:cNvSpPr>
            <a:spLocks noGrp="1" noChangeArrowheads="1"/>
          </p:cNvSpPr>
          <p:nvPr>
            <p:ph idx="1"/>
          </p:nvPr>
        </p:nvSpPr>
        <p:spPr>
          <a:noFill/>
        </p:spPr>
        <p:txBody>
          <a:bodyPr>
            <a:noAutofit/>
          </a:bodyPr>
          <a:lstStyle/>
          <a:p>
            <a:pPr marL="0" indent="0">
              <a:buNone/>
            </a:pPr>
            <a:r>
              <a:rPr lang="en-US" altLang="en-US" b="1" dirty="0"/>
              <a:t>Tools</a:t>
            </a:r>
          </a:p>
          <a:p>
            <a:r>
              <a:rPr lang="en-US" altLang="en-US" dirty="0"/>
              <a:t>Cause-and-effect diagrams</a:t>
            </a:r>
          </a:p>
          <a:p>
            <a:r>
              <a:rPr lang="en-US" altLang="en-US" dirty="0"/>
              <a:t>Control charts</a:t>
            </a:r>
          </a:p>
          <a:p>
            <a:r>
              <a:rPr lang="en-US" altLang="en-US" dirty="0"/>
              <a:t>Flowcharting</a:t>
            </a:r>
          </a:p>
          <a:p>
            <a:r>
              <a:rPr lang="en-US" altLang="en-US" dirty="0"/>
              <a:t>Histogram</a:t>
            </a:r>
          </a:p>
          <a:p>
            <a:r>
              <a:rPr lang="en-US" altLang="en-US" dirty="0"/>
              <a:t>Pareto chart</a:t>
            </a:r>
          </a:p>
          <a:p>
            <a:r>
              <a:rPr lang="en-US" altLang="en-US" dirty="0"/>
              <a:t>Run chart</a:t>
            </a:r>
          </a:p>
          <a:p>
            <a:r>
              <a:rPr lang="en-US" altLang="en-US" dirty="0"/>
              <a:t>Scatter diagram</a:t>
            </a:r>
          </a:p>
        </p:txBody>
      </p:sp>
      <p:sp>
        <p:nvSpPr>
          <p:cNvPr id="3" name="Content Placeholder 2"/>
          <p:cNvSpPr>
            <a:spLocks noGrp="1"/>
          </p:cNvSpPr>
          <p:nvPr>
            <p:ph sz="half" idx="4294967295"/>
          </p:nvPr>
        </p:nvSpPr>
        <p:spPr>
          <a:xfrm>
            <a:off x="5105400" y="1301750"/>
            <a:ext cx="4038600" cy="4525963"/>
          </a:xfrm>
        </p:spPr>
        <p:txBody>
          <a:bodyPr/>
          <a:lstStyle/>
          <a:p>
            <a:pPr marL="0" indent="0">
              <a:buNone/>
            </a:pPr>
            <a:r>
              <a:rPr lang="en-US" altLang="en-US" b="1" dirty="0"/>
              <a:t>Techniques</a:t>
            </a:r>
          </a:p>
          <a:p>
            <a:r>
              <a:rPr lang="en-US" altLang="en-US" dirty="0"/>
              <a:t>Statistical sampling</a:t>
            </a:r>
          </a:p>
          <a:p>
            <a:r>
              <a:rPr lang="en-US" altLang="en-US" dirty="0"/>
              <a:t>Inspection</a:t>
            </a:r>
          </a:p>
          <a:p>
            <a:r>
              <a:rPr lang="en-US" altLang="en-US" dirty="0"/>
              <a:t>Approved change requests review</a:t>
            </a:r>
          </a:p>
          <a:p>
            <a:r>
              <a:rPr lang="en-US" altLang="en-US" dirty="0"/>
              <a:t>Cost-benefit analysis</a:t>
            </a:r>
          </a:p>
          <a:p>
            <a:r>
              <a:rPr lang="en-US" altLang="en-US" dirty="0"/>
              <a:t>Cost of Quality (COQ)</a:t>
            </a:r>
          </a:p>
          <a:p>
            <a:r>
              <a:rPr lang="en-US" altLang="en-US" dirty="0"/>
              <a:t>Benchmarking</a:t>
            </a:r>
          </a:p>
          <a:p>
            <a:r>
              <a:rPr lang="en-US" altLang="en-US" dirty="0"/>
              <a:t>Design of Experiments (DOE)</a:t>
            </a:r>
          </a:p>
        </p:txBody>
      </p:sp>
    </p:spTree>
    <p:extLst>
      <p:ext uri="{BB962C8B-B14F-4D97-AF65-F5344CB8AC3E}">
        <p14:creationId xmlns:p14="http://schemas.microsoft.com/office/powerpoint/2010/main" val="404104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title"/>
          </p:nvPr>
        </p:nvSpPr>
        <p:spPr>
          <a:noFill/>
          <a:ln/>
        </p:spPr>
        <p:txBody>
          <a:bodyPr/>
          <a:lstStyle/>
          <a:p>
            <a:r>
              <a:rPr lang="en-US" altLang="en-US" dirty="0"/>
              <a:t>Guidelines for Executing a Quality Assurance Plan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13</a:t>
            </a:fld>
            <a:endParaRPr lang="en-US" dirty="0"/>
          </a:p>
        </p:txBody>
      </p:sp>
      <p:sp>
        <p:nvSpPr>
          <p:cNvPr id="216066" name="Text Box 2"/>
          <p:cNvSpPr txBox="1">
            <a:spLocks noGrp="1" noChangeArrowheads="1"/>
          </p:cNvSpPr>
          <p:nvPr>
            <p:ph idx="1"/>
          </p:nvPr>
        </p:nvSpPr>
        <p:spPr>
          <a:noFill/>
          <a:ln/>
          <a:extLst>
            <a:ext uri="{91240B29-F687-4F45-9708-019B960494DF}">
              <a14:hiddenLine xmlns:a14="http://schemas.microsoft.com/office/drawing/2010/main" w="28575">
                <a:solidFill>
                  <a:schemeClr val="tx1"/>
                </a:solidFill>
                <a:miter lim="800000"/>
                <a:headEnd/>
                <a:tailEnd/>
              </a14:hiddenLine>
            </a:ext>
          </a:extLst>
        </p:spPr>
        <p:txBody>
          <a:bodyPr/>
          <a:lstStyle/>
          <a:p>
            <a:r>
              <a:rPr lang="en-US" altLang="en-US" dirty="0"/>
              <a:t>Ensure that the random and scheduled quality audits are conducted by qualified auditors to evaluate the quality management plan, quality testing procedures, and measurement criteria.</a:t>
            </a:r>
          </a:p>
          <a:p>
            <a:r>
              <a:rPr lang="en-US" altLang="en-US" dirty="0"/>
              <a:t>Use one or more of the quality assurance tools and techniques to determine the causes of quality problems in the project's product, service, systems, or processes.</a:t>
            </a:r>
          </a:p>
          <a:p>
            <a:r>
              <a:rPr lang="en-US" altLang="en-US" dirty="0"/>
              <a:t>Identify and implement the appropriate actions needed to increase the effectiveness and efficiency of the project team's work results and improve the quality in the product or service.</a:t>
            </a:r>
          </a:p>
        </p:txBody>
      </p:sp>
    </p:spTree>
    <p:extLst>
      <p:ext uri="{BB962C8B-B14F-4D97-AF65-F5344CB8AC3E}">
        <p14:creationId xmlns:p14="http://schemas.microsoft.com/office/powerpoint/2010/main" val="347178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C1B017-2598-4FD7-AAAB-A7DE8819474E}"/>
              </a:ext>
            </a:extLst>
          </p:cNvPr>
          <p:cNvSpPr>
            <a:spLocks noGrp="1"/>
          </p:cNvSpPr>
          <p:nvPr>
            <p:ph type="body" sz="quarter" idx="13"/>
          </p:nvPr>
        </p:nvSpPr>
        <p:spPr/>
        <p:txBody>
          <a:bodyPr/>
          <a:lstStyle/>
          <a:p>
            <a:r>
              <a:rPr lang="en-US" dirty="0"/>
              <a:t>Executing a Quality Assurance Plan</a:t>
            </a:r>
          </a:p>
        </p:txBody>
      </p:sp>
      <p:sp>
        <p:nvSpPr>
          <p:cNvPr id="3" name="Slide Number Placeholder 2">
            <a:extLst>
              <a:ext uri="{FF2B5EF4-FFF2-40B4-BE49-F238E27FC236}">
                <a16:creationId xmlns:a16="http://schemas.microsoft.com/office/drawing/2014/main" id="{07E88B51-4680-4CF2-B8E9-605D10B445FB}"/>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298283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a:t>Project Manager Roles</a:t>
            </a:r>
          </a:p>
        </p:txBody>
      </p:sp>
      <p:sp>
        <p:nvSpPr>
          <p:cNvPr id="2" name="Slide Number Placeholder 1"/>
          <p:cNvSpPr>
            <a:spLocks noGrp="1"/>
          </p:cNvSpPr>
          <p:nvPr>
            <p:ph type="sldNum" sz="quarter" idx="4"/>
          </p:nvPr>
        </p:nvSpPr>
        <p:spPr/>
        <p:txBody>
          <a:bodyPr/>
          <a:lstStyle/>
          <a:p>
            <a:fld id="{A8160BDD-7155-D744-B749-9730458604AD}" type="slidenum">
              <a:rPr lang="en-US" smtClean="0"/>
              <a:t>15</a:t>
            </a:fld>
            <a:endParaRPr lang="en-US" dirty="0"/>
          </a:p>
        </p:txBody>
      </p:sp>
      <p:graphicFrame>
        <p:nvGraphicFramePr>
          <p:cNvPr id="173137" name="Group 81"/>
          <p:cNvGraphicFramePr>
            <a:graphicFrameLocks noGrp="1"/>
          </p:cNvGraphicFramePr>
          <p:nvPr>
            <p:extLst>
              <p:ext uri="{D42A27DB-BD31-4B8C-83A1-F6EECF244321}">
                <p14:modId xmlns:p14="http://schemas.microsoft.com/office/powerpoint/2010/main" val="4054371"/>
              </p:ext>
            </p:extLst>
          </p:nvPr>
        </p:nvGraphicFramePr>
        <p:xfrm>
          <a:off x="635000" y="1584960"/>
          <a:ext cx="7886700" cy="4206240"/>
        </p:xfrm>
        <a:graphic>
          <a:graphicData uri="http://schemas.openxmlformats.org/drawingml/2006/table">
            <a:tbl>
              <a:tblPr/>
              <a:tblGrid>
                <a:gridCol w="2133600">
                  <a:extLst>
                    <a:ext uri="{9D8B030D-6E8A-4147-A177-3AD203B41FA5}">
                      <a16:colId xmlns:a16="http://schemas.microsoft.com/office/drawing/2014/main" val="884623714"/>
                    </a:ext>
                  </a:extLst>
                </a:gridCol>
                <a:gridCol w="5753100">
                  <a:extLst>
                    <a:ext uri="{9D8B030D-6E8A-4147-A177-3AD203B41FA5}">
                      <a16:colId xmlns:a16="http://schemas.microsoft.com/office/drawing/2014/main" val="210063586"/>
                    </a:ext>
                  </a:extLst>
                </a:gridCol>
              </a:tblGrid>
              <a:tr h="4572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Role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39669100"/>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Leader</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Provide clear direction for where the stakeholders need to go and credible strategies for how to get there.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41424579"/>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Planner and controller</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Facilitate project planning and determine measurement criteria for evaluating the work accomplished.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71906798"/>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Communicator</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Act as communication central on a project, interfacing with executives, functional managers, customers, vendors, project team members, and other interested parties outside of the project.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934998459"/>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Negotiator</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Negotiate for resources</a:t>
                      </a:r>
                      <a:r>
                        <a:rPr kumimoji="0" lang="en-US" altLang="en-US" sz="1400" b="0" i="0" u="none" strike="noStrike" cap="none" normalizeH="0" baseline="0" dirty="0">
                          <a:ln>
                            <a:noFill/>
                          </a:ln>
                          <a:solidFill>
                            <a:schemeClr val="tx1"/>
                          </a:solidFill>
                          <a:effectLst/>
                          <a:latin typeface="+mn-lt"/>
                          <a:cs typeface="Arial" panose="020B0604020202020204" pitchFamily="34" charset="0"/>
                        </a:rPr>
                        <a:t>―</a:t>
                      </a:r>
                      <a:r>
                        <a:rPr kumimoji="0" lang="en-US" altLang="en-US" sz="1400" b="0" i="0" u="none" strike="noStrike" cap="none" normalizeH="0" baseline="0" dirty="0">
                          <a:ln>
                            <a:noFill/>
                          </a:ln>
                          <a:solidFill>
                            <a:schemeClr val="tx1"/>
                          </a:solidFill>
                          <a:effectLst/>
                          <a:latin typeface="+mn-lt"/>
                        </a:rPr>
                        <a:t>time, money, people, and equipment</a:t>
                      </a:r>
                      <a:r>
                        <a:rPr kumimoji="0" lang="en-US" altLang="en-US" sz="1400" b="0" i="0" u="none" strike="noStrike" cap="none" normalizeH="0" baseline="0" dirty="0">
                          <a:ln>
                            <a:noFill/>
                          </a:ln>
                          <a:solidFill>
                            <a:schemeClr val="tx1"/>
                          </a:solidFill>
                          <a:effectLst/>
                          <a:latin typeface="+mn-lt"/>
                          <a:cs typeface="Arial" panose="020B0604020202020204" pitchFamily="34" charset="0"/>
                        </a:rPr>
                        <a:t>―</a:t>
                      </a:r>
                      <a:r>
                        <a:rPr kumimoji="0" lang="en-US" altLang="en-US" sz="1400" b="0" i="0" u="none" strike="noStrike" cap="none" normalizeH="0" baseline="0" dirty="0">
                          <a:ln>
                            <a:noFill/>
                          </a:ln>
                          <a:solidFill>
                            <a:schemeClr val="tx1"/>
                          </a:solidFill>
                          <a:effectLst/>
                          <a:latin typeface="+mn-lt"/>
                        </a:rPr>
                        <a:t>to complete the project successfully.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818547984"/>
                  </a:ext>
                </a:extLst>
              </a:tr>
              <a:tr h="72866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Problem-solver</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Face problems rather then deny them, determine the root cause of problems, and make decisions about the best method for dealing with the problems.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5320037"/>
                  </a:ext>
                </a:extLst>
              </a:tr>
              <a:tr h="381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Organizational change agent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Know how to get things done in the organization, how to avoid political issues that may hamper the project’s progress, and how to influence the organization to bring about change.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96324632"/>
                  </a:ext>
                </a:extLst>
              </a:tr>
            </a:tbl>
          </a:graphicData>
        </a:graphic>
      </p:graphicFrame>
    </p:spTree>
    <p:extLst>
      <p:ext uri="{BB962C8B-B14F-4D97-AF65-F5344CB8AC3E}">
        <p14:creationId xmlns:p14="http://schemas.microsoft.com/office/powerpoint/2010/main" val="369304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Political Capital</a:t>
            </a:r>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sp>
        <p:nvSpPr>
          <p:cNvPr id="4" name="Content Placeholder 3"/>
          <p:cNvSpPr>
            <a:spLocks noGrp="1"/>
          </p:cNvSpPr>
          <p:nvPr>
            <p:ph idx="1"/>
          </p:nvPr>
        </p:nvSpPr>
        <p:spPr/>
        <p:txBody>
          <a:bodyPr/>
          <a:lstStyle/>
          <a:p>
            <a:r>
              <a:rPr lang="en-US" i="1" dirty="0"/>
              <a:t>Political capital</a:t>
            </a:r>
            <a:r>
              <a:rPr lang="en-US" dirty="0"/>
              <a:t> is the reserve of corporate goodwill based on a person’s perceived political position and power in the company.</a:t>
            </a:r>
          </a:p>
          <a:p>
            <a:r>
              <a:rPr lang="en-US" dirty="0"/>
              <a:t>Its source can be position, reputation, or both.</a:t>
            </a:r>
          </a:p>
          <a:p>
            <a:r>
              <a:rPr lang="en-US" dirty="0"/>
              <a:t>Can be used to achieve a desired end or result.</a:t>
            </a:r>
          </a:p>
          <a:p>
            <a:r>
              <a:rPr lang="en-US" dirty="0"/>
              <a:t>Project managers and project sponsors can spend political capital when a project is threatened but do so judiciously.</a:t>
            </a:r>
          </a:p>
          <a:p>
            <a:endParaRPr lang="en-US" dirty="0"/>
          </a:p>
        </p:txBody>
      </p:sp>
    </p:spTree>
    <p:extLst>
      <p:ext uri="{BB962C8B-B14F-4D97-AF65-F5344CB8AC3E}">
        <p14:creationId xmlns:p14="http://schemas.microsoft.com/office/powerpoint/2010/main" val="167497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dirty="0"/>
              <a:t>Team Acquisition</a:t>
            </a:r>
          </a:p>
        </p:txBody>
      </p:sp>
      <p:sp>
        <p:nvSpPr>
          <p:cNvPr id="3" name="Slide Number Placeholder 2"/>
          <p:cNvSpPr>
            <a:spLocks noGrp="1"/>
          </p:cNvSpPr>
          <p:nvPr>
            <p:ph type="sldNum" sz="quarter" idx="4"/>
          </p:nvPr>
        </p:nvSpPr>
        <p:spPr/>
        <p:txBody>
          <a:bodyPr/>
          <a:lstStyle/>
          <a:p>
            <a:fld id="{A8160BDD-7155-D744-B749-9730458604AD}" type="slidenum">
              <a:rPr lang="en-US" smtClean="0"/>
              <a:pPr/>
              <a:t>17</a:t>
            </a:fld>
            <a:endParaRPr lang="en-US" dirty="0"/>
          </a:p>
        </p:txBody>
      </p:sp>
      <p:sp>
        <p:nvSpPr>
          <p:cNvPr id="174083" name="Rectangle 3"/>
          <p:cNvSpPr>
            <a:spLocks noGrp="1" noChangeArrowheads="1"/>
          </p:cNvSpPr>
          <p:nvPr>
            <p:ph idx="1"/>
          </p:nvPr>
        </p:nvSpPr>
        <p:spPr>
          <a:noFill/>
        </p:spPr>
        <p:txBody>
          <a:bodyPr/>
          <a:lstStyle/>
          <a:p>
            <a:r>
              <a:rPr lang="en-US" altLang="en-US" dirty="0"/>
              <a:t>An approach that is used to obtain resources for the project when enough staff is not available within the project team or organization to complete the project.</a:t>
            </a:r>
          </a:p>
          <a:p>
            <a:r>
              <a:rPr lang="en-US" altLang="en-US" dirty="0"/>
              <a:t>Organizations hire external resources, if they do not have the required number of appropriate skilled resources on staff.</a:t>
            </a:r>
          </a:p>
        </p:txBody>
      </p:sp>
      <p:pic>
        <p:nvPicPr>
          <p:cNvPr id="2" name="Picture 1"/>
          <p:cNvPicPr>
            <a:picLocks noChangeAspect="1"/>
          </p:cNvPicPr>
          <p:nvPr/>
        </p:nvPicPr>
        <p:blipFill>
          <a:blip r:embed="rId2"/>
          <a:stretch>
            <a:fillRect/>
          </a:stretch>
        </p:blipFill>
        <p:spPr>
          <a:xfrm>
            <a:off x="3043237" y="3209925"/>
            <a:ext cx="3057525" cy="1438275"/>
          </a:xfrm>
          <a:prstGeom prst="rect">
            <a:avLst/>
          </a:prstGeom>
        </p:spPr>
      </p:pic>
    </p:spTree>
    <p:extLst>
      <p:ext uri="{BB962C8B-B14F-4D97-AF65-F5344CB8AC3E}">
        <p14:creationId xmlns:p14="http://schemas.microsoft.com/office/powerpoint/2010/main" val="236917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dirty="0"/>
              <a:t>Project Staff Assignments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18</a:t>
            </a:fld>
            <a:endParaRPr lang="en-US" dirty="0"/>
          </a:p>
        </p:txBody>
      </p:sp>
      <p:sp>
        <p:nvSpPr>
          <p:cNvPr id="175107" name="Rectangle 3"/>
          <p:cNvSpPr>
            <a:spLocks noGrp="1" noChangeArrowheads="1"/>
          </p:cNvSpPr>
          <p:nvPr>
            <p:ph idx="1"/>
          </p:nvPr>
        </p:nvSpPr>
        <p:spPr>
          <a:noFill/>
        </p:spPr>
        <p:txBody>
          <a:bodyPr/>
          <a:lstStyle/>
          <a:p>
            <a:r>
              <a:rPr lang="en-US" altLang="en-US" dirty="0"/>
              <a:t>The assignment of people who will work on the project:</a:t>
            </a:r>
          </a:p>
          <a:p>
            <a:pPr lvl="1"/>
            <a:r>
              <a:rPr lang="en-US" altLang="en-US" dirty="0"/>
              <a:t>Full-time</a:t>
            </a:r>
          </a:p>
          <a:p>
            <a:pPr lvl="1"/>
            <a:r>
              <a:rPr lang="en-US" altLang="en-US" dirty="0"/>
              <a:t>Part-time</a:t>
            </a:r>
          </a:p>
          <a:p>
            <a:pPr lvl="1"/>
            <a:r>
              <a:rPr lang="en-US" altLang="en-US" dirty="0"/>
              <a:t>As needed</a:t>
            </a:r>
          </a:p>
          <a:p>
            <a:r>
              <a:rPr lang="en-US" altLang="en-US" dirty="0"/>
              <a:t>This usually involves:</a:t>
            </a:r>
          </a:p>
          <a:p>
            <a:pPr lvl="1"/>
            <a:r>
              <a:rPr lang="en-US" altLang="en-US" dirty="0"/>
              <a:t>Creating a team directory</a:t>
            </a:r>
          </a:p>
          <a:p>
            <a:pPr lvl="1"/>
            <a:r>
              <a:rPr lang="en-US" altLang="en-US" dirty="0"/>
              <a:t>Exchanging memos between team members</a:t>
            </a:r>
          </a:p>
          <a:p>
            <a:pPr lvl="1"/>
            <a:r>
              <a:rPr lang="en-US" altLang="en-US" dirty="0"/>
              <a:t>Creating project organization charts and schedules</a:t>
            </a:r>
          </a:p>
        </p:txBody>
      </p:sp>
    </p:spTree>
    <p:extLst>
      <p:ext uri="{BB962C8B-B14F-4D97-AF65-F5344CB8AC3E}">
        <p14:creationId xmlns:p14="http://schemas.microsoft.com/office/powerpoint/2010/main" val="194621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dirty="0"/>
              <a:t>Pre-Assignment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19</a:t>
            </a:fld>
            <a:endParaRPr lang="en-US" dirty="0"/>
          </a:p>
        </p:txBody>
      </p:sp>
      <p:sp>
        <p:nvSpPr>
          <p:cNvPr id="176131" name="Rectangle 3"/>
          <p:cNvSpPr>
            <a:spLocks noGrp="1" noChangeArrowheads="1"/>
          </p:cNvSpPr>
          <p:nvPr>
            <p:ph idx="1"/>
          </p:nvPr>
        </p:nvSpPr>
        <p:spPr/>
        <p:txBody>
          <a:bodyPr/>
          <a:lstStyle/>
          <a:p>
            <a:r>
              <a:rPr lang="en-US" altLang="en-US" dirty="0"/>
              <a:t>The allocation of project team members to project activities, even before the project has officially kicked-off.</a:t>
            </a:r>
          </a:p>
        </p:txBody>
      </p:sp>
      <p:pic>
        <p:nvPicPr>
          <p:cNvPr id="4" name="Picture 3" descr="&lt;strong&gt;calendar&lt;/strong&gt; - &lt;strong&gt;pencil&lt;/strong&gt;"/>
          <p:cNvPicPr>
            <a:picLocks noChangeAspect="1"/>
          </p:cNvPicPr>
          <p:nvPr/>
        </p:nvPicPr>
        <p:blipFill>
          <a:blip r:embed="rId2"/>
          <a:stretch>
            <a:fillRect/>
          </a:stretch>
        </p:blipFill>
        <p:spPr>
          <a:xfrm>
            <a:off x="838200" y="2590800"/>
            <a:ext cx="4000500" cy="3000375"/>
          </a:xfrm>
          <a:prstGeom prst="rect">
            <a:avLst/>
          </a:prstGeom>
        </p:spPr>
      </p:pic>
    </p:spTree>
    <p:extLst>
      <p:ext uri="{BB962C8B-B14F-4D97-AF65-F5344CB8AC3E}">
        <p14:creationId xmlns:p14="http://schemas.microsoft.com/office/powerpoint/2010/main" val="405462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dirty="0"/>
              <a:t>Move from Planning to Execution</a:t>
            </a:r>
          </a:p>
        </p:txBody>
      </p:sp>
      <p:sp>
        <p:nvSpPr>
          <p:cNvPr id="2" name="Slide Number Placeholder 1"/>
          <p:cNvSpPr>
            <a:spLocks noGrp="1"/>
          </p:cNvSpPr>
          <p:nvPr>
            <p:ph type="sldNum" sz="quarter" idx="4"/>
          </p:nvPr>
        </p:nvSpPr>
        <p:spPr/>
        <p:txBody>
          <a:bodyPr/>
          <a:lstStyle/>
          <a:p>
            <a:fld id="{A8160BDD-7155-D744-B749-9730458604AD}" type="slidenum">
              <a:rPr lang="en-US" smtClean="0"/>
              <a:t>2</a:t>
            </a:fld>
            <a:endParaRPr lang="en-US" dirty="0"/>
          </a:p>
        </p:txBody>
      </p:sp>
      <p:sp>
        <p:nvSpPr>
          <p:cNvPr id="162819" name="Rectangle 3"/>
          <p:cNvSpPr>
            <a:spLocks noGrp="1" noChangeArrowheads="1"/>
          </p:cNvSpPr>
          <p:nvPr>
            <p:ph idx="1"/>
          </p:nvPr>
        </p:nvSpPr>
        <p:spPr/>
        <p:txBody>
          <a:bodyPr/>
          <a:lstStyle/>
          <a:p>
            <a:r>
              <a:rPr lang="en-US" altLang="en-US" dirty="0"/>
              <a:t>A review meeting should be conducted when a project transitions from the planning phase to the implementation phase.</a:t>
            </a:r>
          </a:p>
          <a:p>
            <a:r>
              <a:rPr lang="en-US" altLang="en-US" dirty="0"/>
              <a:t>Items to be verified during the meeting include:</a:t>
            </a:r>
          </a:p>
          <a:p>
            <a:pPr lvl="1"/>
            <a:r>
              <a:rPr lang="en-US" altLang="en-US" dirty="0"/>
              <a:t>Have all roles and skills been identified?</a:t>
            </a:r>
          </a:p>
          <a:p>
            <a:pPr lvl="1"/>
            <a:r>
              <a:rPr lang="en-US" altLang="en-US" dirty="0"/>
              <a:t>Have all project documents been completed, reviewed, and signed off?</a:t>
            </a:r>
          </a:p>
          <a:p>
            <a:pPr lvl="1"/>
            <a:r>
              <a:rPr lang="en-US" altLang="en-US" dirty="0"/>
              <a:t>Have all issues regarding planning been resolved?</a:t>
            </a:r>
          </a:p>
          <a:p>
            <a:pPr lvl="1"/>
            <a:r>
              <a:rPr lang="en-US" altLang="en-US" dirty="0"/>
              <a:t>Is the project still feasible?</a:t>
            </a:r>
          </a:p>
          <a:p>
            <a:pPr lvl="1"/>
            <a:r>
              <a:rPr lang="en-US" altLang="en-US" dirty="0"/>
              <a:t>Are the expectations of the stakeholders aligned with the project plan?</a:t>
            </a:r>
          </a:p>
        </p:txBody>
      </p:sp>
    </p:spTree>
    <p:extLst>
      <p:ext uri="{BB962C8B-B14F-4D97-AF65-F5344CB8AC3E}">
        <p14:creationId xmlns:p14="http://schemas.microsoft.com/office/powerpoint/2010/main" val="250783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dirty="0"/>
              <a:t>Negotiation</a:t>
            </a:r>
          </a:p>
        </p:txBody>
      </p:sp>
      <p:sp>
        <p:nvSpPr>
          <p:cNvPr id="3" name="Slide Number Placeholder 2"/>
          <p:cNvSpPr>
            <a:spLocks noGrp="1"/>
          </p:cNvSpPr>
          <p:nvPr>
            <p:ph type="sldNum" sz="quarter" idx="4"/>
          </p:nvPr>
        </p:nvSpPr>
        <p:spPr/>
        <p:txBody>
          <a:bodyPr/>
          <a:lstStyle/>
          <a:p>
            <a:fld id="{A8160BDD-7155-D744-B749-9730458604AD}" type="slidenum">
              <a:rPr lang="en-US" smtClean="0"/>
              <a:t>20</a:t>
            </a:fld>
            <a:endParaRPr lang="en-US" dirty="0"/>
          </a:p>
        </p:txBody>
      </p:sp>
      <p:sp>
        <p:nvSpPr>
          <p:cNvPr id="177155" name="Rectangle 3"/>
          <p:cNvSpPr>
            <a:spLocks noGrp="1" noChangeArrowheads="1"/>
          </p:cNvSpPr>
          <p:nvPr>
            <p:ph idx="1"/>
          </p:nvPr>
        </p:nvSpPr>
        <p:spPr/>
        <p:txBody>
          <a:bodyPr/>
          <a:lstStyle/>
          <a:p>
            <a:r>
              <a:rPr lang="en-US" altLang="en-US" dirty="0"/>
              <a:t>An approach used by individuals or organizations with mutual or opposite interests to come together to reach a final agreement.</a:t>
            </a:r>
          </a:p>
          <a:p>
            <a:r>
              <a:rPr lang="en-US" altLang="en-US" dirty="0"/>
              <a:t>Requires knowledge of the economic and strategic worth of the project to effectively bargain for scarce skills resources. </a:t>
            </a:r>
          </a:p>
        </p:txBody>
      </p:sp>
      <p:pic>
        <p:nvPicPr>
          <p:cNvPr id="2" name="Picture 1" descr="Richboy's T-blog :: 허브 코헨의 『협상의 법칙』보다 더 ..."/>
          <p:cNvPicPr>
            <a:picLocks noChangeAspect="1"/>
          </p:cNvPicPr>
          <p:nvPr/>
        </p:nvPicPr>
        <p:blipFill>
          <a:blip r:embed="rId2"/>
          <a:stretch>
            <a:fillRect/>
          </a:stretch>
        </p:blipFill>
        <p:spPr>
          <a:xfrm>
            <a:off x="2547937" y="3048000"/>
            <a:ext cx="4048125" cy="2686050"/>
          </a:xfrm>
          <a:prstGeom prst="rect">
            <a:avLst/>
          </a:prstGeom>
        </p:spPr>
      </p:pic>
    </p:spTree>
    <p:extLst>
      <p:ext uri="{BB962C8B-B14F-4D97-AF65-F5344CB8AC3E}">
        <p14:creationId xmlns:p14="http://schemas.microsoft.com/office/powerpoint/2010/main" val="112183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dirty="0"/>
              <a:t>Effective Negotiating Skills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21</a:t>
            </a:fld>
            <a:endParaRPr lang="en-US" dirty="0"/>
          </a:p>
        </p:txBody>
      </p:sp>
      <p:sp>
        <p:nvSpPr>
          <p:cNvPr id="218115" name="Rectangle 3"/>
          <p:cNvSpPr>
            <a:spLocks noGrp="1" noChangeArrowheads="1"/>
          </p:cNvSpPr>
          <p:nvPr>
            <p:ph idx="1"/>
          </p:nvPr>
        </p:nvSpPr>
        <p:spPr>
          <a:noFill/>
        </p:spPr>
        <p:txBody>
          <a:bodyPr/>
          <a:lstStyle/>
          <a:p>
            <a:r>
              <a:rPr lang="en-US" altLang="en-US" dirty="0"/>
              <a:t>Analyze the situation.</a:t>
            </a:r>
          </a:p>
          <a:p>
            <a:r>
              <a:rPr lang="en-US" altLang="en-US" dirty="0"/>
              <a:t>Differentiate the needs and wants of both parties.</a:t>
            </a:r>
          </a:p>
          <a:p>
            <a:r>
              <a:rPr lang="en-US" altLang="en-US" dirty="0"/>
              <a:t>Focus on issues and interests rather than on personal positions.</a:t>
            </a:r>
          </a:p>
          <a:p>
            <a:r>
              <a:rPr lang="en-US" altLang="en-US" dirty="0"/>
              <a:t>Be realistic when making proposals.</a:t>
            </a:r>
          </a:p>
          <a:p>
            <a:r>
              <a:rPr lang="en-US" altLang="en-US" dirty="0"/>
              <a:t>Give concessions and indicate that you are providing something of value.</a:t>
            </a:r>
          </a:p>
          <a:p>
            <a:r>
              <a:rPr lang="en-US" altLang="en-US" dirty="0"/>
              <a:t>Ensure a win-win situation for both parties at the end of the deal.</a:t>
            </a:r>
          </a:p>
          <a:p>
            <a:r>
              <a:rPr lang="en-US" altLang="en-US" dirty="0"/>
              <a:t>Communicate in an appropriate manner.</a:t>
            </a:r>
          </a:p>
        </p:txBody>
      </p:sp>
    </p:spTree>
    <p:extLst>
      <p:ext uri="{BB962C8B-B14F-4D97-AF65-F5344CB8AC3E}">
        <p14:creationId xmlns:p14="http://schemas.microsoft.com/office/powerpoint/2010/main" val="342528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title"/>
          </p:nvPr>
        </p:nvSpPr>
        <p:spPr>
          <a:noFill/>
          <a:ln/>
        </p:spPr>
        <p:txBody>
          <a:bodyPr/>
          <a:lstStyle/>
          <a:p>
            <a:r>
              <a:rPr lang="en-US" altLang="en-US" dirty="0"/>
              <a:t>Virtual Teams</a:t>
            </a:r>
          </a:p>
        </p:txBody>
      </p:sp>
      <p:sp>
        <p:nvSpPr>
          <p:cNvPr id="2" name="Slide Number Placeholder 1"/>
          <p:cNvSpPr>
            <a:spLocks noGrp="1"/>
          </p:cNvSpPr>
          <p:nvPr>
            <p:ph type="sldNum" sz="quarter" idx="4"/>
          </p:nvPr>
        </p:nvSpPr>
        <p:spPr/>
        <p:txBody>
          <a:bodyPr/>
          <a:lstStyle/>
          <a:p>
            <a:fld id="{A8160BDD-7155-D744-B749-9730458604AD}" type="slidenum">
              <a:rPr lang="en-US" smtClean="0"/>
              <a:t>22</a:t>
            </a:fld>
            <a:endParaRPr lang="en-US" dirty="0"/>
          </a:p>
        </p:txBody>
      </p:sp>
      <p:sp>
        <p:nvSpPr>
          <p:cNvPr id="3" name="Content Placeholder 2"/>
          <p:cNvSpPr>
            <a:spLocks noGrp="1"/>
          </p:cNvSpPr>
          <p:nvPr>
            <p:ph idx="1"/>
          </p:nvPr>
        </p:nvSpPr>
        <p:spPr/>
        <p:txBody>
          <a:bodyPr/>
          <a:lstStyle/>
          <a:p>
            <a:r>
              <a:rPr lang="en-US" dirty="0"/>
              <a:t>Teams that are distributed among multiple physical locations.</a:t>
            </a:r>
          </a:p>
          <a:p>
            <a:r>
              <a:rPr lang="en-US" dirty="0"/>
              <a:t>May be more difficult because:</a:t>
            </a:r>
          </a:p>
          <a:p>
            <a:pPr lvl="1"/>
            <a:r>
              <a:rPr lang="en-US" dirty="0"/>
              <a:t>Bonding and team identity may be hard to develop.</a:t>
            </a:r>
          </a:p>
          <a:p>
            <a:pPr lvl="1"/>
            <a:r>
              <a:rPr lang="en-US" dirty="0"/>
              <a:t>Various forms of communication technologies used.</a:t>
            </a:r>
          </a:p>
          <a:p>
            <a:pPr lvl="1"/>
            <a:r>
              <a:rPr lang="en-US" dirty="0"/>
              <a:t>Difficult to monitor individual performance and progress.</a:t>
            </a:r>
          </a:p>
          <a:p>
            <a:endParaRPr lang="en-US" dirty="0"/>
          </a:p>
          <a:p>
            <a:pPr marL="400050" lvl="1" indent="0">
              <a:buNone/>
            </a:pPr>
            <a:r>
              <a:rPr lang="en-US" sz="1800" b="1" dirty="0"/>
              <a:t>Example</a:t>
            </a:r>
            <a:r>
              <a:rPr lang="en-US" sz="1800" dirty="0"/>
              <a:t>: Virtual team for the Apollo 13 mission.</a:t>
            </a:r>
          </a:p>
          <a:p>
            <a:pPr lvl="1"/>
            <a:r>
              <a:rPr lang="en-US" dirty="0"/>
              <a:t>Apollo 13 Spacecraft, 1970.</a:t>
            </a:r>
          </a:p>
          <a:p>
            <a:pPr lvl="1"/>
            <a:r>
              <a:rPr lang="en-US" dirty="0"/>
              <a:t>The virtual team included:</a:t>
            </a:r>
          </a:p>
          <a:p>
            <a:pPr lvl="2"/>
            <a:r>
              <a:rPr lang="en-US" dirty="0"/>
              <a:t>On-board crew members.</a:t>
            </a:r>
          </a:p>
          <a:p>
            <a:pPr lvl="2"/>
            <a:r>
              <a:rPr lang="en-US" dirty="0"/>
              <a:t>Mission control in Houston, Texas.</a:t>
            </a:r>
          </a:p>
          <a:p>
            <a:pPr lvl="1"/>
            <a:r>
              <a:rPr lang="en-US" dirty="0"/>
              <a:t>Telecommunications included voice and television communication.</a:t>
            </a:r>
          </a:p>
          <a:p>
            <a:endParaRPr lang="en-US" dirty="0"/>
          </a:p>
        </p:txBody>
      </p:sp>
    </p:spTree>
    <p:extLst>
      <p:ext uri="{BB962C8B-B14F-4D97-AF65-F5344CB8AC3E}">
        <p14:creationId xmlns:p14="http://schemas.microsoft.com/office/powerpoint/2010/main" val="364713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title"/>
          </p:nvPr>
        </p:nvSpPr>
        <p:spPr>
          <a:noFill/>
          <a:ln/>
        </p:spPr>
        <p:txBody>
          <a:bodyPr/>
          <a:lstStyle/>
          <a:p>
            <a:r>
              <a:rPr lang="en-US" altLang="en-US" dirty="0"/>
              <a:t>Guidelines for Assembling the Project Team</a:t>
            </a:r>
          </a:p>
        </p:txBody>
      </p:sp>
      <p:sp>
        <p:nvSpPr>
          <p:cNvPr id="2" name="Slide Number Placeholder 1"/>
          <p:cNvSpPr>
            <a:spLocks noGrp="1"/>
          </p:cNvSpPr>
          <p:nvPr>
            <p:ph type="sldNum" sz="quarter" idx="4"/>
          </p:nvPr>
        </p:nvSpPr>
        <p:spPr/>
        <p:txBody>
          <a:bodyPr/>
          <a:lstStyle/>
          <a:p>
            <a:fld id="{A8160BDD-7155-D744-B749-9730458604AD}" type="slidenum">
              <a:rPr lang="en-US" smtClean="0"/>
              <a:pPr/>
              <a:t>23</a:t>
            </a:fld>
            <a:endParaRPr lang="en-US" dirty="0"/>
          </a:p>
        </p:txBody>
      </p:sp>
      <p:sp>
        <p:nvSpPr>
          <p:cNvPr id="220162" name="Rectangle 2"/>
          <p:cNvSpPr>
            <a:spLocks noGrp="1" noChangeArrowheads="1"/>
          </p:cNvSpPr>
          <p:nvPr>
            <p:ph idx="1"/>
          </p:nvPr>
        </p:nvSpPr>
        <p:spPr>
          <a:noFill/>
        </p:spPr>
        <p:txBody>
          <a:bodyPr/>
          <a:lstStyle/>
          <a:p>
            <a:r>
              <a:rPr lang="en-US" altLang="en-US" dirty="0"/>
              <a:t>Form good relationships with functional managers.</a:t>
            </a:r>
          </a:p>
          <a:p>
            <a:r>
              <a:rPr lang="en-US" altLang="en-US" dirty="0"/>
              <a:t>Know when you need specific resources.</a:t>
            </a:r>
          </a:p>
          <a:p>
            <a:r>
              <a:rPr lang="en-US" altLang="en-US" dirty="0"/>
              <a:t>Negotiate with functional managers for critical resources.</a:t>
            </a:r>
          </a:p>
          <a:p>
            <a:r>
              <a:rPr lang="en-US" altLang="en-US" dirty="0"/>
              <a:t>Ensure that appropriate steps are taken to retain the procured team members.</a:t>
            </a:r>
          </a:p>
          <a:p>
            <a:r>
              <a:rPr lang="en-US" altLang="en-US" dirty="0"/>
              <a:t>Look for synergy and diversity among team members.</a:t>
            </a:r>
          </a:p>
          <a:p>
            <a:r>
              <a:rPr lang="en-US" altLang="en-US" dirty="0"/>
              <a:t>Look outside to competent suppliers.</a:t>
            </a:r>
          </a:p>
          <a:p>
            <a:r>
              <a:rPr lang="en-US" altLang="en-US" dirty="0"/>
              <a:t>Make sure that roles and responsibilities are clearly understood.</a:t>
            </a:r>
          </a:p>
          <a:p>
            <a:r>
              <a:rPr lang="en-US" altLang="en-US" dirty="0"/>
              <a:t>Create and distribute an organization chart to all stakeholders.</a:t>
            </a:r>
          </a:p>
        </p:txBody>
      </p:sp>
    </p:spTree>
    <p:extLst>
      <p:ext uri="{BB962C8B-B14F-4D97-AF65-F5344CB8AC3E}">
        <p14:creationId xmlns:p14="http://schemas.microsoft.com/office/powerpoint/2010/main" val="3901959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A7EBDE-BD59-4EF4-AC66-FF2910EBFFA8}"/>
              </a:ext>
            </a:extLst>
          </p:cNvPr>
          <p:cNvSpPr>
            <a:spLocks noGrp="1"/>
          </p:cNvSpPr>
          <p:nvPr>
            <p:ph type="body" sz="quarter" idx="13"/>
          </p:nvPr>
        </p:nvSpPr>
        <p:spPr/>
        <p:txBody>
          <a:bodyPr/>
          <a:lstStyle/>
          <a:p>
            <a:r>
              <a:rPr lang="en-US" dirty="0"/>
              <a:t>Assembling the Project Team</a:t>
            </a:r>
          </a:p>
        </p:txBody>
      </p:sp>
      <p:sp>
        <p:nvSpPr>
          <p:cNvPr id="3" name="Slide Number Placeholder 2">
            <a:extLst>
              <a:ext uri="{FF2B5EF4-FFF2-40B4-BE49-F238E27FC236}">
                <a16:creationId xmlns:a16="http://schemas.microsoft.com/office/drawing/2014/main" id="{7D4A140F-7EE1-4986-8718-723CE0454DF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3965720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Interpersonal Skills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66754518"/>
              </p:ext>
            </p:extLst>
          </p:nvPr>
        </p:nvGraphicFramePr>
        <p:xfrm>
          <a:off x="341313" y="1306513"/>
          <a:ext cx="8461375"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659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Team Development Stages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4938352"/>
              </p:ext>
            </p:extLst>
          </p:nvPr>
        </p:nvGraphicFramePr>
        <p:xfrm>
          <a:off x="341313" y="1306513"/>
          <a:ext cx="8461375"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99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Effective Project Teams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27</a:t>
            </a:fld>
            <a:endParaRPr lang="en-US" dirty="0"/>
          </a:p>
        </p:txBody>
      </p:sp>
      <p:sp>
        <p:nvSpPr>
          <p:cNvPr id="3" name="Content Placeholder 2"/>
          <p:cNvSpPr>
            <a:spLocks noGrp="1"/>
          </p:cNvSpPr>
          <p:nvPr>
            <p:ph idx="1"/>
          </p:nvPr>
        </p:nvSpPr>
        <p:spPr/>
        <p:txBody>
          <a:bodyPr/>
          <a:lstStyle/>
          <a:p>
            <a:pPr marL="0" indent="0">
              <a:buNone/>
            </a:pPr>
            <a:r>
              <a:rPr lang="en-US" dirty="0"/>
              <a:t>Project Manager’s role to build team and foster teamwork.</a:t>
            </a:r>
          </a:p>
          <a:p>
            <a:r>
              <a:rPr lang="en-US" dirty="0"/>
              <a:t>Work collaboratively.</a:t>
            </a:r>
          </a:p>
          <a:p>
            <a:r>
              <a:rPr lang="en-US" dirty="0"/>
              <a:t>Communicate effectively. </a:t>
            </a:r>
          </a:p>
          <a:p>
            <a:r>
              <a:rPr lang="en-US" dirty="0"/>
              <a:t>Develop trust among team members.</a:t>
            </a:r>
          </a:p>
          <a:p>
            <a:r>
              <a:rPr lang="en-US" dirty="0"/>
              <a:t>Manage conflicts.</a:t>
            </a:r>
          </a:p>
          <a:p>
            <a:r>
              <a:rPr lang="en-US" dirty="0"/>
              <a:t>Promote collaborative decision making and problem solving.</a:t>
            </a:r>
          </a:p>
          <a:p>
            <a:endParaRPr lang="en-US" dirty="0"/>
          </a:p>
        </p:txBody>
      </p:sp>
    </p:spTree>
    <p:extLst>
      <p:ext uri="{BB962C8B-B14F-4D97-AF65-F5344CB8AC3E}">
        <p14:creationId xmlns:p14="http://schemas.microsoft.com/office/powerpoint/2010/main" val="2684979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dirty="0"/>
              <a:t>Symptoms of Teamwork Problems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28</a:t>
            </a:fld>
            <a:endParaRPr lang="en-US" dirty="0"/>
          </a:p>
        </p:txBody>
      </p:sp>
      <p:sp>
        <p:nvSpPr>
          <p:cNvPr id="181251" name="Rectangle 3"/>
          <p:cNvSpPr>
            <a:spLocks noGrp="1" noChangeArrowheads="1"/>
          </p:cNvSpPr>
          <p:nvPr>
            <p:ph idx="1"/>
          </p:nvPr>
        </p:nvSpPr>
        <p:spPr>
          <a:noFill/>
        </p:spPr>
        <p:txBody>
          <a:bodyPr/>
          <a:lstStyle/>
          <a:p>
            <a:r>
              <a:rPr lang="en-US" altLang="en-US" dirty="0"/>
              <a:t>Frustrated team members.</a:t>
            </a:r>
          </a:p>
          <a:p>
            <a:r>
              <a:rPr lang="en-US" altLang="en-US" dirty="0"/>
              <a:t>Unhealthy conflict or excessive competition.</a:t>
            </a:r>
          </a:p>
          <a:p>
            <a:r>
              <a:rPr lang="en-US" altLang="en-US" dirty="0"/>
              <a:t>Pointless meetings.</a:t>
            </a:r>
          </a:p>
          <a:p>
            <a:r>
              <a:rPr lang="en-US" altLang="en-US" dirty="0"/>
              <a:t>Lack of confidence in the project manager.</a:t>
            </a:r>
          </a:p>
        </p:txBody>
      </p:sp>
    </p:spTree>
    <p:extLst>
      <p:ext uri="{BB962C8B-B14F-4D97-AF65-F5344CB8AC3E}">
        <p14:creationId xmlns:p14="http://schemas.microsoft.com/office/powerpoint/2010/main" val="1655700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to Team Development</a:t>
            </a:r>
          </a:p>
        </p:txBody>
      </p:sp>
      <p:sp>
        <p:nvSpPr>
          <p:cNvPr id="4" name="Slide Number Placeholder 3"/>
          <p:cNvSpPr>
            <a:spLocks noGrp="1"/>
          </p:cNvSpPr>
          <p:nvPr>
            <p:ph type="sldNum" sz="quarter" idx="4"/>
          </p:nvPr>
        </p:nvSpPr>
        <p:spPr/>
        <p:txBody>
          <a:bodyPr/>
          <a:lstStyle/>
          <a:p>
            <a:fld id="{A8160BDD-7155-D744-B749-9730458604AD}" type="slidenum">
              <a:rPr lang="en-US" smtClean="0"/>
              <a:t>29</a:t>
            </a:fld>
            <a:endParaRPr lang="en-US" dirty="0"/>
          </a:p>
        </p:txBody>
      </p:sp>
      <p:sp>
        <p:nvSpPr>
          <p:cNvPr id="3" name="Content Placeholder 2"/>
          <p:cNvSpPr>
            <a:spLocks noGrp="1"/>
          </p:cNvSpPr>
          <p:nvPr>
            <p:ph idx="1"/>
          </p:nvPr>
        </p:nvSpPr>
        <p:spPr/>
        <p:txBody>
          <a:bodyPr/>
          <a:lstStyle/>
          <a:p>
            <a:r>
              <a:rPr lang="en-US" dirty="0"/>
              <a:t>Ambiguous goals or roles.</a:t>
            </a:r>
          </a:p>
          <a:p>
            <a:r>
              <a:rPr lang="en-US" dirty="0"/>
              <a:t>Conflicting roles.</a:t>
            </a:r>
          </a:p>
          <a:p>
            <a:r>
              <a:rPr lang="en-US" dirty="0"/>
              <a:t>Poor communication.</a:t>
            </a:r>
          </a:p>
          <a:p>
            <a:r>
              <a:rPr lang="en-US" dirty="0"/>
              <a:t>Environmental changes.</a:t>
            </a:r>
          </a:p>
          <a:p>
            <a:r>
              <a:rPr lang="en-US" dirty="0"/>
              <a:t>Poor support from upper management.</a:t>
            </a:r>
          </a:p>
          <a:p>
            <a:r>
              <a:rPr lang="en-US" dirty="0"/>
              <a:t>Conflicting personal and organizational agenda.</a:t>
            </a:r>
          </a:p>
        </p:txBody>
      </p:sp>
    </p:spTree>
    <p:extLst>
      <p:ext uri="{BB962C8B-B14F-4D97-AF65-F5344CB8AC3E}">
        <p14:creationId xmlns:p14="http://schemas.microsoft.com/office/powerpoint/2010/main" val="206097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PMIS</a:t>
            </a:r>
          </a:p>
        </p:txBody>
      </p:sp>
      <p:sp>
        <p:nvSpPr>
          <p:cNvPr id="4" name="Slide Number Placeholder 3"/>
          <p:cNvSpPr>
            <a:spLocks noGrp="1"/>
          </p:cNvSpPr>
          <p:nvPr>
            <p:ph type="sldNum" sz="quarter" idx="4"/>
          </p:nvPr>
        </p:nvSpPr>
        <p:spPr/>
        <p:txBody>
          <a:bodyPr/>
          <a:lstStyle/>
          <a:p>
            <a:fld id="{A8160BDD-7155-D744-B749-9730458604AD}" type="slidenum">
              <a:rPr lang="en-US" smtClean="0"/>
              <a:t>3</a:t>
            </a:fld>
            <a:endParaRPr lang="en-US" dirty="0"/>
          </a:p>
        </p:txBody>
      </p:sp>
      <p:sp>
        <p:nvSpPr>
          <p:cNvPr id="3" name="Content Placeholder 2"/>
          <p:cNvSpPr>
            <a:spLocks noGrp="1"/>
          </p:cNvSpPr>
          <p:nvPr>
            <p:ph idx="1"/>
          </p:nvPr>
        </p:nvSpPr>
        <p:spPr/>
        <p:txBody>
          <a:bodyPr/>
          <a:lstStyle/>
          <a:p>
            <a:r>
              <a:rPr lang="en-US" dirty="0"/>
              <a:t>Automated or manual system used to gather, analyze, communicate, and store project information.</a:t>
            </a:r>
          </a:p>
          <a:p>
            <a:r>
              <a:rPr lang="en-US" dirty="0"/>
              <a:t>Collects information on work packages—complete and incomplete.</a:t>
            </a:r>
          </a:p>
          <a:p>
            <a:r>
              <a:rPr lang="en-US" dirty="0"/>
              <a:t>Compares the results to the planned schedule, cost, quality, and scope.</a:t>
            </a:r>
          </a:p>
          <a:p>
            <a:r>
              <a:rPr lang="en-US" dirty="0"/>
              <a:t>Microsoft Project is one example of an off-the-shelf PMIS.</a:t>
            </a:r>
          </a:p>
        </p:txBody>
      </p:sp>
      <p:pic>
        <p:nvPicPr>
          <p:cNvPr id="5" name="Picture 4"/>
          <p:cNvPicPr>
            <a:picLocks noChangeAspect="1"/>
          </p:cNvPicPr>
          <p:nvPr/>
        </p:nvPicPr>
        <p:blipFill>
          <a:blip r:embed="rId2"/>
          <a:stretch>
            <a:fillRect/>
          </a:stretch>
        </p:blipFill>
        <p:spPr>
          <a:xfrm>
            <a:off x="1219569" y="4011065"/>
            <a:ext cx="1371600" cy="1192306"/>
          </a:xfrm>
          <a:prstGeom prst="rect">
            <a:avLst/>
          </a:prstGeom>
        </p:spPr>
      </p:pic>
      <p:pic>
        <p:nvPicPr>
          <p:cNvPr id="6" name="Picture 5" descr="Why Hosted SharePoint is Better than the On-Premise Version – CBR ..."/>
          <p:cNvPicPr>
            <a:picLocks noChangeAspect="1"/>
          </p:cNvPicPr>
          <p:nvPr/>
        </p:nvPicPr>
        <p:blipFill>
          <a:blip r:embed="rId3"/>
          <a:stretch>
            <a:fillRect/>
          </a:stretch>
        </p:blipFill>
        <p:spPr>
          <a:xfrm>
            <a:off x="6248400" y="4011065"/>
            <a:ext cx="2159000" cy="1462548"/>
          </a:xfrm>
          <a:prstGeom prst="rect">
            <a:avLst/>
          </a:prstGeom>
        </p:spPr>
      </p:pic>
      <p:grpSp>
        <p:nvGrpSpPr>
          <p:cNvPr id="15" name="Group 14"/>
          <p:cNvGrpSpPr/>
          <p:nvPr/>
        </p:nvGrpSpPr>
        <p:grpSpPr>
          <a:xfrm>
            <a:off x="3562124" y="3581400"/>
            <a:ext cx="2019752" cy="1956716"/>
            <a:chOff x="3307970" y="3043113"/>
            <a:chExt cx="2019752" cy="1956716"/>
          </a:xfrm>
        </p:grpSpPr>
        <p:pic>
          <p:nvPicPr>
            <p:cNvPr id="7" name="Picture 6"/>
            <p:cNvPicPr>
              <a:picLocks noChangeAspect="1"/>
            </p:cNvPicPr>
            <p:nvPr/>
          </p:nvPicPr>
          <p:blipFill>
            <a:blip r:embed="rId4"/>
            <a:stretch>
              <a:fillRect/>
            </a:stretch>
          </p:blipFill>
          <p:spPr>
            <a:xfrm>
              <a:off x="3397399" y="3195053"/>
              <a:ext cx="1173482" cy="1527051"/>
            </a:xfrm>
            <a:prstGeom prst="rect">
              <a:avLst/>
            </a:prstGeom>
            <a:scene3d>
              <a:camera prst="isometricTopUp"/>
              <a:lightRig rig="threePt" dir="t"/>
            </a:scene3d>
          </p:spPr>
        </p:pic>
        <p:pic>
          <p:nvPicPr>
            <p:cNvPr id="8" name="Picture 7"/>
            <p:cNvPicPr>
              <a:picLocks noChangeAspect="1"/>
            </p:cNvPicPr>
            <p:nvPr/>
          </p:nvPicPr>
          <p:blipFill>
            <a:blip r:embed="rId5"/>
            <a:stretch>
              <a:fillRect/>
            </a:stretch>
          </p:blipFill>
          <p:spPr>
            <a:xfrm>
              <a:off x="4154240" y="3161268"/>
              <a:ext cx="1173482" cy="1527051"/>
            </a:xfrm>
            <a:prstGeom prst="rect">
              <a:avLst/>
            </a:prstGeom>
            <a:scene3d>
              <a:camera prst="isometricTopUp"/>
              <a:lightRig rig="threePt" dir="t"/>
            </a:scene3d>
          </p:spPr>
        </p:pic>
        <p:grpSp>
          <p:nvGrpSpPr>
            <p:cNvPr id="14" name="Group 13"/>
            <p:cNvGrpSpPr/>
            <p:nvPr/>
          </p:nvGrpSpPr>
          <p:grpSpPr>
            <a:xfrm>
              <a:off x="3307970" y="3472778"/>
              <a:ext cx="1625892" cy="1527051"/>
              <a:chOff x="3307970" y="3472778"/>
              <a:chExt cx="1625892" cy="1527051"/>
            </a:xfrm>
          </p:grpSpPr>
          <p:pic>
            <p:nvPicPr>
              <p:cNvPr id="9" name="Picture 8"/>
              <p:cNvPicPr>
                <a:picLocks noChangeAspect="1"/>
              </p:cNvPicPr>
              <p:nvPr/>
            </p:nvPicPr>
            <p:blipFill>
              <a:blip r:embed="rId6"/>
              <a:stretch>
                <a:fillRect/>
              </a:stretch>
            </p:blipFill>
            <p:spPr>
              <a:xfrm>
                <a:off x="3307970" y="3472778"/>
                <a:ext cx="1173482" cy="1527051"/>
              </a:xfrm>
              <a:prstGeom prst="rect">
                <a:avLst/>
              </a:prstGeom>
              <a:scene3d>
                <a:camera prst="isometricTopUp"/>
                <a:lightRig rig="threePt" dir="t"/>
              </a:scene3d>
            </p:spPr>
          </p:pic>
          <p:pic>
            <p:nvPicPr>
              <p:cNvPr id="10" name="Picture 9"/>
              <p:cNvPicPr>
                <a:picLocks noChangeAspect="1"/>
              </p:cNvPicPr>
              <p:nvPr/>
            </p:nvPicPr>
            <p:blipFill>
              <a:blip r:embed="rId7"/>
              <a:stretch>
                <a:fillRect/>
              </a:stretch>
            </p:blipFill>
            <p:spPr>
              <a:xfrm>
                <a:off x="3760380" y="3472778"/>
                <a:ext cx="1173482" cy="1527051"/>
              </a:xfrm>
              <a:prstGeom prst="rect">
                <a:avLst/>
              </a:prstGeom>
              <a:scene3d>
                <a:camera prst="isometricTopUp"/>
                <a:lightRig rig="threePt" dir="t"/>
              </a:scene3d>
            </p:spPr>
          </p:pic>
        </p:grpSp>
        <p:pic>
          <p:nvPicPr>
            <p:cNvPr id="11" name="Picture 10"/>
            <p:cNvPicPr>
              <a:picLocks noChangeAspect="1"/>
            </p:cNvPicPr>
            <p:nvPr/>
          </p:nvPicPr>
          <p:blipFill>
            <a:blip r:embed="rId4"/>
            <a:stretch>
              <a:fillRect/>
            </a:stretch>
          </p:blipFill>
          <p:spPr>
            <a:xfrm>
              <a:off x="3686391" y="3043113"/>
              <a:ext cx="1173482" cy="1527051"/>
            </a:xfrm>
            <a:prstGeom prst="rect">
              <a:avLst/>
            </a:prstGeom>
            <a:scene3d>
              <a:camera prst="isometricTopUp"/>
              <a:lightRig rig="threePt" dir="t"/>
            </a:scene3d>
          </p:spPr>
        </p:pic>
      </p:grpSp>
    </p:spTree>
    <p:extLst>
      <p:ext uri="{BB962C8B-B14F-4D97-AF65-F5344CB8AC3E}">
        <p14:creationId xmlns:p14="http://schemas.microsoft.com/office/powerpoint/2010/main" val="389497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title"/>
          </p:nvPr>
        </p:nvSpPr>
        <p:spPr>
          <a:noFill/>
          <a:ln/>
        </p:spPr>
        <p:txBody>
          <a:bodyPr/>
          <a:lstStyle/>
          <a:p>
            <a:r>
              <a:rPr lang="en-US" altLang="en-US" dirty="0"/>
              <a:t>Training</a:t>
            </a:r>
          </a:p>
        </p:txBody>
      </p:sp>
      <p:sp>
        <p:nvSpPr>
          <p:cNvPr id="3" name="Slide Number Placeholder 2"/>
          <p:cNvSpPr>
            <a:spLocks noGrp="1"/>
          </p:cNvSpPr>
          <p:nvPr>
            <p:ph type="sldNum" sz="quarter" idx="4"/>
          </p:nvPr>
        </p:nvSpPr>
        <p:spPr/>
        <p:txBody>
          <a:bodyPr/>
          <a:lstStyle/>
          <a:p>
            <a:fld id="{A8160BDD-7155-D744-B749-9730458604AD}" type="slidenum">
              <a:rPr lang="en-US" smtClean="0"/>
              <a:pPr/>
              <a:t>30</a:t>
            </a:fld>
            <a:endParaRPr lang="en-US" dirty="0"/>
          </a:p>
        </p:txBody>
      </p:sp>
      <p:sp>
        <p:nvSpPr>
          <p:cNvPr id="2" name="Content Placeholder 1"/>
          <p:cNvSpPr>
            <a:spLocks noGrp="1"/>
          </p:cNvSpPr>
          <p:nvPr>
            <p:ph idx="1"/>
          </p:nvPr>
        </p:nvSpPr>
        <p:spPr/>
        <p:txBody>
          <a:bodyPr/>
          <a:lstStyle/>
          <a:p>
            <a:r>
              <a:rPr lang="en-US" dirty="0"/>
              <a:t>An activity to acquire skills, knowledge, or attitude.</a:t>
            </a:r>
          </a:p>
          <a:p>
            <a:r>
              <a:rPr lang="en-US" dirty="0"/>
              <a:t>Conducted for teams, small groups, or individuals.</a:t>
            </a:r>
          </a:p>
          <a:p>
            <a:r>
              <a:rPr lang="en-US" dirty="0"/>
              <a:t>Covers range of topics from management and technical to administrative.</a:t>
            </a:r>
          </a:p>
          <a:p>
            <a:r>
              <a:rPr lang="en-US" dirty="0"/>
              <a:t>Format can be: </a:t>
            </a:r>
          </a:p>
          <a:p>
            <a:pPr lvl="1"/>
            <a:r>
              <a:rPr lang="en-US" dirty="0"/>
              <a:t>Multi-day, formal workshop</a:t>
            </a:r>
          </a:p>
          <a:p>
            <a:pPr lvl="1"/>
            <a:r>
              <a:rPr lang="en-US" dirty="0"/>
              <a:t>Five-minute, informal on-the-job training</a:t>
            </a:r>
          </a:p>
          <a:p>
            <a:r>
              <a:rPr lang="en-US" dirty="0"/>
              <a:t>Provided to team members when there is a need.</a:t>
            </a:r>
          </a:p>
        </p:txBody>
      </p:sp>
      <p:pic>
        <p:nvPicPr>
          <p:cNvPr id="184324" name="Picture 4" descr="conference-woman-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38600"/>
            <a:ext cx="29241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6421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dirty="0"/>
              <a:t>Team-Building Activities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31</a:t>
            </a:fld>
            <a:endParaRPr lang="en-US" dirty="0"/>
          </a:p>
        </p:txBody>
      </p:sp>
      <p:sp>
        <p:nvSpPr>
          <p:cNvPr id="185347" name="Rectangle 3"/>
          <p:cNvSpPr>
            <a:spLocks noGrp="1" noChangeArrowheads="1"/>
          </p:cNvSpPr>
          <p:nvPr>
            <p:ph idx="1"/>
          </p:nvPr>
        </p:nvSpPr>
        <p:spPr>
          <a:noFill/>
        </p:spPr>
        <p:txBody>
          <a:bodyPr/>
          <a:lstStyle/>
          <a:p>
            <a:r>
              <a:rPr lang="en-US" altLang="en-US" dirty="0"/>
              <a:t>Actions taken to influence diverse individuals from many functional areas, each with their own goals, needs, and perspectives, to work as a cohesive team, for the good of the project.</a:t>
            </a:r>
          </a:p>
          <a:p>
            <a:r>
              <a:rPr lang="en-US" altLang="en-US" dirty="0"/>
              <a:t>Also known as “team-building strategies.”</a:t>
            </a:r>
          </a:p>
          <a:p>
            <a:r>
              <a:rPr lang="en-US" altLang="en-US" dirty="0"/>
              <a:t>Formal or informal.</a:t>
            </a:r>
          </a:p>
          <a:p>
            <a:r>
              <a:rPr lang="en-US" altLang="en-US" dirty="0"/>
              <a:t>Brief or extended.</a:t>
            </a:r>
          </a:p>
          <a:p>
            <a:r>
              <a:rPr lang="en-US" altLang="en-US" dirty="0"/>
              <a:t>Facilitated by the project manager</a:t>
            </a:r>
            <a:br>
              <a:rPr lang="en-US" altLang="en-US" dirty="0"/>
            </a:br>
            <a:r>
              <a:rPr lang="en-US" altLang="en-US" dirty="0"/>
              <a:t>or a group facilitator.</a:t>
            </a:r>
          </a:p>
          <a:p>
            <a:pPr lvl="1">
              <a:buFont typeface="Wingdings" panose="05000000000000000000" pitchFamily="2" charset="2"/>
              <a:buNone/>
            </a:pPr>
            <a:endParaRPr lang="en-US" altLang="en-US" dirty="0"/>
          </a:p>
        </p:txBody>
      </p:sp>
      <p:pic>
        <p:nvPicPr>
          <p:cNvPr id="4" name="Picture 3" descr="Original file ‎ (3,648 × 2,432 pixels, file size: 2.27 MB, MIME ..."/>
          <p:cNvPicPr>
            <a:picLocks noChangeAspect="1"/>
          </p:cNvPicPr>
          <p:nvPr/>
        </p:nvPicPr>
        <p:blipFill>
          <a:blip r:embed="rId2"/>
          <a:stretch>
            <a:fillRect/>
          </a:stretch>
        </p:blipFill>
        <p:spPr>
          <a:xfrm>
            <a:off x="4953000" y="3200400"/>
            <a:ext cx="3577493" cy="2386859"/>
          </a:xfrm>
          <a:prstGeom prst="rect">
            <a:avLst/>
          </a:prstGeom>
        </p:spPr>
      </p:pic>
    </p:spTree>
    <p:extLst>
      <p:ext uri="{BB962C8B-B14F-4D97-AF65-F5344CB8AC3E}">
        <p14:creationId xmlns:p14="http://schemas.microsoft.com/office/powerpoint/2010/main" val="3459604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dirty="0"/>
              <a:t>Ground Rules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32</a:t>
            </a:fld>
            <a:endParaRPr lang="en-US" dirty="0"/>
          </a:p>
        </p:txBody>
      </p:sp>
      <p:sp>
        <p:nvSpPr>
          <p:cNvPr id="186371" name="Rectangle 3"/>
          <p:cNvSpPr>
            <a:spLocks noGrp="1" noChangeArrowheads="1"/>
          </p:cNvSpPr>
          <p:nvPr>
            <p:ph idx="1"/>
          </p:nvPr>
        </p:nvSpPr>
        <p:spPr>
          <a:noFill/>
        </p:spPr>
        <p:txBody>
          <a:bodyPr/>
          <a:lstStyle/>
          <a:p>
            <a:r>
              <a:rPr lang="en-US" altLang="en-US" dirty="0"/>
              <a:t>Set clear expectations of the expected code of conduct from team members.</a:t>
            </a:r>
          </a:p>
          <a:p>
            <a:r>
              <a:rPr lang="en-US" altLang="en-US" dirty="0"/>
              <a:t>Ensure an increase in the productivity and decrease misunderstandings.</a:t>
            </a:r>
          </a:p>
          <a:p>
            <a:r>
              <a:rPr lang="en-US" altLang="en-US" dirty="0"/>
              <a:t>Include all actions that are considered acceptable and unacceptable to the project management context.</a:t>
            </a:r>
          </a:p>
        </p:txBody>
      </p:sp>
      <p:pic>
        <p:nvPicPr>
          <p:cNvPr id="4" name="Picture 3" descr="Merci aux arbitres!"/>
          <p:cNvPicPr>
            <a:picLocks noChangeAspect="1"/>
          </p:cNvPicPr>
          <p:nvPr/>
        </p:nvPicPr>
        <p:blipFill>
          <a:blip r:embed="rId2"/>
          <a:stretch>
            <a:fillRect/>
          </a:stretch>
        </p:blipFill>
        <p:spPr>
          <a:xfrm>
            <a:off x="5257800" y="3048000"/>
            <a:ext cx="2209800" cy="2209800"/>
          </a:xfrm>
          <a:prstGeom prst="rect">
            <a:avLst/>
          </a:prstGeom>
        </p:spPr>
      </p:pic>
    </p:spTree>
    <p:extLst>
      <p:ext uri="{BB962C8B-B14F-4D97-AF65-F5344CB8AC3E}">
        <p14:creationId xmlns:p14="http://schemas.microsoft.com/office/powerpoint/2010/main" val="4158924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dirty="0"/>
              <a:t>Team Logistics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33</a:t>
            </a:fld>
            <a:endParaRPr lang="en-US" dirty="0"/>
          </a:p>
        </p:txBody>
      </p:sp>
      <p:sp>
        <p:nvSpPr>
          <p:cNvPr id="187395" name="Rectangle 3"/>
          <p:cNvSpPr>
            <a:spLocks noGrp="1" noChangeArrowheads="1"/>
          </p:cNvSpPr>
          <p:nvPr>
            <p:ph idx="1"/>
          </p:nvPr>
        </p:nvSpPr>
        <p:spPr>
          <a:noFill/>
        </p:spPr>
        <p:txBody>
          <a:bodyPr/>
          <a:lstStyle/>
          <a:p>
            <a:r>
              <a:rPr lang="en-US" altLang="en-US" dirty="0"/>
              <a:t>Materials needed for the project and project deliverables.</a:t>
            </a:r>
          </a:p>
          <a:p>
            <a:r>
              <a:rPr lang="en-US" altLang="en-US" dirty="0"/>
              <a:t>Physical facilities including space, desks, phones, computers, and network connection.</a:t>
            </a:r>
          </a:p>
          <a:p>
            <a:r>
              <a:rPr lang="en-US" altLang="en-US" dirty="0"/>
              <a:t>Communication equipment for team members not in same location.</a:t>
            </a:r>
          </a:p>
          <a:p>
            <a:r>
              <a:rPr lang="en-US" altLang="en-US" dirty="0"/>
              <a:t>Software and hardware necessary.</a:t>
            </a:r>
          </a:p>
          <a:p>
            <a:r>
              <a:rPr lang="en-US" altLang="en-US" dirty="0"/>
              <a:t>Travel facilities including transportation, lodging, and other arrangements.</a:t>
            </a:r>
          </a:p>
        </p:txBody>
      </p:sp>
      <p:pic>
        <p:nvPicPr>
          <p:cNvPr id="10" name="Picture 9"/>
          <p:cNvPicPr>
            <a:picLocks noChangeAspect="1"/>
          </p:cNvPicPr>
          <p:nvPr/>
        </p:nvPicPr>
        <p:blipFill>
          <a:blip r:embed="rId2"/>
          <a:stretch>
            <a:fillRect/>
          </a:stretch>
        </p:blipFill>
        <p:spPr>
          <a:xfrm>
            <a:off x="2374679" y="3680044"/>
            <a:ext cx="3949922" cy="2562494"/>
          </a:xfrm>
          <a:prstGeom prst="rect">
            <a:avLst/>
          </a:prstGeom>
        </p:spPr>
      </p:pic>
      <p:pic>
        <p:nvPicPr>
          <p:cNvPr id="7" name="Picture 6"/>
          <p:cNvPicPr>
            <a:picLocks noChangeAspect="1"/>
          </p:cNvPicPr>
          <p:nvPr/>
        </p:nvPicPr>
        <p:blipFill>
          <a:blip r:embed="rId3"/>
          <a:stretch>
            <a:fillRect/>
          </a:stretch>
        </p:blipFill>
        <p:spPr>
          <a:xfrm>
            <a:off x="1858724" y="5509424"/>
            <a:ext cx="1031909" cy="713576"/>
          </a:xfrm>
          <a:prstGeom prst="rect">
            <a:avLst/>
          </a:prstGeom>
        </p:spPr>
      </p:pic>
      <p:pic>
        <p:nvPicPr>
          <p:cNvPr id="8" name="Picture 7"/>
          <p:cNvPicPr>
            <a:picLocks noChangeAspect="1"/>
          </p:cNvPicPr>
          <p:nvPr/>
        </p:nvPicPr>
        <p:blipFill>
          <a:blip r:embed="rId4"/>
          <a:stretch>
            <a:fillRect/>
          </a:stretch>
        </p:blipFill>
        <p:spPr>
          <a:xfrm>
            <a:off x="5758206" y="5562903"/>
            <a:ext cx="872064" cy="748171"/>
          </a:xfrm>
          <a:prstGeom prst="rect">
            <a:avLst/>
          </a:prstGeom>
        </p:spPr>
      </p:pic>
      <p:pic>
        <p:nvPicPr>
          <p:cNvPr id="11" name="Picture 10"/>
          <p:cNvPicPr>
            <a:picLocks noChangeAspect="1"/>
          </p:cNvPicPr>
          <p:nvPr/>
        </p:nvPicPr>
        <p:blipFill>
          <a:blip r:embed="rId5"/>
          <a:stretch>
            <a:fillRect/>
          </a:stretch>
        </p:blipFill>
        <p:spPr>
          <a:xfrm>
            <a:off x="5714496" y="4012233"/>
            <a:ext cx="650949" cy="525767"/>
          </a:xfrm>
          <a:prstGeom prst="rect">
            <a:avLst/>
          </a:prstGeom>
        </p:spPr>
      </p:pic>
      <p:pic>
        <p:nvPicPr>
          <p:cNvPr id="12" name="Picture 11"/>
          <p:cNvPicPr>
            <a:picLocks noChangeAspect="1"/>
          </p:cNvPicPr>
          <p:nvPr/>
        </p:nvPicPr>
        <p:blipFill>
          <a:blip r:embed="rId6"/>
          <a:stretch>
            <a:fillRect/>
          </a:stretch>
        </p:blipFill>
        <p:spPr>
          <a:xfrm>
            <a:off x="6210048" y="3535611"/>
            <a:ext cx="547754" cy="547754"/>
          </a:xfrm>
          <a:prstGeom prst="rect">
            <a:avLst/>
          </a:prstGeom>
        </p:spPr>
      </p:pic>
    </p:spTree>
    <p:extLst>
      <p:ext uri="{BB962C8B-B14F-4D97-AF65-F5344CB8AC3E}">
        <p14:creationId xmlns:p14="http://schemas.microsoft.com/office/powerpoint/2010/main" val="3293473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2374678" y="3391535"/>
            <a:ext cx="4394640" cy="2851003"/>
          </a:xfrm>
          <a:prstGeom prst="rect">
            <a:avLst/>
          </a:prstGeom>
        </p:spPr>
      </p:pic>
      <p:sp>
        <p:nvSpPr>
          <p:cNvPr id="192515" name="Rectangle 3"/>
          <p:cNvSpPr>
            <a:spLocks noGrp="1" noChangeArrowheads="1"/>
          </p:cNvSpPr>
          <p:nvPr>
            <p:ph type="title"/>
          </p:nvPr>
        </p:nvSpPr>
        <p:spPr>
          <a:noFill/>
          <a:ln/>
        </p:spPr>
        <p:txBody>
          <a:bodyPr/>
          <a:lstStyle/>
          <a:p>
            <a:r>
              <a:rPr lang="en-US" altLang="en-US" dirty="0"/>
              <a:t>Co-location</a:t>
            </a:r>
          </a:p>
        </p:txBody>
      </p:sp>
      <p:sp>
        <p:nvSpPr>
          <p:cNvPr id="2" name="Slide Number Placeholder 1"/>
          <p:cNvSpPr>
            <a:spLocks noGrp="1"/>
          </p:cNvSpPr>
          <p:nvPr>
            <p:ph type="sldNum" sz="quarter" idx="4"/>
          </p:nvPr>
        </p:nvSpPr>
        <p:spPr/>
        <p:txBody>
          <a:bodyPr/>
          <a:lstStyle/>
          <a:p>
            <a:fld id="{A8160BDD-7155-D744-B749-9730458604AD}" type="slidenum">
              <a:rPr lang="en-US" smtClean="0"/>
              <a:t>34</a:t>
            </a:fld>
            <a:endParaRPr lang="en-US" dirty="0"/>
          </a:p>
        </p:txBody>
      </p:sp>
      <p:sp>
        <p:nvSpPr>
          <p:cNvPr id="192514" name="Rectangle 2"/>
          <p:cNvSpPr>
            <a:spLocks noGrp="1" noChangeArrowheads="1"/>
          </p:cNvSpPr>
          <p:nvPr>
            <p:ph idx="1"/>
          </p:nvPr>
        </p:nvSpPr>
        <p:spPr>
          <a:noFill/>
        </p:spPr>
        <p:txBody>
          <a:bodyPr/>
          <a:lstStyle/>
          <a:p>
            <a:r>
              <a:rPr lang="en-US" altLang="en-US" sz="2000" dirty="0"/>
              <a:t>Positioning team members in the same physical location:</a:t>
            </a:r>
          </a:p>
          <a:p>
            <a:pPr lvl="1"/>
            <a:r>
              <a:rPr lang="en-US" altLang="en-US" sz="1800" dirty="0"/>
              <a:t>Makes communication easier.</a:t>
            </a:r>
          </a:p>
          <a:p>
            <a:pPr lvl="1"/>
            <a:r>
              <a:rPr lang="en-US" altLang="en-US" sz="1800" dirty="0"/>
              <a:t>Enhances team performance.</a:t>
            </a:r>
          </a:p>
          <a:p>
            <a:pPr lvl="1"/>
            <a:r>
              <a:rPr lang="en-US" altLang="en-US" sz="1800" dirty="0"/>
              <a:t>Improves team spirit.</a:t>
            </a:r>
          </a:p>
          <a:p>
            <a:r>
              <a:rPr lang="en-US" altLang="en-US" sz="2000" dirty="0"/>
              <a:t>Both small and large projects benefit from co-location.</a:t>
            </a:r>
            <a:endParaRPr lang="en-US" altLang="en-US" dirty="0"/>
          </a:p>
        </p:txBody>
      </p:sp>
      <p:grpSp>
        <p:nvGrpSpPr>
          <p:cNvPr id="17" name="Group 16"/>
          <p:cNvGrpSpPr/>
          <p:nvPr/>
        </p:nvGrpSpPr>
        <p:grpSpPr>
          <a:xfrm>
            <a:off x="1821826" y="5207192"/>
            <a:ext cx="5500345" cy="1052931"/>
            <a:chOff x="1789885" y="5230554"/>
            <a:chExt cx="5500345" cy="1052931"/>
          </a:xfrm>
        </p:grpSpPr>
        <p:pic>
          <p:nvPicPr>
            <p:cNvPr id="8" name="Picture 7"/>
            <p:cNvPicPr>
              <a:picLocks noChangeAspect="1"/>
            </p:cNvPicPr>
            <p:nvPr/>
          </p:nvPicPr>
          <p:blipFill>
            <a:blip r:embed="rId3"/>
            <a:stretch>
              <a:fillRect/>
            </a:stretch>
          </p:blipFill>
          <p:spPr>
            <a:xfrm>
              <a:off x="1789885" y="5304368"/>
              <a:ext cx="897182" cy="918733"/>
            </a:xfrm>
            <a:prstGeom prst="rect">
              <a:avLst/>
            </a:prstGeom>
          </p:spPr>
        </p:pic>
        <p:pic>
          <p:nvPicPr>
            <p:cNvPr id="3" name="Picture 2"/>
            <p:cNvPicPr>
              <a:picLocks noChangeAspect="1"/>
            </p:cNvPicPr>
            <p:nvPr/>
          </p:nvPicPr>
          <p:blipFill>
            <a:blip r:embed="rId4"/>
            <a:stretch>
              <a:fillRect/>
            </a:stretch>
          </p:blipFill>
          <p:spPr>
            <a:xfrm>
              <a:off x="5240964" y="5263586"/>
              <a:ext cx="957012" cy="907572"/>
            </a:xfrm>
            <a:prstGeom prst="rect">
              <a:avLst/>
            </a:prstGeom>
          </p:spPr>
        </p:pic>
        <p:pic>
          <p:nvPicPr>
            <p:cNvPr id="4" name="Picture 3"/>
            <p:cNvPicPr>
              <a:picLocks noChangeAspect="1"/>
            </p:cNvPicPr>
            <p:nvPr/>
          </p:nvPicPr>
          <p:blipFill>
            <a:blip r:embed="rId5"/>
            <a:stretch>
              <a:fillRect/>
            </a:stretch>
          </p:blipFill>
          <p:spPr>
            <a:xfrm>
              <a:off x="6333218" y="5230554"/>
              <a:ext cx="957012" cy="886384"/>
            </a:xfrm>
            <a:prstGeom prst="rect">
              <a:avLst/>
            </a:prstGeom>
          </p:spPr>
        </p:pic>
        <p:pic>
          <p:nvPicPr>
            <p:cNvPr id="6" name="Picture 5"/>
            <p:cNvPicPr>
              <a:picLocks noChangeAspect="1"/>
            </p:cNvPicPr>
            <p:nvPr/>
          </p:nvPicPr>
          <p:blipFill>
            <a:blip r:embed="rId6"/>
            <a:stretch>
              <a:fillRect/>
            </a:stretch>
          </p:blipFill>
          <p:spPr>
            <a:xfrm>
              <a:off x="5778239" y="5258028"/>
              <a:ext cx="1020916" cy="1025457"/>
            </a:xfrm>
            <a:prstGeom prst="rect">
              <a:avLst/>
            </a:prstGeom>
          </p:spPr>
        </p:pic>
        <p:pic>
          <p:nvPicPr>
            <p:cNvPr id="9" name="Picture 8"/>
            <p:cNvPicPr>
              <a:picLocks noChangeAspect="1"/>
            </p:cNvPicPr>
            <p:nvPr/>
          </p:nvPicPr>
          <p:blipFill>
            <a:blip r:embed="rId7"/>
            <a:stretch>
              <a:fillRect/>
            </a:stretch>
          </p:blipFill>
          <p:spPr>
            <a:xfrm>
              <a:off x="2899350" y="5304368"/>
              <a:ext cx="950880" cy="918733"/>
            </a:xfrm>
            <a:prstGeom prst="rect">
              <a:avLst/>
            </a:prstGeom>
          </p:spPr>
        </p:pic>
        <p:pic>
          <p:nvPicPr>
            <p:cNvPr id="10" name="Picture 9"/>
            <p:cNvPicPr>
              <a:picLocks noChangeAspect="1"/>
            </p:cNvPicPr>
            <p:nvPr/>
          </p:nvPicPr>
          <p:blipFill>
            <a:blip r:embed="rId8"/>
            <a:stretch>
              <a:fillRect/>
            </a:stretch>
          </p:blipFill>
          <p:spPr>
            <a:xfrm>
              <a:off x="4668881" y="5304368"/>
              <a:ext cx="1038702" cy="974939"/>
            </a:xfrm>
            <a:prstGeom prst="rect">
              <a:avLst/>
            </a:prstGeom>
          </p:spPr>
        </p:pic>
        <p:pic>
          <p:nvPicPr>
            <p:cNvPr id="5" name="Picture 4"/>
            <p:cNvPicPr>
              <a:picLocks noChangeAspect="1"/>
            </p:cNvPicPr>
            <p:nvPr/>
          </p:nvPicPr>
          <p:blipFill>
            <a:blip r:embed="rId9"/>
            <a:stretch>
              <a:fillRect/>
            </a:stretch>
          </p:blipFill>
          <p:spPr>
            <a:xfrm>
              <a:off x="2338384" y="5385860"/>
              <a:ext cx="957012" cy="893447"/>
            </a:xfrm>
            <a:prstGeom prst="rect">
              <a:avLst/>
            </a:prstGeom>
          </p:spPr>
        </p:pic>
      </p:grpSp>
    </p:spTree>
    <p:extLst>
      <p:ext uri="{BB962C8B-B14F-4D97-AF65-F5344CB8AC3E}">
        <p14:creationId xmlns:p14="http://schemas.microsoft.com/office/powerpoint/2010/main" val="181764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title"/>
          </p:nvPr>
        </p:nvSpPr>
        <p:spPr>
          <a:noFill/>
          <a:ln/>
        </p:spPr>
        <p:txBody>
          <a:bodyPr/>
          <a:lstStyle/>
          <a:p>
            <a:r>
              <a:rPr lang="en-US" altLang="en-US" dirty="0"/>
              <a:t>Reward and Recognition Systems</a:t>
            </a:r>
          </a:p>
        </p:txBody>
      </p:sp>
      <p:sp>
        <p:nvSpPr>
          <p:cNvPr id="3" name="Text Placeholder 2"/>
          <p:cNvSpPr>
            <a:spLocks noGrp="1"/>
          </p:cNvSpPr>
          <p:nvPr>
            <p:ph type="body" idx="1"/>
          </p:nvPr>
        </p:nvSpPr>
        <p:spPr>
          <a:solidFill>
            <a:schemeClr val="accent1"/>
          </a:solidFill>
        </p:spPr>
        <p:txBody>
          <a:bodyPr/>
          <a:lstStyle/>
          <a:p>
            <a:r>
              <a:rPr lang="en-US" sz="2000" dirty="0">
                <a:solidFill>
                  <a:schemeClr val="bg1"/>
                </a:solidFill>
              </a:rPr>
              <a:t>Rewards</a:t>
            </a:r>
            <a:endParaRPr lang="en-US" dirty="0">
              <a:solidFill>
                <a:schemeClr val="bg1"/>
              </a:solidFill>
            </a:endParaRPr>
          </a:p>
        </p:txBody>
      </p:sp>
      <p:sp>
        <p:nvSpPr>
          <p:cNvPr id="190466" name="Rectangle 2"/>
          <p:cNvSpPr>
            <a:spLocks noGrp="1" noChangeArrowheads="1"/>
          </p:cNvSpPr>
          <p:nvPr>
            <p:ph sz="half" idx="2"/>
          </p:nvPr>
        </p:nvSpPr>
        <p:spPr>
          <a:noFill/>
        </p:spPr>
        <p:txBody>
          <a:bodyPr/>
          <a:lstStyle/>
          <a:p>
            <a:r>
              <a:rPr lang="en-US" altLang="en-US" dirty="0"/>
              <a:t>Tangible, consumable items </a:t>
            </a:r>
          </a:p>
          <a:p>
            <a:r>
              <a:rPr lang="en-US" altLang="en-US" dirty="0"/>
              <a:t>Given as a result of reaching a specific outcome or achievement</a:t>
            </a:r>
          </a:p>
          <a:p>
            <a:r>
              <a:rPr lang="en-US" altLang="en-US" dirty="0"/>
              <a:t>Definite start and finish, or fixed time</a:t>
            </a:r>
          </a:p>
          <a:p>
            <a:r>
              <a:rPr lang="en-US" altLang="en-US" dirty="0"/>
              <a:t>Usually expected when goal is met</a:t>
            </a:r>
          </a:p>
          <a:p>
            <a:r>
              <a:rPr lang="en-US" altLang="en-US" dirty="0"/>
              <a:t>Purpose is to motivate towards a specific outcome; never given without recognition too</a:t>
            </a:r>
          </a:p>
        </p:txBody>
      </p:sp>
      <p:sp>
        <p:nvSpPr>
          <p:cNvPr id="4" name="Text Placeholder 3"/>
          <p:cNvSpPr>
            <a:spLocks noGrp="1"/>
          </p:cNvSpPr>
          <p:nvPr>
            <p:ph type="body" sz="quarter" idx="3"/>
          </p:nvPr>
        </p:nvSpPr>
        <p:spPr>
          <a:solidFill>
            <a:schemeClr val="accent1"/>
          </a:solidFill>
        </p:spPr>
        <p:txBody>
          <a:bodyPr/>
          <a:lstStyle/>
          <a:p>
            <a:r>
              <a:rPr lang="en-US" sz="2000" dirty="0">
                <a:solidFill>
                  <a:schemeClr val="bg1"/>
                </a:solidFill>
              </a:rPr>
              <a:t>Recognition</a:t>
            </a:r>
            <a:endParaRPr lang="en-US" dirty="0">
              <a:solidFill>
                <a:schemeClr val="bg1"/>
              </a:solidFill>
            </a:endParaRPr>
          </a:p>
        </p:txBody>
      </p:sp>
      <p:sp>
        <p:nvSpPr>
          <p:cNvPr id="5" name="Content Placeholder 4"/>
          <p:cNvSpPr>
            <a:spLocks noGrp="1"/>
          </p:cNvSpPr>
          <p:nvPr>
            <p:ph sz="quarter" idx="4"/>
          </p:nvPr>
        </p:nvSpPr>
        <p:spPr/>
        <p:txBody>
          <a:bodyPr/>
          <a:lstStyle/>
          <a:p>
            <a:r>
              <a:rPr lang="en-US" dirty="0"/>
              <a:t>Intangible, experiential event</a:t>
            </a:r>
          </a:p>
          <a:p>
            <a:r>
              <a:rPr lang="en-US" dirty="0"/>
              <a:t>Given as a result of recipient’s behavior rather than outcome</a:t>
            </a:r>
          </a:p>
          <a:p>
            <a:r>
              <a:rPr lang="en-US" dirty="0"/>
              <a:t>Not restricted to a set time</a:t>
            </a:r>
          </a:p>
          <a:p>
            <a:r>
              <a:rPr lang="en-US" dirty="0"/>
              <a:t>Usually unexpected by recipient</a:t>
            </a:r>
          </a:p>
          <a:p>
            <a:r>
              <a:rPr lang="en-US" dirty="0"/>
              <a:t>Purpose is to increase recipient’s feeling of appreciation; can be given without a reward</a:t>
            </a:r>
          </a:p>
        </p:txBody>
      </p:sp>
      <p:sp>
        <p:nvSpPr>
          <p:cNvPr id="2" name="Slide Number Placeholder 1"/>
          <p:cNvSpPr>
            <a:spLocks noGrp="1"/>
          </p:cNvSpPr>
          <p:nvPr>
            <p:ph type="sldNum" sz="quarter" idx="10"/>
          </p:nvPr>
        </p:nvSpPr>
        <p:spPr/>
        <p:txBody>
          <a:bodyPr/>
          <a:lstStyle/>
          <a:p>
            <a:fld id="{A8160BDD-7155-D744-B749-9730458604AD}" type="slidenum">
              <a:rPr lang="en-US" smtClean="0"/>
              <a:t>35</a:t>
            </a:fld>
            <a:endParaRPr lang="en-US" dirty="0"/>
          </a:p>
        </p:txBody>
      </p:sp>
    </p:spTree>
    <p:extLst>
      <p:ext uri="{BB962C8B-B14F-4D97-AF65-F5344CB8AC3E}">
        <p14:creationId xmlns:p14="http://schemas.microsoft.com/office/powerpoint/2010/main" val="335899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a:t>Team Performance Assessments</a:t>
            </a:r>
          </a:p>
        </p:txBody>
      </p:sp>
      <p:sp>
        <p:nvSpPr>
          <p:cNvPr id="2" name="Slide Number Placeholder 1"/>
          <p:cNvSpPr>
            <a:spLocks noGrp="1"/>
          </p:cNvSpPr>
          <p:nvPr>
            <p:ph type="sldNum" sz="quarter" idx="4"/>
          </p:nvPr>
        </p:nvSpPr>
        <p:spPr/>
        <p:txBody>
          <a:bodyPr/>
          <a:lstStyle/>
          <a:p>
            <a:fld id="{A8160BDD-7155-D744-B749-9730458604AD}" type="slidenum">
              <a:rPr lang="en-US" smtClean="0"/>
              <a:t>36</a:t>
            </a:fld>
            <a:endParaRPr lang="en-US" dirty="0"/>
          </a:p>
        </p:txBody>
      </p:sp>
      <p:sp>
        <p:nvSpPr>
          <p:cNvPr id="193539" name="Rectangle 3"/>
          <p:cNvSpPr>
            <a:spLocks noGrp="1" noChangeArrowheads="1"/>
          </p:cNvSpPr>
          <p:nvPr>
            <p:ph idx="1"/>
          </p:nvPr>
        </p:nvSpPr>
        <p:spPr>
          <a:noFill/>
        </p:spPr>
        <p:txBody>
          <a:bodyPr>
            <a:normAutofit/>
          </a:bodyPr>
          <a:lstStyle/>
          <a:p>
            <a:r>
              <a:rPr lang="en-US" altLang="en-US" dirty="0"/>
              <a:t>Assess and identify the potential of each team member on a continual basis.</a:t>
            </a:r>
          </a:p>
          <a:p>
            <a:r>
              <a:rPr lang="en-US" altLang="en-US" dirty="0"/>
              <a:t>Can be formal or informal.</a:t>
            </a:r>
          </a:p>
          <a:p>
            <a:r>
              <a:rPr lang="en-US" altLang="en-US" dirty="0"/>
              <a:t>Purpose of assessment: </a:t>
            </a:r>
          </a:p>
          <a:p>
            <a:pPr lvl="1"/>
            <a:r>
              <a:rPr lang="en-US" altLang="en-US" dirty="0"/>
              <a:t>Improve interaction between team members</a:t>
            </a:r>
          </a:p>
          <a:p>
            <a:pPr lvl="1"/>
            <a:r>
              <a:rPr lang="en-US" altLang="en-US" dirty="0"/>
              <a:t>Solve issues</a:t>
            </a:r>
          </a:p>
          <a:p>
            <a:pPr lvl="1"/>
            <a:r>
              <a:rPr lang="en-US" altLang="en-US" dirty="0"/>
              <a:t>Deal with conflicts</a:t>
            </a:r>
          </a:p>
          <a:p>
            <a:pPr lvl="1"/>
            <a:r>
              <a:rPr lang="en-US" altLang="en-US" dirty="0"/>
              <a:t>Improve skills and competencies of team members</a:t>
            </a:r>
          </a:p>
          <a:p>
            <a:pPr lvl="1"/>
            <a:r>
              <a:rPr lang="en-US" altLang="en-US" dirty="0"/>
              <a:t>Increase team cohesiveness</a:t>
            </a:r>
          </a:p>
          <a:p>
            <a:r>
              <a:rPr lang="en-US" altLang="en-US" dirty="0"/>
              <a:t>Techniques for assessing team performance:</a:t>
            </a:r>
          </a:p>
          <a:p>
            <a:pPr lvl="1"/>
            <a:r>
              <a:rPr lang="en-US" altLang="en-US" dirty="0"/>
              <a:t>Ask key questions to the team members.</a:t>
            </a:r>
          </a:p>
          <a:p>
            <a:pPr lvl="1"/>
            <a:r>
              <a:rPr lang="en-US" altLang="en-US" dirty="0"/>
              <a:t>Speak to team members frequently through one-to-one meetings and regular project meetings.</a:t>
            </a:r>
          </a:p>
          <a:p>
            <a:pPr lvl="1"/>
            <a:r>
              <a:rPr lang="en-US" altLang="en-US" dirty="0"/>
              <a:t>Provide constructive criticism and acclaim to team members, as necessary.</a:t>
            </a:r>
          </a:p>
          <a:p>
            <a:pPr lvl="1"/>
            <a:r>
              <a:rPr lang="en-US" altLang="en-US" dirty="0"/>
              <a:t>Evaluate individual performance.</a:t>
            </a:r>
          </a:p>
          <a:p>
            <a:pPr lvl="1"/>
            <a:r>
              <a:rPr lang="en-US" altLang="en-US" dirty="0"/>
              <a:t>Remove under-performing team members, or reassign their work to a new resource.</a:t>
            </a:r>
          </a:p>
          <a:p>
            <a:pPr lvl="1"/>
            <a:endParaRPr lang="en-US" altLang="en-US" dirty="0"/>
          </a:p>
        </p:txBody>
      </p:sp>
    </p:spTree>
    <p:extLst>
      <p:ext uri="{BB962C8B-B14F-4D97-AF65-F5344CB8AC3E}">
        <p14:creationId xmlns:p14="http://schemas.microsoft.com/office/powerpoint/2010/main" val="104720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title"/>
          </p:nvPr>
        </p:nvSpPr>
        <p:spPr>
          <a:noFill/>
          <a:ln/>
        </p:spPr>
        <p:txBody>
          <a:bodyPr/>
          <a:lstStyle/>
          <a:p>
            <a:r>
              <a:rPr lang="en-US" altLang="en-US" dirty="0"/>
              <a:t>Guidelines for Developing the Project Team</a:t>
            </a:r>
          </a:p>
        </p:txBody>
      </p:sp>
      <p:sp>
        <p:nvSpPr>
          <p:cNvPr id="2" name="Slide Number Placeholder 1"/>
          <p:cNvSpPr>
            <a:spLocks noGrp="1"/>
          </p:cNvSpPr>
          <p:nvPr>
            <p:ph type="sldNum" sz="quarter" idx="4"/>
          </p:nvPr>
        </p:nvSpPr>
        <p:spPr/>
        <p:txBody>
          <a:bodyPr/>
          <a:lstStyle/>
          <a:p>
            <a:fld id="{A8160BDD-7155-D744-B749-9730458604AD}" type="slidenum">
              <a:rPr lang="en-US" smtClean="0"/>
              <a:pPr/>
              <a:t>37</a:t>
            </a:fld>
            <a:endParaRPr lang="en-US" dirty="0"/>
          </a:p>
        </p:txBody>
      </p:sp>
      <p:sp>
        <p:nvSpPr>
          <p:cNvPr id="222210" name="Rectangle 2"/>
          <p:cNvSpPr>
            <a:spLocks noGrp="1" noChangeArrowheads="1"/>
          </p:cNvSpPr>
          <p:nvPr>
            <p:ph idx="1"/>
          </p:nvPr>
        </p:nvSpPr>
        <p:spPr>
          <a:noFill/>
        </p:spPr>
        <p:txBody>
          <a:bodyPr/>
          <a:lstStyle/>
          <a:p>
            <a:r>
              <a:rPr lang="en-US" altLang="en-US" dirty="0"/>
              <a:t>Recognize the project team’s current stage of development and be proactive in helping the team be as productive as possible.</a:t>
            </a:r>
          </a:p>
          <a:p>
            <a:r>
              <a:rPr lang="en-US" altLang="en-US" dirty="0"/>
              <a:t>Conduct periodic project team and one-to-one meetings to evaluate the team’s performance.</a:t>
            </a:r>
          </a:p>
          <a:p>
            <a:r>
              <a:rPr lang="en-US" altLang="en-US" dirty="0"/>
              <a:t>Provide appropriate feedback to each project team member.</a:t>
            </a:r>
          </a:p>
          <a:p>
            <a:r>
              <a:rPr lang="en-US" altLang="en-US" dirty="0"/>
              <a:t>Develop and implement a formal reward and recognition system.</a:t>
            </a:r>
          </a:p>
          <a:p>
            <a:r>
              <a:rPr lang="en-US" altLang="en-US" dirty="0"/>
              <a:t>Consider co-location to enhance the team’s ability to perform together and improve communication.</a:t>
            </a:r>
          </a:p>
          <a:p>
            <a:r>
              <a:rPr lang="en-US" altLang="en-US" dirty="0"/>
              <a:t>Provide appropriate training and coaching to help team members gain skills, knowledge, or behavior.</a:t>
            </a:r>
          </a:p>
        </p:txBody>
      </p:sp>
    </p:spTree>
    <p:extLst>
      <p:ext uri="{BB962C8B-B14F-4D97-AF65-F5344CB8AC3E}">
        <p14:creationId xmlns:p14="http://schemas.microsoft.com/office/powerpoint/2010/main" val="3975188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B05C54-F4E7-4F48-941E-85D6274F4616}"/>
              </a:ext>
            </a:extLst>
          </p:cNvPr>
          <p:cNvSpPr>
            <a:spLocks noGrp="1"/>
          </p:cNvSpPr>
          <p:nvPr>
            <p:ph type="body" sz="quarter" idx="13"/>
          </p:nvPr>
        </p:nvSpPr>
        <p:spPr/>
        <p:txBody>
          <a:bodyPr/>
          <a:lstStyle/>
          <a:p>
            <a:r>
              <a:rPr lang="en-US" dirty="0"/>
              <a:t>Developing the Project Team</a:t>
            </a:r>
          </a:p>
        </p:txBody>
      </p:sp>
      <p:sp>
        <p:nvSpPr>
          <p:cNvPr id="3" name="Slide Number Placeholder 2">
            <a:extLst>
              <a:ext uri="{FF2B5EF4-FFF2-40B4-BE49-F238E27FC236}">
                <a16:creationId xmlns:a16="http://schemas.microsoft.com/office/drawing/2014/main" id="{BD6E3B45-8780-47E9-A548-90CA427512AC}"/>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2025922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title"/>
          </p:nvPr>
        </p:nvSpPr>
        <p:spPr>
          <a:noFill/>
          <a:ln/>
        </p:spPr>
        <p:txBody>
          <a:bodyPr/>
          <a:lstStyle/>
          <a:p>
            <a:r>
              <a:rPr lang="en-US" altLang="en-US" dirty="0"/>
              <a:t>Causes of Conflict</a:t>
            </a:r>
          </a:p>
        </p:txBody>
      </p:sp>
      <p:sp>
        <p:nvSpPr>
          <p:cNvPr id="2" name="Slide Number Placeholder 1"/>
          <p:cNvSpPr>
            <a:spLocks noGrp="1"/>
          </p:cNvSpPr>
          <p:nvPr>
            <p:ph type="sldNum" sz="quarter" idx="4"/>
          </p:nvPr>
        </p:nvSpPr>
        <p:spPr/>
        <p:txBody>
          <a:bodyPr/>
          <a:lstStyle/>
          <a:p>
            <a:fld id="{A8160BDD-7155-D744-B749-9730458604AD}" type="slidenum">
              <a:rPr lang="en-US" smtClean="0"/>
              <a:pPr/>
              <a:t>39</a:t>
            </a:fld>
            <a:endParaRPr lang="en-US" dirty="0"/>
          </a:p>
        </p:txBody>
      </p:sp>
      <p:sp>
        <p:nvSpPr>
          <p:cNvPr id="202754" name="Rectangle 2"/>
          <p:cNvSpPr>
            <a:spLocks noGrp="1" noChangeArrowheads="1"/>
          </p:cNvSpPr>
          <p:nvPr>
            <p:ph idx="1"/>
          </p:nvPr>
        </p:nvSpPr>
        <p:spPr>
          <a:noFill/>
        </p:spPr>
        <p:txBody>
          <a:bodyPr/>
          <a:lstStyle/>
          <a:p>
            <a:r>
              <a:rPr lang="en-US" altLang="en-US" dirty="0"/>
              <a:t>Competition.</a:t>
            </a:r>
          </a:p>
          <a:p>
            <a:r>
              <a:rPr lang="en-US" altLang="en-US" dirty="0"/>
              <a:t>Differences in objectives, values, and perceptions.</a:t>
            </a:r>
          </a:p>
          <a:p>
            <a:r>
              <a:rPr lang="en-US" altLang="en-US" dirty="0"/>
              <a:t>Disagreements about role requirements, work activities, and individual approaches.</a:t>
            </a:r>
          </a:p>
          <a:p>
            <a:r>
              <a:rPr lang="en-US" altLang="en-US" dirty="0"/>
              <a:t>Communication breakdowns.</a:t>
            </a:r>
          </a:p>
        </p:txBody>
      </p:sp>
      <p:pic>
        <p:nvPicPr>
          <p:cNvPr id="202756" name="Picture 4" descr="group-meeting-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215753"/>
            <a:ext cx="3381375" cy="22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12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PMIS Problems</a:t>
            </a:r>
          </a:p>
        </p:txBody>
      </p:sp>
      <p:sp>
        <p:nvSpPr>
          <p:cNvPr id="4" name="Slide Number Placeholder 3"/>
          <p:cNvSpPr>
            <a:spLocks noGrp="1"/>
          </p:cNvSpPr>
          <p:nvPr>
            <p:ph type="sldNum" sz="quarter" idx="4"/>
          </p:nvPr>
        </p:nvSpPr>
        <p:spPr/>
        <p:txBody>
          <a:bodyPr/>
          <a:lstStyle/>
          <a:p>
            <a:fld id="{A8160BDD-7155-D744-B749-9730458604AD}" type="slidenum">
              <a:rPr lang="en-US" smtClean="0"/>
              <a:t>4</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2487510948"/>
              </p:ext>
            </p:extLst>
          </p:nvPr>
        </p:nvGraphicFramePr>
        <p:xfrm>
          <a:off x="838200" y="1676400"/>
          <a:ext cx="7239000" cy="4114800"/>
        </p:xfrm>
        <a:graphic>
          <a:graphicData uri="http://schemas.openxmlformats.org/drawingml/2006/table">
            <a:tbl>
              <a:tblPr/>
              <a:tblGrid>
                <a:gridCol w="2400300">
                  <a:extLst>
                    <a:ext uri="{9D8B030D-6E8A-4147-A177-3AD203B41FA5}">
                      <a16:colId xmlns:a16="http://schemas.microsoft.com/office/drawing/2014/main" val="20000"/>
                    </a:ext>
                  </a:extLst>
                </a:gridCol>
                <a:gridCol w="48387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Problem</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Reacting to lagging indicators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Calibri"/>
                          <a:cs typeface="Calibri"/>
                        </a:rPr>
                        <a:t>PMIS reports show problems after the fact, and good project management requires proactive prevention of problems.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Managing symptoms rather than problems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PMIS highlights the exceptions and overruns but it can’t explain the reason for the problem. To truly solve the problem, you need to identify the root cause and fix it.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Over-reliance on PMIS communication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Project managers might be tempted to use PMIS reports in place of communicating directly with the project team and stakeholders.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Invalid data in the PMIS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PMIS reports can make problems look either larger or smaller than they are, as well as not reporting on real problems. Project managers must look beyond the PMIS reports for an accurate picture of project issues.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66821907"/>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Too much information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With an overabundance of information, critical issues can get buried or ignored because team members are overloaded with irrelevant or untimely information.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557441753"/>
                  </a:ext>
                </a:extLst>
              </a:tr>
            </a:tbl>
          </a:graphicData>
        </a:graphic>
      </p:graphicFrame>
    </p:spTree>
    <p:extLst>
      <p:ext uri="{BB962C8B-B14F-4D97-AF65-F5344CB8AC3E}">
        <p14:creationId xmlns:p14="http://schemas.microsoft.com/office/powerpoint/2010/main" val="3284688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title"/>
          </p:nvPr>
        </p:nvSpPr>
        <p:spPr>
          <a:noFill/>
          <a:ln/>
        </p:spPr>
        <p:txBody>
          <a:bodyPr/>
          <a:lstStyle/>
          <a:p>
            <a:r>
              <a:rPr lang="en-US" altLang="en-US" dirty="0"/>
              <a:t>Conflict Management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40</a:t>
            </a:fld>
            <a:endParaRPr lang="en-US" dirty="0"/>
          </a:p>
        </p:txBody>
      </p:sp>
      <p:sp>
        <p:nvSpPr>
          <p:cNvPr id="201730" name="Rectangle 2"/>
          <p:cNvSpPr>
            <a:spLocks noGrp="1" noChangeArrowheads="1"/>
          </p:cNvSpPr>
          <p:nvPr>
            <p:ph idx="1"/>
          </p:nvPr>
        </p:nvSpPr>
        <p:spPr>
          <a:noFill/>
        </p:spPr>
        <p:txBody>
          <a:bodyPr/>
          <a:lstStyle/>
          <a:p>
            <a:r>
              <a:rPr lang="en-US" altLang="en-US" dirty="0"/>
              <a:t>Application of one or more strategies to deal with disagreements.</a:t>
            </a:r>
          </a:p>
          <a:p>
            <a:r>
              <a:rPr lang="en-US" altLang="en-US" dirty="0"/>
              <a:t>Effective conflict management leads to improved understanding, performance, and productivity.</a:t>
            </a:r>
          </a:p>
          <a:p>
            <a:r>
              <a:rPr lang="en-US" altLang="en-US" dirty="0"/>
              <a:t>Ineffective conflict management leads to:</a:t>
            </a:r>
          </a:p>
          <a:p>
            <a:pPr lvl="1"/>
            <a:r>
              <a:rPr lang="en-US" altLang="en-US" dirty="0"/>
              <a:t>Destructive behavior.</a:t>
            </a:r>
          </a:p>
          <a:p>
            <a:pPr lvl="1"/>
            <a:r>
              <a:rPr lang="en-US" altLang="en-US" dirty="0"/>
              <a:t>Animosity.</a:t>
            </a:r>
          </a:p>
          <a:p>
            <a:pPr lvl="1"/>
            <a:r>
              <a:rPr lang="en-US" altLang="en-US" dirty="0"/>
              <a:t>Poor performance.</a:t>
            </a:r>
          </a:p>
          <a:p>
            <a:pPr lvl="1"/>
            <a:r>
              <a:rPr lang="en-US" altLang="en-US" dirty="0"/>
              <a:t>Reduced productivity.</a:t>
            </a:r>
          </a:p>
          <a:p>
            <a:r>
              <a:rPr lang="en-US" altLang="en-US" dirty="0"/>
              <a:t>Use various conflict resolution methods.</a:t>
            </a:r>
          </a:p>
        </p:txBody>
      </p:sp>
    </p:spTree>
    <p:extLst>
      <p:ext uri="{BB962C8B-B14F-4D97-AF65-F5344CB8AC3E}">
        <p14:creationId xmlns:p14="http://schemas.microsoft.com/office/powerpoint/2010/main" val="3172337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title"/>
          </p:nvPr>
        </p:nvSpPr>
        <p:spPr>
          <a:noFill/>
          <a:ln/>
        </p:spPr>
        <p:txBody>
          <a:bodyPr/>
          <a:lstStyle/>
          <a:p>
            <a:r>
              <a:rPr lang="en-US" altLang="en-US" dirty="0"/>
              <a:t>Conflict Management Approaches</a:t>
            </a:r>
          </a:p>
        </p:txBody>
      </p:sp>
      <p:sp>
        <p:nvSpPr>
          <p:cNvPr id="3" name="Slide Number Placeholder 2"/>
          <p:cNvSpPr>
            <a:spLocks noGrp="1"/>
          </p:cNvSpPr>
          <p:nvPr>
            <p:ph type="sldNum" sz="quarter" idx="4"/>
          </p:nvPr>
        </p:nvSpPr>
        <p:spPr/>
        <p:txBody>
          <a:bodyPr/>
          <a:lstStyle/>
          <a:p>
            <a:fld id="{A8160BDD-7155-D744-B749-9730458604AD}" type="slidenum">
              <a:rPr lang="en-US" smtClean="0"/>
              <a:pPr/>
              <a:t>41</a:t>
            </a:fld>
            <a:endParaRPr lang="en-US" dirty="0"/>
          </a:p>
        </p:txBody>
      </p:sp>
      <p:sp>
        <p:nvSpPr>
          <p:cNvPr id="2" name="Content Placeholder 1"/>
          <p:cNvSpPr>
            <a:spLocks noGrp="1"/>
          </p:cNvSpPr>
          <p:nvPr>
            <p:ph idx="1"/>
          </p:nvPr>
        </p:nvSpPr>
        <p:spPr/>
        <p:txBody>
          <a:bodyPr/>
          <a:lstStyle/>
          <a:p>
            <a:r>
              <a:rPr lang="en-US" dirty="0"/>
              <a:t>Confronting or problem solving.</a:t>
            </a:r>
          </a:p>
          <a:p>
            <a:r>
              <a:rPr lang="en-US" dirty="0"/>
              <a:t>Compromising.</a:t>
            </a:r>
          </a:p>
          <a:p>
            <a:r>
              <a:rPr lang="en-US" dirty="0"/>
              <a:t>Smoothing or accommodating.</a:t>
            </a:r>
          </a:p>
          <a:p>
            <a:r>
              <a:rPr lang="en-US" dirty="0"/>
              <a:t>Forcing.</a:t>
            </a:r>
          </a:p>
          <a:p>
            <a:r>
              <a:rPr lang="en-US" dirty="0"/>
              <a:t>Collaborating.</a:t>
            </a:r>
          </a:p>
          <a:p>
            <a:r>
              <a:rPr lang="en-US" dirty="0"/>
              <a:t>Withdrawing or avoiding.</a:t>
            </a:r>
          </a:p>
        </p:txBody>
      </p:sp>
      <p:pic>
        <p:nvPicPr>
          <p:cNvPr id="203780" name="Picture 4" descr="079163-06b_po-1-5-confere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542" y="3352800"/>
            <a:ext cx="3489233"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850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dirty="0"/>
              <a:t>Potential Political Barriers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42</a:t>
            </a:fld>
            <a:endParaRPr lang="en-US" dirty="0"/>
          </a:p>
        </p:txBody>
      </p:sp>
      <p:sp>
        <p:nvSpPr>
          <p:cNvPr id="205827" name="Rectangle 3"/>
          <p:cNvSpPr>
            <a:spLocks noGrp="1" noChangeArrowheads="1"/>
          </p:cNvSpPr>
          <p:nvPr>
            <p:ph idx="1"/>
          </p:nvPr>
        </p:nvSpPr>
        <p:spPr>
          <a:noFill/>
        </p:spPr>
        <p:txBody>
          <a:bodyPr/>
          <a:lstStyle/>
          <a:p>
            <a:r>
              <a:rPr lang="en-US" altLang="en-US" dirty="0"/>
              <a:t>The goals and objectives of each organization are different.</a:t>
            </a:r>
          </a:p>
          <a:p>
            <a:r>
              <a:rPr lang="en-US" altLang="en-US" dirty="0"/>
              <a:t>No alignment exists between the different organizations.</a:t>
            </a:r>
          </a:p>
          <a:p>
            <a:r>
              <a:rPr lang="en-US" altLang="en-US" dirty="0"/>
              <a:t>Scheduling issues exist as a result of vested interests.</a:t>
            </a:r>
          </a:p>
          <a:p>
            <a:r>
              <a:rPr lang="en-US" altLang="en-US" dirty="0"/>
              <a:t>Issues exist regarding the resources required for the project.</a:t>
            </a:r>
          </a:p>
          <a:p>
            <a:r>
              <a:rPr lang="en-US" altLang="en-US" dirty="0"/>
              <a:t>User management participation may not exist at the right levels.</a:t>
            </a:r>
          </a:p>
        </p:txBody>
      </p:sp>
    </p:spTree>
    <p:extLst>
      <p:ext uri="{BB962C8B-B14F-4D97-AF65-F5344CB8AC3E}">
        <p14:creationId xmlns:p14="http://schemas.microsoft.com/office/powerpoint/2010/main" val="2177538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title"/>
          </p:nvPr>
        </p:nvSpPr>
        <p:spPr>
          <a:noFill/>
          <a:ln/>
        </p:spPr>
        <p:txBody>
          <a:bodyPr/>
          <a:lstStyle/>
          <a:p>
            <a:r>
              <a:rPr lang="en-US" altLang="en-US" dirty="0"/>
              <a:t>Performance Appraisals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43</a:t>
            </a:fld>
            <a:endParaRPr lang="en-US" dirty="0"/>
          </a:p>
        </p:txBody>
      </p:sp>
      <p:sp>
        <p:nvSpPr>
          <p:cNvPr id="226306" name="Rectangle 2"/>
          <p:cNvSpPr>
            <a:spLocks noGrp="1" noChangeArrowheads="1"/>
          </p:cNvSpPr>
          <p:nvPr>
            <p:ph idx="1"/>
          </p:nvPr>
        </p:nvSpPr>
        <p:spPr>
          <a:noFill/>
        </p:spPr>
        <p:txBody>
          <a:bodyPr/>
          <a:lstStyle/>
          <a:p>
            <a:r>
              <a:rPr lang="en-US" altLang="en-US" dirty="0"/>
              <a:t>Comparing performance to goals.</a:t>
            </a:r>
          </a:p>
          <a:p>
            <a:r>
              <a:rPr lang="en-US" altLang="en-US" dirty="0"/>
              <a:t>Reclarifying roles and responsibilities.</a:t>
            </a:r>
          </a:p>
          <a:p>
            <a:r>
              <a:rPr lang="en-US" altLang="en-US" dirty="0"/>
              <a:t>Delivering positive and negative feedback.</a:t>
            </a:r>
          </a:p>
          <a:p>
            <a:r>
              <a:rPr lang="en-US" altLang="en-US" dirty="0"/>
              <a:t>Discovering unknown or unresolved issues.</a:t>
            </a:r>
          </a:p>
          <a:p>
            <a:r>
              <a:rPr lang="en-US" altLang="en-US" dirty="0"/>
              <a:t>Creating and monitoring training plans.</a:t>
            </a:r>
          </a:p>
          <a:p>
            <a:r>
              <a:rPr lang="en-US" altLang="en-US" dirty="0"/>
              <a:t>Establishing future goals.</a:t>
            </a:r>
          </a:p>
        </p:txBody>
      </p:sp>
    </p:spTree>
    <p:extLst>
      <p:ext uri="{BB962C8B-B14F-4D97-AF65-F5344CB8AC3E}">
        <p14:creationId xmlns:p14="http://schemas.microsoft.com/office/powerpoint/2010/main" val="2963574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dirty="0"/>
              <a:t>The Issue Log</a:t>
            </a:r>
          </a:p>
        </p:txBody>
      </p:sp>
      <p:sp>
        <p:nvSpPr>
          <p:cNvPr id="2" name="Slide Number Placeholder 1"/>
          <p:cNvSpPr>
            <a:spLocks noGrp="1"/>
          </p:cNvSpPr>
          <p:nvPr>
            <p:ph type="sldNum" sz="quarter" idx="4"/>
          </p:nvPr>
        </p:nvSpPr>
        <p:spPr/>
        <p:txBody>
          <a:bodyPr/>
          <a:lstStyle/>
          <a:p>
            <a:fld id="{A8160BDD-7155-D744-B749-9730458604AD}" type="slidenum">
              <a:rPr lang="en-US" smtClean="0"/>
              <a:t>44</a:t>
            </a:fld>
            <a:endParaRPr lang="en-US" dirty="0"/>
          </a:p>
        </p:txBody>
      </p:sp>
      <p:sp>
        <p:nvSpPr>
          <p:cNvPr id="207875" name="Rectangle 3"/>
          <p:cNvSpPr>
            <a:spLocks noGrp="1" noChangeArrowheads="1"/>
          </p:cNvSpPr>
          <p:nvPr>
            <p:ph idx="1"/>
          </p:nvPr>
        </p:nvSpPr>
        <p:spPr>
          <a:noFill/>
        </p:spPr>
        <p:txBody>
          <a:bodyPr/>
          <a:lstStyle/>
          <a:p>
            <a:r>
              <a:rPr lang="en-US" altLang="en-US" dirty="0"/>
              <a:t>A document that is used to list, track, and assign items that need to be addressed by the project team.</a:t>
            </a:r>
          </a:p>
          <a:p>
            <a:r>
              <a:rPr lang="en-US" altLang="en-US" dirty="0"/>
              <a:t>Records:</a:t>
            </a:r>
          </a:p>
          <a:p>
            <a:pPr lvl="1"/>
            <a:r>
              <a:rPr lang="en-US" altLang="en-US" dirty="0"/>
              <a:t>Project issues</a:t>
            </a:r>
          </a:p>
          <a:p>
            <a:pPr lvl="1"/>
            <a:r>
              <a:rPr lang="en-US" altLang="en-US" dirty="0"/>
              <a:t>A unique number to each issue</a:t>
            </a:r>
          </a:p>
          <a:p>
            <a:pPr lvl="1"/>
            <a:r>
              <a:rPr lang="en-US" altLang="en-US" dirty="0"/>
              <a:t>Issue status</a:t>
            </a:r>
          </a:p>
          <a:p>
            <a:pPr lvl="1"/>
            <a:r>
              <a:rPr lang="en-US" altLang="en-US" dirty="0"/>
              <a:t>Individuals responsible for resolving certain issues by a specific date</a:t>
            </a:r>
          </a:p>
          <a:p>
            <a:r>
              <a:rPr lang="en-US" altLang="en-US" dirty="0"/>
              <a:t>Useful for regular follow-up with the project team and must be updated regularly.</a:t>
            </a:r>
          </a:p>
        </p:txBody>
      </p:sp>
      <p:pic>
        <p:nvPicPr>
          <p:cNvPr id="207876" name="Picture 4" descr="f085062-11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67200"/>
            <a:ext cx="8839200" cy="1416050"/>
          </a:xfrm>
          <a:prstGeom prst="rect">
            <a:avLst/>
          </a:prstGeom>
          <a:noFill/>
          <a:extLst>
            <a:ext uri="{909E8E84-426E-40DD-AFC4-6F175D3DCCD1}">
              <a14:hiddenFill xmlns:a14="http://schemas.microsoft.com/office/drawing/2010/main">
                <a:solidFill>
                  <a:srgbClr val="FFFFFF"/>
                </a:solidFill>
              </a14:hiddenFill>
            </a:ext>
          </a:extLst>
        </p:spPr>
      </p:pic>
      <p:sp>
        <p:nvSpPr>
          <p:cNvPr id="207877" name="Rectangle 5"/>
          <p:cNvSpPr>
            <a:spLocks noChangeArrowheads="1"/>
          </p:cNvSpPr>
          <p:nvPr/>
        </p:nvSpPr>
        <p:spPr bwMode="auto">
          <a:xfrm>
            <a:off x="228601" y="5765800"/>
            <a:ext cx="8725584"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400" dirty="0"/>
              <a:t>An issue log template that is used to register and manage project issues</a:t>
            </a:r>
          </a:p>
        </p:txBody>
      </p:sp>
    </p:spTree>
    <p:extLst>
      <p:ext uri="{BB962C8B-B14F-4D97-AF65-F5344CB8AC3E}">
        <p14:creationId xmlns:p14="http://schemas.microsoft.com/office/powerpoint/2010/main" val="755456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Items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45</a:t>
            </a:fld>
            <a:endParaRPr lang="en-US" dirty="0"/>
          </a:p>
        </p:txBody>
      </p:sp>
      <p:sp>
        <p:nvSpPr>
          <p:cNvPr id="4" name="Content Placeholder 3"/>
          <p:cNvSpPr>
            <a:spLocks noGrp="1"/>
          </p:cNvSpPr>
          <p:nvPr>
            <p:ph idx="1"/>
          </p:nvPr>
        </p:nvSpPr>
        <p:spPr/>
        <p:txBody>
          <a:bodyPr/>
          <a:lstStyle/>
          <a:p>
            <a:r>
              <a:rPr lang="en-US" dirty="0"/>
              <a:t>Any piece of work that needs to be performed by a resource. </a:t>
            </a:r>
          </a:p>
          <a:p>
            <a:r>
              <a:rPr lang="en-US" dirty="0"/>
              <a:t>Not considered important enough to include in the issue log, and doesn’t qualify as an activity in the project schedule.</a:t>
            </a:r>
          </a:p>
          <a:p>
            <a:r>
              <a:rPr lang="en-US" dirty="0"/>
              <a:t>Can result from meetings or be related to any project objective. </a:t>
            </a:r>
          </a:p>
          <a:p>
            <a:r>
              <a:rPr lang="en-US" dirty="0"/>
              <a:t>Can happen throughout the project.</a:t>
            </a:r>
          </a:p>
          <a:p>
            <a:r>
              <a:rPr lang="en-US" dirty="0"/>
              <a:t>May or may not be formally documented.</a:t>
            </a:r>
          </a:p>
        </p:txBody>
      </p:sp>
    </p:spTree>
    <p:extLst>
      <p:ext uri="{BB962C8B-B14F-4D97-AF65-F5344CB8AC3E}">
        <p14:creationId xmlns:p14="http://schemas.microsoft.com/office/powerpoint/2010/main" val="124325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title"/>
          </p:nvPr>
        </p:nvSpPr>
        <p:spPr>
          <a:noFill/>
          <a:ln/>
        </p:spPr>
        <p:txBody>
          <a:bodyPr/>
          <a:lstStyle/>
          <a:p>
            <a:r>
              <a:rPr lang="en-US" altLang="en-US" dirty="0"/>
              <a:t>Guidelines for Managing the Project Team</a:t>
            </a:r>
          </a:p>
        </p:txBody>
      </p:sp>
      <p:sp>
        <p:nvSpPr>
          <p:cNvPr id="2" name="Slide Number Placeholder 1"/>
          <p:cNvSpPr>
            <a:spLocks noGrp="1"/>
          </p:cNvSpPr>
          <p:nvPr>
            <p:ph type="sldNum" sz="quarter" idx="4"/>
          </p:nvPr>
        </p:nvSpPr>
        <p:spPr/>
        <p:txBody>
          <a:bodyPr/>
          <a:lstStyle/>
          <a:p>
            <a:fld id="{A8160BDD-7155-D744-B749-9730458604AD}" type="slidenum">
              <a:rPr lang="en-US" smtClean="0"/>
              <a:pPr/>
              <a:t>46</a:t>
            </a:fld>
            <a:endParaRPr lang="en-US" dirty="0"/>
          </a:p>
        </p:txBody>
      </p:sp>
      <p:sp>
        <p:nvSpPr>
          <p:cNvPr id="227330" name="Rectangle 2"/>
          <p:cNvSpPr>
            <a:spLocks noGrp="1" noChangeArrowheads="1"/>
          </p:cNvSpPr>
          <p:nvPr>
            <p:ph idx="1"/>
          </p:nvPr>
        </p:nvSpPr>
        <p:spPr>
          <a:noFill/>
        </p:spPr>
        <p:txBody>
          <a:bodyPr>
            <a:normAutofit/>
          </a:bodyPr>
          <a:lstStyle/>
          <a:p>
            <a:r>
              <a:rPr lang="en-US" altLang="en-US" dirty="0"/>
              <a:t>Ensure project team members understand their roles and responsibilities. </a:t>
            </a:r>
          </a:p>
          <a:p>
            <a:r>
              <a:rPr lang="en-US" altLang="en-US" dirty="0"/>
              <a:t>Communicate the ground rules to each team member.</a:t>
            </a:r>
          </a:p>
          <a:p>
            <a:r>
              <a:rPr lang="en-US" altLang="en-US" dirty="0"/>
              <a:t>Establish good communication among team members.</a:t>
            </a:r>
          </a:p>
          <a:p>
            <a:r>
              <a:rPr lang="en-US" altLang="en-US" dirty="0"/>
              <a:t>Adjust the communications plan to meet the needs, keep information flowing, and provide feedback.</a:t>
            </a:r>
          </a:p>
          <a:p>
            <a:r>
              <a:rPr lang="en-US" altLang="en-US" dirty="0"/>
              <a:t>Ensure project team is informed about key milestones and gate reviews. </a:t>
            </a:r>
          </a:p>
          <a:p>
            <a:r>
              <a:rPr lang="en-US" altLang="en-US" dirty="0"/>
              <a:t>Monitor performance of team members on an ongoing basis.</a:t>
            </a:r>
          </a:p>
          <a:p>
            <a:r>
              <a:rPr lang="en-US" altLang="en-US" dirty="0"/>
              <a:t>Consider performing a quality audit.</a:t>
            </a:r>
          </a:p>
          <a:p>
            <a:r>
              <a:rPr lang="en-US" altLang="en-US" dirty="0"/>
              <a:t>Establish how conflicts will be resolved, including escalation procedures.</a:t>
            </a:r>
          </a:p>
          <a:p>
            <a:r>
              <a:rPr lang="en-US" altLang="en-US" dirty="0"/>
              <a:t>Manage conflict within the team using appropriate approaches.</a:t>
            </a:r>
          </a:p>
          <a:p>
            <a:r>
              <a:rPr lang="en-US" altLang="en-US" dirty="0"/>
              <a:t>Establish an issue log to track and assign project issues. </a:t>
            </a:r>
          </a:p>
        </p:txBody>
      </p:sp>
    </p:spTree>
    <p:extLst>
      <p:ext uri="{BB962C8B-B14F-4D97-AF65-F5344CB8AC3E}">
        <p14:creationId xmlns:p14="http://schemas.microsoft.com/office/powerpoint/2010/main" val="2059697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FA430-8A58-4947-95AB-EF017359F432}"/>
              </a:ext>
            </a:extLst>
          </p:cNvPr>
          <p:cNvSpPr>
            <a:spLocks noGrp="1"/>
          </p:cNvSpPr>
          <p:nvPr>
            <p:ph type="body" sz="quarter" idx="13"/>
          </p:nvPr>
        </p:nvSpPr>
        <p:spPr/>
        <p:txBody>
          <a:bodyPr/>
          <a:lstStyle/>
          <a:p>
            <a:r>
              <a:rPr lang="en-US" dirty="0"/>
              <a:t>Managing the Project Team</a:t>
            </a:r>
          </a:p>
        </p:txBody>
      </p:sp>
      <p:sp>
        <p:nvSpPr>
          <p:cNvPr id="3" name="Slide Number Placeholder 2">
            <a:extLst>
              <a:ext uri="{FF2B5EF4-FFF2-40B4-BE49-F238E27FC236}">
                <a16:creationId xmlns:a16="http://schemas.microsoft.com/office/drawing/2014/main" id="{8B023B62-637D-419E-B8F8-428195FB3EFA}"/>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2703771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Information Distribution Tools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48</a:t>
            </a:fld>
            <a:endParaRPr lang="en-US" dirty="0"/>
          </a:p>
        </p:txBody>
      </p:sp>
      <p:sp>
        <p:nvSpPr>
          <p:cNvPr id="208899" name="Rectangle 3"/>
          <p:cNvSpPr>
            <a:spLocks noGrp="1" noChangeArrowheads="1"/>
          </p:cNvSpPr>
          <p:nvPr>
            <p:ph idx="1"/>
          </p:nvPr>
        </p:nvSpPr>
        <p:spPr>
          <a:noFill/>
        </p:spPr>
        <p:txBody>
          <a:bodyPr/>
          <a:lstStyle/>
          <a:p>
            <a:r>
              <a:rPr lang="en-US" altLang="en-US" dirty="0"/>
              <a:t>Distribution methods and presentation tools that are used to provide project information to stakeholders.</a:t>
            </a:r>
          </a:p>
          <a:p>
            <a:r>
              <a:rPr lang="en-US" altLang="en-US" dirty="0"/>
              <a:t>Include:</a:t>
            </a:r>
          </a:p>
          <a:p>
            <a:pPr lvl="1"/>
            <a:r>
              <a:rPr lang="en-US" altLang="en-US" dirty="0"/>
              <a:t>Email</a:t>
            </a:r>
          </a:p>
          <a:p>
            <a:pPr lvl="1"/>
            <a:r>
              <a:rPr lang="en-US" altLang="en-US" dirty="0"/>
              <a:t>Hard-copy documents</a:t>
            </a:r>
          </a:p>
          <a:p>
            <a:pPr lvl="1"/>
            <a:r>
              <a:rPr lang="en-US" altLang="en-US" dirty="0"/>
              <a:t>Presentations</a:t>
            </a:r>
          </a:p>
          <a:p>
            <a:pPr lvl="1"/>
            <a:r>
              <a:rPr lang="en-US" altLang="en-US" dirty="0"/>
              <a:t>Video conferencing</a:t>
            </a:r>
          </a:p>
          <a:p>
            <a:pPr lvl="1"/>
            <a:r>
              <a:rPr lang="en-US" altLang="en-US" dirty="0"/>
              <a:t>Meetings</a:t>
            </a:r>
          </a:p>
          <a:p>
            <a:pPr lvl="1"/>
            <a:r>
              <a:rPr lang="en-US" altLang="en-US" dirty="0"/>
              <a:t>Phone calls</a:t>
            </a:r>
          </a:p>
        </p:txBody>
      </p:sp>
    </p:spTree>
    <p:extLst>
      <p:ext uri="{BB962C8B-B14F-4D97-AF65-F5344CB8AC3E}">
        <p14:creationId xmlns:p14="http://schemas.microsoft.com/office/powerpoint/2010/main" val="983769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title"/>
          </p:nvPr>
        </p:nvSpPr>
        <p:spPr>
          <a:noFill/>
          <a:ln/>
        </p:spPr>
        <p:txBody>
          <a:bodyPr/>
          <a:lstStyle/>
          <a:p>
            <a:r>
              <a:rPr lang="en-US" altLang="en-US" dirty="0"/>
              <a:t>Guidelines for Distributing Project Information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49</a:t>
            </a:fld>
            <a:endParaRPr lang="en-US" dirty="0"/>
          </a:p>
        </p:txBody>
      </p:sp>
      <p:sp>
        <p:nvSpPr>
          <p:cNvPr id="229378" name="Rectangle 2"/>
          <p:cNvSpPr>
            <a:spLocks noGrp="1" noChangeArrowheads="1"/>
          </p:cNvSpPr>
          <p:nvPr>
            <p:ph idx="1"/>
          </p:nvPr>
        </p:nvSpPr>
        <p:spPr>
          <a:noFill/>
          <a:ln/>
        </p:spPr>
        <p:txBody>
          <a:bodyPr/>
          <a:lstStyle/>
          <a:p>
            <a:r>
              <a:rPr lang="en-US" altLang="en-US" dirty="0"/>
              <a:t>Create and distribute project information in accordance with the communications management plan.</a:t>
            </a:r>
          </a:p>
          <a:p>
            <a:r>
              <a:rPr lang="en-US" altLang="en-US" dirty="0"/>
              <a:t>Use effective communication skills to exchange information.</a:t>
            </a:r>
          </a:p>
          <a:p>
            <a:r>
              <a:rPr lang="en-US" altLang="en-US" dirty="0"/>
              <a:t>Use an information retrieval system to provide stakeholders with access to project information.</a:t>
            </a:r>
          </a:p>
          <a:p>
            <a:r>
              <a:rPr lang="en-US" altLang="en-US" dirty="0"/>
              <a:t>Select the appropriate information distribution method for distributing project information.</a:t>
            </a:r>
          </a:p>
          <a:p>
            <a:r>
              <a:rPr lang="en-US" altLang="en-US" dirty="0"/>
              <a:t>Monitor the communication system for feedback to ensure that messages are getting through as planned.</a:t>
            </a:r>
          </a:p>
          <a:p>
            <a:r>
              <a:rPr lang="en-US" altLang="en-US" dirty="0"/>
              <a:t>Analyze effects on project execution and control when unexpected information requests surface.</a:t>
            </a:r>
          </a:p>
          <a:p>
            <a:pPr>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225015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Performance Information</a:t>
            </a:r>
          </a:p>
        </p:txBody>
      </p:sp>
      <p:sp>
        <p:nvSpPr>
          <p:cNvPr id="4" name="Slide Number Placeholder 3"/>
          <p:cNvSpPr>
            <a:spLocks noGrp="1"/>
          </p:cNvSpPr>
          <p:nvPr>
            <p:ph type="sldNum" sz="quarter" idx="4"/>
          </p:nvPr>
        </p:nvSpPr>
        <p:spPr/>
        <p:txBody>
          <a:bodyPr/>
          <a:lstStyle/>
          <a:p>
            <a:fld id="{A8160BDD-7155-D744-B749-9730458604AD}" type="slidenum">
              <a:rPr lang="en-US" smtClean="0"/>
              <a:t>5</a:t>
            </a:fld>
            <a:endParaRPr lang="en-US" dirty="0"/>
          </a:p>
        </p:txBody>
      </p:sp>
      <p:sp>
        <p:nvSpPr>
          <p:cNvPr id="3" name="Content Placeholder 2"/>
          <p:cNvSpPr>
            <a:spLocks noGrp="1"/>
          </p:cNvSpPr>
          <p:nvPr>
            <p:ph idx="1"/>
          </p:nvPr>
        </p:nvSpPr>
        <p:spPr/>
        <p:txBody>
          <a:bodyPr/>
          <a:lstStyle/>
          <a:p>
            <a:r>
              <a:rPr lang="en-US" dirty="0"/>
              <a:t>Schedule progress with status information.</a:t>
            </a:r>
          </a:p>
          <a:p>
            <a:r>
              <a:rPr lang="en-US" dirty="0"/>
              <a:t>Deliverables that have been completed and have not been completed.</a:t>
            </a:r>
          </a:p>
          <a:p>
            <a:r>
              <a:rPr lang="en-US" dirty="0"/>
              <a:t>All schedule activities and their start and finish dates.</a:t>
            </a:r>
          </a:p>
          <a:p>
            <a:r>
              <a:rPr lang="en-US" dirty="0"/>
              <a:t>The degree to which quality standards are being accomplished.</a:t>
            </a:r>
          </a:p>
          <a:p>
            <a:r>
              <a:rPr lang="en-US" dirty="0"/>
              <a:t>Expenses authorized and incurred.</a:t>
            </a:r>
          </a:p>
          <a:p>
            <a:r>
              <a:rPr lang="en-US" dirty="0"/>
              <a:t>Estimates to complete the schedule activities already in progress.</a:t>
            </a:r>
          </a:p>
          <a:p>
            <a:r>
              <a:rPr lang="en-US" dirty="0"/>
              <a:t>Percent of completed schedule activities that have been started.</a:t>
            </a:r>
          </a:p>
          <a:p>
            <a:r>
              <a:rPr lang="en-US" dirty="0"/>
              <a:t>Lessons learned that are posted to the lessons learned knowledge base.</a:t>
            </a:r>
          </a:p>
          <a:p>
            <a:r>
              <a:rPr lang="en-US" dirty="0"/>
              <a:t>Details on resource utilization.</a:t>
            </a:r>
          </a:p>
          <a:p>
            <a:r>
              <a:rPr lang="en-US" dirty="0"/>
              <a:t>Status for change requests implementation.</a:t>
            </a:r>
          </a:p>
          <a:p>
            <a:r>
              <a:rPr lang="en-US" dirty="0"/>
              <a:t>Details on corrective and preventive actions and defect repairs.</a:t>
            </a:r>
          </a:p>
        </p:txBody>
      </p:sp>
    </p:spTree>
    <p:extLst>
      <p:ext uri="{BB962C8B-B14F-4D97-AF65-F5344CB8AC3E}">
        <p14:creationId xmlns:p14="http://schemas.microsoft.com/office/powerpoint/2010/main" val="3711788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CB5F8D-9AA5-4170-9759-ADE417CDAA80}"/>
              </a:ext>
            </a:extLst>
          </p:cNvPr>
          <p:cNvSpPr>
            <a:spLocks noGrp="1"/>
          </p:cNvSpPr>
          <p:nvPr>
            <p:ph type="body" sz="quarter" idx="13"/>
          </p:nvPr>
        </p:nvSpPr>
        <p:spPr/>
        <p:txBody>
          <a:bodyPr/>
          <a:lstStyle/>
          <a:p>
            <a:r>
              <a:rPr lang="en-US"/>
              <a:t>Distributing Project Information</a:t>
            </a:r>
            <a:endParaRPr lang="en-US" dirty="0"/>
          </a:p>
        </p:txBody>
      </p:sp>
      <p:sp>
        <p:nvSpPr>
          <p:cNvPr id="3" name="Slide Number Placeholder 2">
            <a:extLst>
              <a:ext uri="{FF2B5EF4-FFF2-40B4-BE49-F238E27FC236}">
                <a16:creationId xmlns:a16="http://schemas.microsoft.com/office/drawing/2014/main" id="{1152895F-36FC-4DCE-A66E-0B91F07038BE}"/>
              </a:ext>
            </a:extLst>
          </p:cNvPr>
          <p:cNvSpPr>
            <a:spLocks noGrp="1"/>
          </p:cNvSpPr>
          <p:nvPr>
            <p:ph type="sldNum" sz="quarter" idx="4"/>
          </p:nvPr>
        </p:nvSpPr>
        <p:spPr/>
        <p:txBody>
          <a:bodyPr/>
          <a:lstStyle/>
          <a:p>
            <a:pPr lvl="0"/>
            <a:fld id="{2066355A-084C-D24E-9AD2-7E4FC41EA627}" type="slidenum">
              <a:rPr lang="en-US" noProof="0" smtClean="0"/>
              <a:pPr lvl="0"/>
              <a:t>50</a:t>
            </a:fld>
            <a:endParaRPr lang="en-US" noProof="0" dirty="0"/>
          </a:p>
        </p:txBody>
      </p:sp>
    </p:spTree>
    <p:extLst>
      <p:ext uri="{BB962C8B-B14F-4D97-AF65-F5344CB8AC3E}">
        <p14:creationId xmlns:p14="http://schemas.microsoft.com/office/powerpoint/2010/main" val="2439401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dirty="0"/>
              <a:t>Project Meetings</a:t>
            </a:r>
          </a:p>
        </p:txBody>
      </p:sp>
      <p:sp>
        <p:nvSpPr>
          <p:cNvPr id="2" name="Slide Number Placeholder 1"/>
          <p:cNvSpPr>
            <a:spLocks noGrp="1"/>
          </p:cNvSpPr>
          <p:nvPr>
            <p:ph type="sldNum" sz="quarter" idx="4"/>
          </p:nvPr>
        </p:nvSpPr>
        <p:spPr/>
        <p:txBody>
          <a:bodyPr/>
          <a:lstStyle/>
          <a:p>
            <a:fld id="{A8160BDD-7155-D744-B749-9730458604AD}" type="slidenum">
              <a:rPr lang="en-US" smtClean="0"/>
              <a:t>51</a:t>
            </a:fld>
            <a:endParaRPr lang="en-US" dirty="0"/>
          </a:p>
        </p:txBody>
      </p:sp>
      <p:sp>
        <p:nvSpPr>
          <p:cNvPr id="209923" name="Rectangle 3"/>
          <p:cNvSpPr>
            <a:spLocks noGrp="1" noChangeArrowheads="1"/>
          </p:cNvSpPr>
          <p:nvPr>
            <p:ph idx="1"/>
          </p:nvPr>
        </p:nvSpPr>
        <p:spPr>
          <a:noFill/>
        </p:spPr>
        <p:txBody>
          <a:bodyPr>
            <a:normAutofit lnSpcReduction="10000"/>
          </a:bodyPr>
          <a:lstStyle/>
          <a:p>
            <a:r>
              <a:rPr lang="en-US" altLang="en-US" dirty="0"/>
              <a:t>For the scheduled meeting, create an agenda and distribute beforehand. </a:t>
            </a:r>
          </a:p>
          <a:p>
            <a:r>
              <a:rPr lang="en-US" altLang="en-US" dirty="0"/>
              <a:t>Meeting should be led by someone who is familiar with the topics. Doesn’t have to be the project manager.</a:t>
            </a:r>
          </a:p>
          <a:p>
            <a:r>
              <a:rPr lang="en-US" altLang="en-US" dirty="0"/>
              <a:t>Discuss any topics outside of the agenda at the end of the meeting or defer to another meeting.</a:t>
            </a:r>
          </a:p>
          <a:p>
            <a:r>
              <a:rPr lang="en-US" altLang="en-US" dirty="0"/>
              <a:t>Start and end the meeting on time. </a:t>
            </a:r>
          </a:p>
          <a:p>
            <a:r>
              <a:rPr lang="en-US" altLang="en-US" dirty="0"/>
              <a:t>Prepare meeting minutes and distribute to the appropriate stakeholders and archive for future reference.</a:t>
            </a:r>
          </a:p>
          <a:p>
            <a:r>
              <a:rPr lang="en-US" altLang="en-US" dirty="0"/>
              <a:t>For example, a project kick-off meeting might include:</a:t>
            </a:r>
          </a:p>
          <a:p>
            <a:pPr lvl="1"/>
            <a:r>
              <a:rPr lang="en-US" altLang="en-US" dirty="0"/>
              <a:t>Reinforcing project assignment documents.</a:t>
            </a:r>
          </a:p>
          <a:p>
            <a:pPr lvl="1"/>
            <a:r>
              <a:rPr lang="en-US" altLang="en-US" dirty="0"/>
              <a:t>Introducing the team members.</a:t>
            </a:r>
          </a:p>
          <a:p>
            <a:pPr lvl="1"/>
            <a:r>
              <a:rPr lang="en-US" altLang="en-US" dirty="0"/>
              <a:t>Stating the project goals and expectations.</a:t>
            </a:r>
          </a:p>
          <a:p>
            <a:pPr lvl="1"/>
            <a:r>
              <a:rPr lang="en-US" altLang="en-US" dirty="0"/>
              <a:t>Sharing contact information of the team members.</a:t>
            </a:r>
          </a:p>
          <a:p>
            <a:pPr lvl="1"/>
            <a:r>
              <a:rPr lang="en-US" altLang="en-US" dirty="0"/>
              <a:t>Establishing timelines and assigning project tasks.</a:t>
            </a:r>
          </a:p>
          <a:p>
            <a:pPr lvl="1"/>
            <a:r>
              <a:rPr lang="en-US" altLang="en-US" dirty="0"/>
              <a:t>Discussing the potential project issues if any.</a:t>
            </a:r>
          </a:p>
          <a:p>
            <a:pPr lvl="1"/>
            <a:r>
              <a:rPr lang="en-US" altLang="en-US" dirty="0"/>
              <a:t>Setting the ground rules.</a:t>
            </a:r>
          </a:p>
        </p:txBody>
      </p:sp>
    </p:spTree>
    <p:extLst>
      <p:ext uri="{BB962C8B-B14F-4D97-AF65-F5344CB8AC3E}">
        <p14:creationId xmlns:p14="http://schemas.microsoft.com/office/powerpoint/2010/main" val="1914972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dirty="0"/>
              <a:t>Expectations-Gathering Techniques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52</a:t>
            </a:fld>
            <a:endParaRPr lang="en-US" dirty="0"/>
          </a:p>
        </p:txBody>
      </p:sp>
      <p:sp>
        <p:nvSpPr>
          <p:cNvPr id="210947" name="Rectangle 3"/>
          <p:cNvSpPr>
            <a:spLocks noGrp="1" noChangeArrowheads="1"/>
          </p:cNvSpPr>
          <p:nvPr>
            <p:ph idx="1"/>
          </p:nvPr>
        </p:nvSpPr>
        <p:spPr>
          <a:noFill/>
        </p:spPr>
        <p:txBody>
          <a:bodyPr/>
          <a:lstStyle/>
          <a:p>
            <a:r>
              <a:rPr lang="en-US" altLang="en-US" dirty="0"/>
              <a:t>Helps maintain and update the values and expectations of stakeholders.</a:t>
            </a:r>
          </a:p>
          <a:p>
            <a:r>
              <a:rPr lang="en-US" altLang="en-US" dirty="0"/>
              <a:t>Provides the ability to:</a:t>
            </a:r>
          </a:p>
          <a:p>
            <a:pPr lvl="1"/>
            <a:r>
              <a:rPr lang="en-US" altLang="en-US" dirty="0"/>
              <a:t>Compare the project's delivery of benefits against the estimated values and expectations.</a:t>
            </a:r>
          </a:p>
          <a:p>
            <a:pPr lvl="1"/>
            <a:r>
              <a:rPr lang="en-US" altLang="en-US" dirty="0"/>
              <a:t>Analyze and make recommendations for change when value estimates and expectations are not met.</a:t>
            </a:r>
          </a:p>
          <a:p>
            <a:pPr lvl="1"/>
            <a:r>
              <a:rPr lang="en-US" altLang="en-US" dirty="0"/>
              <a:t>Regularly update deliverables that are modified.</a:t>
            </a:r>
          </a:p>
          <a:p>
            <a:r>
              <a:rPr lang="en-US" altLang="en-US" dirty="0"/>
              <a:t>Includes the following common techniques:</a:t>
            </a:r>
          </a:p>
          <a:p>
            <a:pPr lvl="1"/>
            <a:r>
              <a:rPr lang="en-US" altLang="en-US" dirty="0"/>
              <a:t>Brainstorming</a:t>
            </a:r>
          </a:p>
          <a:p>
            <a:pPr lvl="1"/>
            <a:r>
              <a:rPr lang="en-US" altLang="en-US" dirty="0"/>
              <a:t>Interviews</a:t>
            </a:r>
          </a:p>
          <a:p>
            <a:pPr lvl="1"/>
            <a:r>
              <a:rPr lang="en-US" altLang="en-US" dirty="0"/>
              <a:t>Surveys</a:t>
            </a:r>
          </a:p>
        </p:txBody>
      </p:sp>
    </p:spTree>
    <p:extLst>
      <p:ext uri="{BB962C8B-B14F-4D97-AF65-F5344CB8AC3E}">
        <p14:creationId xmlns:p14="http://schemas.microsoft.com/office/powerpoint/2010/main" val="2362370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a:t>The Stakeholder Expectations Matrix</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53</a:t>
            </a:fld>
            <a:endParaRPr lang="en-US" dirty="0"/>
          </a:p>
        </p:txBody>
      </p:sp>
      <p:sp>
        <p:nvSpPr>
          <p:cNvPr id="211971" name="Rectangle 3"/>
          <p:cNvSpPr>
            <a:spLocks noGrp="1" noChangeArrowheads="1"/>
          </p:cNvSpPr>
          <p:nvPr>
            <p:ph idx="1"/>
          </p:nvPr>
        </p:nvSpPr>
        <p:spPr/>
        <p:txBody>
          <a:bodyPr/>
          <a:lstStyle/>
          <a:p>
            <a:r>
              <a:rPr lang="en-US" altLang="en-US"/>
              <a:t>A document that contains:</a:t>
            </a:r>
          </a:p>
          <a:p>
            <a:pPr lvl="1"/>
            <a:r>
              <a:rPr lang="en-US" altLang="en-US"/>
              <a:t>Names of project stakeholders.</a:t>
            </a:r>
          </a:p>
          <a:p>
            <a:pPr lvl="1"/>
            <a:r>
              <a:rPr lang="en-US" altLang="en-US"/>
              <a:t>The stakeholders’ expectations from the project.</a:t>
            </a:r>
          </a:p>
          <a:p>
            <a:pPr lvl="1"/>
            <a:r>
              <a:rPr lang="en-US" altLang="en-US"/>
              <a:t>The stakeholders’ influence on the project.</a:t>
            </a:r>
          </a:p>
          <a:p>
            <a:r>
              <a:rPr lang="en-US" altLang="en-US"/>
              <a:t>May be created through the stakeholder analysis process.</a:t>
            </a:r>
            <a:endParaRPr lang="en-US" altLang="en-US" dirty="0"/>
          </a:p>
        </p:txBody>
      </p:sp>
      <p:sp>
        <p:nvSpPr>
          <p:cNvPr id="211973" name="Rectangle 5"/>
          <p:cNvSpPr>
            <a:spLocks noChangeArrowheads="1"/>
          </p:cNvSpPr>
          <p:nvPr/>
        </p:nvSpPr>
        <p:spPr bwMode="auto">
          <a:xfrm>
            <a:off x="762000" y="4953000"/>
            <a:ext cx="7543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400" dirty="0"/>
              <a:t>The template for the stakeholder expectations matrix</a:t>
            </a:r>
          </a:p>
        </p:txBody>
      </p:sp>
      <p:pic>
        <p:nvPicPr>
          <p:cNvPr id="6" name="Picture 5"/>
          <p:cNvPicPr>
            <a:picLocks noChangeAspect="1"/>
          </p:cNvPicPr>
          <p:nvPr/>
        </p:nvPicPr>
        <p:blipFill>
          <a:blip r:embed="rId2"/>
          <a:stretch>
            <a:fillRect/>
          </a:stretch>
        </p:blipFill>
        <p:spPr>
          <a:xfrm>
            <a:off x="714857" y="3686979"/>
            <a:ext cx="7714286" cy="1208571"/>
          </a:xfrm>
          <a:prstGeom prst="rect">
            <a:avLst/>
          </a:prstGeom>
        </p:spPr>
      </p:pic>
    </p:spTree>
    <p:extLst>
      <p:ext uri="{BB962C8B-B14F-4D97-AF65-F5344CB8AC3E}">
        <p14:creationId xmlns:p14="http://schemas.microsoft.com/office/powerpoint/2010/main" val="3388020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dirty="0"/>
              <a:t>Stakeholder Expectations Matrix Mapping</a:t>
            </a:r>
          </a:p>
        </p:txBody>
      </p:sp>
      <p:sp>
        <p:nvSpPr>
          <p:cNvPr id="2" name="Slide Number Placeholder 1"/>
          <p:cNvSpPr>
            <a:spLocks noGrp="1"/>
          </p:cNvSpPr>
          <p:nvPr>
            <p:ph type="sldNum" sz="quarter" idx="4"/>
          </p:nvPr>
        </p:nvSpPr>
        <p:spPr/>
        <p:txBody>
          <a:bodyPr/>
          <a:lstStyle/>
          <a:p>
            <a:fld id="{A8160BDD-7155-D744-B749-9730458604AD}" type="slidenum">
              <a:rPr lang="en-US" smtClean="0"/>
              <a:t>54</a:t>
            </a:fld>
            <a:endParaRPr lang="en-US" dirty="0"/>
          </a:p>
        </p:txBody>
      </p:sp>
      <p:sp>
        <p:nvSpPr>
          <p:cNvPr id="212995" name="Rectangle 3"/>
          <p:cNvSpPr>
            <a:spLocks noGrp="1" noChangeArrowheads="1"/>
          </p:cNvSpPr>
          <p:nvPr>
            <p:ph idx="1"/>
          </p:nvPr>
        </p:nvSpPr>
        <p:spPr>
          <a:noFill/>
        </p:spPr>
        <p:txBody>
          <a:bodyPr/>
          <a:lstStyle/>
          <a:p>
            <a:r>
              <a:rPr lang="en-US" altLang="en-US" dirty="0"/>
              <a:t>The process of mapping goals and expectations of senior managers and sponsors within an organization.</a:t>
            </a:r>
          </a:p>
          <a:p>
            <a:r>
              <a:rPr lang="en-US" altLang="en-US" dirty="0"/>
              <a:t>Done continuously when new stakeholders are identified as the project planning phase progresses.</a:t>
            </a:r>
          </a:p>
        </p:txBody>
      </p:sp>
      <p:sp>
        <p:nvSpPr>
          <p:cNvPr id="212997" name="Rectangle 5"/>
          <p:cNvSpPr>
            <a:spLocks noChangeArrowheads="1"/>
          </p:cNvSpPr>
          <p:nvPr/>
        </p:nvSpPr>
        <p:spPr bwMode="auto">
          <a:xfrm>
            <a:off x="228600" y="5311183"/>
            <a:ext cx="8573476"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400" dirty="0"/>
              <a:t>An example of the stakeholder expectations matrix mapping document</a:t>
            </a:r>
          </a:p>
        </p:txBody>
      </p:sp>
      <p:pic>
        <p:nvPicPr>
          <p:cNvPr id="6" name="Picture 5"/>
          <p:cNvPicPr>
            <a:picLocks noChangeAspect="1"/>
          </p:cNvPicPr>
          <p:nvPr/>
        </p:nvPicPr>
        <p:blipFill>
          <a:blip r:embed="rId2"/>
          <a:stretch>
            <a:fillRect/>
          </a:stretch>
        </p:blipFill>
        <p:spPr>
          <a:xfrm>
            <a:off x="228600" y="3048000"/>
            <a:ext cx="8608089" cy="2205733"/>
          </a:xfrm>
          <a:prstGeom prst="rect">
            <a:avLst/>
          </a:prstGeom>
        </p:spPr>
      </p:pic>
    </p:spTree>
    <p:extLst>
      <p:ext uri="{BB962C8B-B14F-4D97-AF65-F5344CB8AC3E}">
        <p14:creationId xmlns:p14="http://schemas.microsoft.com/office/powerpoint/2010/main" val="406279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dirty="0"/>
              <a:t>Expectations Mapping Objectives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55</a:t>
            </a:fld>
            <a:endParaRPr lang="en-US" dirty="0"/>
          </a:p>
        </p:txBody>
      </p:sp>
      <p:sp>
        <p:nvSpPr>
          <p:cNvPr id="230403" name="Rectangle 3"/>
          <p:cNvSpPr>
            <a:spLocks noGrp="1" noChangeArrowheads="1"/>
          </p:cNvSpPr>
          <p:nvPr>
            <p:ph idx="1"/>
          </p:nvPr>
        </p:nvSpPr>
        <p:spPr>
          <a:noFill/>
        </p:spPr>
        <p:txBody>
          <a:bodyPr/>
          <a:lstStyle/>
          <a:p>
            <a:r>
              <a:rPr lang="en-US" altLang="en-US" dirty="0"/>
              <a:t>Cultivating an understanding of the stakeholder groups.</a:t>
            </a:r>
          </a:p>
          <a:p>
            <a:r>
              <a:rPr lang="en-US" altLang="en-US" dirty="0"/>
              <a:t>Identifying and updating stakeholder values and expectations.</a:t>
            </a:r>
          </a:p>
          <a:p>
            <a:r>
              <a:rPr lang="en-US" altLang="en-US" dirty="0"/>
              <a:t>Monitoring and controlling project progress.</a:t>
            </a:r>
          </a:p>
          <a:p>
            <a:r>
              <a:rPr lang="en-US" altLang="en-US" dirty="0"/>
              <a:t>Defining strategies for resolving conflicts among stakeholder expectations and obtaining consensus.</a:t>
            </a:r>
          </a:p>
          <a:p>
            <a:r>
              <a:rPr lang="en-US" altLang="en-US" dirty="0"/>
              <a:t>Communicating how project delivers the benefits.</a:t>
            </a:r>
          </a:p>
          <a:p>
            <a:r>
              <a:rPr lang="en-US" altLang="en-US" dirty="0"/>
              <a:t>Identifying and recommending adjustments in the project.</a:t>
            </a:r>
          </a:p>
          <a:p>
            <a:r>
              <a:rPr lang="en-US" altLang="en-US" dirty="0"/>
              <a:t>Updating deliverables with changes, current information, and results.</a:t>
            </a:r>
          </a:p>
        </p:txBody>
      </p:sp>
    </p:spTree>
    <p:extLst>
      <p:ext uri="{BB962C8B-B14F-4D97-AF65-F5344CB8AC3E}">
        <p14:creationId xmlns:p14="http://schemas.microsoft.com/office/powerpoint/2010/main" val="2148041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Expectations Mapping Matrix Components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56</a:t>
            </a:fld>
            <a:endParaRPr lang="en-US" dirty="0"/>
          </a:p>
        </p:txBody>
      </p:sp>
      <p:sp>
        <p:nvSpPr>
          <p:cNvPr id="231427" name="Rectangle 3"/>
          <p:cNvSpPr>
            <a:spLocks noGrp="1" noChangeArrowheads="1"/>
          </p:cNvSpPr>
          <p:nvPr>
            <p:ph idx="1"/>
          </p:nvPr>
        </p:nvSpPr>
        <p:spPr>
          <a:noFill/>
        </p:spPr>
        <p:txBody>
          <a:bodyPr/>
          <a:lstStyle/>
          <a:p>
            <a:r>
              <a:rPr lang="en-US" altLang="en-US" dirty="0"/>
              <a:t>Expectations</a:t>
            </a:r>
          </a:p>
          <a:p>
            <a:r>
              <a:rPr lang="en-US" altLang="en-US" dirty="0"/>
              <a:t>Validation and sign-off</a:t>
            </a:r>
          </a:p>
          <a:p>
            <a:r>
              <a:rPr lang="en-US" altLang="en-US" dirty="0"/>
              <a:t>Priority</a:t>
            </a:r>
          </a:p>
          <a:p>
            <a:r>
              <a:rPr lang="en-US" altLang="en-US" dirty="0"/>
              <a:t>Process to meet expectations</a:t>
            </a:r>
          </a:p>
          <a:p>
            <a:r>
              <a:rPr lang="en-US" altLang="en-US" dirty="0"/>
              <a:t>Responsibility for process</a:t>
            </a:r>
          </a:p>
          <a:p>
            <a:r>
              <a:rPr lang="en-US" altLang="en-US" dirty="0"/>
              <a:t>Measure of success</a:t>
            </a:r>
          </a:p>
          <a:p>
            <a:r>
              <a:rPr lang="en-US" altLang="en-US" dirty="0"/>
              <a:t>Goals</a:t>
            </a:r>
          </a:p>
          <a:p>
            <a:r>
              <a:rPr lang="en-US" altLang="en-US" dirty="0"/>
              <a:t>Reporting progress</a:t>
            </a:r>
          </a:p>
          <a:p>
            <a:r>
              <a:rPr lang="en-US" altLang="en-US" dirty="0"/>
              <a:t>Schedule frequency</a:t>
            </a:r>
          </a:p>
          <a:p>
            <a:r>
              <a:rPr lang="en-US" altLang="en-US" dirty="0"/>
              <a:t>Current rating</a:t>
            </a:r>
          </a:p>
        </p:txBody>
      </p:sp>
    </p:spTree>
    <p:extLst>
      <p:ext uri="{BB962C8B-B14F-4D97-AF65-F5344CB8AC3E}">
        <p14:creationId xmlns:p14="http://schemas.microsoft.com/office/powerpoint/2010/main" val="1181974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title"/>
          </p:nvPr>
        </p:nvSpPr>
        <p:spPr>
          <a:noFill/>
          <a:ln/>
        </p:spPr>
        <p:txBody>
          <a:bodyPr>
            <a:normAutofit/>
          </a:bodyPr>
          <a:lstStyle/>
          <a:p>
            <a:r>
              <a:rPr lang="en-US" altLang="en-US" dirty="0"/>
              <a:t>Guidelines for Managing Stakeholder </a:t>
            </a:r>
            <a:br>
              <a:rPr lang="en-US" altLang="en-US" dirty="0"/>
            </a:br>
            <a:r>
              <a:rPr lang="en-US" altLang="en-US" dirty="0"/>
              <a:t>Relationships and Expectations</a:t>
            </a:r>
          </a:p>
        </p:txBody>
      </p:sp>
      <p:sp>
        <p:nvSpPr>
          <p:cNvPr id="2" name="Slide Number Placeholder 1"/>
          <p:cNvSpPr>
            <a:spLocks noGrp="1"/>
          </p:cNvSpPr>
          <p:nvPr>
            <p:ph type="sldNum" sz="quarter" idx="4"/>
          </p:nvPr>
        </p:nvSpPr>
        <p:spPr/>
        <p:txBody>
          <a:bodyPr/>
          <a:lstStyle/>
          <a:p>
            <a:fld id="{A8160BDD-7155-D744-B749-9730458604AD}" type="slidenum">
              <a:rPr lang="en-US" smtClean="0"/>
              <a:t>57</a:t>
            </a:fld>
            <a:endParaRPr lang="en-US" dirty="0"/>
          </a:p>
        </p:txBody>
      </p:sp>
      <p:sp>
        <p:nvSpPr>
          <p:cNvPr id="232450" name="Rectangle 2"/>
          <p:cNvSpPr>
            <a:spLocks noGrp="1" noChangeArrowheads="1"/>
          </p:cNvSpPr>
          <p:nvPr>
            <p:ph idx="1"/>
          </p:nvPr>
        </p:nvSpPr>
        <p:spPr>
          <a:noFill/>
          <a:ln/>
        </p:spPr>
        <p:txBody>
          <a:bodyPr/>
          <a:lstStyle/>
          <a:p>
            <a:r>
              <a:rPr lang="en-US" altLang="en-US" dirty="0"/>
              <a:t>Follow the communications plan and obtain stakeholder feedback.</a:t>
            </a:r>
          </a:p>
          <a:p>
            <a:r>
              <a:rPr lang="en-US" altLang="en-US" dirty="0"/>
              <a:t>Conduct meetings with stakeholders.</a:t>
            </a:r>
          </a:p>
          <a:p>
            <a:r>
              <a:rPr lang="en-US" altLang="en-US" dirty="0"/>
              <a:t>Be flexible when communicating with the project sponsor or other members of senior management.</a:t>
            </a:r>
          </a:p>
          <a:p>
            <a:r>
              <a:rPr lang="en-US" altLang="en-US" dirty="0"/>
              <a:t>Assign, track, and resolve open issues in an issues log.</a:t>
            </a:r>
          </a:p>
          <a:p>
            <a:r>
              <a:rPr lang="en-US" altLang="en-US" dirty="0"/>
              <a:t>Process change requests and update the communications plan.</a:t>
            </a:r>
          </a:p>
          <a:p>
            <a:r>
              <a:rPr lang="en-US" altLang="en-US" dirty="0"/>
              <a:t>Take corrective action to bring project performance in line with customer expectations.</a:t>
            </a:r>
          </a:p>
          <a:p>
            <a:r>
              <a:rPr lang="en-US" altLang="en-US" dirty="0"/>
              <a:t>Document lessons learned.</a:t>
            </a:r>
          </a:p>
        </p:txBody>
      </p:sp>
    </p:spTree>
    <p:extLst>
      <p:ext uri="{BB962C8B-B14F-4D97-AF65-F5344CB8AC3E}">
        <p14:creationId xmlns:p14="http://schemas.microsoft.com/office/powerpoint/2010/main" val="3241958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1AC75-5A33-40FA-8FB3-0477F664210D}"/>
              </a:ext>
            </a:extLst>
          </p:cNvPr>
          <p:cNvSpPr>
            <a:spLocks noGrp="1"/>
          </p:cNvSpPr>
          <p:nvPr>
            <p:ph type="body" sz="quarter" idx="13"/>
          </p:nvPr>
        </p:nvSpPr>
        <p:spPr/>
        <p:txBody>
          <a:bodyPr/>
          <a:lstStyle/>
          <a:p>
            <a:r>
              <a:rPr lang="en-US" dirty="0"/>
              <a:t>Managing Stakeholder Relationships and Expectations</a:t>
            </a:r>
          </a:p>
        </p:txBody>
      </p:sp>
      <p:sp>
        <p:nvSpPr>
          <p:cNvPr id="3" name="Slide Number Placeholder 2">
            <a:extLst>
              <a:ext uri="{FF2B5EF4-FFF2-40B4-BE49-F238E27FC236}">
                <a16:creationId xmlns:a16="http://schemas.microsoft.com/office/drawing/2014/main" id="{8CEA6FC4-12CC-42FD-9304-EF00BCB4D9A4}"/>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3555374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lstStyle/>
          <a:p>
            <a:r>
              <a:rPr lang="en-US" dirty="0"/>
              <a:t>What aspects of executing the project plan have you found to be the most challenging? Why?</a:t>
            </a:r>
          </a:p>
          <a:p>
            <a:r>
              <a:rPr lang="en-US" dirty="0"/>
              <a:t>Which tools and techniques will you use to more effectively execute projects in the future?</a:t>
            </a:r>
          </a:p>
        </p:txBody>
      </p:sp>
      <p:sp>
        <p:nvSpPr>
          <p:cNvPr id="2" name="Slide Number Placeholder 1"/>
          <p:cNvSpPr>
            <a:spLocks noGrp="1"/>
          </p:cNvSpPr>
          <p:nvPr>
            <p:ph type="sldNum" sz="quarter" idx="4"/>
          </p:nvPr>
        </p:nvSpPr>
        <p:spPr/>
        <p:txBody>
          <a:bodyPr/>
          <a:lstStyle/>
          <a:p>
            <a:fld id="{A8160BDD-7155-D744-B749-9730458604AD}" type="slidenum">
              <a:rPr lang="en-US" smtClean="0"/>
              <a:pPr/>
              <a:t>59</a:t>
            </a:fld>
            <a:endParaRPr lang="en-US" dirty="0"/>
          </a:p>
        </p:txBody>
      </p:sp>
    </p:spTree>
    <p:extLst>
      <p:ext uri="{BB962C8B-B14F-4D97-AF65-F5344CB8AC3E}">
        <p14:creationId xmlns:p14="http://schemas.microsoft.com/office/powerpoint/2010/main" val="53445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title"/>
          </p:nvPr>
        </p:nvSpPr>
        <p:spPr/>
        <p:txBody>
          <a:bodyPr/>
          <a:lstStyle/>
          <a:p>
            <a:r>
              <a:rPr lang="en-US" altLang="en-US" dirty="0"/>
              <a:t>Work Authorization System</a:t>
            </a:r>
          </a:p>
        </p:txBody>
      </p:sp>
      <p:sp>
        <p:nvSpPr>
          <p:cNvPr id="2" name="Slide Number Placeholder 1"/>
          <p:cNvSpPr>
            <a:spLocks noGrp="1"/>
          </p:cNvSpPr>
          <p:nvPr>
            <p:ph type="sldNum" sz="quarter" idx="4"/>
          </p:nvPr>
        </p:nvSpPr>
        <p:spPr/>
        <p:txBody>
          <a:bodyPr/>
          <a:lstStyle/>
          <a:p>
            <a:fld id="{A8160BDD-7155-D744-B749-9730458604AD}" type="slidenum">
              <a:rPr lang="en-US" smtClean="0"/>
              <a:pPr/>
              <a:t>6</a:t>
            </a:fld>
            <a:endParaRPr lang="en-US" dirty="0"/>
          </a:p>
        </p:txBody>
      </p:sp>
      <p:sp>
        <p:nvSpPr>
          <p:cNvPr id="164866" name="Rectangle 2"/>
          <p:cNvSpPr>
            <a:spLocks noGrp="1" noChangeArrowheads="1"/>
          </p:cNvSpPr>
          <p:nvPr>
            <p:ph idx="1"/>
          </p:nvPr>
        </p:nvSpPr>
        <p:spPr/>
        <p:txBody>
          <a:bodyPr/>
          <a:lstStyle/>
          <a:p>
            <a:r>
              <a:rPr lang="en-US" altLang="en-US" dirty="0"/>
              <a:t>A tool that is used to communicate official permission to begin working on an activity or work package.</a:t>
            </a:r>
          </a:p>
          <a:p>
            <a:r>
              <a:rPr lang="en-US" altLang="en-US" dirty="0"/>
              <a:t>Ensures that work is done:</a:t>
            </a:r>
          </a:p>
          <a:p>
            <a:pPr lvl="1"/>
            <a:r>
              <a:rPr lang="en-US" altLang="en-US" dirty="0"/>
              <a:t>At the appropriate time.</a:t>
            </a:r>
          </a:p>
          <a:p>
            <a:pPr lvl="1"/>
            <a:r>
              <a:rPr lang="en-US" altLang="en-US" dirty="0"/>
              <a:t>By the appropriate individual or group.</a:t>
            </a:r>
          </a:p>
          <a:p>
            <a:pPr lvl="1"/>
            <a:r>
              <a:rPr lang="en-US" altLang="en-US" dirty="0"/>
              <a:t>Within a specific time.</a:t>
            </a:r>
          </a:p>
          <a:p>
            <a:pPr lvl="1"/>
            <a:r>
              <a:rPr lang="en-US" altLang="en-US" dirty="0"/>
              <a:t>In the proper sequence.</a:t>
            </a:r>
          </a:p>
        </p:txBody>
      </p:sp>
      <p:pic>
        <p:nvPicPr>
          <p:cNvPr id="164868" name="Picture 4" descr="f085042-09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3632200"/>
            <a:ext cx="7640638"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62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title"/>
          </p:nvPr>
        </p:nvSpPr>
        <p:spPr>
          <a:noFill/>
          <a:ln/>
        </p:spPr>
        <p:txBody>
          <a:bodyPr/>
          <a:lstStyle/>
          <a:p>
            <a:r>
              <a:rPr lang="en-US" dirty="0"/>
              <a:t>Guidelines for Directing the Project Execution</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sp>
        <p:nvSpPr>
          <p:cNvPr id="165890" name="Rectangle 2"/>
          <p:cNvSpPr>
            <a:spLocks noGrp="1" noChangeArrowheads="1"/>
          </p:cNvSpPr>
          <p:nvPr>
            <p:ph idx="1"/>
          </p:nvPr>
        </p:nvSpPr>
        <p:spPr/>
        <p:txBody>
          <a:bodyPr/>
          <a:lstStyle/>
          <a:p>
            <a:r>
              <a:rPr lang="en-US" altLang="en-US" dirty="0"/>
              <a:t>Comply with any of the organizational policies and procedures regarding project execution.</a:t>
            </a:r>
          </a:p>
          <a:p>
            <a:r>
              <a:rPr lang="en-US" altLang="en-US" dirty="0"/>
              <a:t>Evaluate and select the work authorization system to be used.</a:t>
            </a:r>
          </a:p>
          <a:p>
            <a:r>
              <a:rPr lang="en-US" altLang="en-US" dirty="0"/>
              <a:t>Use existing project management infrastructure and available artifacts. Create infrastructure, if necessary.</a:t>
            </a:r>
          </a:p>
          <a:p>
            <a:r>
              <a:rPr lang="en-US" altLang="en-US" dirty="0"/>
              <a:t>Work with a systems analyst to create a PMIS that is workable for your project, if necessary.</a:t>
            </a:r>
          </a:p>
          <a:p>
            <a:r>
              <a:rPr lang="en-US" altLang="en-US" dirty="0"/>
              <a:t>Determine who will be responsible for its day-to-day operation, whether it will be you or someone else, once the system is in place.</a:t>
            </a:r>
          </a:p>
          <a:p>
            <a:r>
              <a:rPr lang="en-US" altLang="en-US" dirty="0"/>
              <a:t>Evaluate the effectiveness of the PMIS for your project.</a:t>
            </a:r>
          </a:p>
        </p:txBody>
      </p:sp>
    </p:spTree>
    <p:extLst>
      <p:ext uri="{BB962C8B-B14F-4D97-AF65-F5344CB8AC3E}">
        <p14:creationId xmlns:p14="http://schemas.microsoft.com/office/powerpoint/2010/main" val="183551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B53D29-FB93-4EB7-ACB2-D87CE79CF23F}"/>
              </a:ext>
            </a:extLst>
          </p:cNvPr>
          <p:cNvSpPr>
            <a:spLocks noGrp="1"/>
          </p:cNvSpPr>
          <p:nvPr>
            <p:ph type="body" sz="quarter" idx="13"/>
          </p:nvPr>
        </p:nvSpPr>
        <p:spPr/>
        <p:txBody>
          <a:bodyPr/>
          <a:lstStyle/>
          <a:p>
            <a:r>
              <a:rPr lang="en-US" dirty="0"/>
              <a:t>Directing Project Execution</a:t>
            </a:r>
          </a:p>
        </p:txBody>
      </p:sp>
      <p:sp>
        <p:nvSpPr>
          <p:cNvPr id="3" name="Slide Number Placeholder 2">
            <a:extLst>
              <a:ext uri="{FF2B5EF4-FFF2-40B4-BE49-F238E27FC236}">
                <a16:creationId xmlns:a16="http://schemas.microsoft.com/office/drawing/2014/main" id="{A46DF0A1-762E-4F89-8AC4-D45C8D93DEA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Tree>
    <p:extLst>
      <p:ext uri="{BB962C8B-B14F-4D97-AF65-F5344CB8AC3E}">
        <p14:creationId xmlns:p14="http://schemas.microsoft.com/office/powerpoint/2010/main" val="264190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dirty="0"/>
              <a:t>Quality Audit</a:t>
            </a:r>
          </a:p>
        </p:txBody>
      </p:sp>
      <p:sp>
        <p:nvSpPr>
          <p:cNvPr id="3" name="Slide Number Placeholder 2"/>
          <p:cNvSpPr>
            <a:spLocks noGrp="1"/>
          </p:cNvSpPr>
          <p:nvPr>
            <p:ph type="sldNum" sz="quarter" idx="4"/>
          </p:nvPr>
        </p:nvSpPr>
        <p:spPr/>
        <p:txBody>
          <a:bodyPr/>
          <a:lstStyle/>
          <a:p>
            <a:fld id="{A8160BDD-7155-D744-B749-9730458604AD}" type="slidenum">
              <a:rPr lang="en-US" smtClean="0"/>
              <a:pPr/>
              <a:t>9</a:t>
            </a:fld>
            <a:endParaRPr lang="en-US" dirty="0"/>
          </a:p>
        </p:txBody>
      </p:sp>
      <p:sp>
        <p:nvSpPr>
          <p:cNvPr id="2" name="Content Placeholder 1"/>
          <p:cNvSpPr>
            <a:spLocks noGrp="1"/>
          </p:cNvSpPr>
          <p:nvPr>
            <p:ph idx="1"/>
          </p:nvPr>
        </p:nvSpPr>
        <p:spPr/>
        <p:txBody>
          <a:bodyPr/>
          <a:lstStyle/>
          <a:p>
            <a:r>
              <a:rPr lang="en-US" dirty="0"/>
              <a:t>An independent evaluation, inspection, or review of a project's quality assurance.</a:t>
            </a:r>
          </a:p>
          <a:p>
            <a:r>
              <a:rPr lang="en-US" dirty="0"/>
              <a:t>Improves the quality performance of a project.</a:t>
            </a:r>
          </a:p>
          <a:p>
            <a:r>
              <a:rPr lang="en-US" dirty="0"/>
              <a:t>Can be conducted at scheduled or random intervals.</a:t>
            </a:r>
          </a:p>
          <a:p>
            <a:endParaRPr lang="en-US" dirty="0"/>
          </a:p>
          <a:p>
            <a:pPr marL="746125" lvl="2" indent="-401638">
              <a:buNone/>
            </a:pPr>
            <a:r>
              <a:rPr lang="en-US" sz="1800" b="1" dirty="0"/>
              <a:t>Example</a:t>
            </a:r>
            <a:r>
              <a:rPr lang="en-US" sz="1800" dirty="0"/>
              <a:t>: Quality audits at a manufacturing company.</a:t>
            </a:r>
          </a:p>
          <a:p>
            <a:pPr marL="742950" lvl="2" indent="-342900"/>
            <a:r>
              <a:rPr lang="en-US" sz="1600" dirty="0"/>
              <a:t>The auditor reviews:</a:t>
            </a:r>
          </a:p>
          <a:p>
            <a:pPr lvl="2">
              <a:buClr>
                <a:schemeClr val="accent1"/>
              </a:buClr>
            </a:pPr>
            <a:r>
              <a:rPr lang="en-US" dirty="0"/>
              <a:t>The quality management plan.</a:t>
            </a:r>
          </a:p>
          <a:p>
            <a:pPr lvl="2">
              <a:buClr>
                <a:schemeClr val="accent1"/>
              </a:buClr>
            </a:pPr>
            <a:r>
              <a:rPr lang="en-US" dirty="0"/>
              <a:t>The cost of quality.</a:t>
            </a:r>
          </a:p>
          <a:p>
            <a:pPr lvl="2">
              <a:buClr>
                <a:schemeClr val="accent1"/>
              </a:buClr>
            </a:pPr>
            <a:r>
              <a:rPr lang="en-US" dirty="0"/>
              <a:t>The quality process designs.</a:t>
            </a:r>
          </a:p>
          <a:p>
            <a:pPr marL="742950" lvl="2" indent="-342900"/>
            <a:r>
              <a:rPr lang="en-US" sz="1600" dirty="0"/>
              <a:t>Ensures that the processes are:</a:t>
            </a:r>
          </a:p>
          <a:p>
            <a:pPr lvl="2">
              <a:buClr>
                <a:schemeClr val="accent1"/>
              </a:buClr>
            </a:pPr>
            <a:r>
              <a:rPr lang="en-US" dirty="0"/>
              <a:t>Up-to-date.</a:t>
            </a:r>
          </a:p>
          <a:p>
            <a:pPr lvl="2">
              <a:buClr>
                <a:schemeClr val="accent1"/>
              </a:buClr>
            </a:pPr>
            <a:r>
              <a:rPr lang="en-US" dirty="0"/>
              <a:t>Being used correctly.</a:t>
            </a:r>
          </a:p>
          <a:p>
            <a:pPr lvl="2">
              <a:buClr>
                <a:schemeClr val="accent1"/>
              </a:buClr>
            </a:pPr>
            <a:r>
              <a:rPr lang="en-US" dirty="0"/>
              <a:t>Still valid.</a:t>
            </a:r>
          </a:p>
        </p:txBody>
      </p:sp>
    </p:spTree>
    <p:extLst>
      <p:ext uri="{BB962C8B-B14F-4D97-AF65-F5344CB8AC3E}">
        <p14:creationId xmlns:p14="http://schemas.microsoft.com/office/powerpoint/2010/main" val="2833047409"/>
      </p:ext>
    </p:extLst>
  </p:cSld>
  <p:clrMapOvr>
    <a:masterClrMapping/>
  </p:clrMapOvr>
</p:sld>
</file>

<file path=ppt/theme/theme1.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7B58FB6-96A1-4839-BF62-68814BAFB378}" vid="{BBEF813D-8056-4871-BD8D-94183E3F05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3428</Words>
  <Application>Microsoft Office PowerPoint</Application>
  <PresentationFormat>On-screen Show (4:3)</PresentationFormat>
  <Paragraphs>495</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Myriad Pro</vt:lpstr>
      <vt:lpstr>Wingdings</vt:lpstr>
      <vt:lpstr>LO-CompTIA</vt:lpstr>
      <vt:lpstr>Executing the Project</vt:lpstr>
      <vt:lpstr>Move from Planning to Execution</vt:lpstr>
      <vt:lpstr>PMIS</vt:lpstr>
      <vt:lpstr>Common PMIS Problems</vt:lpstr>
      <vt:lpstr>Work Performance Information</vt:lpstr>
      <vt:lpstr>Work Authorization System</vt:lpstr>
      <vt:lpstr>Guidelines for Directing the Project Execution</vt:lpstr>
      <vt:lpstr>PowerPoint Presentation</vt:lpstr>
      <vt:lpstr>Quality Audit</vt:lpstr>
      <vt:lpstr>Quality Audit Topics</vt:lpstr>
      <vt:lpstr>Process Analysis</vt:lpstr>
      <vt:lpstr>Quality Assurance Tools and Techniques</vt:lpstr>
      <vt:lpstr>Guidelines for Executing a Quality Assurance Plan</vt:lpstr>
      <vt:lpstr>PowerPoint Presentation</vt:lpstr>
      <vt:lpstr>Project Manager Roles</vt:lpstr>
      <vt:lpstr>Political Capital</vt:lpstr>
      <vt:lpstr>Team Acquisition</vt:lpstr>
      <vt:lpstr>Project Staff Assignments</vt:lpstr>
      <vt:lpstr>Pre-Assignment</vt:lpstr>
      <vt:lpstr>Negotiation</vt:lpstr>
      <vt:lpstr>Effective Negotiating Skills</vt:lpstr>
      <vt:lpstr>Virtual Teams</vt:lpstr>
      <vt:lpstr>Guidelines for Assembling the Project Team</vt:lpstr>
      <vt:lpstr>PowerPoint Presentation</vt:lpstr>
      <vt:lpstr>Interpersonal Skills</vt:lpstr>
      <vt:lpstr>Team Development Stages</vt:lpstr>
      <vt:lpstr>Effective Project Teams</vt:lpstr>
      <vt:lpstr>Symptoms of Teamwork Problems</vt:lpstr>
      <vt:lpstr>Barriers to Team Development</vt:lpstr>
      <vt:lpstr>Training</vt:lpstr>
      <vt:lpstr>Team-Building Activities</vt:lpstr>
      <vt:lpstr>Ground Rules</vt:lpstr>
      <vt:lpstr>Team Logistics</vt:lpstr>
      <vt:lpstr>Co-location</vt:lpstr>
      <vt:lpstr>Reward and Recognition Systems</vt:lpstr>
      <vt:lpstr>Team Performance Assessments</vt:lpstr>
      <vt:lpstr>Guidelines for Developing the Project Team</vt:lpstr>
      <vt:lpstr>PowerPoint Presentation</vt:lpstr>
      <vt:lpstr>Causes of Conflict</vt:lpstr>
      <vt:lpstr>Conflict Management</vt:lpstr>
      <vt:lpstr>Conflict Management Approaches</vt:lpstr>
      <vt:lpstr>Potential Political Barriers</vt:lpstr>
      <vt:lpstr>Performance Appraisals</vt:lpstr>
      <vt:lpstr>The Issue Log</vt:lpstr>
      <vt:lpstr>Action Items</vt:lpstr>
      <vt:lpstr>Guidelines for Managing the Project Team</vt:lpstr>
      <vt:lpstr>PowerPoint Presentation</vt:lpstr>
      <vt:lpstr>Information Distribution Tools</vt:lpstr>
      <vt:lpstr>Guidelines for Distributing Project Information</vt:lpstr>
      <vt:lpstr>PowerPoint Presentation</vt:lpstr>
      <vt:lpstr>Project Meetings</vt:lpstr>
      <vt:lpstr>Expectations-Gathering Techniques</vt:lpstr>
      <vt:lpstr>The Stakeholder Expectations Matrix</vt:lpstr>
      <vt:lpstr>Stakeholder Expectations Matrix Mapping</vt:lpstr>
      <vt:lpstr>Expectations Mapping Objectives</vt:lpstr>
      <vt:lpstr>Expectations Mapping Matrix Components</vt:lpstr>
      <vt:lpstr>Guidelines for Managing Stakeholder  Relationships and Expectations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to Develop the Project Schedule</dc:title>
  <dc:creator>Laurie Perry</dc:creator>
  <cp:lastModifiedBy>Laurie Perry</cp:lastModifiedBy>
  <cp:revision>124</cp:revision>
  <dcterms:created xsi:type="dcterms:W3CDTF">2016-08-01T18:03:00Z</dcterms:created>
  <dcterms:modified xsi:type="dcterms:W3CDTF">2018-06-15T17:49:35Z</dcterms:modified>
</cp:coreProperties>
</file>