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7" r:id="rId1"/>
  </p:sldMasterIdLst>
  <p:notesMasterIdLst>
    <p:notesMasterId r:id="rId24"/>
  </p:notesMasterIdLst>
  <p:handoutMasterIdLst>
    <p:handoutMasterId r:id="rId25"/>
  </p:handoutMasterIdLst>
  <p:sldIdLst>
    <p:sldId id="261" r:id="rId2"/>
    <p:sldId id="265" r:id="rId3"/>
    <p:sldId id="277" r:id="rId4"/>
    <p:sldId id="266" r:id="rId5"/>
    <p:sldId id="267" r:id="rId6"/>
    <p:sldId id="284" r:id="rId7"/>
    <p:sldId id="270" r:id="rId8"/>
    <p:sldId id="282" r:id="rId9"/>
    <p:sldId id="271" r:id="rId10"/>
    <p:sldId id="273" r:id="rId11"/>
    <p:sldId id="268" r:id="rId12"/>
    <p:sldId id="272" r:id="rId13"/>
    <p:sldId id="283" r:id="rId14"/>
    <p:sldId id="278" r:id="rId15"/>
    <p:sldId id="279" r:id="rId16"/>
    <p:sldId id="262" r:id="rId17"/>
    <p:sldId id="263" r:id="rId18"/>
    <p:sldId id="264" r:id="rId19"/>
    <p:sldId id="274" r:id="rId20"/>
    <p:sldId id="275" r:id="rId21"/>
    <p:sldId id="285" r:id="rId22"/>
    <p:sldId id="26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6370" autoAdjust="0"/>
  </p:normalViewPr>
  <p:slideViewPr>
    <p:cSldViewPr>
      <p:cViewPr varScale="1">
        <p:scale>
          <a:sx n="111" d="100"/>
          <a:sy n="111" d="100"/>
        </p:scale>
        <p:origin x="1890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CD7B6-E494-4C28-87EE-0B2B2CF80DBD}" type="slidenum">
              <a:rPr lang="en-US" altLang="en-US"/>
              <a:pPr/>
              <a:t>5</a:t>
            </a:fld>
            <a:endParaRPr lang="en-US" altLang="en-US" dirty="0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3266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3B6631-6ACB-4182-8844-5180095217B7}" type="slidenum">
              <a:rPr lang="en-US" altLang="en-US"/>
              <a:pPr/>
              <a:t>12</a:t>
            </a:fld>
            <a:endParaRPr lang="en-US" altLang="en-US" dirty="0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831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67086-A42A-4CD0-85FD-E52ECBC00F22}" type="slidenum">
              <a:rPr lang="en-US" altLang="en-US"/>
              <a:pPr/>
              <a:t>16</a:t>
            </a:fld>
            <a:endParaRPr lang="en-US" altLang="en-US" dirty="0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3772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9E0F9A-44C9-40E8-9281-DB3E58C517D1}" type="slidenum">
              <a:rPr lang="en-US" altLang="en-US"/>
              <a:pPr/>
              <a:t>17</a:t>
            </a:fld>
            <a:endParaRPr lang="en-US" altLang="en-US" dirty="0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7272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7AA0CA-2F89-4666-807A-94D0FB5BC20C}" type="slidenum">
              <a:rPr lang="en-US" altLang="en-US"/>
              <a:pPr/>
              <a:t>18</a:t>
            </a:fld>
            <a:endParaRPr lang="en-US" altLang="en-US" dirty="0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142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8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7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75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56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12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347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42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63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91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22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5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157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32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2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6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6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4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0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2104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  <p:sldLayoutId id="2147483835" r:id="rId18"/>
    <p:sldLayoutId id="2147483836" r:id="rId19"/>
    <p:sldLayoutId id="2147483837" r:id="rId20"/>
    <p:sldLayoutId id="2147483838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the Procurement Plan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Obtain Responses from Vendors</a:t>
            </a:r>
          </a:p>
          <a:p>
            <a:r>
              <a:rPr lang="en-US"/>
              <a:t>Select Project Vendors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3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Independent Estimates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10</a:t>
            </a:fld>
            <a:endParaRPr lang="en-US" dirty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Organizations prepare their own independent cost estimates or have an external professional estimator to prepare it.</a:t>
            </a:r>
          </a:p>
          <a:p>
            <a:r>
              <a:rPr lang="en-US" altLang="en-US" dirty="0"/>
              <a:t>Obtain an independent estimate to verify that the proposed price is reasonable and responsible.</a:t>
            </a:r>
          </a:p>
          <a:p>
            <a:r>
              <a:rPr lang="en-US" altLang="en-US" dirty="0"/>
              <a:t>Differences in the cost estimates can indicate that:</a:t>
            </a:r>
          </a:p>
          <a:p>
            <a:pPr lvl="1"/>
            <a:r>
              <a:rPr lang="en-US" altLang="en-US" dirty="0"/>
              <a:t>The Procurement SOW was ambiguous.</a:t>
            </a:r>
          </a:p>
          <a:p>
            <a:pPr lvl="1"/>
            <a:r>
              <a:rPr lang="en-US" altLang="en-US" dirty="0"/>
              <a:t>The Procurement SOW was deficient.</a:t>
            </a:r>
          </a:p>
          <a:p>
            <a:pPr lvl="1"/>
            <a:r>
              <a:rPr lang="en-US" altLang="en-US" dirty="0"/>
              <a:t>Vendors either misunderstood or failed to respond completely to the procurement SOW.</a:t>
            </a:r>
          </a:p>
        </p:txBody>
      </p:sp>
    </p:spTree>
    <p:extLst>
      <p:ext uri="{BB962C8B-B14F-4D97-AF65-F5344CB8AC3E}">
        <p14:creationId xmlns:p14="http://schemas.microsoft.com/office/powerpoint/2010/main" val="227011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Weighting Systems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for quantifying qualitative data to minimize the influence of personal bias on source selection.</a:t>
            </a:r>
          </a:p>
          <a:p>
            <a:r>
              <a:rPr lang="en-US" dirty="0"/>
              <a:t>Assign numerical weights to evaluation criteria.</a:t>
            </a:r>
          </a:p>
          <a:p>
            <a:r>
              <a:rPr lang="en-US" dirty="0"/>
              <a:t>The weighted scorecard at Rudison Technologies, as shown here: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5029200" y="2667000"/>
            <a:ext cx="3819525" cy="3694113"/>
          </a:xfrm>
        </p:spPr>
      </p:pic>
      <p:sp>
        <p:nvSpPr>
          <p:cNvPr id="7" name="TextBox 6"/>
          <p:cNvSpPr txBox="1"/>
          <p:nvPr/>
        </p:nvSpPr>
        <p:spPr>
          <a:xfrm>
            <a:off x="228600" y="2590800"/>
            <a:ext cx="45348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Rating ranges from 0 (lowest) to 5 (highest).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The company scores 3, 4, and 5 in the three technical criteria.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Total score for the technical category is 12 out of a possible 15.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Numbers are totaled, then multiplied by weighting factor (20).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Weighted technical score is 240 out of a possible 300.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All weighted scores are totaled to obtain a grand total score.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0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Procurement Negotiation Stages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20586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597818"/>
              </p:ext>
            </p:extLst>
          </p:nvPr>
        </p:nvGraphicFramePr>
        <p:xfrm>
          <a:off x="762000" y="1703863"/>
          <a:ext cx="7530642" cy="4087337"/>
        </p:xfrm>
        <a:graphic>
          <a:graphicData uri="http://schemas.openxmlformats.org/drawingml/2006/table">
            <a:tbl>
              <a:tblPr/>
              <a:tblGrid>
                <a:gridCol w="313055">
                  <a:extLst>
                    <a:ext uri="{9D8B030D-6E8A-4147-A177-3AD203B41FA5}">
                      <a16:colId xmlns:a16="http://schemas.microsoft.com/office/drawing/2014/main" val="1390644327"/>
                    </a:ext>
                  </a:extLst>
                </a:gridCol>
                <a:gridCol w="1210945">
                  <a:extLst>
                    <a:ext uri="{9D8B030D-6E8A-4147-A177-3AD203B41FA5}">
                      <a16:colId xmlns:a16="http://schemas.microsoft.com/office/drawing/2014/main" val="3213879573"/>
                    </a:ext>
                  </a:extLst>
                </a:gridCol>
                <a:gridCol w="6006642">
                  <a:extLst>
                    <a:ext uri="{9D8B030D-6E8A-4147-A177-3AD203B41FA5}">
                      <a16:colId xmlns:a16="http://schemas.microsoft.com/office/drawing/2014/main" val="1014927560"/>
                    </a:ext>
                  </a:extLst>
                </a:gridCol>
              </a:tblGrid>
              <a:tr h="51746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080323"/>
                  </a:ext>
                </a:extLst>
              </a:tr>
              <a:tr h="11710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Introduction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All parties become acquainted and the overall attitude of the negotiation is established; this tone is largely set by the buyer’s team leader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—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normally, the person with authority to sign the contract will lead the contract negotiation team.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673131"/>
                  </a:ext>
                </a:extLst>
              </a:tr>
              <a:tr h="472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Probing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Each side attempts to learn more about the other’s real position.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735237"/>
                  </a:ext>
                </a:extLst>
              </a:tr>
              <a:tr h="642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Bargaining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Give-and-take discussions take place to arrive at the best possible agreement for all.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444829"/>
                  </a:ext>
                </a:extLst>
              </a:tr>
              <a:tr h="642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Closure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tentative agreement is revised and everyone has an opportunity to tweak the results.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695232"/>
                  </a:ext>
                </a:extLst>
              </a:tr>
              <a:tr h="642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Agreement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team tries to ensure that all parties clearly understand and agree to all terms and conditions of the contract.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869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02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Agreements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Memorandum of Understanding</a:t>
            </a:r>
          </a:p>
          <a:p>
            <a:r>
              <a:rPr lang="en-US" dirty="0"/>
              <a:t>Letter of Intent</a:t>
            </a:r>
          </a:p>
          <a:p>
            <a:r>
              <a:rPr lang="en-US" dirty="0"/>
              <a:t>Service Level Agreement (SLA)</a:t>
            </a:r>
          </a:p>
          <a:p>
            <a:r>
              <a:rPr lang="en-US" dirty="0"/>
              <a:t>Contract</a:t>
            </a:r>
          </a:p>
          <a:p>
            <a:pPr lvl="1"/>
            <a:r>
              <a:rPr lang="en-US" dirty="0"/>
              <a:t>Fixed price</a:t>
            </a:r>
          </a:p>
          <a:p>
            <a:pPr lvl="1"/>
            <a:r>
              <a:rPr lang="en-US" dirty="0"/>
              <a:t>Cost reimbursable</a:t>
            </a:r>
          </a:p>
          <a:p>
            <a:pPr lvl="1"/>
            <a:r>
              <a:rPr lang="en-US" dirty="0"/>
              <a:t>Time &amp; Material (T&amp;M)</a:t>
            </a:r>
          </a:p>
          <a:p>
            <a:r>
              <a:rPr lang="en-US" dirty="0"/>
              <a:t>Procurement Contract</a:t>
            </a:r>
          </a:p>
          <a:p>
            <a:pPr lvl="1"/>
            <a:r>
              <a:rPr lang="en-US" dirty="0"/>
              <a:t>Term Contract</a:t>
            </a:r>
          </a:p>
          <a:p>
            <a:pPr lvl="1"/>
            <a:r>
              <a:rPr lang="en-US" dirty="0"/>
              <a:t>Completion Contract</a:t>
            </a:r>
          </a:p>
        </p:txBody>
      </p:sp>
    </p:spTree>
    <p:extLst>
      <p:ext uri="{BB962C8B-B14F-4D97-AF65-F5344CB8AC3E}">
        <p14:creationId xmlns:p14="http://schemas.microsoft.com/office/powerpoint/2010/main" val="418537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Memorandum of Understanding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agreement between two or more parties to form a business partnership. </a:t>
            </a:r>
          </a:p>
          <a:p>
            <a:r>
              <a:rPr lang="en-US" dirty="0"/>
              <a:t>It is not legally binding, but is more formal than a “gentlemen’s agreement.” </a:t>
            </a:r>
          </a:p>
          <a:p>
            <a:r>
              <a:rPr lang="en-US" dirty="0"/>
              <a:t>Often used when the parties don’t wish to enter into a formal contract, or when a legally enforceable contract cannot be created.</a:t>
            </a:r>
          </a:p>
        </p:txBody>
      </p:sp>
    </p:spTree>
    <p:extLst>
      <p:ext uri="{BB962C8B-B14F-4D97-AF65-F5344CB8AC3E}">
        <p14:creationId xmlns:p14="http://schemas.microsoft.com/office/powerpoint/2010/main" val="1057481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contract between an organization that provides a service, and the user of the service, that is frequently used by information technology companies.</a:t>
            </a:r>
          </a:p>
          <a:p>
            <a:r>
              <a:rPr lang="en-US" dirty="0"/>
              <a:t>The contract specifies what the customer will receive and the performance standards the provider is obligated to meet.</a:t>
            </a:r>
          </a:p>
          <a:p>
            <a:r>
              <a:rPr lang="en-US" dirty="0"/>
              <a:t>Performance standards can include: </a:t>
            </a:r>
          </a:p>
          <a:p>
            <a:pPr lvl="1"/>
            <a:r>
              <a:rPr lang="en-US" dirty="0"/>
              <a:t>The percentage of time the service will be available.</a:t>
            </a:r>
          </a:p>
          <a:p>
            <a:pPr lvl="1"/>
            <a:r>
              <a:rPr lang="en-US" dirty="0"/>
              <a:t>Help desk response time.</a:t>
            </a:r>
          </a:p>
          <a:p>
            <a:pPr lvl="1"/>
            <a:r>
              <a:rPr lang="en-US" dirty="0"/>
              <a:t>Performance benchmarks that the level of service will be compared to.</a:t>
            </a:r>
          </a:p>
          <a:p>
            <a:r>
              <a:rPr lang="en-US" dirty="0"/>
              <a:t>Penalties and exclusions are often included in the SLA. </a:t>
            </a:r>
          </a:p>
        </p:txBody>
      </p:sp>
    </p:spTree>
    <p:extLst>
      <p:ext uri="{BB962C8B-B14F-4D97-AF65-F5344CB8AC3E}">
        <p14:creationId xmlns:p14="http://schemas.microsoft.com/office/powerpoint/2010/main" val="345440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Contracts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0278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Mutually binding agreements that detail the obligations of both parties in terms of procuring work.</a:t>
            </a:r>
          </a:p>
          <a:p>
            <a:r>
              <a:rPr lang="en-US" altLang="en-US" dirty="0"/>
              <a:t>Customized for each agreement.</a:t>
            </a:r>
          </a:p>
          <a:p>
            <a:r>
              <a:rPr lang="en-US" altLang="en-US" dirty="0"/>
              <a:t>Contract types:</a:t>
            </a:r>
          </a:p>
          <a:p>
            <a:pPr lvl="1"/>
            <a:r>
              <a:rPr lang="en-US" altLang="en-US" dirty="0"/>
              <a:t>Fixed price</a:t>
            </a:r>
          </a:p>
          <a:p>
            <a:pPr lvl="1"/>
            <a:r>
              <a:rPr lang="en-US" altLang="en-US" dirty="0"/>
              <a:t>Cost-reimbursable</a:t>
            </a:r>
          </a:p>
          <a:p>
            <a:pPr lvl="1"/>
            <a:r>
              <a:rPr lang="en-US" altLang="en-US" dirty="0"/>
              <a:t>Time and Material (T&amp;M) contracts</a:t>
            </a:r>
          </a:p>
        </p:txBody>
      </p:sp>
    </p:spTree>
    <p:extLst>
      <p:ext uri="{BB962C8B-B14F-4D97-AF65-F5344CB8AC3E}">
        <p14:creationId xmlns:p14="http://schemas.microsoft.com/office/powerpoint/2010/main" val="1818597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Contract Components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0483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Description of the project, its deliverables, and scope.</a:t>
            </a:r>
          </a:p>
          <a:p>
            <a:r>
              <a:rPr lang="en-US" altLang="en-US" dirty="0"/>
              <a:t>Delivery date or other schedule information.</a:t>
            </a:r>
          </a:p>
          <a:p>
            <a:r>
              <a:rPr lang="en-US" altLang="en-US" dirty="0"/>
              <a:t>Identification of authority, where appropriate.</a:t>
            </a:r>
          </a:p>
          <a:p>
            <a:r>
              <a:rPr lang="en-US" altLang="en-US" dirty="0"/>
              <a:t>Responsibilities of both parties.</a:t>
            </a:r>
          </a:p>
          <a:p>
            <a:r>
              <a:rPr lang="en-US" altLang="en-US" dirty="0"/>
              <a:t>Management of technical and business aspects.</a:t>
            </a:r>
          </a:p>
          <a:p>
            <a:r>
              <a:rPr lang="en-US" altLang="en-US" dirty="0"/>
              <a:t>Price and payment terms.</a:t>
            </a:r>
          </a:p>
          <a:p>
            <a:r>
              <a:rPr lang="en-US" altLang="en-US" dirty="0"/>
              <a:t>Provisions for termination.</a:t>
            </a:r>
          </a:p>
          <a:p>
            <a:r>
              <a:rPr lang="en-US" altLang="en-US" dirty="0"/>
              <a:t>Applicable guarantees and warranties.</a:t>
            </a:r>
          </a:p>
          <a:p>
            <a:r>
              <a:rPr lang="en-US" altLang="en-US" dirty="0"/>
              <a:t>Limits of liabilities or damages.</a:t>
            </a:r>
          </a:p>
          <a:p>
            <a:r>
              <a:rPr lang="en-US" altLang="en-US" dirty="0"/>
              <a:t>Indemnity or compensation paid for losses incurred.</a:t>
            </a:r>
          </a:p>
          <a:p>
            <a:r>
              <a:rPr lang="en-US" altLang="en-US" dirty="0"/>
              <a:t>Insurance requirements.</a:t>
            </a:r>
          </a:p>
          <a:p>
            <a:r>
              <a:rPr lang="en-US" altLang="en-US" dirty="0"/>
              <a:t>Nondisclosure, patent indemnification, non-compete, or other applicable legal statements.</a:t>
            </a:r>
          </a:p>
          <a:p>
            <a:r>
              <a:rPr lang="en-US" altLang="en-US" dirty="0"/>
              <a:t>Other applicable terms and legal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630282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99" name="Rectangle 1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Contract Types</a:t>
            </a:r>
          </a:p>
        </p:txBody>
      </p:sp>
      <p:graphicFrame>
        <p:nvGraphicFramePr>
          <p:cNvPr id="506882" name="Group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616603"/>
              </p:ext>
            </p:extLst>
          </p:nvPr>
        </p:nvGraphicFramePr>
        <p:xfrm>
          <a:off x="341313" y="1306513"/>
          <a:ext cx="8461375" cy="4640967"/>
        </p:xfrm>
        <a:graphic>
          <a:graphicData uri="http://schemas.openxmlformats.org/drawingml/2006/table">
            <a:tbl>
              <a:tblPr/>
              <a:tblGrid>
                <a:gridCol w="2402613">
                  <a:extLst>
                    <a:ext uri="{9D8B030D-6E8A-4147-A177-3AD203B41FA5}">
                      <a16:colId xmlns:a16="http://schemas.microsoft.com/office/drawing/2014/main" val="705825594"/>
                    </a:ext>
                  </a:extLst>
                </a:gridCol>
                <a:gridCol w="6058762">
                  <a:extLst>
                    <a:ext uri="{9D8B030D-6E8A-4147-A177-3AD203B41FA5}">
                      <a16:colId xmlns:a16="http://schemas.microsoft.com/office/drawing/2014/main" val="2524752909"/>
                    </a:ext>
                  </a:extLst>
                </a:gridCol>
              </a:tblGrid>
              <a:tr h="6017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Contract Type</a:t>
                      </a:r>
                    </a:p>
                  </a:txBody>
                  <a:tcPr marL="97009" marR="97009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97009" marR="97009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517568"/>
                  </a:ext>
                </a:extLst>
              </a:tr>
              <a:tr h="9973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Fixed price</a:t>
                      </a:r>
                    </a:p>
                  </a:txBody>
                  <a:tcPr marL="97009" marR="97009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It establishes a total price for a product or service. The vendor agrees to perform the work at the negotiated contract value. This value is based on anticipated costs and profit, as well as a premium to cover unforeseen problems.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Firm Fixed Price Contract (FFP)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Fixed Price Incentive Fee Contract (FPIF) 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Fixed Price with Economic Price Adjustment Contract (FP-EPA)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Purchase Order (PO)</a:t>
                      </a:r>
                    </a:p>
                  </a:txBody>
                  <a:tcPr marL="97009" marR="97009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515087"/>
                  </a:ext>
                </a:extLst>
              </a:tr>
              <a:tr h="8008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Cost-reimbursable</a:t>
                      </a:r>
                    </a:p>
                  </a:txBody>
                  <a:tcPr marL="97009" marR="97009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This contract provides vendors with a refund of the expenses incurred while providing a service, plus a fee representing vendor profit.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Cost Plus Fixed Fee Contract (CPFF)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Cost Plus Incentive Fee Contract (CPIF)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Cost Plus Award Fee Contract (CPAF)</a:t>
                      </a:r>
                    </a:p>
                  </a:txBody>
                  <a:tcPr marL="97009" marR="97009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024152"/>
                  </a:ext>
                </a:extLst>
              </a:tr>
              <a:tr h="9973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Time and Material (T&amp;M)</a:t>
                      </a:r>
                    </a:p>
                  </a:txBody>
                  <a:tcPr marL="97009" marR="97009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This type of contract includes aspects of both fixed-price and cost-reimbursable contracts. The buyer pays the vendor a negotiated hourly rate and full reimbursement for materials used to complete the project.</a:t>
                      </a:r>
                    </a:p>
                  </a:txBody>
                  <a:tcPr marL="97009" marR="97009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8249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CA184D-5D20-425C-9DEB-DC27FC16D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572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Procurement Contract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A mutually binding agreement that details the obligations of the buyer and vendor.</a:t>
            </a:r>
          </a:p>
          <a:p>
            <a:r>
              <a:rPr lang="en-US" altLang="en-US" dirty="0"/>
              <a:t>Can be a complex document or in the form of a simple purchase order.</a:t>
            </a:r>
          </a:p>
          <a:p>
            <a:r>
              <a:rPr lang="en-US" altLang="en-US" dirty="0"/>
              <a:t>Given to selected vendors.</a:t>
            </a:r>
          </a:p>
          <a:p>
            <a:r>
              <a:rPr lang="en-US" altLang="en-US" dirty="0"/>
              <a:t>Components in the contract include:</a:t>
            </a:r>
          </a:p>
          <a:p>
            <a:pPr lvl="1"/>
            <a:r>
              <a:rPr lang="en-US" altLang="en-US" dirty="0"/>
              <a:t>Procurement SOW</a:t>
            </a:r>
          </a:p>
          <a:p>
            <a:pPr lvl="1"/>
            <a:r>
              <a:rPr lang="en-US" altLang="en-US" dirty="0"/>
              <a:t>Schedule baseline</a:t>
            </a:r>
          </a:p>
          <a:p>
            <a:pPr lvl="1"/>
            <a:r>
              <a:rPr lang="en-US" altLang="en-US" dirty="0"/>
              <a:t>Period of performance</a:t>
            </a:r>
          </a:p>
          <a:p>
            <a:pPr lvl="1"/>
            <a:r>
              <a:rPr lang="en-US" altLang="en-US" dirty="0"/>
              <a:t>Performance reporting</a:t>
            </a:r>
          </a:p>
          <a:p>
            <a:pPr lvl="1"/>
            <a:r>
              <a:rPr lang="en-US" altLang="en-US" dirty="0"/>
              <a:t>Roles and responsibilities</a:t>
            </a:r>
          </a:p>
          <a:p>
            <a:pPr lvl="1"/>
            <a:r>
              <a:rPr lang="en-US" altLang="en-US" dirty="0"/>
              <a:t>Pricing and payment terms</a:t>
            </a:r>
          </a:p>
          <a:p>
            <a:pPr lvl="1"/>
            <a:r>
              <a:rPr lang="en-US" altLang="en-US" dirty="0"/>
              <a:t>Acceptance criteria</a:t>
            </a:r>
          </a:p>
          <a:p>
            <a:pPr lvl="1"/>
            <a:r>
              <a:rPr lang="en-US" altLang="en-US" dirty="0"/>
              <a:t>Warranty and liability limitations</a:t>
            </a:r>
          </a:p>
          <a:p>
            <a:pPr lvl="1"/>
            <a:r>
              <a:rPr lang="en-US" altLang="en-US" dirty="0"/>
              <a:t>Change request handling</a:t>
            </a:r>
          </a:p>
          <a:p>
            <a:pPr lvl="1"/>
            <a:r>
              <a:rPr lang="en-US" altLang="en-US" dirty="0"/>
              <a:t>Insurance and performance bonds</a:t>
            </a:r>
          </a:p>
        </p:txBody>
      </p:sp>
    </p:spTree>
    <p:extLst>
      <p:ext uri="{BB962C8B-B14F-4D97-AF65-F5344CB8AC3E}">
        <p14:creationId xmlns:p14="http://schemas.microsoft.com/office/powerpoint/2010/main" val="66067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Qualified Vendors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</a:t>
            </a:fld>
            <a:endParaRPr lang="en-US" dirty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Vendors who are approved to deliver products, services, or results based on the procurement requirements identified for a project.</a:t>
            </a:r>
          </a:p>
          <a:p>
            <a:r>
              <a:rPr lang="en-US" altLang="en-US" dirty="0"/>
              <a:t>List of qualified vendors can be obtained from historical information about different vendors.</a:t>
            </a:r>
          </a:p>
          <a:p>
            <a:r>
              <a:rPr lang="en-US" altLang="en-US" dirty="0"/>
              <a:t>If the required resources are new to the organization, some research should be done in collaboration with the Purchasing Department.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 indent="317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dirty="0"/>
              <a:t>Example</a:t>
            </a:r>
            <a:r>
              <a:rPr lang="en-US" altLang="en-US" dirty="0"/>
              <a:t>: A company inviting proposals from vendors for setting up a Wi-Fi network for their new corporate office.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3" y="4435202"/>
            <a:ext cx="2657475" cy="1724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692861" y="4098169"/>
            <a:ext cx="626906" cy="5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70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Term Contracts vs. Completion Contracts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Term contract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Engages vendor to deliver a set amount of service over a set period of time.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Independent security firms contracted to provide professional services for the duration of the Olympic events.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Completion contract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Stipulates that work will not be considered complete until buyer accepts the product.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Construction companies hired to improve interstate roads and build a new light rail system to handle the increased traffic for the Winter Olympics.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5294" y="3276600"/>
            <a:ext cx="26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Winter Olympics Example</a:t>
            </a:r>
          </a:p>
        </p:txBody>
      </p:sp>
    </p:spTree>
    <p:extLst>
      <p:ext uri="{BB962C8B-B14F-4D97-AF65-F5344CB8AC3E}">
        <p14:creationId xmlns:p14="http://schemas.microsoft.com/office/powerpoint/2010/main" val="1325391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7934B5-E613-4BCB-9CCC-72076FE222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Selecting Project Vendors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0BCF5A-08C0-403E-BE78-A6411B1A8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39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will you make sure that you are specifying adequate detail when requesting vendor responses?</a:t>
            </a:r>
          </a:p>
          <a:p>
            <a:r>
              <a:rPr lang="en-US" dirty="0"/>
              <a:t>How do you think assigning numerical weighting factors to the evaluation criteria will help when you are trying to make critical choices about selecting vendors?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5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Qualified Vendors 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8" y="1632585"/>
            <a:ext cx="8354285" cy="421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6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Bidder Conferences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</a:t>
            </a:fld>
            <a:endParaRPr lang="en-US" dirty="0"/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Meetings conducted by the buyer prior to submissions of a bid or proposal by the vendors.</a:t>
            </a:r>
          </a:p>
          <a:p>
            <a:r>
              <a:rPr lang="en-US" altLang="en-US" dirty="0"/>
              <a:t>The buyer explains the requirements, proposed terms, and conditions and the buyer clarifies the vendors’ queries.</a:t>
            </a:r>
          </a:p>
          <a:p>
            <a:r>
              <a:rPr lang="en-US" altLang="en-US" dirty="0"/>
              <a:t>Buyer ensures that all prospective vendors have a clear and common understanding of the technical and contractual requirements of the procurement.</a:t>
            </a:r>
          </a:p>
          <a:p>
            <a:r>
              <a:rPr lang="en-US" altLang="en-US" dirty="0"/>
              <a:t>Also known as vendor conferences, pre-bid conferences, pre-proposal conferences, and contractor conferences.</a:t>
            </a:r>
          </a:p>
          <a:p>
            <a:endParaRPr lang="en-US" altLang="en-US" dirty="0"/>
          </a:p>
          <a:p>
            <a:pPr marL="346075" indent="0">
              <a:buNone/>
            </a:pPr>
            <a:r>
              <a:rPr lang="en-US" b="1" dirty="0"/>
              <a:t>Example</a:t>
            </a:r>
            <a:r>
              <a:rPr lang="en-US" dirty="0"/>
              <a:t>: Hosting a Bidder Conference for the Wi-Fi network project.</a:t>
            </a:r>
          </a:p>
          <a:p>
            <a:pPr lvl="1"/>
            <a:r>
              <a:rPr lang="en-US" dirty="0"/>
              <a:t>Advertising for prospective vendors.</a:t>
            </a:r>
          </a:p>
          <a:p>
            <a:pPr lvl="1"/>
            <a:r>
              <a:rPr lang="en-US" dirty="0"/>
              <a:t>Listing the short-listed vendors among the respondents.</a:t>
            </a:r>
          </a:p>
          <a:p>
            <a:pPr lvl="1"/>
            <a:r>
              <a:rPr lang="en-US" dirty="0"/>
              <a:t>Holding a bidder conference.</a:t>
            </a:r>
          </a:p>
          <a:p>
            <a:pPr lvl="1"/>
            <a:r>
              <a:rPr lang="en-US" dirty="0"/>
              <a:t>Clarifying doubts regarding the procurement specifications.</a:t>
            </a:r>
          </a:p>
          <a:p>
            <a:pPr lvl="1"/>
            <a:r>
              <a:rPr lang="en-US" dirty="0"/>
              <a:t>Sending the updated procurement documents along with an RFP to each prospective vendor.</a:t>
            </a:r>
          </a:p>
        </p:txBody>
      </p:sp>
    </p:spTree>
    <p:extLst>
      <p:ext uri="{BB962C8B-B14F-4D97-AF65-F5344CB8AC3E}">
        <p14:creationId xmlns:p14="http://schemas.microsoft.com/office/powerpoint/2010/main" val="279618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Guidelines for Obtaining Responses from Vendors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Gather and review all procurement documents for accuracy and completeness.</a:t>
            </a:r>
          </a:p>
          <a:p>
            <a:r>
              <a:rPr lang="en-US" dirty="0"/>
              <a:t>Obtain or develop a qualified vendors list.</a:t>
            </a:r>
          </a:p>
          <a:p>
            <a:r>
              <a:rPr lang="en-US" dirty="0"/>
              <a:t>Determine how and from whom you will request vendor responses.</a:t>
            </a:r>
          </a:p>
          <a:p>
            <a:r>
              <a:rPr lang="en-US" dirty="0"/>
              <a:t>Send the request for vendor responses to the identified prospective vendors.</a:t>
            </a:r>
          </a:p>
          <a:p>
            <a:r>
              <a:rPr lang="en-US" dirty="0"/>
              <a:t>If necessary, hold a bidder conference.</a:t>
            </a:r>
          </a:p>
          <a:p>
            <a:r>
              <a:rPr lang="en-US" dirty="0"/>
              <a:t>Respond to questions asked during the bidder conference. Be sure to respond in writing to each recipient of the RFP.</a:t>
            </a:r>
          </a:p>
        </p:txBody>
      </p:sp>
    </p:spTree>
    <p:extLst>
      <p:ext uri="{BB962C8B-B14F-4D97-AF65-F5344CB8AC3E}">
        <p14:creationId xmlns:p14="http://schemas.microsoft.com/office/powerpoint/2010/main" val="304303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80BE59-3D42-450B-91DF-7BB7F84B9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Obtaining Responses from Vendors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FA567F-877D-4AC4-A9FC-89DDB0C50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5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Vendor Proposals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dirty="0"/>
              <a:t>Responses submitted by potential vendors that are prepared in accordance with the requirements stated in the procurement documents.</a:t>
            </a:r>
          </a:p>
          <a:p>
            <a:r>
              <a:rPr lang="en-US" altLang="en-US" dirty="0"/>
              <a:t>Demonstrate an understanding of the procurement need.</a:t>
            </a:r>
          </a:p>
          <a:p>
            <a:r>
              <a:rPr lang="en-US" altLang="en-US" dirty="0"/>
              <a:t>Describe the vendor’s ability to provide the service or product.</a:t>
            </a:r>
          </a:p>
          <a:p>
            <a:r>
              <a:rPr lang="en-US" altLang="en-US" dirty="0"/>
              <a:t>Describe the proposed methodology of providing the service.</a:t>
            </a:r>
          </a:p>
          <a:p>
            <a:r>
              <a:rPr lang="en-US" altLang="en-US" dirty="0"/>
              <a:t>Detail the price for delivering the desired goods or services.</a:t>
            </a:r>
          </a:p>
        </p:txBody>
      </p:sp>
    </p:spTree>
    <p:extLst>
      <p:ext uri="{BB962C8B-B14F-4D97-AF65-F5344CB8AC3E}">
        <p14:creationId xmlns:p14="http://schemas.microsoft.com/office/powerpoint/2010/main" val="1202123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Short-Listing (Screening)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technique used to reduce the number of proposals received to enable further analysis. </a:t>
            </a:r>
          </a:p>
          <a:p>
            <a:r>
              <a:rPr lang="en-US" dirty="0"/>
              <a:t>During the process, buyer might use an abbreviated scoring system.</a:t>
            </a:r>
          </a:p>
          <a:p>
            <a:r>
              <a:rPr lang="en-US" dirty="0"/>
              <a:t>Internal discussions might also remove some proposals from further consideration.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773631" y="3352798"/>
            <a:ext cx="1596738" cy="1524003"/>
            <a:chOff x="3688496" y="3352798"/>
            <a:chExt cx="1596738" cy="152400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4800" y="3352798"/>
              <a:ext cx="1170434" cy="152400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8496" y="4114800"/>
              <a:ext cx="1190625" cy="523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214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Proposal Evaluation Techniques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Set of methods to evaluate, short-list, and select the vendor.</a:t>
            </a:r>
          </a:p>
          <a:p>
            <a:r>
              <a:rPr lang="en-US" altLang="en-US" dirty="0"/>
              <a:t>May suggest subjective or objective criteria or a combination of both.</a:t>
            </a:r>
          </a:p>
          <a:p>
            <a:r>
              <a:rPr lang="en-US" altLang="en-US" dirty="0"/>
              <a:t>Evaluation techniques include:</a:t>
            </a:r>
          </a:p>
          <a:p>
            <a:pPr lvl="1"/>
            <a:r>
              <a:rPr lang="en-US" altLang="en-US" dirty="0"/>
              <a:t>Weighting system</a:t>
            </a:r>
          </a:p>
          <a:p>
            <a:pPr lvl="1"/>
            <a:r>
              <a:rPr lang="en-US" altLang="en-US" dirty="0"/>
              <a:t>Short-listing (screening)</a:t>
            </a:r>
          </a:p>
          <a:p>
            <a:pPr lvl="1"/>
            <a:r>
              <a:rPr lang="en-US" altLang="en-US" dirty="0"/>
              <a:t>Independent estimating</a:t>
            </a:r>
          </a:p>
        </p:txBody>
      </p:sp>
    </p:spTree>
    <p:extLst>
      <p:ext uri="{BB962C8B-B14F-4D97-AF65-F5344CB8AC3E}">
        <p14:creationId xmlns:p14="http://schemas.microsoft.com/office/powerpoint/2010/main" val="1482651344"/>
      </p:ext>
    </p:extLst>
  </p:cSld>
  <p:clrMapOvr>
    <a:masterClrMapping/>
  </p:clrMapOvr>
</p:sld>
</file>

<file path=ppt/theme/theme1.xml><?xml version="1.0" encoding="utf-8"?>
<a:theme xmlns:a="http://schemas.openxmlformats.org/drawingml/2006/main" name="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A7B58FB6-96A1-4839-BF62-68814BAFB378}" vid="{BBEF813D-8056-4871-BD8D-94183E3F05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1448</Words>
  <Application>Microsoft Office PowerPoint</Application>
  <PresentationFormat>On-screen Show (4:3)</PresentationFormat>
  <Paragraphs>199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Myriad Pro</vt:lpstr>
      <vt:lpstr>Wingdings</vt:lpstr>
      <vt:lpstr>LO-CompTIA</vt:lpstr>
      <vt:lpstr>Executing the Procurement Plan</vt:lpstr>
      <vt:lpstr>Qualified Vendors</vt:lpstr>
      <vt:lpstr>The Qualified Vendors List</vt:lpstr>
      <vt:lpstr>Bidder Conferences</vt:lpstr>
      <vt:lpstr>Guidelines for Obtaining Responses from Vendors</vt:lpstr>
      <vt:lpstr>PowerPoint Presentation</vt:lpstr>
      <vt:lpstr>Vendor Proposals</vt:lpstr>
      <vt:lpstr>Short-Listing (Screening)</vt:lpstr>
      <vt:lpstr>Proposal Evaluation Techniques</vt:lpstr>
      <vt:lpstr>Independent Estimates</vt:lpstr>
      <vt:lpstr>Weighting Systems</vt:lpstr>
      <vt:lpstr>Procurement Negotiation Stages</vt:lpstr>
      <vt:lpstr>Types of Agreements</vt:lpstr>
      <vt:lpstr>Memorandum of Understanding</vt:lpstr>
      <vt:lpstr>SLA</vt:lpstr>
      <vt:lpstr>Contracts</vt:lpstr>
      <vt:lpstr>Contract Components</vt:lpstr>
      <vt:lpstr>Contract Types</vt:lpstr>
      <vt:lpstr>Procurement Contract</vt:lpstr>
      <vt:lpstr>Term Contracts vs. Completion Contracts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to Develop the Project Schedule</dc:title>
  <dc:creator>Laurie Perry</dc:creator>
  <cp:lastModifiedBy>Laurie Perry</cp:lastModifiedBy>
  <cp:revision>81</cp:revision>
  <dcterms:created xsi:type="dcterms:W3CDTF">2016-08-01T18:03:00Z</dcterms:created>
  <dcterms:modified xsi:type="dcterms:W3CDTF">2018-06-15T20:34:11Z</dcterms:modified>
</cp:coreProperties>
</file>