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29"/>
  </p:notesMasterIdLst>
  <p:handoutMasterIdLst>
    <p:handoutMasterId r:id="rId30"/>
  </p:handoutMasterIdLst>
  <p:sldIdLst>
    <p:sldId id="261" r:id="rId2"/>
    <p:sldId id="264" r:id="rId3"/>
    <p:sldId id="288" r:id="rId4"/>
    <p:sldId id="266" r:id="rId5"/>
    <p:sldId id="289" r:id="rId6"/>
    <p:sldId id="267" r:id="rId7"/>
    <p:sldId id="263" r:id="rId8"/>
    <p:sldId id="277" r:id="rId9"/>
    <p:sldId id="268" r:id="rId10"/>
    <p:sldId id="269" r:id="rId11"/>
    <p:sldId id="262" r:id="rId12"/>
    <p:sldId id="271" r:id="rId13"/>
    <p:sldId id="272" r:id="rId14"/>
    <p:sldId id="286" r:id="rId15"/>
    <p:sldId id="283" r:id="rId16"/>
    <p:sldId id="284" r:id="rId17"/>
    <p:sldId id="273" r:id="rId18"/>
    <p:sldId id="274" r:id="rId19"/>
    <p:sldId id="275" r:id="rId20"/>
    <p:sldId id="278" r:id="rId21"/>
    <p:sldId id="279" r:id="rId22"/>
    <p:sldId id="280" r:id="rId23"/>
    <p:sldId id="281" r:id="rId24"/>
    <p:sldId id="282" r:id="rId25"/>
    <p:sldId id="276" r:id="rId26"/>
    <p:sldId id="287" r:id="rId27"/>
    <p:sldId id="260"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2"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009DDC"/>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3443" autoAdjust="0"/>
  </p:normalViewPr>
  <p:slideViewPr>
    <p:cSldViewPr>
      <p:cViewPr varScale="1">
        <p:scale>
          <a:sx n="111" d="100"/>
          <a:sy n="111" d="100"/>
        </p:scale>
        <p:origin x="978" y="102"/>
      </p:cViewPr>
      <p:guideLst>
        <p:guide orient="horz" pos="3312"/>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DA996C-BECE-48FA-ADC7-56BB601EFA24}"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9C5916A2-0D7E-47A3-87A7-4FDEFAE60947}">
      <dgm:prSet phldrT="[Text]"/>
      <dgm:spPr/>
      <dgm:t>
        <a:bodyPr/>
        <a:lstStyle/>
        <a:p>
          <a:r>
            <a:rPr lang="en-US" altLang="en-US" dirty="0"/>
            <a:t>Change identification</a:t>
          </a:r>
          <a:endParaRPr lang="en-US" dirty="0"/>
        </a:p>
      </dgm:t>
    </dgm:pt>
    <dgm:pt modelId="{3DB9D347-680C-4399-ADD3-2B5AB5515523}" type="parTrans" cxnId="{6E408A3D-E228-4EE1-9723-D9A7E302DC1C}">
      <dgm:prSet/>
      <dgm:spPr/>
      <dgm:t>
        <a:bodyPr/>
        <a:lstStyle/>
        <a:p>
          <a:endParaRPr lang="en-US"/>
        </a:p>
      </dgm:t>
    </dgm:pt>
    <dgm:pt modelId="{A87E2F03-0A86-4E81-966C-4BC6CD80F167}" type="sibTrans" cxnId="{6E408A3D-E228-4EE1-9723-D9A7E302DC1C}">
      <dgm:prSet/>
      <dgm:spPr/>
      <dgm:t>
        <a:bodyPr/>
        <a:lstStyle/>
        <a:p>
          <a:endParaRPr lang="en-US" dirty="0"/>
        </a:p>
      </dgm:t>
    </dgm:pt>
    <dgm:pt modelId="{CFBBD7CB-5586-4449-BA34-59D83923DA00}">
      <dgm:prSet/>
      <dgm:spPr/>
      <dgm:t>
        <a:bodyPr/>
        <a:lstStyle/>
        <a:p>
          <a:r>
            <a:rPr lang="en-US" altLang="en-US" dirty="0"/>
            <a:t>Change documentation</a:t>
          </a:r>
        </a:p>
      </dgm:t>
    </dgm:pt>
    <dgm:pt modelId="{7F78673B-6F51-4BE8-A94B-2BFCA5F5F179}" type="parTrans" cxnId="{7F3A0C09-D969-4171-BB78-ADD9C73F8B99}">
      <dgm:prSet/>
      <dgm:spPr/>
      <dgm:t>
        <a:bodyPr/>
        <a:lstStyle/>
        <a:p>
          <a:endParaRPr lang="en-US"/>
        </a:p>
      </dgm:t>
    </dgm:pt>
    <dgm:pt modelId="{6B0FAE28-A098-498F-B75B-177B7880A300}" type="sibTrans" cxnId="{7F3A0C09-D969-4171-BB78-ADD9C73F8B99}">
      <dgm:prSet/>
      <dgm:spPr/>
      <dgm:t>
        <a:bodyPr/>
        <a:lstStyle/>
        <a:p>
          <a:endParaRPr lang="en-US" dirty="0"/>
        </a:p>
      </dgm:t>
    </dgm:pt>
    <dgm:pt modelId="{D943540D-41ED-4243-864B-3BEE4B3E572A}">
      <dgm:prSet/>
      <dgm:spPr>
        <a:solidFill>
          <a:schemeClr val="accent4">
            <a:lumMod val="75000"/>
          </a:schemeClr>
        </a:solidFill>
      </dgm:spPr>
      <dgm:t>
        <a:bodyPr/>
        <a:lstStyle/>
        <a:p>
          <a:r>
            <a:rPr lang="en-US" altLang="en-US" dirty="0"/>
            <a:t>Analyzing the impact of the change</a:t>
          </a:r>
        </a:p>
      </dgm:t>
    </dgm:pt>
    <dgm:pt modelId="{497D1F54-860D-45F5-8C59-E60720618B33}" type="parTrans" cxnId="{241E75E7-A1CC-41B7-A351-32629B0A4425}">
      <dgm:prSet/>
      <dgm:spPr/>
      <dgm:t>
        <a:bodyPr/>
        <a:lstStyle/>
        <a:p>
          <a:endParaRPr lang="en-US"/>
        </a:p>
      </dgm:t>
    </dgm:pt>
    <dgm:pt modelId="{F9D910B8-3D2B-4468-BFC9-068ADE1C8FC6}" type="sibTrans" cxnId="{241E75E7-A1CC-41B7-A351-32629B0A4425}">
      <dgm:prSet/>
      <dgm:spPr/>
      <dgm:t>
        <a:bodyPr/>
        <a:lstStyle/>
        <a:p>
          <a:endParaRPr lang="en-US" dirty="0"/>
        </a:p>
      </dgm:t>
    </dgm:pt>
    <dgm:pt modelId="{BD8D5E78-BDCF-4185-9037-7D0BEC737CE3}">
      <dgm:prSet/>
      <dgm:spPr/>
      <dgm:t>
        <a:bodyPr/>
        <a:lstStyle/>
        <a:p>
          <a:r>
            <a:rPr lang="en-US" altLang="en-US" dirty="0"/>
            <a:t>Course of action</a:t>
          </a:r>
        </a:p>
      </dgm:t>
    </dgm:pt>
    <dgm:pt modelId="{0ECEFCA1-3443-4A09-B7FB-A8F2A721E25D}" type="parTrans" cxnId="{2BCD93DF-53EB-4F7F-A75A-66FA74D9B418}">
      <dgm:prSet/>
      <dgm:spPr/>
      <dgm:t>
        <a:bodyPr/>
        <a:lstStyle/>
        <a:p>
          <a:endParaRPr lang="en-US"/>
        </a:p>
      </dgm:t>
    </dgm:pt>
    <dgm:pt modelId="{3A24D807-0E1F-470B-B0E3-7EEA295B31A7}" type="sibTrans" cxnId="{2BCD93DF-53EB-4F7F-A75A-66FA74D9B418}">
      <dgm:prSet/>
      <dgm:spPr/>
      <dgm:t>
        <a:bodyPr/>
        <a:lstStyle/>
        <a:p>
          <a:endParaRPr lang="en-US" dirty="0"/>
        </a:p>
      </dgm:t>
    </dgm:pt>
    <dgm:pt modelId="{A7A0B1E8-D4C7-43D2-8034-2240CF422AA6}">
      <dgm:prSet/>
      <dgm:spPr/>
      <dgm:t>
        <a:bodyPr/>
        <a:lstStyle/>
        <a:p>
          <a:r>
            <a:rPr lang="en-US" altLang="en-US" dirty="0"/>
            <a:t>Updating related plans</a:t>
          </a:r>
          <a:endParaRPr lang="en-US" dirty="0"/>
        </a:p>
      </dgm:t>
    </dgm:pt>
    <dgm:pt modelId="{4574C8F6-3212-40B0-8E51-7D31E9F1E217}" type="parTrans" cxnId="{04792D58-E881-4BF9-85C0-73C9107C757B}">
      <dgm:prSet/>
      <dgm:spPr/>
      <dgm:t>
        <a:bodyPr/>
        <a:lstStyle/>
        <a:p>
          <a:endParaRPr lang="en-US"/>
        </a:p>
      </dgm:t>
    </dgm:pt>
    <dgm:pt modelId="{02E9284B-57C4-4952-9ED1-072B5DC66A75}" type="sibTrans" cxnId="{04792D58-E881-4BF9-85C0-73C9107C757B}">
      <dgm:prSet/>
      <dgm:spPr/>
      <dgm:t>
        <a:bodyPr/>
        <a:lstStyle/>
        <a:p>
          <a:endParaRPr lang="en-US" dirty="0"/>
        </a:p>
      </dgm:t>
    </dgm:pt>
    <dgm:pt modelId="{676F2671-AABA-490A-94D7-F6DDC9CC88CD}" type="pres">
      <dgm:prSet presAssocID="{71DA996C-BECE-48FA-ADC7-56BB601EFA24}" presName="CompostProcess" presStyleCnt="0">
        <dgm:presLayoutVars>
          <dgm:dir/>
          <dgm:resizeHandles val="exact"/>
        </dgm:presLayoutVars>
      </dgm:prSet>
      <dgm:spPr/>
    </dgm:pt>
    <dgm:pt modelId="{8F2CB5AE-4EC5-4061-B069-A45B848DA6BF}" type="pres">
      <dgm:prSet presAssocID="{71DA996C-BECE-48FA-ADC7-56BB601EFA24}" presName="arrow" presStyleLbl="bgShp" presStyleIdx="0" presStyleCnt="1"/>
      <dgm:spPr>
        <a:solidFill>
          <a:schemeClr val="bg1">
            <a:lumMod val="85000"/>
          </a:schemeClr>
        </a:solidFill>
      </dgm:spPr>
    </dgm:pt>
    <dgm:pt modelId="{671792BC-01F8-4417-864E-2A0644493BC9}" type="pres">
      <dgm:prSet presAssocID="{71DA996C-BECE-48FA-ADC7-56BB601EFA24}" presName="linearProcess" presStyleCnt="0"/>
      <dgm:spPr/>
    </dgm:pt>
    <dgm:pt modelId="{2BF06080-E86C-4488-B9FC-5A08E848984C}" type="pres">
      <dgm:prSet presAssocID="{9C5916A2-0D7E-47A3-87A7-4FDEFAE60947}" presName="textNode" presStyleLbl="node1" presStyleIdx="0" presStyleCnt="5">
        <dgm:presLayoutVars>
          <dgm:bulletEnabled val="1"/>
        </dgm:presLayoutVars>
      </dgm:prSet>
      <dgm:spPr/>
    </dgm:pt>
    <dgm:pt modelId="{CA979CF1-520A-497E-B445-45FA0F057656}" type="pres">
      <dgm:prSet presAssocID="{A87E2F03-0A86-4E81-966C-4BC6CD80F167}" presName="sibTrans" presStyleCnt="0"/>
      <dgm:spPr/>
    </dgm:pt>
    <dgm:pt modelId="{18A3EACE-1E20-4433-B463-571FA0A540F6}" type="pres">
      <dgm:prSet presAssocID="{CFBBD7CB-5586-4449-BA34-59D83923DA00}" presName="textNode" presStyleLbl="node1" presStyleIdx="1" presStyleCnt="5">
        <dgm:presLayoutVars>
          <dgm:bulletEnabled val="1"/>
        </dgm:presLayoutVars>
      </dgm:prSet>
      <dgm:spPr/>
    </dgm:pt>
    <dgm:pt modelId="{AEB3BDE5-FBA5-4786-8739-9A76B27D2640}" type="pres">
      <dgm:prSet presAssocID="{6B0FAE28-A098-498F-B75B-177B7880A300}" presName="sibTrans" presStyleCnt="0"/>
      <dgm:spPr/>
    </dgm:pt>
    <dgm:pt modelId="{A0C3F485-7629-44B1-A45D-24C4B91EF18D}" type="pres">
      <dgm:prSet presAssocID="{D943540D-41ED-4243-864B-3BEE4B3E572A}" presName="textNode" presStyleLbl="node1" presStyleIdx="2" presStyleCnt="5">
        <dgm:presLayoutVars>
          <dgm:bulletEnabled val="1"/>
        </dgm:presLayoutVars>
      </dgm:prSet>
      <dgm:spPr/>
    </dgm:pt>
    <dgm:pt modelId="{E9EDD7DE-7BAF-4A74-B622-BFD130070AA9}" type="pres">
      <dgm:prSet presAssocID="{F9D910B8-3D2B-4468-BFC9-068ADE1C8FC6}" presName="sibTrans" presStyleCnt="0"/>
      <dgm:spPr/>
    </dgm:pt>
    <dgm:pt modelId="{4B56168A-22DC-4717-9DB5-C798A545E3F1}" type="pres">
      <dgm:prSet presAssocID="{BD8D5E78-BDCF-4185-9037-7D0BEC737CE3}" presName="textNode" presStyleLbl="node1" presStyleIdx="3" presStyleCnt="5">
        <dgm:presLayoutVars>
          <dgm:bulletEnabled val="1"/>
        </dgm:presLayoutVars>
      </dgm:prSet>
      <dgm:spPr/>
    </dgm:pt>
    <dgm:pt modelId="{BFEAC30E-3885-4F1D-AB29-1FD6EBA2FD7B}" type="pres">
      <dgm:prSet presAssocID="{3A24D807-0E1F-470B-B0E3-7EEA295B31A7}" presName="sibTrans" presStyleCnt="0"/>
      <dgm:spPr/>
    </dgm:pt>
    <dgm:pt modelId="{ABD9AB30-DE2D-4CA2-8C91-03EEBE1E4563}" type="pres">
      <dgm:prSet presAssocID="{A7A0B1E8-D4C7-43D2-8034-2240CF422AA6}" presName="textNode" presStyleLbl="node1" presStyleIdx="4" presStyleCnt="5">
        <dgm:presLayoutVars>
          <dgm:bulletEnabled val="1"/>
        </dgm:presLayoutVars>
      </dgm:prSet>
      <dgm:spPr/>
    </dgm:pt>
  </dgm:ptLst>
  <dgm:cxnLst>
    <dgm:cxn modelId="{7F3A0C09-D969-4171-BB78-ADD9C73F8B99}" srcId="{71DA996C-BECE-48FA-ADC7-56BB601EFA24}" destId="{CFBBD7CB-5586-4449-BA34-59D83923DA00}" srcOrd="1" destOrd="0" parTransId="{7F78673B-6F51-4BE8-A94B-2BFCA5F5F179}" sibTransId="{6B0FAE28-A098-498F-B75B-177B7880A300}"/>
    <dgm:cxn modelId="{3E01A70F-15E6-4DFE-83B9-6B4E25DA7D3F}" type="presOf" srcId="{BD8D5E78-BDCF-4185-9037-7D0BEC737CE3}" destId="{4B56168A-22DC-4717-9DB5-C798A545E3F1}" srcOrd="0" destOrd="0" presId="urn:microsoft.com/office/officeart/2005/8/layout/hProcess9"/>
    <dgm:cxn modelId="{1FE7B31D-81D7-46CA-AA9A-4A342AF7F428}" type="presOf" srcId="{9C5916A2-0D7E-47A3-87A7-4FDEFAE60947}" destId="{2BF06080-E86C-4488-B9FC-5A08E848984C}" srcOrd="0" destOrd="0" presId="urn:microsoft.com/office/officeart/2005/8/layout/hProcess9"/>
    <dgm:cxn modelId="{6E408A3D-E228-4EE1-9723-D9A7E302DC1C}" srcId="{71DA996C-BECE-48FA-ADC7-56BB601EFA24}" destId="{9C5916A2-0D7E-47A3-87A7-4FDEFAE60947}" srcOrd="0" destOrd="0" parTransId="{3DB9D347-680C-4399-ADD3-2B5AB5515523}" sibTransId="{A87E2F03-0A86-4E81-966C-4BC6CD80F167}"/>
    <dgm:cxn modelId="{04792D58-E881-4BF9-85C0-73C9107C757B}" srcId="{71DA996C-BECE-48FA-ADC7-56BB601EFA24}" destId="{A7A0B1E8-D4C7-43D2-8034-2240CF422AA6}" srcOrd="4" destOrd="0" parTransId="{4574C8F6-3212-40B0-8E51-7D31E9F1E217}" sibTransId="{02E9284B-57C4-4952-9ED1-072B5DC66A75}"/>
    <dgm:cxn modelId="{4FBD6987-243A-47AD-8CCF-12413D6BF50E}" type="presOf" srcId="{D943540D-41ED-4243-864B-3BEE4B3E572A}" destId="{A0C3F485-7629-44B1-A45D-24C4B91EF18D}" srcOrd="0" destOrd="0" presId="urn:microsoft.com/office/officeart/2005/8/layout/hProcess9"/>
    <dgm:cxn modelId="{533223B0-3855-414D-86F7-2FD6F602CFAB}" type="presOf" srcId="{A7A0B1E8-D4C7-43D2-8034-2240CF422AA6}" destId="{ABD9AB30-DE2D-4CA2-8C91-03EEBE1E4563}" srcOrd="0" destOrd="0" presId="urn:microsoft.com/office/officeart/2005/8/layout/hProcess9"/>
    <dgm:cxn modelId="{EF4A27C9-622C-4440-AD12-2B16B89C4F46}" type="presOf" srcId="{71DA996C-BECE-48FA-ADC7-56BB601EFA24}" destId="{676F2671-AABA-490A-94D7-F6DDC9CC88CD}" srcOrd="0" destOrd="0" presId="urn:microsoft.com/office/officeart/2005/8/layout/hProcess9"/>
    <dgm:cxn modelId="{2D7FECD2-8591-4501-ACE0-A910F4181FDA}" type="presOf" srcId="{CFBBD7CB-5586-4449-BA34-59D83923DA00}" destId="{18A3EACE-1E20-4433-B463-571FA0A540F6}" srcOrd="0" destOrd="0" presId="urn:microsoft.com/office/officeart/2005/8/layout/hProcess9"/>
    <dgm:cxn modelId="{2BCD93DF-53EB-4F7F-A75A-66FA74D9B418}" srcId="{71DA996C-BECE-48FA-ADC7-56BB601EFA24}" destId="{BD8D5E78-BDCF-4185-9037-7D0BEC737CE3}" srcOrd="3" destOrd="0" parTransId="{0ECEFCA1-3443-4A09-B7FB-A8F2A721E25D}" sibTransId="{3A24D807-0E1F-470B-B0E3-7EEA295B31A7}"/>
    <dgm:cxn modelId="{241E75E7-A1CC-41B7-A351-32629B0A4425}" srcId="{71DA996C-BECE-48FA-ADC7-56BB601EFA24}" destId="{D943540D-41ED-4243-864B-3BEE4B3E572A}" srcOrd="2" destOrd="0" parTransId="{497D1F54-860D-45F5-8C59-E60720618B33}" sibTransId="{F9D910B8-3D2B-4468-BFC9-068ADE1C8FC6}"/>
    <dgm:cxn modelId="{0797D85A-A2C9-46C9-82BD-E000717A91E6}" type="presParOf" srcId="{676F2671-AABA-490A-94D7-F6DDC9CC88CD}" destId="{8F2CB5AE-4EC5-4061-B069-A45B848DA6BF}" srcOrd="0" destOrd="0" presId="urn:microsoft.com/office/officeart/2005/8/layout/hProcess9"/>
    <dgm:cxn modelId="{2E6ABF8D-051C-493B-A92A-AF462E0FC32E}" type="presParOf" srcId="{676F2671-AABA-490A-94D7-F6DDC9CC88CD}" destId="{671792BC-01F8-4417-864E-2A0644493BC9}" srcOrd="1" destOrd="0" presId="urn:microsoft.com/office/officeart/2005/8/layout/hProcess9"/>
    <dgm:cxn modelId="{E145B8AE-D93B-4FB5-BB1B-91714F185E30}" type="presParOf" srcId="{671792BC-01F8-4417-864E-2A0644493BC9}" destId="{2BF06080-E86C-4488-B9FC-5A08E848984C}" srcOrd="0" destOrd="0" presId="urn:microsoft.com/office/officeart/2005/8/layout/hProcess9"/>
    <dgm:cxn modelId="{02643FFE-D7BD-415E-8FFC-6D61C505FF72}" type="presParOf" srcId="{671792BC-01F8-4417-864E-2A0644493BC9}" destId="{CA979CF1-520A-497E-B445-45FA0F057656}" srcOrd="1" destOrd="0" presId="urn:microsoft.com/office/officeart/2005/8/layout/hProcess9"/>
    <dgm:cxn modelId="{EE9BB96A-2F42-4296-B84B-7FA2A6020B8C}" type="presParOf" srcId="{671792BC-01F8-4417-864E-2A0644493BC9}" destId="{18A3EACE-1E20-4433-B463-571FA0A540F6}" srcOrd="2" destOrd="0" presId="urn:microsoft.com/office/officeart/2005/8/layout/hProcess9"/>
    <dgm:cxn modelId="{C2F89548-179D-41B4-B3E5-48417040F2BF}" type="presParOf" srcId="{671792BC-01F8-4417-864E-2A0644493BC9}" destId="{AEB3BDE5-FBA5-4786-8739-9A76B27D2640}" srcOrd="3" destOrd="0" presId="urn:microsoft.com/office/officeart/2005/8/layout/hProcess9"/>
    <dgm:cxn modelId="{51CC0428-67A8-4F71-9DEF-2F8E639169C9}" type="presParOf" srcId="{671792BC-01F8-4417-864E-2A0644493BC9}" destId="{A0C3F485-7629-44B1-A45D-24C4B91EF18D}" srcOrd="4" destOrd="0" presId="urn:microsoft.com/office/officeart/2005/8/layout/hProcess9"/>
    <dgm:cxn modelId="{D4F22472-CC19-4B92-B74B-65E6C605CE19}" type="presParOf" srcId="{671792BC-01F8-4417-864E-2A0644493BC9}" destId="{E9EDD7DE-7BAF-4A74-B622-BFD130070AA9}" srcOrd="5" destOrd="0" presId="urn:microsoft.com/office/officeart/2005/8/layout/hProcess9"/>
    <dgm:cxn modelId="{DC54C0D7-AA53-48C8-BDF5-2B2746EDEC0D}" type="presParOf" srcId="{671792BC-01F8-4417-864E-2A0644493BC9}" destId="{4B56168A-22DC-4717-9DB5-C798A545E3F1}" srcOrd="6" destOrd="0" presId="urn:microsoft.com/office/officeart/2005/8/layout/hProcess9"/>
    <dgm:cxn modelId="{BEB97D5A-A371-4A52-948B-AAC12BF4E408}" type="presParOf" srcId="{671792BC-01F8-4417-864E-2A0644493BC9}" destId="{BFEAC30E-3885-4F1D-AB29-1FD6EBA2FD7B}" srcOrd="7" destOrd="0" presId="urn:microsoft.com/office/officeart/2005/8/layout/hProcess9"/>
    <dgm:cxn modelId="{96EB0BFD-CBD6-4337-B4B6-D5E6332384C2}" type="presParOf" srcId="{671792BC-01F8-4417-864E-2A0644493BC9}" destId="{ABD9AB30-DE2D-4CA2-8C91-03EEBE1E4563}"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CB5AE-4EC5-4061-B069-A45B848DA6BF}">
      <dsp:nvSpPr>
        <dsp:cNvPr id="0" name=""/>
        <dsp:cNvSpPr/>
      </dsp:nvSpPr>
      <dsp:spPr>
        <a:xfrm>
          <a:off x="525779" y="0"/>
          <a:ext cx="5958840" cy="5003800"/>
        </a:xfrm>
        <a:prstGeom prst="rightArrow">
          <a:avLst/>
        </a:prstGeom>
        <a:solidFill>
          <a:schemeClr val="bg1">
            <a:lumMod val="85000"/>
          </a:schemeClr>
        </a:solidFill>
        <a:ln>
          <a:noFill/>
        </a:ln>
        <a:effectLst/>
      </dsp:spPr>
      <dsp:style>
        <a:lnRef idx="0">
          <a:scrgbClr r="0" g="0" b="0"/>
        </a:lnRef>
        <a:fillRef idx="1">
          <a:scrgbClr r="0" g="0" b="0"/>
        </a:fillRef>
        <a:effectRef idx="0">
          <a:scrgbClr r="0" g="0" b="0"/>
        </a:effectRef>
        <a:fontRef idx="minor"/>
      </dsp:style>
    </dsp:sp>
    <dsp:sp modelId="{2BF06080-E86C-4488-B9FC-5A08E848984C}">
      <dsp:nvSpPr>
        <dsp:cNvPr id="0" name=""/>
        <dsp:cNvSpPr/>
      </dsp:nvSpPr>
      <dsp:spPr>
        <a:xfrm>
          <a:off x="3080" y="1501139"/>
          <a:ext cx="1346968" cy="20015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Change identification</a:t>
          </a:r>
          <a:endParaRPr lang="en-US" sz="1400" kern="1200" dirty="0"/>
        </a:p>
      </dsp:txBody>
      <dsp:txXfrm>
        <a:off x="68834" y="1566893"/>
        <a:ext cx="1215460" cy="1870012"/>
      </dsp:txXfrm>
    </dsp:sp>
    <dsp:sp modelId="{18A3EACE-1E20-4433-B463-571FA0A540F6}">
      <dsp:nvSpPr>
        <dsp:cNvPr id="0" name=""/>
        <dsp:cNvSpPr/>
      </dsp:nvSpPr>
      <dsp:spPr>
        <a:xfrm>
          <a:off x="1417398" y="1501139"/>
          <a:ext cx="1346968" cy="20015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Change documentation</a:t>
          </a:r>
        </a:p>
      </dsp:txBody>
      <dsp:txXfrm>
        <a:off x="1483152" y="1566893"/>
        <a:ext cx="1215460" cy="1870012"/>
      </dsp:txXfrm>
    </dsp:sp>
    <dsp:sp modelId="{A0C3F485-7629-44B1-A45D-24C4B91EF18D}">
      <dsp:nvSpPr>
        <dsp:cNvPr id="0" name=""/>
        <dsp:cNvSpPr/>
      </dsp:nvSpPr>
      <dsp:spPr>
        <a:xfrm>
          <a:off x="2831715" y="1501139"/>
          <a:ext cx="1346968" cy="200152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Analyzing the impact of the change</a:t>
          </a:r>
        </a:p>
      </dsp:txBody>
      <dsp:txXfrm>
        <a:off x="2897469" y="1566893"/>
        <a:ext cx="1215460" cy="1870012"/>
      </dsp:txXfrm>
    </dsp:sp>
    <dsp:sp modelId="{4B56168A-22DC-4717-9DB5-C798A545E3F1}">
      <dsp:nvSpPr>
        <dsp:cNvPr id="0" name=""/>
        <dsp:cNvSpPr/>
      </dsp:nvSpPr>
      <dsp:spPr>
        <a:xfrm>
          <a:off x="4246032" y="1501139"/>
          <a:ext cx="1346968" cy="20015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Course of action</a:t>
          </a:r>
        </a:p>
      </dsp:txBody>
      <dsp:txXfrm>
        <a:off x="4311786" y="1566893"/>
        <a:ext cx="1215460" cy="1870012"/>
      </dsp:txXfrm>
    </dsp:sp>
    <dsp:sp modelId="{ABD9AB30-DE2D-4CA2-8C91-03EEBE1E4563}">
      <dsp:nvSpPr>
        <dsp:cNvPr id="0" name=""/>
        <dsp:cNvSpPr/>
      </dsp:nvSpPr>
      <dsp:spPr>
        <a:xfrm>
          <a:off x="5660350" y="1501139"/>
          <a:ext cx="1346968" cy="200152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Updating related plans</a:t>
          </a:r>
          <a:endParaRPr lang="en-US" sz="1400" kern="1200" dirty="0"/>
        </a:p>
      </dsp:txBody>
      <dsp:txXfrm>
        <a:off x="5726104" y="1566893"/>
        <a:ext cx="1215460" cy="18700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F75AEF-6AF8-074D-A4DB-F71FD6F9C37D}" type="datetimeFigureOut">
              <a:rPr lang="en-US" smtClean="0"/>
              <a:t>6/15/2018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5D9A6D-5233-6641-90BA-8328590F05DD}" type="slidenum">
              <a:rPr lang="en-US" smtClean="0"/>
              <a:t>‹#›</a:t>
            </a:fld>
            <a:endParaRPr lang="en-US" dirty="0"/>
          </a:p>
        </p:txBody>
      </p:sp>
    </p:spTree>
    <p:extLst>
      <p:ext uri="{BB962C8B-B14F-4D97-AF65-F5344CB8AC3E}">
        <p14:creationId xmlns:p14="http://schemas.microsoft.com/office/powerpoint/2010/main" val="5385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E85D-3A3F-7B46-A18E-DF160D9D2CC7}" type="datetimeFigureOut">
              <a:rPr lang="en-US" smtClean="0"/>
              <a:t>6/15/2018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DA35F-9E58-5D40-92C1-D8C7631003B0}" type="slidenum">
              <a:rPr lang="en-US" smtClean="0"/>
              <a:t>‹#›</a:t>
            </a:fld>
            <a:endParaRPr lang="en-US" dirty="0"/>
          </a:p>
        </p:txBody>
      </p:sp>
    </p:spTree>
    <p:extLst>
      <p:ext uri="{BB962C8B-B14F-4D97-AF65-F5344CB8AC3E}">
        <p14:creationId xmlns:p14="http://schemas.microsoft.com/office/powerpoint/2010/main" val="2690310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B564D-03CA-4D30-BF6C-FC087F491C42}" type="slidenum">
              <a:rPr lang="en-US" altLang="en-US"/>
              <a:pPr/>
              <a:t>2</a:t>
            </a:fld>
            <a:endParaRPr lang="en-US" altLang="en-US" dirty="0"/>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32499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F6E0F2-6372-445C-9D22-684D323AAF88}" type="slidenum">
              <a:rPr lang="en-US" altLang="en-US"/>
              <a:pPr/>
              <a:t>25</a:t>
            </a:fld>
            <a:endParaRPr lang="en-US" altLang="en-US" dirty="0"/>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201639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2" name="Picture 11" descr="CompTIA_logo.wmf">
            <a:extLst>
              <a:ext uri="{FF2B5EF4-FFF2-40B4-BE49-F238E27FC236}">
                <a16:creationId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3165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0" name="Picture 9" descr="CompTIA_logo.wmf">
            <a:extLst>
              <a:ext uri="{FF2B5EF4-FFF2-40B4-BE49-F238E27FC236}">
                <a16:creationId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2277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0" name="Picture 9" descr="CompTIA_logo.wmf">
            <a:extLst>
              <a:ext uri="{FF2B5EF4-FFF2-40B4-BE49-F238E27FC236}">
                <a16:creationId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85431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6" name="Picture 5" descr="CompTIA_logo.wmf">
            <a:extLst>
              <a:ext uri="{FF2B5EF4-FFF2-40B4-BE49-F238E27FC236}">
                <a16:creationId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05221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0" name="Picture 9">
            <a:extLst>
              <a:ext uri="{FF2B5EF4-FFF2-40B4-BE49-F238E27FC236}">
                <a16:creationId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85988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661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5" name="Slide Number Placeholder 5">
            <a:extLst>
              <a:ext uri="{FF2B5EF4-FFF2-40B4-BE49-F238E27FC236}">
                <a16:creationId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52634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6" name="Slide Number Placeholder 5">
            <a:extLst>
              <a:ext uri="{FF2B5EF4-FFF2-40B4-BE49-F238E27FC236}">
                <a16:creationId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33609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8" name="Slide Number Placeholder 5">
            <a:extLst>
              <a:ext uri="{FF2B5EF4-FFF2-40B4-BE49-F238E27FC236}">
                <a16:creationId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84644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6" name="Slide Number Placeholder 5">
            <a:extLst>
              <a:ext uri="{FF2B5EF4-FFF2-40B4-BE49-F238E27FC236}">
                <a16:creationId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72413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6" name="Slide Number Placeholder 5">
            <a:extLst>
              <a:ext uri="{FF2B5EF4-FFF2-40B4-BE49-F238E27FC236}">
                <a16:creationId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6567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4" name="Picture 13" descr="CompTIA_logo.wmf">
            <a:extLst>
              <a:ext uri="{FF2B5EF4-FFF2-40B4-BE49-F238E27FC236}">
                <a16:creationId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57767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5" name="Slide Number Placeholder 5">
            <a:extLst>
              <a:ext uri="{FF2B5EF4-FFF2-40B4-BE49-F238E27FC236}">
                <a16:creationId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92896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sp>
        <p:nvSpPr>
          <p:cNvPr id="5" name="Slide Number Placeholder 5">
            <a:extLst>
              <a:ext uri="{FF2B5EF4-FFF2-40B4-BE49-F238E27FC236}">
                <a16:creationId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4346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ound Diagonal Corner Rectangle 5">
            <a:extLst>
              <a:ext uri="{FF2B5EF4-FFF2-40B4-BE49-F238E27FC236}">
                <a16:creationId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19991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8" name="Picture 7" descr="CompTIA_logo.wmf">
            <a:extLst>
              <a:ext uri="{FF2B5EF4-FFF2-40B4-BE49-F238E27FC236}">
                <a16:creationId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1816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8" name="Picture 7" descr="CompTIA_logo.wmf">
            <a:extLst>
              <a:ext uri="{FF2B5EF4-FFF2-40B4-BE49-F238E27FC236}">
                <a16:creationId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9983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2" name="Picture 11" descr="CompTIA_logo.wmf">
            <a:extLst>
              <a:ext uri="{FF2B5EF4-FFF2-40B4-BE49-F238E27FC236}">
                <a16:creationId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id="{DB3E63F8-33D9-BE4A-A84B-93A628628D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9107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5" name="Picture 14" descr="CompTIA_logo.wmf">
            <a:extLst>
              <a:ext uri="{FF2B5EF4-FFF2-40B4-BE49-F238E27FC236}">
                <a16:creationId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id="{9D5CEE60-2C88-9E49-B28B-58454BEF351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6481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0" name="Picture 9" descr="CompTIA_logo.wmf">
            <a:extLst>
              <a:ext uri="{FF2B5EF4-FFF2-40B4-BE49-F238E27FC236}">
                <a16:creationId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7557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pic>
        <p:nvPicPr>
          <p:cNvPr id="12" name="Picture 11" descr="CompTIA_logo.wmf">
            <a:extLst>
              <a:ext uri="{FF2B5EF4-FFF2-40B4-BE49-F238E27FC236}">
                <a16:creationId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8552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22202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 id="2147483835" r:id="rId19"/>
    <p:sldLayoutId id="2147483836" r:id="rId20"/>
    <p:sldLayoutId id="2147483837" r:id="rId21"/>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Monitoring and Controlling Project Performance</a:t>
            </a:r>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1</a:t>
            </a:fld>
            <a:endParaRPr lang="en-US" dirty="0"/>
          </a:p>
        </p:txBody>
      </p:sp>
      <p:sp>
        <p:nvSpPr>
          <p:cNvPr id="3" name="Content Placeholder 2"/>
          <p:cNvSpPr>
            <a:spLocks noGrp="1"/>
          </p:cNvSpPr>
          <p:nvPr>
            <p:ph idx="1"/>
          </p:nvPr>
        </p:nvSpPr>
        <p:spPr/>
        <p:txBody>
          <a:bodyPr/>
          <a:lstStyle/>
          <a:p>
            <a:r>
              <a:rPr lang="en-US"/>
              <a:t>Monitor and Control Project Work</a:t>
            </a:r>
          </a:p>
          <a:p>
            <a:r>
              <a:rPr lang="en-US"/>
              <a:t>Manage Project Changes</a:t>
            </a:r>
          </a:p>
          <a:p>
            <a:r>
              <a:rPr lang="en-US"/>
              <a:t>Report Project Performance</a:t>
            </a:r>
            <a:endParaRPr lang="en-US" dirty="0"/>
          </a:p>
        </p:txBody>
      </p:sp>
    </p:spTree>
    <p:extLst>
      <p:ext uri="{BB962C8B-B14F-4D97-AF65-F5344CB8AC3E}">
        <p14:creationId xmlns:p14="http://schemas.microsoft.com/office/powerpoint/2010/main" val="356983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dirty="0"/>
              <a:t>The Impact Analysis Process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10</a:t>
            </a:fld>
            <a:endParaRPr lang="en-US" dirty="0"/>
          </a:p>
        </p:txBody>
      </p:sp>
      <p:sp>
        <p:nvSpPr>
          <p:cNvPr id="166915" name="Rectangle 3"/>
          <p:cNvSpPr>
            <a:spLocks noGrp="1" noChangeArrowheads="1"/>
          </p:cNvSpPr>
          <p:nvPr>
            <p:ph idx="1"/>
          </p:nvPr>
        </p:nvSpPr>
        <p:spPr/>
        <p:txBody>
          <a:bodyPr/>
          <a:lstStyle/>
          <a:p>
            <a:pPr marL="400050">
              <a:buFont typeface="+mj-lt"/>
              <a:buAutoNum type="arabicPeriod"/>
            </a:pPr>
            <a:r>
              <a:rPr lang="en-US" altLang="en-US" b="1" dirty="0"/>
              <a:t>Impact identification—</a:t>
            </a:r>
            <a:r>
              <a:rPr lang="en-US" altLang="en-US" dirty="0"/>
              <a:t>identifying the impact of a potential change on:</a:t>
            </a:r>
          </a:p>
          <a:p>
            <a:pPr marL="800100" lvl="1"/>
            <a:r>
              <a:rPr lang="en-US" altLang="en-US" dirty="0"/>
              <a:t>The triple constraints</a:t>
            </a:r>
          </a:p>
          <a:p>
            <a:pPr marL="800100" lvl="1"/>
            <a:r>
              <a:rPr lang="en-US" altLang="en-US" dirty="0"/>
              <a:t>Quality</a:t>
            </a:r>
          </a:p>
          <a:p>
            <a:pPr marL="800100" lvl="1"/>
            <a:r>
              <a:rPr lang="en-US" altLang="en-US" dirty="0"/>
              <a:t>Project complexity</a:t>
            </a:r>
          </a:p>
          <a:p>
            <a:pPr marL="800100" lvl="1"/>
            <a:r>
              <a:rPr lang="en-US" altLang="en-US" dirty="0"/>
              <a:t>The current and subsequent phases of the project</a:t>
            </a:r>
          </a:p>
          <a:p>
            <a:pPr marL="800100" lvl="1"/>
            <a:r>
              <a:rPr lang="en-US" altLang="en-US" dirty="0"/>
              <a:t>The list of project milestones and deliverables</a:t>
            </a:r>
          </a:p>
          <a:p>
            <a:pPr marL="800100" lvl="1"/>
            <a:r>
              <a:rPr lang="en-US" altLang="en-US" dirty="0"/>
              <a:t>Project testing needs</a:t>
            </a:r>
          </a:p>
          <a:p>
            <a:pPr marL="800100" lvl="1"/>
            <a:r>
              <a:rPr lang="en-US" altLang="en-US" dirty="0"/>
              <a:t>Resources needed for a project</a:t>
            </a:r>
          </a:p>
          <a:p>
            <a:pPr marL="400050">
              <a:buFont typeface="+mj-lt"/>
              <a:buAutoNum type="arabicPeriod"/>
            </a:pPr>
            <a:r>
              <a:rPr lang="en-US" altLang="en-US" b="1" dirty="0"/>
              <a:t>Impact prediction</a:t>
            </a:r>
            <a:r>
              <a:rPr lang="en-US" altLang="en-US" dirty="0"/>
              <a:t>—forecasting the characteristics, magnitude, and duration of the major impacts.</a:t>
            </a:r>
            <a:endParaRPr lang="en-US" altLang="en-US" b="1" dirty="0"/>
          </a:p>
          <a:p>
            <a:pPr marL="400050">
              <a:buFont typeface="+mj-lt"/>
              <a:buAutoNum type="arabicPeriod"/>
            </a:pPr>
            <a:r>
              <a:rPr lang="en-US" altLang="en-US" b="1" dirty="0"/>
              <a:t>Impact evaluation</a:t>
            </a:r>
            <a:r>
              <a:rPr lang="en-US" altLang="en-US" dirty="0"/>
              <a:t>—evaluating how the expected impact can be mitigated.</a:t>
            </a:r>
            <a:endParaRPr lang="en-US" altLang="en-US" b="1" dirty="0"/>
          </a:p>
        </p:txBody>
      </p:sp>
    </p:spTree>
    <p:extLst>
      <p:ext uri="{BB962C8B-B14F-4D97-AF65-F5344CB8AC3E}">
        <p14:creationId xmlns:p14="http://schemas.microsoft.com/office/powerpoint/2010/main" val="327588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Scope Creep</a:t>
            </a:r>
          </a:p>
        </p:txBody>
      </p:sp>
      <p:sp>
        <p:nvSpPr>
          <p:cNvPr id="2" name="Slide Number Placeholder 1"/>
          <p:cNvSpPr>
            <a:spLocks noGrp="1"/>
          </p:cNvSpPr>
          <p:nvPr>
            <p:ph type="sldNum" sz="quarter" idx="4"/>
          </p:nvPr>
        </p:nvSpPr>
        <p:spPr/>
        <p:txBody>
          <a:bodyPr/>
          <a:lstStyle/>
          <a:p>
            <a:fld id="{A8160BDD-7155-D744-B749-9730458604AD}" type="slidenum">
              <a:rPr lang="en-US" smtClean="0"/>
              <a:pPr/>
              <a:t>11</a:t>
            </a:fld>
            <a:endParaRPr lang="en-US" dirty="0"/>
          </a:p>
        </p:txBody>
      </p:sp>
      <p:grpSp>
        <p:nvGrpSpPr>
          <p:cNvPr id="36" name="Group 35"/>
          <p:cNvGrpSpPr/>
          <p:nvPr/>
        </p:nvGrpSpPr>
        <p:grpSpPr>
          <a:xfrm>
            <a:off x="229671" y="1214138"/>
            <a:ext cx="8569298" cy="4766193"/>
            <a:chOff x="229671" y="1214138"/>
            <a:chExt cx="8569298" cy="4766193"/>
          </a:xfrm>
        </p:grpSpPr>
        <p:grpSp>
          <p:nvGrpSpPr>
            <p:cNvPr id="23" name="Group 22"/>
            <p:cNvGrpSpPr/>
            <p:nvPr/>
          </p:nvGrpSpPr>
          <p:grpSpPr>
            <a:xfrm>
              <a:off x="345031" y="2667000"/>
              <a:ext cx="8453938" cy="2632472"/>
              <a:chOff x="345031" y="2935502"/>
              <a:chExt cx="8453938" cy="2632472"/>
            </a:xfrm>
          </p:grpSpPr>
          <p:sp>
            <p:nvSpPr>
              <p:cNvPr id="24" name="Freeform: Shape 23"/>
              <p:cNvSpPr/>
              <p:nvPr/>
            </p:nvSpPr>
            <p:spPr>
              <a:xfrm>
                <a:off x="345031" y="2935502"/>
                <a:ext cx="1625757" cy="2632472"/>
              </a:xfrm>
              <a:custGeom>
                <a:avLst/>
                <a:gdLst>
                  <a:gd name="connsiteX0" fmla="*/ 0 w 1625757"/>
                  <a:gd name="connsiteY0" fmla="*/ 162576 h 2009344"/>
                  <a:gd name="connsiteX1" fmla="*/ 162576 w 1625757"/>
                  <a:gd name="connsiteY1" fmla="*/ 0 h 2009344"/>
                  <a:gd name="connsiteX2" fmla="*/ 1463181 w 1625757"/>
                  <a:gd name="connsiteY2" fmla="*/ 0 h 2009344"/>
                  <a:gd name="connsiteX3" fmla="*/ 1625757 w 1625757"/>
                  <a:gd name="connsiteY3" fmla="*/ 162576 h 2009344"/>
                  <a:gd name="connsiteX4" fmla="*/ 1625757 w 1625757"/>
                  <a:gd name="connsiteY4" fmla="*/ 1846768 h 2009344"/>
                  <a:gd name="connsiteX5" fmla="*/ 1463181 w 1625757"/>
                  <a:gd name="connsiteY5" fmla="*/ 2009344 h 2009344"/>
                  <a:gd name="connsiteX6" fmla="*/ 162576 w 1625757"/>
                  <a:gd name="connsiteY6" fmla="*/ 2009344 h 2009344"/>
                  <a:gd name="connsiteX7" fmla="*/ 0 w 1625757"/>
                  <a:gd name="connsiteY7" fmla="*/ 1846768 h 2009344"/>
                  <a:gd name="connsiteX8" fmla="*/ 0 w 1625757"/>
                  <a:gd name="connsiteY8" fmla="*/ 162576 h 200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757" h="2009344">
                    <a:moveTo>
                      <a:pt x="0" y="162576"/>
                    </a:moveTo>
                    <a:cubicBezTo>
                      <a:pt x="0" y="72788"/>
                      <a:pt x="72788" y="0"/>
                      <a:pt x="162576" y="0"/>
                    </a:cubicBezTo>
                    <a:lnTo>
                      <a:pt x="1463181" y="0"/>
                    </a:lnTo>
                    <a:cubicBezTo>
                      <a:pt x="1552969" y="0"/>
                      <a:pt x="1625757" y="72788"/>
                      <a:pt x="1625757" y="162576"/>
                    </a:cubicBezTo>
                    <a:lnTo>
                      <a:pt x="1625757" y="1846768"/>
                    </a:lnTo>
                    <a:cubicBezTo>
                      <a:pt x="1625757" y="1936556"/>
                      <a:pt x="1552969" y="2009344"/>
                      <a:pt x="1463181" y="2009344"/>
                    </a:cubicBezTo>
                    <a:lnTo>
                      <a:pt x="162576" y="2009344"/>
                    </a:lnTo>
                    <a:cubicBezTo>
                      <a:pt x="72788" y="2009344"/>
                      <a:pt x="0" y="1936556"/>
                      <a:pt x="0" y="1846768"/>
                    </a:cubicBezTo>
                    <a:lnTo>
                      <a:pt x="0" y="162576"/>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957" tIns="100957" rIns="100957" bIns="100957" numCol="1" spcCol="1270" anchor="t" anchorCtr="0">
                <a:noAutofit/>
              </a:bodyPr>
              <a:lstStyle/>
              <a:p>
                <a:pPr marL="0" lvl="1" algn="l" defTabSz="488950">
                  <a:lnSpc>
                    <a:spcPct val="90000"/>
                  </a:lnSpc>
                  <a:spcBef>
                    <a:spcPct val="0"/>
                  </a:spcBef>
                  <a:spcAft>
                    <a:spcPct val="15000"/>
                  </a:spcAft>
                </a:pPr>
                <a:br>
                  <a:rPr lang="en-US" kern="1200" dirty="0"/>
                </a:br>
                <a:r>
                  <a:rPr lang="en-US" kern="1200" dirty="0"/>
                  <a:t>Developers begin creating deliverables.</a:t>
                </a:r>
              </a:p>
            </p:txBody>
          </p:sp>
          <p:sp>
            <p:nvSpPr>
              <p:cNvPr id="25" name="Freeform: Shape 24"/>
              <p:cNvSpPr/>
              <p:nvPr/>
            </p:nvSpPr>
            <p:spPr>
              <a:xfrm>
                <a:off x="2133364" y="3738581"/>
                <a:ext cx="344660" cy="403187"/>
              </a:xfrm>
              <a:custGeom>
                <a:avLst/>
                <a:gdLst>
                  <a:gd name="connsiteX0" fmla="*/ 0 w 344660"/>
                  <a:gd name="connsiteY0" fmla="*/ 80637 h 403187"/>
                  <a:gd name="connsiteX1" fmla="*/ 172330 w 344660"/>
                  <a:gd name="connsiteY1" fmla="*/ 80637 h 403187"/>
                  <a:gd name="connsiteX2" fmla="*/ 172330 w 344660"/>
                  <a:gd name="connsiteY2" fmla="*/ 0 h 403187"/>
                  <a:gd name="connsiteX3" fmla="*/ 344660 w 344660"/>
                  <a:gd name="connsiteY3" fmla="*/ 201594 h 403187"/>
                  <a:gd name="connsiteX4" fmla="*/ 172330 w 344660"/>
                  <a:gd name="connsiteY4" fmla="*/ 403187 h 403187"/>
                  <a:gd name="connsiteX5" fmla="*/ 172330 w 344660"/>
                  <a:gd name="connsiteY5" fmla="*/ 322550 h 403187"/>
                  <a:gd name="connsiteX6" fmla="*/ 0 w 344660"/>
                  <a:gd name="connsiteY6" fmla="*/ 322550 h 403187"/>
                  <a:gd name="connsiteX7" fmla="*/ 0 w 344660"/>
                  <a:gd name="connsiteY7" fmla="*/ 80637 h 40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660" h="403187">
                    <a:moveTo>
                      <a:pt x="0" y="80637"/>
                    </a:moveTo>
                    <a:lnTo>
                      <a:pt x="172330" y="80637"/>
                    </a:lnTo>
                    <a:lnTo>
                      <a:pt x="172330" y="0"/>
                    </a:lnTo>
                    <a:lnTo>
                      <a:pt x="344660" y="201594"/>
                    </a:lnTo>
                    <a:lnTo>
                      <a:pt x="172330" y="403187"/>
                    </a:lnTo>
                    <a:lnTo>
                      <a:pt x="172330" y="322550"/>
                    </a:lnTo>
                    <a:lnTo>
                      <a:pt x="0" y="322550"/>
                    </a:lnTo>
                    <a:lnTo>
                      <a:pt x="0" y="80637"/>
                    </a:lnTo>
                    <a:close/>
                  </a:path>
                </a:pathLst>
              </a:custGeom>
              <a:solidFill>
                <a:schemeClr val="bg1">
                  <a:lumMod val="5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0637" rIns="103398" bIns="80637"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6" name="Freeform: Shape 25"/>
              <p:cNvSpPr/>
              <p:nvPr/>
            </p:nvSpPr>
            <p:spPr>
              <a:xfrm>
                <a:off x="2621091" y="2935502"/>
                <a:ext cx="1625757" cy="2632472"/>
              </a:xfrm>
              <a:custGeom>
                <a:avLst/>
                <a:gdLst>
                  <a:gd name="connsiteX0" fmla="*/ 0 w 1625757"/>
                  <a:gd name="connsiteY0" fmla="*/ 162576 h 2009344"/>
                  <a:gd name="connsiteX1" fmla="*/ 162576 w 1625757"/>
                  <a:gd name="connsiteY1" fmla="*/ 0 h 2009344"/>
                  <a:gd name="connsiteX2" fmla="*/ 1463181 w 1625757"/>
                  <a:gd name="connsiteY2" fmla="*/ 0 h 2009344"/>
                  <a:gd name="connsiteX3" fmla="*/ 1625757 w 1625757"/>
                  <a:gd name="connsiteY3" fmla="*/ 162576 h 2009344"/>
                  <a:gd name="connsiteX4" fmla="*/ 1625757 w 1625757"/>
                  <a:gd name="connsiteY4" fmla="*/ 1846768 h 2009344"/>
                  <a:gd name="connsiteX5" fmla="*/ 1463181 w 1625757"/>
                  <a:gd name="connsiteY5" fmla="*/ 2009344 h 2009344"/>
                  <a:gd name="connsiteX6" fmla="*/ 162576 w 1625757"/>
                  <a:gd name="connsiteY6" fmla="*/ 2009344 h 2009344"/>
                  <a:gd name="connsiteX7" fmla="*/ 0 w 1625757"/>
                  <a:gd name="connsiteY7" fmla="*/ 1846768 h 2009344"/>
                  <a:gd name="connsiteX8" fmla="*/ 0 w 1625757"/>
                  <a:gd name="connsiteY8" fmla="*/ 162576 h 200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757" h="2009344">
                    <a:moveTo>
                      <a:pt x="0" y="162576"/>
                    </a:moveTo>
                    <a:cubicBezTo>
                      <a:pt x="0" y="72788"/>
                      <a:pt x="72788" y="0"/>
                      <a:pt x="162576" y="0"/>
                    </a:cubicBezTo>
                    <a:lnTo>
                      <a:pt x="1463181" y="0"/>
                    </a:lnTo>
                    <a:cubicBezTo>
                      <a:pt x="1552969" y="0"/>
                      <a:pt x="1625757" y="72788"/>
                      <a:pt x="1625757" y="162576"/>
                    </a:cubicBezTo>
                    <a:lnTo>
                      <a:pt x="1625757" y="1846768"/>
                    </a:lnTo>
                    <a:cubicBezTo>
                      <a:pt x="1625757" y="1936556"/>
                      <a:pt x="1552969" y="2009344"/>
                      <a:pt x="1463181" y="2009344"/>
                    </a:cubicBezTo>
                    <a:lnTo>
                      <a:pt x="162576" y="2009344"/>
                    </a:lnTo>
                    <a:cubicBezTo>
                      <a:pt x="72788" y="2009344"/>
                      <a:pt x="0" y="1936556"/>
                      <a:pt x="0" y="1846768"/>
                    </a:cubicBezTo>
                    <a:lnTo>
                      <a:pt x="0" y="162576"/>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957" tIns="100957" rIns="100957" bIns="100957" numCol="1" spcCol="1270" anchor="t" anchorCtr="0">
                <a:noAutofit/>
              </a:bodyPr>
              <a:lstStyle/>
              <a:p>
                <a:pPr marL="0" lvl="1" algn="l" defTabSz="488950">
                  <a:lnSpc>
                    <a:spcPct val="90000"/>
                  </a:lnSpc>
                  <a:spcBef>
                    <a:spcPct val="0"/>
                  </a:spcBef>
                  <a:spcAft>
                    <a:spcPct val="15000"/>
                  </a:spcAft>
                </a:pPr>
                <a:br>
                  <a:rPr lang="en-US" sz="1600" kern="1200" dirty="0"/>
                </a:br>
                <a:r>
                  <a:rPr lang="en-US" sz="1600" kern="1200" dirty="0"/>
                  <a:t>Sales execution requests that the developers add more features without following the change control process.</a:t>
                </a:r>
              </a:p>
            </p:txBody>
          </p:sp>
          <p:sp>
            <p:nvSpPr>
              <p:cNvPr id="27" name="Freeform: Shape 26"/>
              <p:cNvSpPr/>
              <p:nvPr/>
            </p:nvSpPr>
            <p:spPr>
              <a:xfrm>
                <a:off x="4409424" y="3738581"/>
                <a:ext cx="344660" cy="403187"/>
              </a:xfrm>
              <a:custGeom>
                <a:avLst/>
                <a:gdLst>
                  <a:gd name="connsiteX0" fmla="*/ 0 w 344660"/>
                  <a:gd name="connsiteY0" fmla="*/ 80637 h 403187"/>
                  <a:gd name="connsiteX1" fmla="*/ 172330 w 344660"/>
                  <a:gd name="connsiteY1" fmla="*/ 80637 h 403187"/>
                  <a:gd name="connsiteX2" fmla="*/ 172330 w 344660"/>
                  <a:gd name="connsiteY2" fmla="*/ 0 h 403187"/>
                  <a:gd name="connsiteX3" fmla="*/ 344660 w 344660"/>
                  <a:gd name="connsiteY3" fmla="*/ 201594 h 403187"/>
                  <a:gd name="connsiteX4" fmla="*/ 172330 w 344660"/>
                  <a:gd name="connsiteY4" fmla="*/ 403187 h 403187"/>
                  <a:gd name="connsiteX5" fmla="*/ 172330 w 344660"/>
                  <a:gd name="connsiteY5" fmla="*/ 322550 h 403187"/>
                  <a:gd name="connsiteX6" fmla="*/ 0 w 344660"/>
                  <a:gd name="connsiteY6" fmla="*/ 322550 h 403187"/>
                  <a:gd name="connsiteX7" fmla="*/ 0 w 344660"/>
                  <a:gd name="connsiteY7" fmla="*/ 80637 h 40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660" h="403187">
                    <a:moveTo>
                      <a:pt x="0" y="80637"/>
                    </a:moveTo>
                    <a:lnTo>
                      <a:pt x="172330" y="80637"/>
                    </a:lnTo>
                    <a:lnTo>
                      <a:pt x="172330" y="0"/>
                    </a:lnTo>
                    <a:lnTo>
                      <a:pt x="344660" y="201594"/>
                    </a:lnTo>
                    <a:lnTo>
                      <a:pt x="172330" y="403187"/>
                    </a:lnTo>
                    <a:lnTo>
                      <a:pt x="172330" y="322550"/>
                    </a:lnTo>
                    <a:lnTo>
                      <a:pt x="0" y="322550"/>
                    </a:lnTo>
                    <a:lnTo>
                      <a:pt x="0" y="80637"/>
                    </a:lnTo>
                    <a:close/>
                  </a:path>
                </a:pathLst>
              </a:custGeom>
              <a:solidFill>
                <a:schemeClr val="bg1">
                  <a:lumMod val="5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0637" rIns="103398" bIns="80637"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28" name="Freeform: Shape 27"/>
              <p:cNvSpPr/>
              <p:nvPr/>
            </p:nvSpPr>
            <p:spPr>
              <a:xfrm>
                <a:off x="4897151" y="2935502"/>
                <a:ext cx="1625757" cy="2632472"/>
              </a:xfrm>
              <a:custGeom>
                <a:avLst/>
                <a:gdLst>
                  <a:gd name="connsiteX0" fmla="*/ 0 w 1625757"/>
                  <a:gd name="connsiteY0" fmla="*/ 162576 h 2009344"/>
                  <a:gd name="connsiteX1" fmla="*/ 162576 w 1625757"/>
                  <a:gd name="connsiteY1" fmla="*/ 0 h 2009344"/>
                  <a:gd name="connsiteX2" fmla="*/ 1463181 w 1625757"/>
                  <a:gd name="connsiteY2" fmla="*/ 0 h 2009344"/>
                  <a:gd name="connsiteX3" fmla="*/ 1625757 w 1625757"/>
                  <a:gd name="connsiteY3" fmla="*/ 162576 h 2009344"/>
                  <a:gd name="connsiteX4" fmla="*/ 1625757 w 1625757"/>
                  <a:gd name="connsiteY4" fmla="*/ 1846768 h 2009344"/>
                  <a:gd name="connsiteX5" fmla="*/ 1463181 w 1625757"/>
                  <a:gd name="connsiteY5" fmla="*/ 2009344 h 2009344"/>
                  <a:gd name="connsiteX6" fmla="*/ 162576 w 1625757"/>
                  <a:gd name="connsiteY6" fmla="*/ 2009344 h 2009344"/>
                  <a:gd name="connsiteX7" fmla="*/ 0 w 1625757"/>
                  <a:gd name="connsiteY7" fmla="*/ 1846768 h 2009344"/>
                  <a:gd name="connsiteX8" fmla="*/ 0 w 1625757"/>
                  <a:gd name="connsiteY8" fmla="*/ 162576 h 200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757" h="2009344">
                    <a:moveTo>
                      <a:pt x="0" y="162576"/>
                    </a:moveTo>
                    <a:cubicBezTo>
                      <a:pt x="0" y="72788"/>
                      <a:pt x="72788" y="0"/>
                      <a:pt x="162576" y="0"/>
                    </a:cubicBezTo>
                    <a:lnTo>
                      <a:pt x="1463181" y="0"/>
                    </a:lnTo>
                    <a:cubicBezTo>
                      <a:pt x="1552969" y="0"/>
                      <a:pt x="1625757" y="72788"/>
                      <a:pt x="1625757" y="162576"/>
                    </a:cubicBezTo>
                    <a:lnTo>
                      <a:pt x="1625757" y="1846768"/>
                    </a:lnTo>
                    <a:cubicBezTo>
                      <a:pt x="1625757" y="1936556"/>
                      <a:pt x="1552969" y="2009344"/>
                      <a:pt x="1463181" y="2009344"/>
                    </a:cubicBezTo>
                    <a:lnTo>
                      <a:pt x="162576" y="2009344"/>
                    </a:lnTo>
                    <a:cubicBezTo>
                      <a:pt x="72788" y="2009344"/>
                      <a:pt x="0" y="1936556"/>
                      <a:pt x="0" y="1846768"/>
                    </a:cubicBezTo>
                    <a:lnTo>
                      <a:pt x="0" y="162576"/>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957" tIns="100957" rIns="100957" bIns="100957" numCol="1" spcCol="1270" anchor="t" anchorCtr="0">
                <a:noAutofit/>
              </a:bodyPr>
              <a:lstStyle/>
              <a:p>
                <a:pPr marL="0" lvl="1" algn="l" defTabSz="488950">
                  <a:lnSpc>
                    <a:spcPct val="90000"/>
                  </a:lnSpc>
                  <a:spcBef>
                    <a:spcPct val="0"/>
                  </a:spcBef>
                  <a:spcAft>
                    <a:spcPct val="15000"/>
                  </a:spcAft>
                </a:pPr>
                <a:br>
                  <a:rPr lang="en-US" sz="1400" kern="1200" dirty="0"/>
                </a:br>
                <a:r>
                  <a:rPr lang="en-US" sz="1400" kern="1200" dirty="0"/>
                  <a:t>Developers agree to the changes and begin development because they believe that the changes are good, won’t take long, and will improve the end product.</a:t>
                </a:r>
              </a:p>
            </p:txBody>
          </p:sp>
          <p:sp>
            <p:nvSpPr>
              <p:cNvPr id="29" name="Freeform: Shape 28"/>
              <p:cNvSpPr/>
              <p:nvPr/>
            </p:nvSpPr>
            <p:spPr>
              <a:xfrm>
                <a:off x="6685485" y="3738581"/>
                <a:ext cx="344660" cy="403187"/>
              </a:xfrm>
              <a:custGeom>
                <a:avLst/>
                <a:gdLst>
                  <a:gd name="connsiteX0" fmla="*/ 0 w 344660"/>
                  <a:gd name="connsiteY0" fmla="*/ 80637 h 403187"/>
                  <a:gd name="connsiteX1" fmla="*/ 172330 w 344660"/>
                  <a:gd name="connsiteY1" fmla="*/ 80637 h 403187"/>
                  <a:gd name="connsiteX2" fmla="*/ 172330 w 344660"/>
                  <a:gd name="connsiteY2" fmla="*/ 0 h 403187"/>
                  <a:gd name="connsiteX3" fmla="*/ 344660 w 344660"/>
                  <a:gd name="connsiteY3" fmla="*/ 201594 h 403187"/>
                  <a:gd name="connsiteX4" fmla="*/ 172330 w 344660"/>
                  <a:gd name="connsiteY4" fmla="*/ 403187 h 403187"/>
                  <a:gd name="connsiteX5" fmla="*/ 172330 w 344660"/>
                  <a:gd name="connsiteY5" fmla="*/ 322550 h 403187"/>
                  <a:gd name="connsiteX6" fmla="*/ 0 w 344660"/>
                  <a:gd name="connsiteY6" fmla="*/ 322550 h 403187"/>
                  <a:gd name="connsiteX7" fmla="*/ 0 w 344660"/>
                  <a:gd name="connsiteY7" fmla="*/ 80637 h 40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660" h="403187">
                    <a:moveTo>
                      <a:pt x="0" y="80637"/>
                    </a:moveTo>
                    <a:lnTo>
                      <a:pt x="172330" y="80637"/>
                    </a:lnTo>
                    <a:lnTo>
                      <a:pt x="172330" y="0"/>
                    </a:lnTo>
                    <a:lnTo>
                      <a:pt x="344660" y="201594"/>
                    </a:lnTo>
                    <a:lnTo>
                      <a:pt x="172330" y="403187"/>
                    </a:lnTo>
                    <a:lnTo>
                      <a:pt x="172330" y="322550"/>
                    </a:lnTo>
                    <a:lnTo>
                      <a:pt x="0" y="322550"/>
                    </a:lnTo>
                    <a:lnTo>
                      <a:pt x="0" y="80637"/>
                    </a:lnTo>
                    <a:close/>
                  </a:path>
                </a:pathLst>
              </a:custGeom>
              <a:solidFill>
                <a:schemeClr val="bg1">
                  <a:lumMod val="5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0637" rIns="103398" bIns="80637"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sp>
            <p:nvSpPr>
              <p:cNvPr id="30" name="Freeform: Shape 29"/>
              <p:cNvSpPr/>
              <p:nvPr/>
            </p:nvSpPr>
            <p:spPr>
              <a:xfrm>
                <a:off x="7173212" y="2935502"/>
                <a:ext cx="1625757" cy="2632472"/>
              </a:xfrm>
              <a:custGeom>
                <a:avLst/>
                <a:gdLst>
                  <a:gd name="connsiteX0" fmla="*/ 0 w 1625757"/>
                  <a:gd name="connsiteY0" fmla="*/ 162576 h 2009344"/>
                  <a:gd name="connsiteX1" fmla="*/ 162576 w 1625757"/>
                  <a:gd name="connsiteY1" fmla="*/ 0 h 2009344"/>
                  <a:gd name="connsiteX2" fmla="*/ 1463181 w 1625757"/>
                  <a:gd name="connsiteY2" fmla="*/ 0 h 2009344"/>
                  <a:gd name="connsiteX3" fmla="*/ 1625757 w 1625757"/>
                  <a:gd name="connsiteY3" fmla="*/ 162576 h 2009344"/>
                  <a:gd name="connsiteX4" fmla="*/ 1625757 w 1625757"/>
                  <a:gd name="connsiteY4" fmla="*/ 1846768 h 2009344"/>
                  <a:gd name="connsiteX5" fmla="*/ 1463181 w 1625757"/>
                  <a:gd name="connsiteY5" fmla="*/ 2009344 h 2009344"/>
                  <a:gd name="connsiteX6" fmla="*/ 162576 w 1625757"/>
                  <a:gd name="connsiteY6" fmla="*/ 2009344 h 2009344"/>
                  <a:gd name="connsiteX7" fmla="*/ 0 w 1625757"/>
                  <a:gd name="connsiteY7" fmla="*/ 1846768 h 2009344"/>
                  <a:gd name="connsiteX8" fmla="*/ 0 w 1625757"/>
                  <a:gd name="connsiteY8" fmla="*/ 162576 h 200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757" h="2009344">
                    <a:moveTo>
                      <a:pt x="0" y="162576"/>
                    </a:moveTo>
                    <a:cubicBezTo>
                      <a:pt x="0" y="72788"/>
                      <a:pt x="72788" y="0"/>
                      <a:pt x="162576" y="0"/>
                    </a:cubicBezTo>
                    <a:lnTo>
                      <a:pt x="1463181" y="0"/>
                    </a:lnTo>
                    <a:cubicBezTo>
                      <a:pt x="1552969" y="0"/>
                      <a:pt x="1625757" y="72788"/>
                      <a:pt x="1625757" y="162576"/>
                    </a:cubicBezTo>
                    <a:lnTo>
                      <a:pt x="1625757" y="1846768"/>
                    </a:lnTo>
                    <a:cubicBezTo>
                      <a:pt x="1625757" y="1936556"/>
                      <a:pt x="1552969" y="2009344"/>
                      <a:pt x="1463181" y="2009344"/>
                    </a:cubicBezTo>
                    <a:lnTo>
                      <a:pt x="162576" y="2009344"/>
                    </a:lnTo>
                    <a:cubicBezTo>
                      <a:pt x="72788" y="2009344"/>
                      <a:pt x="0" y="1936556"/>
                      <a:pt x="0" y="1846768"/>
                    </a:cubicBezTo>
                    <a:lnTo>
                      <a:pt x="0" y="162576"/>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957" tIns="100957" rIns="100957" bIns="100957" numCol="1" spcCol="1270" anchor="t" anchorCtr="0">
                <a:noAutofit/>
              </a:bodyPr>
              <a:lstStyle/>
              <a:p>
                <a:pPr marL="0" lvl="1" algn="l" defTabSz="488950">
                  <a:lnSpc>
                    <a:spcPct val="90000"/>
                  </a:lnSpc>
                  <a:spcBef>
                    <a:spcPct val="0"/>
                  </a:spcBef>
                  <a:spcAft>
                    <a:spcPct val="15000"/>
                  </a:spcAft>
                </a:pPr>
                <a:br>
                  <a:rPr lang="en-US" sz="1400" kern="1200" dirty="0"/>
                </a:br>
                <a:r>
                  <a:rPr lang="en-US" sz="1400" kern="1200" dirty="0"/>
                  <a:t>Developers run into problems when making unauthorized changes. They’ve spent two days on the changes and estimate that it’ll take another four days to incorporate the changes.</a:t>
                </a:r>
              </a:p>
            </p:txBody>
          </p:sp>
        </p:grpSp>
        <p:sp>
          <p:nvSpPr>
            <p:cNvPr id="6" name="TextBox 5"/>
            <p:cNvSpPr txBox="1"/>
            <p:nvPr/>
          </p:nvSpPr>
          <p:spPr>
            <a:xfrm>
              <a:off x="2127068" y="1214138"/>
              <a:ext cx="4723665" cy="369332"/>
            </a:xfrm>
            <a:prstGeom prst="rect">
              <a:avLst/>
            </a:prstGeom>
            <a:noFill/>
          </p:spPr>
          <p:txBody>
            <a:bodyPr wrap="none" rtlCol="0">
              <a:spAutoFit/>
            </a:bodyPr>
            <a:lstStyle/>
            <a:p>
              <a:r>
                <a:rPr lang="en-US" b="1" dirty="0"/>
                <a:t>The Project</a:t>
              </a:r>
              <a:r>
                <a:rPr lang="en-US" dirty="0"/>
                <a:t>—Creating a PDA for the sales group.</a:t>
              </a:r>
            </a:p>
          </p:txBody>
        </p:sp>
        <p:sp>
          <p:nvSpPr>
            <p:cNvPr id="7" name="TextBox 6"/>
            <p:cNvSpPr txBox="1"/>
            <p:nvPr/>
          </p:nvSpPr>
          <p:spPr>
            <a:xfrm>
              <a:off x="665956" y="5334000"/>
              <a:ext cx="7812088" cy="646331"/>
            </a:xfrm>
            <a:prstGeom prst="rect">
              <a:avLst/>
            </a:prstGeom>
            <a:noFill/>
          </p:spPr>
          <p:txBody>
            <a:bodyPr wrap="square" rtlCol="0">
              <a:spAutoFit/>
            </a:bodyPr>
            <a:lstStyle/>
            <a:p>
              <a:pPr algn="ctr"/>
              <a:r>
                <a:rPr lang="en-US" b="1" dirty="0"/>
                <a:t>Impact</a:t>
              </a:r>
              <a:r>
                <a:rPr lang="en-US" dirty="0"/>
                <a:t>—Additional cost, time, and resources were used beyond the scope of the project, and now the developers are behind their schedule.</a:t>
              </a:r>
            </a:p>
          </p:txBody>
        </p:sp>
        <p:grpSp>
          <p:nvGrpSpPr>
            <p:cNvPr id="11" name="Group 10"/>
            <p:cNvGrpSpPr/>
            <p:nvPr/>
          </p:nvGrpSpPr>
          <p:grpSpPr>
            <a:xfrm>
              <a:off x="2514600" y="1752600"/>
              <a:ext cx="4038600" cy="457200"/>
              <a:chOff x="2514600" y="1905000"/>
              <a:chExt cx="4038600" cy="457200"/>
            </a:xfrm>
            <a:solidFill>
              <a:schemeClr val="accent6"/>
            </a:solidFill>
          </p:grpSpPr>
          <p:sp>
            <p:nvSpPr>
              <p:cNvPr id="8" name="Rounded Rectangle 7"/>
              <p:cNvSpPr/>
              <p:nvPr/>
            </p:nvSpPr>
            <p:spPr>
              <a:xfrm>
                <a:off x="2514600" y="1905000"/>
                <a:ext cx="4038600" cy="457200"/>
              </a:xfrm>
              <a:prstGeom prst="roundRect">
                <a:avLst/>
              </a:prstGeom>
              <a:solidFill>
                <a:schemeClr val="accent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9" name="TextBox 8"/>
              <p:cNvSpPr txBox="1"/>
              <p:nvPr/>
            </p:nvSpPr>
            <p:spPr>
              <a:xfrm>
                <a:off x="2655761" y="1958340"/>
                <a:ext cx="3821239" cy="369332"/>
              </a:xfrm>
              <a:prstGeom prst="rect">
                <a:avLst/>
              </a:prstGeom>
              <a:solidFill>
                <a:schemeClr val="accent1"/>
              </a:solidFill>
            </p:spPr>
            <p:txBody>
              <a:bodyPr wrap="none" rtlCol="0">
                <a:spAutoFit/>
              </a:bodyPr>
              <a:lstStyle/>
              <a:p>
                <a:r>
                  <a:rPr lang="en-US" dirty="0">
                    <a:solidFill>
                      <a:schemeClr val="bg1"/>
                    </a:solidFill>
                  </a:rPr>
                  <a:t>Unapproved and uncontrolled changes</a:t>
                </a:r>
              </a:p>
            </p:txBody>
          </p:sp>
        </p:grpSp>
        <p:sp>
          <p:nvSpPr>
            <p:cNvPr id="10" name="AutoShape 303"/>
            <p:cNvSpPr>
              <a:spLocks/>
            </p:cNvSpPr>
            <p:nvPr/>
          </p:nvSpPr>
          <p:spPr bwMode="auto">
            <a:xfrm rot="5400000" flipH="1">
              <a:off x="4434880" y="320078"/>
              <a:ext cx="198041" cy="4038602"/>
            </a:xfrm>
            <a:prstGeom prst="rightBrace">
              <a:avLst>
                <a:gd name="adj1" fmla="val 65909"/>
                <a:gd name="adj2" fmla="val 50000"/>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2" name="Rounded Rectangle 145"/>
            <p:cNvSpPr/>
            <p:nvPr/>
          </p:nvSpPr>
          <p:spPr>
            <a:xfrm>
              <a:off x="229671" y="2452814"/>
              <a:ext cx="307975" cy="435445"/>
            </a:xfrm>
            <a:prstGeom prst="roundRect">
              <a:avLst/>
            </a:prstGeom>
            <a:gradFill flip="none" rotWithShape="0">
              <a:gsLst>
                <a:gs pos="0">
                  <a:srgbClr val="FFFFFF">
                    <a:lumMod val="92000"/>
                  </a:srgbClr>
                </a:gs>
                <a:gs pos="100000">
                  <a:srgbClr val="FFFFFF"/>
                </a:gs>
              </a:gsLst>
              <a:lin ang="2700000" scaled="1"/>
              <a:tileRect/>
            </a:gradFill>
            <a:ln w="25400" cap="flat" cmpd="sng" algn="ctr">
              <a:solidFill>
                <a:schemeClr val="accent5">
                  <a:lumMod val="75000"/>
                </a:schemeClr>
              </a:solid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chemeClr val="accent5">
                      <a:lumMod val="75000"/>
                    </a:schemeClr>
                  </a:solidFill>
                  <a:effectLst/>
                  <a:uLnTx/>
                  <a:uFillTx/>
                  <a:latin typeface="Calibri"/>
                  <a:ea typeface="+mn-ea"/>
                  <a:cs typeface="Calibri"/>
                </a:rPr>
                <a:t>1</a:t>
              </a:r>
            </a:p>
          </p:txBody>
        </p:sp>
        <p:sp>
          <p:nvSpPr>
            <p:cNvPr id="33" name="Rounded Rectangle 145"/>
            <p:cNvSpPr/>
            <p:nvPr/>
          </p:nvSpPr>
          <p:spPr>
            <a:xfrm>
              <a:off x="2511425" y="2452814"/>
              <a:ext cx="307975" cy="435445"/>
            </a:xfrm>
            <a:prstGeom prst="roundRect">
              <a:avLst/>
            </a:prstGeom>
            <a:gradFill flip="none" rotWithShape="0">
              <a:gsLst>
                <a:gs pos="0">
                  <a:srgbClr val="FFFFFF">
                    <a:lumMod val="92000"/>
                  </a:srgbClr>
                </a:gs>
                <a:gs pos="100000">
                  <a:srgbClr val="FFFFFF"/>
                </a:gs>
              </a:gsLst>
              <a:lin ang="2700000" scaled="1"/>
              <a:tileRect/>
            </a:gradFill>
            <a:ln w="25400" cap="flat" cmpd="sng" algn="ctr">
              <a:solidFill>
                <a:schemeClr val="accent5">
                  <a:lumMod val="75000"/>
                </a:schemeClr>
              </a:solid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chemeClr val="accent5">
                      <a:lumMod val="75000"/>
                    </a:schemeClr>
                  </a:solidFill>
                  <a:effectLst/>
                  <a:uLnTx/>
                  <a:uFillTx/>
                  <a:latin typeface="Calibri"/>
                  <a:ea typeface="+mn-ea"/>
                  <a:cs typeface="Calibri"/>
                </a:rPr>
                <a:t>2</a:t>
              </a:r>
            </a:p>
          </p:txBody>
        </p:sp>
        <p:sp>
          <p:nvSpPr>
            <p:cNvPr id="34" name="Rounded Rectangle 145"/>
            <p:cNvSpPr/>
            <p:nvPr/>
          </p:nvSpPr>
          <p:spPr>
            <a:xfrm>
              <a:off x="4721225" y="2452814"/>
              <a:ext cx="307975" cy="435445"/>
            </a:xfrm>
            <a:prstGeom prst="roundRect">
              <a:avLst/>
            </a:prstGeom>
            <a:gradFill flip="none" rotWithShape="0">
              <a:gsLst>
                <a:gs pos="0">
                  <a:srgbClr val="FFFFFF">
                    <a:lumMod val="92000"/>
                  </a:srgbClr>
                </a:gs>
                <a:gs pos="100000">
                  <a:srgbClr val="FFFFFF"/>
                </a:gs>
              </a:gsLst>
              <a:lin ang="2700000" scaled="1"/>
              <a:tileRect/>
            </a:gradFill>
            <a:ln w="25400" cap="flat" cmpd="sng" algn="ctr">
              <a:solidFill>
                <a:schemeClr val="accent5">
                  <a:lumMod val="75000"/>
                </a:schemeClr>
              </a:solid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chemeClr val="accent5">
                      <a:lumMod val="75000"/>
                    </a:schemeClr>
                  </a:solidFill>
                  <a:effectLst/>
                  <a:uLnTx/>
                  <a:uFillTx/>
                  <a:latin typeface="Calibri"/>
                  <a:ea typeface="+mn-ea"/>
                  <a:cs typeface="Calibri"/>
                </a:rPr>
                <a:t>3</a:t>
              </a:r>
            </a:p>
          </p:txBody>
        </p:sp>
        <p:sp>
          <p:nvSpPr>
            <p:cNvPr id="35" name="Rounded Rectangle 145"/>
            <p:cNvSpPr/>
            <p:nvPr/>
          </p:nvSpPr>
          <p:spPr>
            <a:xfrm>
              <a:off x="7007225" y="2452814"/>
              <a:ext cx="307975" cy="435445"/>
            </a:xfrm>
            <a:prstGeom prst="roundRect">
              <a:avLst/>
            </a:prstGeom>
            <a:gradFill flip="none" rotWithShape="0">
              <a:gsLst>
                <a:gs pos="0">
                  <a:srgbClr val="FFFFFF">
                    <a:lumMod val="92000"/>
                  </a:srgbClr>
                </a:gs>
                <a:gs pos="100000">
                  <a:srgbClr val="FFFFFF"/>
                </a:gs>
              </a:gsLst>
              <a:lin ang="2700000" scaled="1"/>
              <a:tileRect/>
            </a:gradFill>
            <a:ln w="25400" cap="flat" cmpd="sng" algn="ctr">
              <a:solidFill>
                <a:schemeClr val="accent5">
                  <a:lumMod val="75000"/>
                </a:schemeClr>
              </a:solid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solidFill>
                    <a:schemeClr val="accent5">
                      <a:lumMod val="75000"/>
                    </a:schemeClr>
                  </a:solidFill>
                  <a:effectLst/>
                  <a:uLnTx/>
                  <a:uFillTx/>
                  <a:latin typeface="Calibri"/>
                  <a:ea typeface="+mn-ea"/>
                  <a:cs typeface="Calibri"/>
                </a:rPr>
                <a:t>4</a:t>
              </a:r>
            </a:p>
          </p:txBody>
        </p:sp>
      </p:grpSp>
    </p:spTree>
    <p:extLst>
      <p:ext uri="{BB962C8B-B14F-4D97-AF65-F5344CB8AC3E}">
        <p14:creationId xmlns:p14="http://schemas.microsoft.com/office/powerpoint/2010/main" val="227578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type="title"/>
          </p:nvPr>
        </p:nvSpPr>
        <p:spPr>
          <a:noFill/>
          <a:ln/>
        </p:spPr>
        <p:txBody>
          <a:bodyPr/>
          <a:lstStyle/>
          <a:p>
            <a:r>
              <a:rPr lang="en-US" altLang="en-US" dirty="0"/>
              <a:t>Formal Acceptance of Project Work</a:t>
            </a:r>
          </a:p>
        </p:txBody>
      </p:sp>
      <p:sp>
        <p:nvSpPr>
          <p:cNvPr id="3" name="Slide Number Placeholder 2"/>
          <p:cNvSpPr>
            <a:spLocks noGrp="1"/>
          </p:cNvSpPr>
          <p:nvPr>
            <p:ph type="sldNum" sz="quarter" idx="4"/>
          </p:nvPr>
        </p:nvSpPr>
        <p:spPr/>
        <p:txBody>
          <a:bodyPr/>
          <a:lstStyle/>
          <a:p>
            <a:fld id="{A8160BDD-7155-D744-B749-9730458604AD}" type="slidenum">
              <a:rPr lang="en-US" smtClean="0"/>
              <a:pPr/>
              <a:t>12</a:t>
            </a:fld>
            <a:endParaRPr lang="en-US" dirty="0"/>
          </a:p>
        </p:txBody>
      </p:sp>
      <p:sp>
        <p:nvSpPr>
          <p:cNvPr id="2" name="Content Placeholder 1"/>
          <p:cNvSpPr>
            <a:spLocks noGrp="1"/>
          </p:cNvSpPr>
          <p:nvPr>
            <p:ph idx="1"/>
          </p:nvPr>
        </p:nvSpPr>
        <p:spPr/>
        <p:txBody>
          <a:bodyPr/>
          <a:lstStyle/>
          <a:p>
            <a:r>
              <a:rPr lang="en-US" dirty="0"/>
              <a:t>The process of securing approval for completing the remaining project work.</a:t>
            </a:r>
          </a:p>
          <a:p>
            <a:r>
              <a:rPr lang="en-US" dirty="0"/>
              <a:t>Requires change requests to be documented and analyzed for their impact on other aspects of project work.</a:t>
            </a:r>
          </a:p>
          <a:p>
            <a:r>
              <a:rPr lang="en-US" dirty="0"/>
              <a:t>Validates that the acceptance criteria will still be satisfied as a consequence of the change.</a:t>
            </a:r>
          </a:p>
        </p:txBody>
      </p:sp>
      <p:pic>
        <p:nvPicPr>
          <p:cNvPr id="169988" name="Picture 4" descr="079163-03e_po-2-(alt)-man-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962400"/>
            <a:ext cx="29241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525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type="title"/>
          </p:nvPr>
        </p:nvSpPr>
        <p:spPr>
          <a:noFill/>
          <a:ln/>
        </p:spPr>
        <p:txBody>
          <a:bodyPr/>
          <a:lstStyle/>
          <a:p>
            <a:r>
              <a:rPr lang="en-US" altLang="en-US" dirty="0"/>
              <a:t>Guidelines for Managing Project Changes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13</a:t>
            </a:fld>
            <a:endParaRPr lang="en-US" dirty="0"/>
          </a:p>
        </p:txBody>
      </p:sp>
      <p:sp>
        <p:nvSpPr>
          <p:cNvPr id="180226" name="Rectangle 2"/>
          <p:cNvSpPr>
            <a:spLocks noGrp="1" noChangeArrowheads="1"/>
          </p:cNvSpPr>
          <p:nvPr>
            <p:ph idx="1"/>
          </p:nvPr>
        </p:nvSpPr>
        <p:spPr/>
        <p:txBody>
          <a:bodyPr/>
          <a:lstStyle/>
          <a:p>
            <a:pPr>
              <a:lnSpc>
                <a:spcPct val="90000"/>
              </a:lnSpc>
            </a:pPr>
            <a:r>
              <a:rPr lang="en-US" altLang="en-US" dirty="0"/>
              <a:t>Make sure that your change control system is cost-effective.</a:t>
            </a:r>
          </a:p>
          <a:p>
            <a:pPr>
              <a:lnSpc>
                <a:spcPct val="90000"/>
              </a:lnSpc>
            </a:pPr>
            <a:r>
              <a:rPr lang="en-US" altLang="en-US" dirty="0"/>
              <a:t>Establish or make use of an existing CCB.</a:t>
            </a:r>
          </a:p>
          <a:p>
            <a:pPr>
              <a:lnSpc>
                <a:spcPct val="90000"/>
              </a:lnSpc>
            </a:pPr>
            <a:r>
              <a:rPr lang="en-US" altLang="en-US" dirty="0"/>
              <a:t>Make sure that the requested change deals with the project deliverable rather than project structure or controls.</a:t>
            </a:r>
          </a:p>
          <a:p>
            <a:pPr>
              <a:lnSpc>
                <a:spcPct val="90000"/>
              </a:lnSpc>
            </a:pPr>
            <a:r>
              <a:rPr lang="en-US" altLang="en-US" dirty="0"/>
              <a:t>Document the effect the changes have on the project baselines.</a:t>
            </a:r>
          </a:p>
          <a:p>
            <a:pPr>
              <a:lnSpc>
                <a:spcPct val="90000"/>
              </a:lnSpc>
            </a:pPr>
            <a:r>
              <a:rPr lang="en-US" altLang="en-US" dirty="0"/>
              <a:t>Obtain approval from the appropriate parties for all change requests.</a:t>
            </a:r>
          </a:p>
          <a:p>
            <a:pPr>
              <a:lnSpc>
                <a:spcPct val="90000"/>
              </a:lnSpc>
            </a:pPr>
            <a:r>
              <a:rPr lang="en-US" altLang="en-US" dirty="0"/>
              <a:t>Use configuration management to document and control changes.</a:t>
            </a:r>
          </a:p>
          <a:p>
            <a:pPr>
              <a:lnSpc>
                <a:spcPct val="90000"/>
              </a:lnSpc>
            </a:pPr>
            <a:r>
              <a:rPr lang="en-US" altLang="en-US" dirty="0"/>
              <a:t>Coordinate changes across knowledge areas as appropriate.</a:t>
            </a:r>
          </a:p>
          <a:p>
            <a:pPr>
              <a:lnSpc>
                <a:spcPct val="90000"/>
              </a:lnSpc>
            </a:pPr>
            <a:r>
              <a:rPr lang="en-US" altLang="en-US" dirty="0"/>
              <a:t>Use performance reports to measure project performance and assess whether plan variances require corrective action.</a:t>
            </a:r>
          </a:p>
          <a:p>
            <a:pPr>
              <a:lnSpc>
                <a:spcPct val="90000"/>
              </a:lnSpc>
            </a:pPr>
            <a:r>
              <a:rPr lang="en-US" altLang="en-US" dirty="0"/>
              <a:t>Identify the necessary corrective action.</a:t>
            </a:r>
          </a:p>
          <a:p>
            <a:pPr>
              <a:lnSpc>
                <a:spcPct val="90000"/>
              </a:lnSpc>
            </a:pPr>
            <a:r>
              <a:rPr lang="en-US" altLang="en-US" dirty="0"/>
              <a:t>Update the project plan.</a:t>
            </a:r>
          </a:p>
          <a:p>
            <a:pPr>
              <a:lnSpc>
                <a:spcPct val="90000"/>
              </a:lnSpc>
            </a:pPr>
            <a:r>
              <a:rPr lang="en-US" altLang="en-US" dirty="0"/>
              <a:t>Document causes of variance.</a:t>
            </a:r>
          </a:p>
          <a:p>
            <a:pPr>
              <a:lnSpc>
                <a:spcPct val="90000"/>
              </a:lnSpc>
            </a:pPr>
            <a:r>
              <a:rPr lang="en-US" altLang="en-US" dirty="0"/>
              <a:t>Have a regression plan to reverse any problematic changes that are out of proportion with the benefits of the change.</a:t>
            </a:r>
          </a:p>
        </p:txBody>
      </p:sp>
    </p:spTree>
    <p:extLst>
      <p:ext uri="{BB962C8B-B14F-4D97-AF65-F5344CB8AC3E}">
        <p14:creationId xmlns:p14="http://schemas.microsoft.com/office/powerpoint/2010/main" val="2839349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3BA267F-5308-4D9C-B18D-7F9E39CE0753}"/>
              </a:ext>
            </a:extLst>
          </p:cNvPr>
          <p:cNvSpPr>
            <a:spLocks noGrp="1"/>
          </p:cNvSpPr>
          <p:nvPr>
            <p:ph type="body" sz="quarter" idx="13"/>
          </p:nvPr>
        </p:nvSpPr>
        <p:spPr/>
        <p:txBody>
          <a:bodyPr/>
          <a:lstStyle/>
          <a:p>
            <a:r>
              <a:rPr lang="en-US" dirty="0"/>
              <a:t>Managing Project Changes</a:t>
            </a:r>
          </a:p>
          <a:p>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14</a:t>
            </a:fld>
            <a:endParaRPr lang="en-US" dirty="0"/>
          </a:p>
        </p:txBody>
      </p:sp>
    </p:spTree>
    <p:extLst>
      <p:ext uri="{BB962C8B-B14F-4D97-AF65-F5344CB8AC3E}">
        <p14:creationId xmlns:p14="http://schemas.microsoft.com/office/powerpoint/2010/main" val="4130384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Performance Measurement Tools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15</a:t>
            </a:fld>
            <a:endParaRPr lang="en-US" dirty="0"/>
          </a:p>
        </p:txBody>
      </p:sp>
      <p:sp>
        <p:nvSpPr>
          <p:cNvPr id="3" name="Content Placeholder 2">
            <a:extLst>
              <a:ext uri="{FF2B5EF4-FFF2-40B4-BE49-F238E27FC236}">
                <a16:creationId xmlns:a16="http://schemas.microsoft.com/office/drawing/2014/main" id="{25ED36BE-2386-497B-8F95-7AFC01BD2A99}"/>
              </a:ext>
            </a:extLst>
          </p:cNvPr>
          <p:cNvSpPr>
            <a:spLocks noGrp="1"/>
          </p:cNvSpPr>
          <p:nvPr>
            <p:ph idx="1"/>
          </p:nvPr>
        </p:nvSpPr>
        <p:spPr/>
        <p:txBody>
          <a:bodyPr/>
          <a:lstStyle/>
          <a:p>
            <a:endParaRPr lang="en-US"/>
          </a:p>
        </p:txBody>
      </p:sp>
      <p:graphicFrame>
        <p:nvGraphicFramePr>
          <p:cNvPr id="5" name="Group 2"/>
          <p:cNvGraphicFramePr>
            <a:graphicFrameLocks noGrp="1"/>
          </p:cNvGraphicFramePr>
          <p:nvPr>
            <p:extLst>
              <p:ext uri="{D42A27DB-BD31-4B8C-83A1-F6EECF244321}">
                <p14:modId xmlns:p14="http://schemas.microsoft.com/office/powerpoint/2010/main" val="2494466817"/>
              </p:ext>
            </p:extLst>
          </p:nvPr>
        </p:nvGraphicFramePr>
        <p:xfrm>
          <a:off x="294762" y="1143000"/>
          <a:ext cx="8554476" cy="5192655"/>
        </p:xfrm>
        <a:graphic>
          <a:graphicData uri="http://schemas.openxmlformats.org/drawingml/2006/table">
            <a:tbl>
              <a:tblPr/>
              <a:tblGrid>
                <a:gridCol w="2419692">
                  <a:extLst>
                    <a:ext uri="{9D8B030D-6E8A-4147-A177-3AD203B41FA5}">
                      <a16:colId xmlns:a16="http://schemas.microsoft.com/office/drawing/2014/main" val="1606744920"/>
                    </a:ext>
                  </a:extLst>
                </a:gridCol>
                <a:gridCol w="6134784">
                  <a:extLst>
                    <a:ext uri="{9D8B030D-6E8A-4147-A177-3AD203B41FA5}">
                      <a16:colId xmlns:a16="http://schemas.microsoft.com/office/drawing/2014/main" val="199351218"/>
                    </a:ext>
                  </a:extLst>
                </a:gridCol>
              </a:tblGrid>
              <a:tr h="431679">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Tool</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503579164"/>
                  </a:ext>
                </a:extLst>
              </a:tr>
              <a:tr h="1472132">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Key Performance Indicators (KPIs)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Tools used to indicate if the project is meeting specific goals. Common KPIs relate to how well the project is tracking against the planned schedule and cost baselines, and meeting milestones.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Define early in the project</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Should be quantifiable</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Measure regularly</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34361914"/>
                  </a:ext>
                </a:extLst>
              </a:tr>
              <a:tr h="101134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Dashboards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Graphical summaries of project measures that provide an “at-a-glance” view of important data.</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Can be a collection of KPIs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Used for decision making</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7429440"/>
                  </a:ext>
                </a:extLst>
              </a:tr>
              <a:tr h="718113">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Key Performance Parameters (KPPs)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Key system capabilities that must be met for a system to meet its goals. The threshold value of a KPP is the minimum acceptable value (cost, schedule, technology) for the system. </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49885708"/>
                  </a:ext>
                </a:extLst>
              </a:tr>
              <a:tr h="1472132">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Balanced scorecard</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 tool that integrates project management and portfolio management so that projects are aligned with an organization’s strategy. </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kern="1200" cap="none" normalizeH="0" baseline="0" dirty="0">
                          <a:ln>
                            <a:noFill/>
                          </a:ln>
                          <a:solidFill>
                            <a:schemeClr val="tx1"/>
                          </a:solidFill>
                          <a:effectLst/>
                          <a:latin typeface="+mn-lt"/>
                          <a:ea typeface="+mn-ea"/>
                          <a:cs typeface="+mn-cs"/>
                        </a:rPr>
                        <a:t>Identifies financial and non-financial measures and attaches targets to them.</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kern="1200" cap="none" normalizeH="0" baseline="0" dirty="0">
                          <a:ln>
                            <a:noFill/>
                          </a:ln>
                          <a:solidFill>
                            <a:schemeClr val="tx1"/>
                          </a:solidFill>
                          <a:effectLst/>
                          <a:latin typeface="+mn-lt"/>
                          <a:ea typeface="+mn-ea"/>
                          <a:cs typeface="+mn-cs"/>
                        </a:rPr>
                        <a:t>When performance deviates from expectations, manager can focus on a specific area.</a:t>
                      </a:r>
                    </a:p>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mn-lt"/>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44538967"/>
                  </a:ext>
                </a:extLst>
              </a:tr>
            </a:tbl>
          </a:graphicData>
        </a:graphic>
      </p:graphicFrame>
    </p:spTree>
    <p:extLst>
      <p:ext uri="{BB962C8B-B14F-4D97-AF65-F5344CB8AC3E}">
        <p14:creationId xmlns:p14="http://schemas.microsoft.com/office/powerpoint/2010/main" val="2154633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Dashboard Example</a:t>
            </a:r>
          </a:p>
        </p:txBody>
      </p:sp>
      <p:sp>
        <p:nvSpPr>
          <p:cNvPr id="2" name="Slide Number Placeholder 1"/>
          <p:cNvSpPr>
            <a:spLocks noGrp="1"/>
          </p:cNvSpPr>
          <p:nvPr>
            <p:ph type="sldNum" sz="quarter" idx="4"/>
          </p:nvPr>
        </p:nvSpPr>
        <p:spPr/>
        <p:txBody>
          <a:bodyPr/>
          <a:lstStyle/>
          <a:p>
            <a:fld id="{A8160BDD-7155-D744-B749-9730458604AD}"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1028393" y="1073972"/>
            <a:ext cx="7087214" cy="5174428"/>
          </a:xfrm>
          <a:prstGeom prst="rect">
            <a:avLst/>
          </a:prstGeom>
        </p:spPr>
      </p:pic>
    </p:spTree>
    <p:extLst>
      <p:ext uri="{BB962C8B-B14F-4D97-AF65-F5344CB8AC3E}">
        <p14:creationId xmlns:p14="http://schemas.microsoft.com/office/powerpoint/2010/main" val="94317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en-US" dirty="0"/>
              <a:t>Budget Forecasts</a:t>
            </a:r>
          </a:p>
        </p:txBody>
      </p:sp>
      <p:sp>
        <p:nvSpPr>
          <p:cNvPr id="3" name="Slide Number Placeholder 2"/>
          <p:cNvSpPr>
            <a:spLocks noGrp="1"/>
          </p:cNvSpPr>
          <p:nvPr>
            <p:ph type="sldNum" sz="quarter" idx="4"/>
          </p:nvPr>
        </p:nvSpPr>
        <p:spPr/>
        <p:txBody>
          <a:bodyPr/>
          <a:lstStyle/>
          <a:p>
            <a:fld id="{A8160BDD-7155-D744-B749-9730458604AD}" type="slidenum">
              <a:rPr lang="en-US" smtClean="0"/>
              <a:t>17</a:t>
            </a:fld>
            <a:endParaRPr lang="en-US" dirty="0"/>
          </a:p>
        </p:txBody>
      </p:sp>
      <p:sp>
        <p:nvSpPr>
          <p:cNvPr id="171011" name="Rectangle 3"/>
          <p:cNvSpPr>
            <a:spLocks noGrp="1" noChangeArrowheads="1"/>
          </p:cNvSpPr>
          <p:nvPr>
            <p:ph idx="1"/>
          </p:nvPr>
        </p:nvSpPr>
        <p:spPr>
          <a:noFill/>
        </p:spPr>
        <p:txBody>
          <a:bodyPr/>
          <a:lstStyle/>
          <a:p>
            <a:r>
              <a:rPr lang="en-US" altLang="en-US" dirty="0"/>
              <a:t>The estimated budget required to complete the remaining project work.</a:t>
            </a:r>
          </a:p>
          <a:p>
            <a:r>
              <a:rPr lang="en-US" altLang="en-US" dirty="0"/>
              <a:t>Stakeholders given one of the following: </a:t>
            </a:r>
          </a:p>
          <a:p>
            <a:pPr lvl="1"/>
            <a:r>
              <a:rPr lang="en-US" altLang="en-US" dirty="0"/>
              <a:t>A calculated Estimate at Completion (EAC) and an Estimate to Complete (ETC)</a:t>
            </a:r>
          </a:p>
          <a:p>
            <a:pPr lvl="1"/>
            <a:r>
              <a:rPr lang="en-US" altLang="en-US" dirty="0"/>
              <a:t>The reported EAC and ETC values from the organization.</a:t>
            </a:r>
          </a:p>
        </p:txBody>
      </p:sp>
      <p:pic>
        <p:nvPicPr>
          <p:cNvPr id="2" name="Picture 1" descr="... is the idea here-with a how-to for tracking that budget , that's easy"/>
          <p:cNvPicPr>
            <a:picLocks noChangeAspect="1"/>
          </p:cNvPicPr>
          <p:nvPr/>
        </p:nvPicPr>
        <p:blipFill>
          <a:blip r:embed="rId2"/>
          <a:stretch>
            <a:fillRect/>
          </a:stretch>
        </p:blipFill>
        <p:spPr>
          <a:xfrm>
            <a:off x="2400300" y="3286001"/>
            <a:ext cx="4343400" cy="2886199"/>
          </a:xfrm>
          <a:prstGeom prst="rect">
            <a:avLst/>
          </a:prstGeom>
        </p:spPr>
      </p:pic>
    </p:spTree>
    <p:extLst>
      <p:ext uri="{BB962C8B-B14F-4D97-AF65-F5344CB8AC3E}">
        <p14:creationId xmlns:p14="http://schemas.microsoft.com/office/powerpoint/2010/main" val="419906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058" name="Group 2"/>
          <p:cNvGraphicFramePr>
            <a:graphicFrameLocks noGrp="1"/>
          </p:cNvGraphicFramePr>
          <p:nvPr>
            <p:extLst>
              <p:ext uri="{D42A27DB-BD31-4B8C-83A1-F6EECF244321}">
                <p14:modId xmlns:p14="http://schemas.microsoft.com/office/powerpoint/2010/main" val="3084398257"/>
              </p:ext>
            </p:extLst>
          </p:nvPr>
        </p:nvGraphicFramePr>
        <p:xfrm>
          <a:off x="914400" y="2425382"/>
          <a:ext cx="7239000" cy="2070418"/>
        </p:xfrm>
        <a:graphic>
          <a:graphicData uri="http://schemas.openxmlformats.org/drawingml/2006/table">
            <a:tbl>
              <a:tblPr/>
              <a:tblGrid>
                <a:gridCol w="2827337">
                  <a:extLst>
                    <a:ext uri="{9D8B030D-6E8A-4147-A177-3AD203B41FA5}">
                      <a16:colId xmlns:a16="http://schemas.microsoft.com/office/drawing/2014/main" val="1606744920"/>
                    </a:ext>
                  </a:extLst>
                </a:gridCol>
                <a:gridCol w="4411663">
                  <a:extLst>
                    <a:ext uri="{9D8B030D-6E8A-4147-A177-3AD203B41FA5}">
                      <a16:colId xmlns:a16="http://schemas.microsoft.com/office/drawing/2014/main" val="199351218"/>
                    </a:ext>
                  </a:extLst>
                </a:gridCol>
              </a:tblGrid>
              <a:tr h="439738">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Forecasting Methods Category</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503579164"/>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Time series methods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Estimation of future outcomes is based on historical data.</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34361914"/>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Causal or econometric methods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Forecasting the factors that may influence the identified variables, by combining economic theories and statistical information.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49885708"/>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Judgmental methods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Forecasting by intuitive methods and probability estimates.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44538967"/>
                  </a:ext>
                </a:extLst>
              </a:tr>
            </a:tbl>
          </a:graphicData>
        </a:graphic>
      </p:graphicFrame>
      <p:sp>
        <p:nvSpPr>
          <p:cNvPr id="173075" name="Rectangle 19"/>
          <p:cNvSpPr>
            <a:spLocks noGrp="1" noChangeArrowheads="1"/>
          </p:cNvSpPr>
          <p:nvPr>
            <p:ph type="title"/>
          </p:nvPr>
        </p:nvSpPr>
        <p:spPr>
          <a:noFill/>
          <a:ln/>
        </p:spPr>
        <p:txBody>
          <a:bodyPr/>
          <a:lstStyle/>
          <a:p>
            <a:r>
              <a:rPr lang="en-US" altLang="en-US" dirty="0"/>
              <a:t>Forecasting Methods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18</a:t>
            </a:fld>
            <a:endParaRPr lang="en-US" dirty="0"/>
          </a:p>
        </p:txBody>
      </p:sp>
    </p:spTree>
    <p:extLst>
      <p:ext uri="{BB962C8B-B14F-4D97-AF65-F5344CB8AC3E}">
        <p14:creationId xmlns:p14="http://schemas.microsoft.com/office/powerpoint/2010/main" val="3494917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en-US" dirty="0"/>
              <a:t>Reporting Systems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19</a:t>
            </a:fld>
            <a:endParaRPr lang="en-US" dirty="0"/>
          </a:p>
        </p:txBody>
      </p:sp>
      <p:sp>
        <p:nvSpPr>
          <p:cNvPr id="174083" name="Rectangle 3"/>
          <p:cNvSpPr>
            <a:spLocks noGrp="1" noChangeArrowheads="1"/>
          </p:cNvSpPr>
          <p:nvPr>
            <p:ph idx="1"/>
          </p:nvPr>
        </p:nvSpPr>
        <p:spPr/>
        <p:txBody>
          <a:bodyPr/>
          <a:lstStyle/>
          <a:p>
            <a:r>
              <a:rPr lang="en-US" altLang="en-US" dirty="0"/>
              <a:t>Tools that help in collecting, storing, and distributing project information to stakeholders.</a:t>
            </a:r>
          </a:p>
          <a:p>
            <a:r>
              <a:rPr lang="en-US" altLang="en-US" dirty="0"/>
              <a:t>Information distributed through various formats, such as presentation and spreadsheet analysis.</a:t>
            </a:r>
          </a:p>
          <a:p>
            <a:r>
              <a:rPr lang="en-US" altLang="en-US" dirty="0"/>
              <a:t>Project managers use different software applications to collect information from various sources, consolidate, and then distribute it among stakeholders.</a:t>
            </a:r>
          </a:p>
          <a:p>
            <a:r>
              <a:rPr lang="en-US" altLang="en-US" dirty="0"/>
              <a:t>Reporting systems are part of the PMIS.</a:t>
            </a:r>
          </a:p>
          <a:p>
            <a:endParaRPr lang="en-US" altLang="en-US" dirty="0"/>
          </a:p>
        </p:txBody>
      </p:sp>
    </p:spTree>
    <p:extLst>
      <p:ext uri="{BB962C8B-B14F-4D97-AF65-F5344CB8AC3E}">
        <p14:creationId xmlns:p14="http://schemas.microsoft.com/office/powerpoint/2010/main" val="143667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type="title"/>
          </p:nvPr>
        </p:nvSpPr>
        <p:spPr>
          <a:noFill/>
          <a:ln/>
        </p:spPr>
        <p:txBody>
          <a:bodyPr>
            <a:normAutofit/>
          </a:bodyPr>
          <a:lstStyle/>
          <a:p>
            <a:r>
              <a:rPr lang="en-US" altLang="en-US" sz="2300" dirty="0"/>
              <a:t>Best Practices of Monitoring and Controlling Project Work</a:t>
            </a:r>
          </a:p>
        </p:txBody>
      </p:sp>
      <p:sp>
        <p:nvSpPr>
          <p:cNvPr id="2" name="Slide Number Placeholder 1"/>
          <p:cNvSpPr>
            <a:spLocks noGrp="1"/>
          </p:cNvSpPr>
          <p:nvPr>
            <p:ph type="sldNum" sz="quarter" idx="4"/>
          </p:nvPr>
        </p:nvSpPr>
        <p:spPr/>
        <p:txBody>
          <a:bodyPr/>
          <a:lstStyle/>
          <a:p>
            <a:fld id="{A8160BDD-7155-D744-B749-9730458604AD}" type="slidenum">
              <a:rPr lang="en-US" smtClean="0"/>
              <a:pPr/>
              <a:t>2</a:t>
            </a:fld>
            <a:endParaRPr lang="en-US" dirty="0"/>
          </a:p>
        </p:txBody>
      </p:sp>
      <p:sp>
        <p:nvSpPr>
          <p:cNvPr id="176130" name="Rectangle 2"/>
          <p:cNvSpPr>
            <a:spLocks noGrp="1" noChangeArrowheads="1"/>
          </p:cNvSpPr>
          <p:nvPr>
            <p:ph idx="1"/>
          </p:nvPr>
        </p:nvSpPr>
        <p:spPr>
          <a:noFill/>
          <a:ln/>
        </p:spPr>
        <p:txBody>
          <a:bodyPr/>
          <a:lstStyle/>
          <a:p>
            <a:r>
              <a:rPr lang="en-US" altLang="en-US" dirty="0"/>
              <a:t>Compare and evaluate project performance with the project plan.</a:t>
            </a:r>
          </a:p>
          <a:p>
            <a:r>
              <a:rPr lang="en-US" altLang="en-US" dirty="0"/>
              <a:t>Analyze, track, and monitor risks.</a:t>
            </a:r>
          </a:p>
          <a:p>
            <a:r>
              <a:rPr lang="en-US" altLang="en-US" dirty="0"/>
              <a:t>Maintain accurate information.</a:t>
            </a:r>
          </a:p>
          <a:p>
            <a:r>
              <a:rPr lang="en-US" altLang="en-US" dirty="0"/>
              <a:t>Maintain the integrity of baselines.</a:t>
            </a:r>
          </a:p>
          <a:p>
            <a:r>
              <a:rPr lang="en-US" altLang="en-US" dirty="0"/>
              <a:t>Provide information to support status reporting, progress, and forecasting.</a:t>
            </a:r>
          </a:p>
          <a:p>
            <a:r>
              <a:rPr lang="en-US" altLang="en-US" dirty="0"/>
              <a:t>Provide forecasts to update recent cost and schedule information.</a:t>
            </a:r>
          </a:p>
          <a:p>
            <a:r>
              <a:rPr lang="en-US" altLang="en-US" dirty="0"/>
              <a:t>Monitor the execution of approved changes.</a:t>
            </a:r>
          </a:p>
        </p:txBody>
      </p:sp>
    </p:spTree>
    <p:extLst>
      <p:ext uri="{BB962C8B-B14F-4D97-AF65-F5344CB8AC3E}">
        <p14:creationId xmlns:p14="http://schemas.microsoft.com/office/powerpoint/2010/main" val="3854965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308687" y="2751366"/>
            <a:ext cx="3369870" cy="246036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grpSp>
        <p:nvGrpSpPr>
          <p:cNvPr id="11" name="Group 10"/>
          <p:cNvGrpSpPr/>
          <p:nvPr/>
        </p:nvGrpSpPr>
        <p:grpSpPr>
          <a:xfrm>
            <a:off x="5823638" y="1410416"/>
            <a:ext cx="1910793" cy="2514762"/>
            <a:chOff x="5994787" y="1500094"/>
            <a:chExt cx="1910793" cy="2514762"/>
          </a:xfrm>
        </p:grpSpPr>
        <p:pic>
          <p:nvPicPr>
            <p:cNvPr id="5" name="Picture 4"/>
            <p:cNvPicPr>
              <a:picLocks noChangeAspect="1"/>
            </p:cNvPicPr>
            <p:nvPr/>
          </p:nvPicPr>
          <p:blipFill>
            <a:blip r:embed="rId3"/>
            <a:stretch>
              <a:fillRect/>
            </a:stretch>
          </p:blipFill>
          <p:spPr>
            <a:xfrm>
              <a:off x="5994787" y="1500094"/>
              <a:ext cx="1497280" cy="2362491"/>
            </a:xfrm>
            <a:prstGeom prst="rect">
              <a:avLst/>
            </a:prstGeom>
          </p:spPr>
        </p:pic>
        <p:pic>
          <p:nvPicPr>
            <p:cNvPr id="10" name="Picture 9"/>
            <p:cNvPicPr>
              <a:picLocks noChangeAspect="1"/>
            </p:cNvPicPr>
            <p:nvPr/>
          </p:nvPicPr>
          <p:blipFill>
            <a:blip r:embed="rId3"/>
            <a:stretch>
              <a:fillRect/>
            </a:stretch>
          </p:blipFill>
          <p:spPr>
            <a:xfrm>
              <a:off x="6408300" y="1652365"/>
              <a:ext cx="1497280" cy="2362491"/>
            </a:xfrm>
            <a:prstGeom prst="rect">
              <a:avLst/>
            </a:prstGeom>
          </p:spPr>
        </p:pic>
      </p:grpSp>
      <p:sp>
        <p:nvSpPr>
          <p:cNvPr id="4" name="Title 3"/>
          <p:cNvSpPr>
            <a:spLocks noGrp="1"/>
          </p:cNvSpPr>
          <p:nvPr>
            <p:ph type="title"/>
          </p:nvPr>
        </p:nvSpPr>
        <p:spPr/>
        <p:txBody>
          <a:bodyPr/>
          <a:lstStyle/>
          <a:p>
            <a:r>
              <a:rPr lang="en-US"/>
              <a:t>Report Types</a:t>
            </a:r>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20</a:t>
            </a:fld>
            <a:endParaRPr lang="en-US" dirty="0"/>
          </a:p>
        </p:txBody>
      </p:sp>
      <p:sp>
        <p:nvSpPr>
          <p:cNvPr id="3" name="Content Placeholder 2"/>
          <p:cNvSpPr>
            <a:spLocks noGrp="1"/>
          </p:cNvSpPr>
          <p:nvPr>
            <p:ph idx="1"/>
          </p:nvPr>
        </p:nvSpPr>
        <p:spPr/>
        <p:txBody>
          <a:bodyPr/>
          <a:lstStyle/>
          <a:p>
            <a:r>
              <a:rPr lang="en-US" dirty="0"/>
              <a:t>Progress report</a:t>
            </a:r>
          </a:p>
          <a:p>
            <a:r>
              <a:rPr lang="en-US" dirty="0"/>
              <a:t>Status report</a:t>
            </a:r>
          </a:p>
          <a:p>
            <a:r>
              <a:rPr lang="en-US" dirty="0"/>
              <a:t>Dashboard report</a:t>
            </a:r>
          </a:p>
        </p:txBody>
      </p:sp>
      <p:pic>
        <p:nvPicPr>
          <p:cNvPr id="7" name="Picture 6"/>
          <p:cNvPicPr>
            <a:picLocks noChangeAspect="1"/>
          </p:cNvPicPr>
          <p:nvPr/>
        </p:nvPicPr>
        <p:blipFill>
          <a:blip r:embed="rId4"/>
          <a:stretch>
            <a:fillRect/>
          </a:stretch>
        </p:blipFill>
        <p:spPr>
          <a:xfrm>
            <a:off x="5479149" y="3560084"/>
            <a:ext cx="1167386" cy="15209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4"/>
          <a:stretch>
            <a:fillRect/>
          </a:stretch>
        </p:blipFill>
        <p:spPr>
          <a:xfrm>
            <a:off x="6129856" y="3911257"/>
            <a:ext cx="1167386" cy="15209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stretch>
            <a:fillRect/>
          </a:stretch>
        </p:blipFill>
        <p:spPr>
          <a:xfrm rot="987382">
            <a:off x="6987637" y="2758689"/>
            <a:ext cx="1272358" cy="1656717"/>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55850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dirty="0"/>
              <a:t>Performance Reports</a:t>
            </a:r>
          </a:p>
        </p:txBody>
      </p:sp>
      <p:sp>
        <p:nvSpPr>
          <p:cNvPr id="2" name="Slide Number Placeholder 1"/>
          <p:cNvSpPr>
            <a:spLocks noGrp="1"/>
          </p:cNvSpPr>
          <p:nvPr>
            <p:ph type="sldNum" sz="quarter" idx="4"/>
          </p:nvPr>
        </p:nvSpPr>
        <p:spPr/>
        <p:txBody>
          <a:bodyPr/>
          <a:lstStyle/>
          <a:p>
            <a:fld id="{A8160BDD-7155-D744-B749-9730458604AD}" type="slidenum">
              <a:rPr lang="en-US" smtClean="0"/>
              <a:t>21</a:t>
            </a:fld>
            <a:endParaRPr lang="en-US" dirty="0"/>
          </a:p>
        </p:txBody>
      </p:sp>
      <p:sp>
        <p:nvSpPr>
          <p:cNvPr id="221187" name="Rectangle 3"/>
          <p:cNvSpPr>
            <a:spLocks noGrp="1" noChangeArrowheads="1"/>
          </p:cNvSpPr>
          <p:nvPr>
            <p:ph idx="1"/>
          </p:nvPr>
        </p:nvSpPr>
        <p:spPr>
          <a:noFill/>
        </p:spPr>
        <p:txBody>
          <a:bodyPr/>
          <a:lstStyle/>
          <a:p>
            <a:r>
              <a:rPr lang="en-US" altLang="en-US" dirty="0"/>
              <a:t>A document that reports the progress made in the project activities against the specified baseline.</a:t>
            </a:r>
          </a:p>
          <a:p>
            <a:r>
              <a:rPr lang="en-US" altLang="en-US" dirty="0"/>
              <a:t>Performance reports help to:</a:t>
            </a:r>
          </a:p>
          <a:p>
            <a:pPr lvl="1"/>
            <a:r>
              <a:rPr lang="en-US" altLang="en-US" dirty="0"/>
              <a:t>Monitor the project progress.</a:t>
            </a:r>
          </a:p>
          <a:p>
            <a:pPr lvl="1"/>
            <a:r>
              <a:rPr lang="en-US" altLang="en-US" dirty="0"/>
              <a:t>Compare achievements with the plan.</a:t>
            </a:r>
          </a:p>
          <a:p>
            <a:pPr lvl="1"/>
            <a:r>
              <a:rPr lang="en-US" altLang="en-US" dirty="0"/>
              <a:t>Review plans and options against future scenarios.</a:t>
            </a:r>
          </a:p>
          <a:p>
            <a:pPr lvl="1"/>
            <a:r>
              <a:rPr lang="en-US" altLang="en-US" dirty="0"/>
              <a:t>Detect issues during the early phases of the project.</a:t>
            </a:r>
          </a:p>
          <a:p>
            <a:pPr lvl="1"/>
            <a:r>
              <a:rPr lang="en-US" altLang="en-US" dirty="0"/>
              <a:t>Initiate corrective action.</a:t>
            </a:r>
          </a:p>
          <a:p>
            <a:pPr lvl="1"/>
            <a:r>
              <a:rPr lang="en-US" altLang="en-US" dirty="0"/>
              <a:t>Authorize further work.</a:t>
            </a:r>
          </a:p>
          <a:p>
            <a:r>
              <a:rPr lang="en-US" dirty="0"/>
              <a:t>Common classifications of performance reports</a:t>
            </a:r>
          </a:p>
          <a:p>
            <a:pPr lvl="1"/>
            <a:r>
              <a:rPr lang="en-US" dirty="0"/>
              <a:t>Routine</a:t>
            </a:r>
          </a:p>
          <a:p>
            <a:pPr lvl="1"/>
            <a:r>
              <a:rPr lang="en-US" dirty="0"/>
              <a:t>Exception</a:t>
            </a:r>
            <a:endParaRPr lang="en-US" dirty="0">
              <a:solidFill>
                <a:schemeClr val="accent2"/>
              </a:solidFill>
            </a:endParaRPr>
          </a:p>
          <a:p>
            <a:pPr lvl="1"/>
            <a:r>
              <a:rPr lang="en-US" dirty="0"/>
              <a:t>Special</a:t>
            </a:r>
            <a:r>
              <a:rPr lang="en-US" dirty="0">
                <a:solidFill>
                  <a:schemeClr val="accent2"/>
                </a:solidFill>
              </a:rPr>
              <a:t> </a:t>
            </a:r>
            <a:r>
              <a:rPr lang="en-US" dirty="0"/>
              <a:t>analysis</a:t>
            </a:r>
            <a:endParaRPr lang="en-US" dirty="0">
              <a:solidFill>
                <a:schemeClr val="accent2"/>
              </a:solidFill>
            </a:endParaRPr>
          </a:p>
        </p:txBody>
      </p:sp>
    </p:spTree>
    <p:extLst>
      <p:ext uri="{BB962C8B-B14F-4D97-AF65-F5344CB8AC3E}">
        <p14:creationId xmlns:p14="http://schemas.microsoft.com/office/powerpoint/2010/main" val="3443630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en-US" dirty="0"/>
              <a:t>Types of Performance Reports</a:t>
            </a:r>
          </a:p>
        </p:txBody>
      </p:sp>
      <p:sp>
        <p:nvSpPr>
          <p:cNvPr id="2" name="Slide Number Placeholder 1"/>
          <p:cNvSpPr>
            <a:spLocks noGrp="1"/>
          </p:cNvSpPr>
          <p:nvPr>
            <p:ph type="sldNum" sz="quarter" idx="4"/>
          </p:nvPr>
        </p:nvSpPr>
        <p:spPr/>
        <p:txBody>
          <a:bodyPr/>
          <a:lstStyle/>
          <a:p>
            <a:fld id="{A8160BDD-7155-D744-B749-9730458604AD}" type="slidenum">
              <a:rPr lang="en-US" smtClean="0"/>
              <a:t>22</a:t>
            </a:fld>
            <a:endParaRPr lang="en-US" dirty="0"/>
          </a:p>
        </p:txBody>
      </p:sp>
      <p:graphicFrame>
        <p:nvGraphicFramePr>
          <p:cNvPr id="223316" name="Group 84"/>
          <p:cNvGraphicFramePr>
            <a:graphicFrameLocks noGrp="1"/>
          </p:cNvGraphicFramePr>
          <p:nvPr>
            <p:extLst>
              <p:ext uri="{D42A27DB-BD31-4B8C-83A1-F6EECF244321}">
                <p14:modId xmlns:p14="http://schemas.microsoft.com/office/powerpoint/2010/main" val="2490652600"/>
              </p:ext>
            </p:extLst>
          </p:nvPr>
        </p:nvGraphicFramePr>
        <p:xfrm>
          <a:off x="705192" y="1295400"/>
          <a:ext cx="7733616" cy="4876801"/>
        </p:xfrm>
        <a:graphic>
          <a:graphicData uri="http://schemas.openxmlformats.org/drawingml/2006/table">
            <a:tbl>
              <a:tblPr/>
              <a:tblGrid>
                <a:gridCol w="1790989">
                  <a:extLst>
                    <a:ext uri="{9D8B030D-6E8A-4147-A177-3AD203B41FA5}">
                      <a16:colId xmlns:a16="http://schemas.microsoft.com/office/drawing/2014/main" val="3361021270"/>
                    </a:ext>
                  </a:extLst>
                </a:gridCol>
                <a:gridCol w="5942627">
                  <a:extLst>
                    <a:ext uri="{9D8B030D-6E8A-4147-A177-3AD203B41FA5}">
                      <a16:colId xmlns:a16="http://schemas.microsoft.com/office/drawing/2014/main" val="2524342408"/>
                    </a:ext>
                  </a:extLst>
                </a:gridCol>
              </a:tblGrid>
              <a:tr h="6153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0" i="0" u="none" strike="noStrike" cap="none" normalizeH="0" baseline="0" dirty="0">
                          <a:ln>
                            <a:noFill/>
                          </a:ln>
                          <a:solidFill>
                            <a:schemeClr val="bg1"/>
                          </a:solidFill>
                          <a:effectLst/>
                          <a:latin typeface="+mn-lt"/>
                        </a:rPr>
                        <a:t>Performance Report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0" i="0" u="none" strike="noStrike" cap="none" normalizeH="0" baseline="0" dirty="0">
                          <a:ln>
                            <a:noFill/>
                          </a:ln>
                          <a:solidFill>
                            <a:schemeClr val="bg1"/>
                          </a:solidFill>
                          <a:effectLst/>
                          <a:latin typeface="+mn-lt"/>
                        </a:rPr>
                        <a:t>Description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06947213"/>
                  </a:ext>
                </a:extLst>
              </a:tr>
              <a:tr h="764391">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End stage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Submitted by the project manager to the PMO or senior managers to sign off the stage, having met its required success criteria, and approve transition to the next stage.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089020612"/>
                  </a:ext>
                </a:extLst>
              </a:tr>
              <a:tr h="714711">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Highlight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Submitted by the project manager to the PMO or senior managers at regular intervals as the project progresses.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97510531"/>
                  </a:ext>
                </a:extLst>
              </a:tr>
              <a:tr h="764391">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Exception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Submitted by the project manager to the PMO or senior managers when early warnings of any forecast deviations beyond the tolerance levels are identified in the project.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406630842"/>
                  </a:ext>
                </a:extLst>
              </a:tr>
              <a:tr h="1009004">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End project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Created and submitted by the project manager to the PMO or the senior manager for the project to be signed off as completed and to consider the necessary follow-up actions.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47631092"/>
                  </a:ext>
                </a:extLst>
              </a:tr>
              <a:tr h="1009004">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Post implementation review</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Controlled by members external to the project. They are notified whether the expected project benefits have been realized. It is carried out as soon as the benefits and issues are identified and measured after the project's completion.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55194393"/>
                  </a:ext>
                </a:extLst>
              </a:tr>
            </a:tbl>
          </a:graphicData>
        </a:graphic>
      </p:graphicFrame>
    </p:spTree>
    <p:extLst>
      <p:ext uri="{BB962C8B-B14F-4D97-AF65-F5344CB8AC3E}">
        <p14:creationId xmlns:p14="http://schemas.microsoft.com/office/powerpoint/2010/main" val="2950641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en-US" dirty="0"/>
              <a:t>Performance Report Components</a:t>
            </a:r>
          </a:p>
        </p:txBody>
      </p:sp>
      <p:sp>
        <p:nvSpPr>
          <p:cNvPr id="2" name="Slide Number Placeholder 1"/>
          <p:cNvSpPr>
            <a:spLocks noGrp="1"/>
          </p:cNvSpPr>
          <p:nvPr>
            <p:ph type="sldNum" sz="quarter" idx="4"/>
          </p:nvPr>
        </p:nvSpPr>
        <p:spPr/>
        <p:txBody>
          <a:bodyPr/>
          <a:lstStyle/>
          <a:p>
            <a:fld id="{A8160BDD-7155-D744-B749-9730458604AD}" type="slidenum">
              <a:rPr lang="en-US" smtClean="0"/>
              <a:t>23</a:t>
            </a:fld>
            <a:endParaRPr lang="en-US" dirty="0"/>
          </a:p>
        </p:txBody>
      </p:sp>
      <p:sp>
        <p:nvSpPr>
          <p:cNvPr id="196611" name="Rectangle 3"/>
          <p:cNvSpPr>
            <a:spLocks noGrp="1" noChangeArrowheads="1"/>
          </p:cNvSpPr>
          <p:nvPr>
            <p:ph idx="1"/>
          </p:nvPr>
        </p:nvSpPr>
        <p:spPr/>
        <p:txBody>
          <a:bodyPr/>
          <a:lstStyle/>
          <a:p>
            <a:r>
              <a:rPr lang="en-US" altLang="en-US" dirty="0"/>
              <a:t>Help in making the actual versus baseline information with forecasted results available in a consolidated manner.</a:t>
            </a:r>
          </a:p>
          <a:p>
            <a:r>
              <a:rPr lang="en-US" altLang="en-US" dirty="0"/>
              <a:t>A simple report may contain information on the project scope, time, cost, and quality.</a:t>
            </a:r>
          </a:p>
          <a:p>
            <a:r>
              <a:rPr lang="en-US" altLang="en-US" dirty="0"/>
              <a:t>Detailed reports may also contain components such as:</a:t>
            </a:r>
          </a:p>
          <a:p>
            <a:pPr lvl="1"/>
            <a:r>
              <a:rPr lang="en-US" altLang="en-US" dirty="0"/>
              <a:t>Inferences of the past analysis.</a:t>
            </a:r>
          </a:p>
          <a:p>
            <a:pPr lvl="1"/>
            <a:r>
              <a:rPr lang="en-US" altLang="en-US" dirty="0"/>
              <a:t>Current risk status.</a:t>
            </a:r>
          </a:p>
          <a:p>
            <a:pPr lvl="1"/>
            <a:r>
              <a:rPr lang="en-US" altLang="en-US" dirty="0"/>
              <a:t>Work completed.</a:t>
            </a:r>
          </a:p>
          <a:p>
            <a:pPr lvl="1"/>
            <a:r>
              <a:rPr lang="en-US" altLang="en-US" dirty="0"/>
              <a:t>Work to be completed.</a:t>
            </a:r>
          </a:p>
          <a:p>
            <a:pPr lvl="1"/>
            <a:r>
              <a:rPr lang="en-US" altLang="en-US" dirty="0"/>
              <a:t>Summary of approved changes.</a:t>
            </a:r>
          </a:p>
          <a:p>
            <a:pPr lvl="1"/>
            <a:r>
              <a:rPr lang="en-US" altLang="en-US" dirty="0"/>
              <a:t>Variance analysis results; for example, </a:t>
            </a:r>
            <a:r>
              <a:rPr lang="en-US" dirty="0"/>
              <a:t>Schedule Variance (SV), Cost Variance (CV), Schedule Performance Index (SPI), and Cost Performance Index (CPI).</a:t>
            </a:r>
          </a:p>
          <a:p>
            <a:pPr lvl="1"/>
            <a:r>
              <a:rPr lang="en-US" altLang="en-US" dirty="0"/>
              <a:t>Forecasted results; for example, </a:t>
            </a:r>
            <a:r>
              <a:rPr lang="en-US" dirty="0"/>
              <a:t>Estimate at Completion (EAC) and Estimate to Complete (ETC)</a:t>
            </a:r>
            <a:r>
              <a:rPr lang="en-US" altLang="en-US" dirty="0"/>
              <a:t>.</a:t>
            </a:r>
          </a:p>
        </p:txBody>
      </p:sp>
    </p:spTree>
    <p:extLst>
      <p:ext uri="{BB962C8B-B14F-4D97-AF65-F5344CB8AC3E}">
        <p14:creationId xmlns:p14="http://schemas.microsoft.com/office/powerpoint/2010/main" val="2204209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lstStyle/>
          <a:p>
            <a:r>
              <a:rPr lang="en-US" altLang="en-US"/>
              <a:t>Benefits of Creating Performance Reports</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24</a:t>
            </a:fld>
            <a:endParaRPr lang="en-US" dirty="0"/>
          </a:p>
        </p:txBody>
      </p:sp>
      <p:sp>
        <p:nvSpPr>
          <p:cNvPr id="198658" name="Rectangle 2"/>
          <p:cNvSpPr>
            <a:spLocks noGrp="1" noChangeArrowheads="1"/>
          </p:cNvSpPr>
          <p:nvPr>
            <p:ph idx="1"/>
          </p:nvPr>
        </p:nvSpPr>
        <p:spPr/>
        <p:txBody>
          <a:bodyPr/>
          <a:lstStyle/>
          <a:p>
            <a:r>
              <a:rPr lang="en-US" altLang="en-US"/>
              <a:t>Analysis of the current status of the schedule and budget</a:t>
            </a:r>
          </a:p>
          <a:p>
            <a:r>
              <a:rPr lang="en-US" altLang="en-US"/>
              <a:t>Feedback to team members and work package owners</a:t>
            </a:r>
          </a:p>
          <a:p>
            <a:r>
              <a:rPr lang="en-US" altLang="en-US"/>
              <a:t>Communication with upper management and customers</a:t>
            </a:r>
          </a:p>
          <a:p>
            <a:r>
              <a:rPr lang="en-US" altLang="en-US"/>
              <a:t>Early identification of variance</a:t>
            </a:r>
          </a:p>
          <a:p>
            <a:r>
              <a:rPr lang="en-US" altLang="en-US"/>
              <a:t>Early implementation of corrective actions</a:t>
            </a:r>
            <a:endParaRPr lang="en-US" altLang="en-US" dirty="0"/>
          </a:p>
        </p:txBody>
      </p:sp>
      <p:pic>
        <p:nvPicPr>
          <p:cNvPr id="198660" name="Picture 4" descr="079163-04c_po-8-female-con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986" y="3704626"/>
            <a:ext cx="29241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103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title"/>
          </p:nvPr>
        </p:nvSpPr>
        <p:spPr>
          <a:noFill/>
          <a:ln/>
        </p:spPr>
        <p:txBody>
          <a:bodyPr/>
          <a:lstStyle/>
          <a:p>
            <a:r>
              <a:rPr lang="en-US" altLang="en-US" dirty="0"/>
              <a:t>Guidelines for Reporting Project Performance</a:t>
            </a:r>
          </a:p>
        </p:txBody>
      </p:sp>
      <p:sp>
        <p:nvSpPr>
          <p:cNvPr id="2" name="Slide Number Placeholder 1"/>
          <p:cNvSpPr>
            <a:spLocks noGrp="1"/>
          </p:cNvSpPr>
          <p:nvPr>
            <p:ph type="sldNum" sz="quarter" idx="4"/>
          </p:nvPr>
        </p:nvSpPr>
        <p:spPr/>
        <p:txBody>
          <a:bodyPr/>
          <a:lstStyle/>
          <a:p>
            <a:fld id="{A8160BDD-7155-D744-B749-9730458604AD}" type="slidenum">
              <a:rPr lang="en-US" smtClean="0"/>
              <a:pPr/>
              <a:t>25</a:t>
            </a:fld>
            <a:endParaRPr lang="en-US" dirty="0"/>
          </a:p>
        </p:txBody>
      </p:sp>
      <p:sp>
        <p:nvSpPr>
          <p:cNvPr id="181250" name="Rectangle 2"/>
          <p:cNvSpPr>
            <a:spLocks noGrp="1" noChangeArrowheads="1"/>
          </p:cNvSpPr>
          <p:nvPr>
            <p:ph idx="1"/>
          </p:nvPr>
        </p:nvSpPr>
        <p:spPr/>
        <p:txBody>
          <a:bodyPr/>
          <a:lstStyle/>
          <a:p>
            <a:pPr>
              <a:lnSpc>
                <a:spcPct val="90000"/>
              </a:lnSpc>
            </a:pPr>
            <a:r>
              <a:rPr lang="en-US" altLang="en-US" dirty="0"/>
              <a:t>Analyze work results against planned performance.</a:t>
            </a:r>
          </a:p>
          <a:p>
            <a:pPr>
              <a:lnSpc>
                <a:spcPct val="90000"/>
              </a:lnSpc>
            </a:pPr>
            <a:r>
              <a:rPr lang="en-US" altLang="en-US" dirty="0"/>
              <a:t>Hold performance reviews.</a:t>
            </a:r>
          </a:p>
          <a:p>
            <a:pPr>
              <a:lnSpc>
                <a:spcPct val="90000"/>
              </a:lnSpc>
            </a:pPr>
            <a:r>
              <a:rPr lang="en-US" altLang="en-US" dirty="0"/>
              <a:t>Consult your project management plan’s subsidiary plans for guidelines and procedures.</a:t>
            </a:r>
          </a:p>
          <a:p>
            <a:pPr>
              <a:lnSpc>
                <a:spcPct val="90000"/>
              </a:lnSpc>
            </a:pPr>
            <a:r>
              <a:rPr lang="en-US" altLang="en-US" dirty="0"/>
              <a:t>Determine the type of report needed for the information being reported.</a:t>
            </a:r>
          </a:p>
          <a:p>
            <a:pPr>
              <a:lnSpc>
                <a:spcPct val="90000"/>
              </a:lnSpc>
            </a:pPr>
            <a:r>
              <a:rPr lang="en-US" altLang="en-US" dirty="0"/>
              <a:t>Prepare appropriately formatted performance reports.</a:t>
            </a:r>
          </a:p>
          <a:p>
            <a:pPr>
              <a:lnSpc>
                <a:spcPct val="90000"/>
              </a:lnSpc>
            </a:pPr>
            <a:r>
              <a:rPr lang="en-US" altLang="en-US" dirty="0"/>
              <a:t>Balance the cost, time, and logistics of preparing performance reports against the benefits gained.</a:t>
            </a:r>
          </a:p>
          <a:p>
            <a:pPr>
              <a:lnSpc>
                <a:spcPct val="90000"/>
              </a:lnSpc>
            </a:pPr>
            <a:r>
              <a:rPr lang="en-US" altLang="en-US" dirty="0"/>
              <a:t>Measure and monitor performance consistently throughout </a:t>
            </a:r>
            <a:br>
              <a:rPr lang="en-US" altLang="en-US" dirty="0"/>
            </a:br>
            <a:r>
              <a:rPr lang="en-US" altLang="en-US" dirty="0"/>
              <a:t>the project.</a:t>
            </a:r>
          </a:p>
        </p:txBody>
      </p:sp>
    </p:spTree>
    <p:extLst>
      <p:ext uri="{BB962C8B-B14F-4D97-AF65-F5344CB8AC3E}">
        <p14:creationId xmlns:p14="http://schemas.microsoft.com/office/powerpoint/2010/main" val="3133822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39B456F-BD93-47E0-9042-6813AACB9702}"/>
              </a:ext>
            </a:extLst>
          </p:cNvPr>
          <p:cNvSpPr>
            <a:spLocks noGrp="1"/>
          </p:cNvSpPr>
          <p:nvPr>
            <p:ph type="body" sz="quarter" idx="13"/>
          </p:nvPr>
        </p:nvSpPr>
        <p:spPr/>
        <p:txBody>
          <a:bodyPr/>
          <a:lstStyle/>
          <a:p>
            <a:r>
              <a:rPr lang="en-US"/>
              <a:t>Reporting Project Performance</a:t>
            </a:r>
          </a:p>
          <a:p>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26</a:t>
            </a:fld>
            <a:endParaRPr lang="en-US" dirty="0"/>
          </a:p>
        </p:txBody>
      </p:sp>
    </p:spTree>
    <p:extLst>
      <p:ext uri="{BB962C8B-B14F-4D97-AF65-F5344CB8AC3E}">
        <p14:creationId xmlns:p14="http://schemas.microsoft.com/office/powerpoint/2010/main" val="3053350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3"/>
          </p:nvPr>
        </p:nvSpPr>
        <p:spPr/>
        <p:txBody>
          <a:bodyPr/>
          <a:lstStyle/>
          <a:p>
            <a:r>
              <a:rPr lang="en-US"/>
              <a:t>How can you make the change management processes followed in your organization more effective?</a:t>
            </a:r>
          </a:p>
          <a:p>
            <a:r>
              <a:rPr lang="en-US"/>
              <a:t>In your environment, which elements are the most difficult to control—cost, schedule, or scope?</a:t>
            </a:r>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27</a:t>
            </a:fld>
            <a:endParaRPr lang="en-US" dirty="0"/>
          </a:p>
        </p:txBody>
      </p:sp>
    </p:spTree>
    <p:extLst>
      <p:ext uri="{BB962C8B-B14F-4D97-AF65-F5344CB8AC3E}">
        <p14:creationId xmlns:p14="http://schemas.microsoft.com/office/powerpoint/2010/main" val="53445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dirty="0"/>
              <a:t>Technical Performance Measurement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3</a:t>
            </a:fld>
            <a:endParaRPr lang="en-US" dirty="0"/>
          </a:p>
        </p:txBody>
      </p:sp>
      <p:sp>
        <p:nvSpPr>
          <p:cNvPr id="166915" name="Rectangle 3"/>
          <p:cNvSpPr>
            <a:spLocks noGrp="1" noChangeArrowheads="1"/>
          </p:cNvSpPr>
          <p:nvPr>
            <p:ph idx="1"/>
          </p:nvPr>
        </p:nvSpPr>
        <p:spPr/>
        <p:txBody>
          <a:bodyPr/>
          <a:lstStyle/>
          <a:p>
            <a:r>
              <a:rPr lang="en-US" altLang="en-US" dirty="0"/>
              <a:t>Used to identify the overall technical progress of a project.</a:t>
            </a:r>
          </a:p>
          <a:p>
            <a:r>
              <a:rPr lang="en-US" altLang="en-US" dirty="0"/>
              <a:t>Used to compare the actual versus planned parameters related to the overall technical progress of the project.</a:t>
            </a:r>
          </a:p>
        </p:txBody>
      </p:sp>
      <p:grpSp>
        <p:nvGrpSpPr>
          <p:cNvPr id="13" name="Group 12"/>
          <p:cNvGrpSpPr/>
          <p:nvPr/>
        </p:nvGrpSpPr>
        <p:grpSpPr>
          <a:xfrm>
            <a:off x="1828801" y="2921507"/>
            <a:ext cx="5486399" cy="2310385"/>
            <a:chOff x="762000" y="2921507"/>
            <a:chExt cx="5486399" cy="2310385"/>
          </a:xfrm>
        </p:grpSpPr>
        <p:sp>
          <p:nvSpPr>
            <p:cNvPr id="5" name="Arrow: Up 4"/>
            <p:cNvSpPr>
              <a:spLocks noChangeAspect="1"/>
            </p:cNvSpPr>
            <p:nvPr/>
          </p:nvSpPr>
          <p:spPr>
            <a:xfrm rot="5400000">
              <a:off x="2483517" y="1199991"/>
              <a:ext cx="1269492" cy="4712524"/>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TextBox 8"/>
            <p:cNvSpPr txBox="1"/>
            <p:nvPr/>
          </p:nvSpPr>
          <p:spPr>
            <a:xfrm>
              <a:off x="900030" y="3371587"/>
              <a:ext cx="2781411" cy="369332"/>
            </a:xfrm>
            <a:prstGeom prst="rect">
              <a:avLst/>
            </a:prstGeom>
            <a:noFill/>
          </p:spPr>
          <p:txBody>
            <a:bodyPr wrap="square" rtlCol="0">
              <a:spAutoFit/>
            </a:bodyPr>
            <a:lstStyle/>
            <a:p>
              <a:r>
                <a:rPr lang="en-US" dirty="0">
                  <a:solidFill>
                    <a:schemeClr val="bg1"/>
                  </a:solidFill>
                </a:rPr>
                <a:t>Planned Accomplishment</a:t>
              </a:r>
              <a:endParaRPr lang="en-US" dirty="0"/>
            </a:p>
          </p:txBody>
        </p:sp>
        <p:sp>
          <p:nvSpPr>
            <p:cNvPr id="15" name="Arrow: Up 14"/>
            <p:cNvSpPr>
              <a:spLocks noChangeAspect="1"/>
            </p:cNvSpPr>
            <p:nvPr/>
          </p:nvSpPr>
          <p:spPr>
            <a:xfrm rot="5400000">
              <a:off x="2870454" y="1853946"/>
              <a:ext cx="1269492" cy="5486399"/>
            </a:xfrm>
            <a:prstGeom prst="upArrow">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xtBox 15"/>
            <p:cNvSpPr txBox="1"/>
            <p:nvPr/>
          </p:nvSpPr>
          <p:spPr>
            <a:xfrm>
              <a:off x="900030" y="4412479"/>
              <a:ext cx="2781411" cy="369332"/>
            </a:xfrm>
            <a:prstGeom prst="rect">
              <a:avLst/>
            </a:prstGeom>
            <a:noFill/>
          </p:spPr>
          <p:txBody>
            <a:bodyPr wrap="square" rtlCol="0">
              <a:spAutoFit/>
            </a:bodyPr>
            <a:lstStyle/>
            <a:p>
              <a:r>
                <a:rPr lang="en-US" dirty="0">
                  <a:solidFill>
                    <a:schemeClr val="bg1"/>
                  </a:solidFill>
                </a:rPr>
                <a:t>Technical Accomplishment</a:t>
              </a:r>
              <a:endParaRPr lang="en-US" dirty="0"/>
            </a:p>
          </p:txBody>
        </p:sp>
      </p:grpSp>
    </p:spTree>
    <p:extLst>
      <p:ext uri="{BB962C8B-B14F-4D97-AF65-F5344CB8AC3E}">
        <p14:creationId xmlns:p14="http://schemas.microsoft.com/office/powerpoint/2010/main" val="387539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en-US"/>
              <a:t>Guidelines for Monitoring and Controlling Project Work</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4</a:t>
            </a:fld>
            <a:endParaRPr lang="en-US" dirty="0"/>
          </a:p>
        </p:txBody>
      </p:sp>
      <p:sp>
        <p:nvSpPr>
          <p:cNvPr id="179203" name="Rectangle 3"/>
          <p:cNvSpPr>
            <a:spLocks noGrp="1" noChangeArrowheads="1"/>
          </p:cNvSpPr>
          <p:nvPr>
            <p:ph idx="1"/>
          </p:nvPr>
        </p:nvSpPr>
        <p:spPr/>
        <p:txBody>
          <a:bodyPr/>
          <a:lstStyle/>
          <a:p>
            <a:r>
              <a:rPr lang="en-US" altLang="en-US"/>
              <a:t>Obtain regular status reports from the project team members.</a:t>
            </a:r>
          </a:p>
          <a:p>
            <a:r>
              <a:rPr lang="en-US" altLang="en-US"/>
              <a:t>Use metrics to report project performance to stakeholders.</a:t>
            </a:r>
          </a:p>
          <a:p>
            <a:r>
              <a:rPr lang="en-US" altLang="en-US"/>
              <a:t>Conduct effective reviews of the reported project status.</a:t>
            </a:r>
          </a:p>
          <a:p>
            <a:r>
              <a:rPr lang="en-US" altLang="en-US"/>
              <a:t>If any new changes are introduced by the project team or other stakeholders, document the change in the change control system and track the change until its closure.</a:t>
            </a:r>
          </a:p>
          <a:p>
            <a:r>
              <a:rPr lang="en-US" altLang="en-US"/>
              <a:t>Recognize exceptional performers. Encourage and help lagging performers and provide training or informal mentoring if necessary.</a:t>
            </a:r>
          </a:p>
          <a:p>
            <a:r>
              <a:rPr lang="en-US" altLang="en-US"/>
              <a:t>Conduct regular project meetings to understand the issues or problems the team members are facing.</a:t>
            </a:r>
            <a:endParaRPr lang="en-US" altLang="en-US" dirty="0"/>
          </a:p>
        </p:txBody>
      </p:sp>
    </p:spTree>
    <p:extLst>
      <p:ext uri="{BB962C8B-B14F-4D97-AF65-F5344CB8AC3E}">
        <p14:creationId xmlns:p14="http://schemas.microsoft.com/office/powerpoint/2010/main" val="421378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176759-0DD8-49B9-8D53-AF5122B8E7BA}"/>
              </a:ext>
            </a:extLst>
          </p:cNvPr>
          <p:cNvSpPr>
            <a:spLocks noGrp="1"/>
          </p:cNvSpPr>
          <p:nvPr>
            <p:ph type="body" sz="quarter" idx="13"/>
          </p:nvPr>
        </p:nvSpPr>
        <p:spPr/>
        <p:txBody>
          <a:bodyPr/>
          <a:lstStyle/>
          <a:p>
            <a:r>
              <a:rPr lang="en-US" dirty="0"/>
              <a:t>Monitoring and Controlling Project Work</a:t>
            </a:r>
          </a:p>
        </p:txBody>
      </p:sp>
      <p:sp>
        <p:nvSpPr>
          <p:cNvPr id="3" name="Slide Number Placeholder 2">
            <a:extLst>
              <a:ext uri="{FF2B5EF4-FFF2-40B4-BE49-F238E27FC236}">
                <a16:creationId xmlns:a16="http://schemas.microsoft.com/office/drawing/2014/main" id="{D4A5DA3E-50CB-4332-898B-B9034ED9442F}"/>
              </a:ext>
            </a:extLst>
          </p:cNvPr>
          <p:cNvSpPr>
            <a:spLocks noGrp="1"/>
          </p:cNvSpPr>
          <p:nvPr>
            <p:ph type="sldNum" sz="quarter" idx="4"/>
          </p:nvPr>
        </p:nvSpPr>
        <p:spPr/>
        <p:txBody>
          <a:bodyPr/>
          <a:lstStyle/>
          <a:p>
            <a:fld id="{2066355A-084C-D24E-9AD2-7E4FC41EA627}" type="slidenum">
              <a:rPr lang="en-US" smtClean="0"/>
              <a:pPr/>
              <a:t>5</a:t>
            </a:fld>
            <a:endParaRPr lang="en-US" dirty="0"/>
          </a:p>
        </p:txBody>
      </p:sp>
    </p:spTree>
    <p:extLst>
      <p:ext uri="{BB962C8B-B14F-4D97-AF65-F5344CB8AC3E}">
        <p14:creationId xmlns:p14="http://schemas.microsoft.com/office/powerpoint/2010/main" val="801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dirty="0"/>
              <a:t>The Change Management Process</a:t>
            </a:r>
          </a:p>
        </p:txBody>
      </p:sp>
      <p:sp>
        <p:nvSpPr>
          <p:cNvPr id="3" name="Slide Number Placeholder 2"/>
          <p:cNvSpPr>
            <a:spLocks noGrp="1"/>
          </p:cNvSpPr>
          <p:nvPr>
            <p:ph type="sldNum" sz="quarter" idx="4"/>
          </p:nvPr>
        </p:nvSpPr>
        <p:spPr/>
        <p:txBody>
          <a:bodyPr/>
          <a:lstStyle/>
          <a:p>
            <a:fld id="{A8160BDD-7155-D744-B749-9730458604AD}" type="slidenum">
              <a:rPr lang="en-US" smtClean="0"/>
              <a:t>6</a:t>
            </a:fld>
            <a:endParaRPr lang="en-US" dirty="0"/>
          </a:p>
        </p:txBody>
      </p:sp>
      <p:graphicFrame>
        <p:nvGraphicFramePr>
          <p:cNvPr id="2" name="Diagram 1"/>
          <p:cNvGraphicFramePr/>
          <p:nvPr>
            <p:extLst>
              <p:ext uri="{D42A27DB-BD31-4B8C-83A1-F6EECF244321}">
                <p14:modId xmlns:p14="http://schemas.microsoft.com/office/powerpoint/2010/main" val="411715608"/>
              </p:ext>
            </p:extLst>
          </p:nvPr>
        </p:nvGraphicFramePr>
        <p:xfrm>
          <a:off x="1066800" y="1397000"/>
          <a:ext cx="7010400" cy="500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925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Change Management Process Flowchart</a:t>
            </a:r>
          </a:p>
        </p:txBody>
      </p:sp>
      <p:sp>
        <p:nvSpPr>
          <p:cNvPr id="2" name="Slide Number Placeholder 1"/>
          <p:cNvSpPr>
            <a:spLocks noGrp="1"/>
          </p:cNvSpPr>
          <p:nvPr>
            <p:ph type="sldNum" sz="quarter" idx="4"/>
          </p:nvPr>
        </p:nvSpPr>
        <p:spPr/>
        <p:txBody>
          <a:bodyPr/>
          <a:lstStyle/>
          <a:p>
            <a:fld id="{A8160BDD-7155-D744-B749-9730458604AD}" type="slidenum">
              <a:rPr lang="en-US" smtClean="0"/>
              <a:pPr/>
              <a:t>7</a:t>
            </a:fld>
            <a:endParaRPr lang="en-US" dirty="0"/>
          </a:p>
        </p:txBody>
      </p:sp>
      <p:grpSp>
        <p:nvGrpSpPr>
          <p:cNvPr id="142" name="Group 141"/>
          <p:cNvGrpSpPr/>
          <p:nvPr/>
        </p:nvGrpSpPr>
        <p:grpSpPr>
          <a:xfrm>
            <a:off x="1151133" y="1219200"/>
            <a:ext cx="6997887" cy="5046649"/>
            <a:chOff x="678885" y="960823"/>
            <a:chExt cx="6997887" cy="5046649"/>
          </a:xfrm>
        </p:grpSpPr>
        <p:cxnSp>
          <p:nvCxnSpPr>
            <p:cNvPr id="86" name="Straight Arrow Connector 85"/>
            <p:cNvCxnSpPr/>
            <p:nvPr/>
          </p:nvCxnSpPr>
          <p:spPr>
            <a:xfrm flipH="1">
              <a:off x="2105881" y="5484694"/>
              <a:ext cx="546071" cy="1"/>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rot="5400000" flipV="1">
              <a:off x="4504677" y="1415643"/>
              <a:ext cx="193362" cy="2876"/>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ounded Rectangle 60"/>
            <p:cNvSpPr/>
            <p:nvPr/>
          </p:nvSpPr>
          <p:spPr>
            <a:xfrm>
              <a:off x="6019800" y="1118616"/>
              <a:ext cx="1656972" cy="323432"/>
            </a:xfrm>
            <a:prstGeom prst="roundRect">
              <a:avLst/>
            </a:prstGeom>
            <a:solidFill>
              <a:schemeClr val="accent5"/>
            </a:solidFill>
            <a:ln w="28575" cap="flat" cmpd="sng" algn="ctr">
              <a:noFill/>
              <a:prstDash val="solid"/>
            </a:ln>
            <a:effectLst/>
          </p:spPr>
          <p:txBody>
            <a:bodyPr rtlCol="0" anchor="ctr"/>
            <a:lstStyle/>
            <a:p>
              <a:pPr algn="ctr" defTabSz="914400"/>
              <a:r>
                <a:rPr lang="en-US" sz="1100" kern="0" dirty="0">
                  <a:solidFill>
                    <a:schemeClr val="bg1"/>
                  </a:solidFill>
                </a:rPr>
                <a:t>Send rejection notice</a:t>
              </a:r>
            </a:p>
          </p:txBody>
        </p:sp>
        <p:cxnSp>
          <p:nvCxnSpPr>
            <p:cNvPr id="105" name="Straight Arrow Connector 104"/>
            <p:cNvCxnSpPr/>
            <p:nvPr/>
          </p:nvCxnSpPr>
          <p:spPr>
            <a:xfrm flipH="1">
              <a:off x="5036628" y="3196068"/>
              <a:ext cx="1896986" cy="0"/>
            </a:xfrm>
            <a:prstGeom prst="straightConnector1">
              <a:avLst/>
            </a:prstGeom>
            <a:ln w="190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526730" y="1249421"/>
              <a:ext cx="193362" cy="2876"/>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5400000" flipV="1">
              <a:off x="4486081" y="4860519"/>
              <a:ext cx="193362" cy="2876"/>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flipV="1">
              <a:off x="4498674" y="3741273"/>
              <a:ext cx="193362" cy="2876"/>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70" idx="2"/>
            </p:cNvCxnSpPr>
            <p:nvPr/>
          </p:nvCxnSpPr>
          <p:spPr>
            <a:xfrm flipH="1">
              <a:off x="4584826" y="4026272"/>
              <a:ext cx="11967" cy="818629"/>
            </a:xfrm>
            <a:prstGeom prst="straightConnector1">
              <a:avLst/>
            </a:prstGeom>
            <a:ln w="190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8" name="Flowchart: Terminator 7"/>
            <p:cNvSpPr>
              <a:spLocks noChangeAspect="1"/>
            </p:cNvSpPr>
            <p:nvPr/>
          </p:nvSpPr>
          <p:spPr>
            <a:xfrm>
              <a:off x="2229522" y="1077799"/>
              <a:ext cx="1357678" cy="329184"/>
            </a:xfrm>
            <a:prstGeom prst="flowChartTerminator">
              <a:avLst/>
            </a:prstGeom>
            <a:solidFill>
              <a:schemeClr val="accent4">
                <a:lumMod val="75000"/>
              </a:schemeClr>
            </a:solidFill>
            <a:ln w="28575" cap="flat" cmpd="sng" algn="ctr">
              <a:noFill/>
              <a:prstDash val="solid"/>
            </a:ln>
            <a:effectLst/>
          </p:spPr>
          <p:txBody>
            <a:bodyPr rtlCol="0" anchor="ctr"/>
            <a:lstStyle/>
            <a:p>
              <a:pPr algn="ctr" defTabSz="914400"/>
              <a:r>
                <a:rPr lang="en-US" sz="1100" kern="0" dirty="0">
                  <a:solidFill>
                    <a:schemeClr val="bg1"/>
                  </a:solidFill>
                </a:rPr>
                <a:t>Change</a:t>
              </a:r>
              <a:r>
                <a:rPr lang="en-US" sz="1100" b="1" kern="0" dirty="0">
                  <a:solidFill>
                    <a:schemeClr val="bg1"/>
                  </a:solidFill>
                </a:rPr>
                <a:t> </a:t>
              </a:r>
              <a:r>
                <a:rPr lang="en-US" sz="1100" kern="0" dirty="0">
                  <a:solidFill>
                    <a:schemeClr val="bg1"/>
                  </a:solidFill>
                </a:rPr>
                <a:t>initiators</a:t>
              </a:r>
            </a:p>
          </p:txBody>
        </p:sp>
        <p:grpSp>
          <p:nvGrpSpPr>
            <p:cNvPr id="19" name="Group 18"/>
            <p:cNvGrpSpPr/>
            <p:nvPr/>
          </p:nvGrpSpPr>
          <p:grpSpPr>
            <a:xfrm>
              <a:off x="4050042" y="1485961"/>
              <a:ext cx="1093925" cy="2215905"/>
              <a:chOff x="2537970" y="957762"/>
              <a:chExt cx="1093925" cy="2215905"/>
            </a:xfrm>
          </p:grpSpPr>
          <p:sp>
            <p:nvSpPr>
              <p:cNvPr id="58" name="Flowchart: Decision 57"/>
              <p:cNvSpPr>
                <a:spLocks noChangeAspect="1"/>
              </p:cNvSpPr>
              <p:nvPr/>
            </p:nvSpPr>
            <p:spPr>
              <a:xfrm>
                <a:off x="2548648" y="2133600"/>
                <a:ext cx="1040067" cy="1040067"/>
              </a:xfrm>
              <a:prstGeom prst="flowChartDecision">
                <a:avLst/>
              </a:prstGeom>
              <a:solidFill>
                <a:schemeClr val="accent3"/>
              </a:solidFill>
              <a:ln w="28575" cap="flat" cmpd="sng" algn="ctr">
                <a:solidFill>
                  <a:schemeClr val="bg2">
                    <a:lumMod val="95000"/>
                  </a:schemeClr>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59" name="Rectangle 58"/>
              <p:cNvSpPr/>
              <p:nvPr/>
            </p:nvSpPr>
            <p:spPr>
              <a:xfrm>
                <a:off x="2634360" y="2445884"/>
                <a:ext cx="877773" cy="430887"/>
              </a:xfrm>
              <a:prstGeom prst="rect">
                <a:avLst/>
              </a:prstGeom>
            </p:spPr>
            <p:txBody>
              <a:bodyPr wrap="square">
                <a:spAutoFit/>
              </a:bodyPr>
              <a:lstStyle/>
              <a:p>
                <a:pPr algn="ctr"/>
                <a:r>
                  <a:rPr lang="en-US" sz="1100" b="1" kern="0" dirty="0"/>
                  <a:t>Deliverable affected?</a:t>
                </a:r>
                <a:endParaRPr lang="en-US" sz="1100" dirty="0"/>
              </a:p>
            </p:txBody>
          </p:sp>
          <p:sp>
            <p:nvSpPr>
              <p:cNvPr id="65" name="Flowchart: Decision 64"/>
              <p:cNvSpPr>
                <a:spLocks noChangeAspect="1"/>
              </p:cNvSpPr>
              <p:nvPr/>
            </p:nvSpPr>
            <p:spPr>
              <a:xfrm>
                <a:off x="2537970" y="957762"/>
                <a:ext cx="1093925" cy="1093925"/>
              </a:xfrm>
              <a:prstGeom prst="flowChartDecision">
                <a:avLst/>
              </a:prstGeom>
              <a:solidFill>
                <a:schemeClr val="accent3"/>
              </a:solidFill>
              <a:ln w="28575" cap="flat" cmpd="sng" algn="ctr">
                <a:solidFill>
                  <a:schemeClr val="bg2">
                    <a:lumMod val="95000"/>
                  </a:schemeClr>
                </a:solidFill>
                <a:prstDash val="solid"/>
              </a:ln>
              <a:effectLst/>
            </p:spPr>
            <p:txBody>
              <a:bodyPr rtlCol="0" anchor="ctr"/>
              <a:lstStyle/>
              <a:p>
                <a:pPr algn="ctr" defTabSz="914400"/>
                <a:endParaRPr lang="en-US" sz="1100" b="1" kern="0" dirty="0">
                  <a:solidFill>
                    <a:srgbClr val="FF0000"/>
                  </a:solidFill>
                  <a:latin typeface="Arial"/>
                </a:endParaRPr>
              </a:p>
            </p:txBody>
          </p:sp>
        </p:grpSp>
        <p:grpSp>
          <p:nvGrpSpPr>
            <p:cNvPr id="20" name="Group 19"/>
            <p:cNvGrpSpPr/>
            <p:nvPr/>
          </p:nvGrpSpPr>
          <p:grpSpPr>
            <a:xfrm>
              <a:off x="3744319" y="1090681"/>
              <a:ext cx="1677130" cy="320040"/>
              <a:chOff x="3170188" y="1273067"/>
              <a:chExt cx="1414552" cy="320040"/>
            </a:xfrm>
          </p:grpSpPr>
          <p:sp>
            <p:nvSpPr>
              <p:cNvPr id="56" name="Rounded Rectangle 20"/>
              <p:cNvSpPr/>
              <p:nvPr/>
            </p:nvSpPr>
            <p:spPr>
              <a:xfrm>
                <a:off x="3170188" y="1273067"/>
                <a:ext cx="1414552" cy="320040"/>
              </a:xfrm>
              <a:prstGeom prst="roundRect">
                <a:avLst/>
              </a:prstGeom>
              <a:solidFill>
                <a:schemeClr val="accent5"/>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57" name="TextBox 56"/>
              <p:cNvSpPr txBox="1"/>
              <p:nvPr/>
            </p:nvSpPr>
            <p:spPr>
              <a:xfrm>
                <a:off x="3196222" y="1301002"/>
                <a:ext cx="1368084" cy="261610"/>
              </a:xfrm>
              <a:prstGeom prst="rect">
                <a:avLst/>
              </a:prstGeom>
              <a:solidFill>
                <a:schemeClr val="accent5"/>
              </a:solidFill>
              <a:ln>
                <a:noFill/>
              </a:ln>
            </p:spPr>
            <p:txBody>
              <a:bodyPr wrap="square" rtlCol="0">
                <a:spAutoFit/>
              </a:bodyPr>
              <a:lstStyle/>
              <a:p>
                <a:pPr algn="ctr"/>
                <a:r>
                  <a:rPr lang="en-US" sz="1100" kern="0" dirty="0">
                    <a:solidFill>
                      <a:schemeClr val="bg1"/>
                    </a:solidFill>
                  </a:rPr>
                  <a:t>PM logs change request</a:t>
                </a:r>
                <a:endParaRPr lang="en-US" sz="1100" dirty="0">
                  <a:solidFill>
                    <a:schemeClr val="bg1"/>
                  </a:solidFill>
                </a:endParaRPr>
              </a:p>
            </p:txBody>
          </p:sp>
        </p:grpSp>
        <p:grpSp>
          <p:nvGrpSpPr>
            <p:cNvPr id="21" name="Group 20"/>
            <p:cNvGrpSpPr/>
            <p:nvPr/>
          </p:nvGrpSpPr>
          <p:grpSpPr>
            <a:xfrm>
              <a:off x="3522251" y="3810731"/>
              <a:ext cx="2117003" cy="443897"/>
              <a:chOff x="3127855" y="1764079"/>
              <a:chExt cx="1596544" cy="443897"/>
            </a:xfrm>
          </p:grpSpPr>
          <p:sp>
            <p:nvSpPr>
              <p:cNvPr id="54" name="Rounded Rectangle 26"/>
              <p:cNvSpPr/>
              <p:nvPr/>
            </p:nvSpPr>
            <p:spPr>
              <a:xfrm>
                <a:off x="3127855" y="1764079"/>
                <a:ext cx="1596544" cy="403828"/>
              </a:xfrm>
              <a:prstGeom prst="roundRect">
                <a:avLst/>
              </a:prstGeom>
              <a:solidFill>
                <a:schemeClr val="accent5"/>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55" name="TextBox 54"/>
              <p:cNvSpPr txBox="1"/>
              <p:nvPr/>
            </p:nvSpPr>
            <p:spPr>
              <a:xfrm>
                <a:off x="3152543" y="1777089"/>
                <a:ext cx="1495657" cy="430887"/>
              </a:xfrm>
              <a:prstGeom prst="rect">
                <a:avLst/>
              </a:prstGeom>
              <a:noFill/>
            </p:spPr>
            <p:txBody>
              <a:bodyPr wrap="square" rtlCol="0">
                <a:spAutoFit/>
              </a:bodyPr>
              <a:lstStyle/>
              <a:p>
                <a:pPr algn="ctr"/>
                <a:r>
                  <a:rPr lang="en-US" sz="1100" kern="0" dirty="0">
                    <a:solidFill>
                      <a:schemeClr val="bg1"/>
                    </a:solidFill>
                  </a:rPr>
                  <a:t>PM prepares impact statement for change request</a:t>
                </a:r>
                <a:endParaRPr lang="en-US" sz="1100" dirty="0">
                  <a:solidFill>
                    <a:schemeClr val="bg1"/>
                  </a:solidFill>
                </a:endParaRPr>
              </a:p>
            </p:txBody>
          </p:sp>
        </p:grpSp>
        <p:sp>
          <p:nvSpPr>
            <p:cNvPr id="37" name="TextBox 36"/>
            <p:cNvSpPr txBox="1"/>
            <p:nvPr/>
          </p:nvSpPr>
          <p:spPr>
            <a:xfrm>
              <a:off x="5075501" y="2976641"/>
              <a:ext cx="352982" cy="261610"/>
            </a:xfrm>
            <a:prstGeom prst="rect">
              <a:avLst/>
            </a:prstGeom>
            <a:noFill/>
          </p:spPr>
          <p:txBody>
            <a:bodyPr wrap="none" rtlCol="0">
              <a:spAutoFit/>
            </a:bodyPr>
            <a:lstStyle/>
            <a:p>
              <a:r>
                <a:rPr lang="en-US" sz="1100" b="1" dirty="0"/>
                <a:t>No</a:t>
              </a:r>
            </a:p>
          </p:txBody>
        </p:sp>
        <p:sp>
          <p:nvSpPr>
            <p:cNvPr id="38" name="TextBox 37"/>
            <p:cNvSpPr txBox="1"/>
            <p:nvPr/>
          </p:nvSpPr>
          <p:spPr>
            <a:xfrm>
              <a:off x="5115389" y="5225323"/>
              <a:ext cx="352982" cy="261610"/>
            </a:xfrm>
            <a:prstGeom prst="rect">
              <a:avLst/>
            </a:prstGeom>
            <a:noFill/>
          </p:spPr>
          <p:txBody>
            <a:bodyPr wrap="none" rtlCol="0">
              <a:spAutoFit/>
            </a:bodyPr>
            <a:lstStyle/>
            <a:p>
              <a:r>
                <a:rPr lang="en-US" sz="1100" b="1" dirty="0"/>
                <a:t>No</a:t>
              </a:r>
            </a:p>
          </p:txBody>
        </p:sp>
        <p:cxnSp>
          <p:nvCxnSpPr>
            <p:cNvPr id="40" name="Straight Arrow Connector 39"/>
            <p:cNvCxnSpPr/>
            <p:nvPr/>
          </p:nvCxnSpPr>
          <p:spPr>
            <a:xfrm flipV="1">
              <a:off x="7543799" y="1512854"/>
              <a:ext cx="1" cy="399419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635701" y="3562653"/>
              <a:ext cx="385042" cy="261610"/>
            </a:xfrm>
            <a:prstGeom prst="rect">
              <a:avLst/>
            </a:prstGeom>
            <a:noFill/>
          </p:spPr>
          <p:txBody>
            <a:bodyPr wrap="none" rtlCol="0">
              <a:spAutoFit/>
            </a:bodyPr>
            <a:lstStyle/>
            <a:p>
              <a:r>
                <a:rPr lang="en-US" sz="1100" b="1" dirty="0"/>
                <a:t>Yes</a:t>
              </a:r>
            </a:p>
          </p:txBody>
        </p:sp>
        <p:sp>
          <p:nvSpPr>
            <p:cNvPr id="43" name="TextBox 42"/>
            <p:cNvSpPr txBox="1"/>
            <p:nvPr/>
          </p:nvSpPr>
          <p:spPr>
            <a:xfrm>
              <a:off x="3727954" y="5225323"/>
              <a:ext cx="441506" cy="261610"/>
            </a:xfrm>
            <a:prstGeom prst="rect">
              <a:avLst/>
            </a:prstGeom>
            <a:noFill/>
          </p:spPr>
          <p:txBody>
            <a:bodyPr wrap="square" rtlCol="0">
              <a:spAutoFit/>
            </a:bodyPr>
            <a:lstStyle/>
            <a:p>
              <a:r>
                <a:rPr lang="en-US" sz="1100" b="1" dirty="0"/>
                <a:t>Yes</a:t>
              </a:r>
            </a:p>
          </p:txBody>
        </p:sp>
        <p:cxnSp>
          <p:nvCxnSpPr>
            <p:cNvPr id="66" name="Straight Arrow Connector 65"/>
            <p:cNvCxnSpPr/>
            <p:nvPr/>
          </p:nvCxnSpPr>
          <p:spPr>
            <a:xfrm rot="5400000" flipV="1">
              <a:off x="4485511" y="2597515"/>
              <a:ext cx="193362" cy="2876"/>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156098" y="1814830"/>
              <a:ext cx="696024" cy="261610"/>
            </a:xfrm>
            <a:prstGeom prst="rect">
              <a:avLst/>
            </a:prstGeom>
            <a:noFill/>
          </p:spPr>
          <p:txBody>
            <a:bodyPr wrap="none" rtlCol="0">
              <a:spAutoFit/>
            </a:bodyPr>
            <a:lstStyle/>
            <a:p>
              <a:r>
                <a:rPr lang="en-US" sz="1100" b="1" dirty="0"/>
                <a:t>Rejected</a:t>
              </a:r>
            </a:p>
          </p:txBody>
        </p:sp>
        <p:sp>
          <p:nvSpPr>
            <p:cNvPr id="69" name="TextBox 68"/>
            <p:cNvSpPr txBox="1"/>
            <p:nvPr/>
          </p:nvSpPr>
          <p:spPr>
            <a:xfrm>
              <a:off x="3861441" y="2485068"/>
              <a:ext cx="729687" cy="261610"/>
            </a:xfrm>
            <a:prstGeom prst="rect">
              <a:avLst/>
            </a:prstGeom>
            <a:noFill/>
          </p:spPr>
          <p:txBody>
            <a:bodyPr wrap="none" rtlCol="0">
              <a:spAutoFit/>
            </a:bodyPr>
            <a:lstStyle/>
            <a:p>
              <a:r>
                <a:rPr lang="en-US" sz="1100" b="1" dirty="0"/>
                <a:t>Accepted</a:t>
              </a:r>
            </a:p>
          </p:txBody>
        </p:sp>
        <p:sp>
          <p:nvSpPr>
            <p:cNvPr id="70" name="Rounded Rectangle 28"/>
            <p:cNvSpPr/>
            <p:nvPr/>
          </p:nvSpPr>
          <p:spPr>
            <a:xfrm>
              <a:off x="3843452" y="4387701"/>
              <a:ext cx="1482747" cy="457200"/>
            </a:xfrm>
            <a:prstGeom prst="roundRect">
              <a:avLst/>
            </a:prstGeom>
            <a:solidFill>
              <a:schemeClr val="accent5"/>
            </a:solidFill>
            <a:ln w="28575" cap="flat" cmpd="sng" algn="ctr">
              <a:noFill/>
              <a:prstDash val="solid"/>
            </a:ln>
            <a:effectLst/>
          </p:spPr>
          <p:txBody>
            <a:bodyPr rtlCol="0" anchor="ctr"/>
            <a:lstStyle/>
            <a:p>
              <a:pPr algn="ctr" defTabSz="914400"/>
              <a:r>
                <a:rPr lang="en-US" sz="1100" kern="0" dirty="0">
                  <a:solidFill>
                    <a:schemeClr val="bg1"/>
                  </a:solidFill>
                </a:rPr>
                <a:t>Moderate impact PM &amp; stakeholder review</a:t>
              </a:r>
            </a:p>
          </p:txBody>
        </p:sp>
        <p:cxnSp>
          <p:nvCxnSpPr>
            <p:cNvPr id="83" name="Straight Arrow Connector 82"/>
            <p:cNvCxnSpPr/>
            <p:nvPr/>
          </p:nvCxnSpPr>
          <p:spPr>
            <a:xfrm flipH="1">
              <a:off x="3782281" y="5482886"/>
              <a:ext cx="546071" cy="1"/>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rot="16200000" flipV="1">
              <a:off x="1106567" y="5342480"/>
              <a:ext cx="546071" cy="1"/>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H="1">
              <a:off x="5038808" y="5507047"/>
              <a:ext cx="2504991" cy="0"/>
            </a:xfrm>
            <a:prstGeom prst="straightConnector1">
              <a:avLst/>
            </a:prstGeom>
            <a:ln w="190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6291303" y="1512853"/>
              <a:ext cx="0" cy="538232"/>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H="1">
              <a:off x="5115127" y="2051618"/>
              <a:ext cx="1176176" cy="0"/>
            </a:xfrm>
            <a:prstGeom prst="straightConnector1">
              <a:avLst/>
            </a:prstGeom>
            <a:ln w="190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a:xfrm flipV="1">
              <a:off x="6933614" y="1512854"/>
              <a:ext cx="0" cy="1683214"/>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flipH="1">
              <a:off x="2871117" y="4288806"/>
              <a:ext cx="3627047" cy="0"/>
            </a:xfrm>
            <a:prstGeom prst="straightConnector1">
              <a:avLst/>
            </a:prstGeom>
            <a:ln w="190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flipH="1">
              <a:off x="2876462" y="4967405"/>
              <a:ext cx="3627047" cy="0"/>
            </a:xfrm>
            <a:prstGeom prst="straightConnector1">
              <a:avLst/>
            </a:prstGeom>
            <a:ln w="190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6498164" y="4288806"/>
              <a:ext cx="0" cy="678599"/>
            </a:xfrm>
            <a:prstGeom prst="straightConnector1">
              <a:avLst/>
            </a:prstGeom>
            <a:ln w="190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2871117" y="4288806"/>
              <a:ext cx="0" cy="678599"/>
            </a:xfrm>
            <a:prstGeom prst="straightConnector1">
              <a:avLst/>
            </a:prstGeom>
            <a:ln w="190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71" name="Rounded Rectangle 28"/>
            <p:cNvSpPr/>
            <p:nvPr/>
          </p:nvSpPr>
          <p:spPr>
            <a:xfrm>
              <a:off x="5485171" y="4387701"/>
              <a:ext cx="1866859" cy="457200"/>
            </a:xfrm>
            <a:prstGeom prst="roundRect">
              <a:avLst/>
            </a:prstGeom>
            <a:solidFill>
              <a:schemeClr val="accent5"/>
            </a:solidFill>
            <a:ln w="28575" cap="flat" cmpd="sng" algn="ctr">
              <a:noFill/>
              <a:prstDash val="solid"/>
            </a:ln>
            <a:effectLst/>
          </p:spPr>
          <p:txBody>
            <a:bodyPr rtlCol="0" anchor="ctr"/>
            <a:lstStyle/>
            <a:p>
              <a:pPr algn="ctr" defTabSz="914400"/>
              <a:r>
                <a:rPr lang="en-US" sz="1100" kern="0" dirty="0">
                  <a:solidFill>
                    <a:schemeClr val="bg1"/>
                  </a:solidFill>
                </a:rPr>
                <a:t>Major impact PM, sponsor, &amp; stakeholder review</a:t>
              </a:r>
            </a:p>
          </p:txBody>
        </p:sp>
        <p:sp>
          <p:nvSpPr>
            <p:cNvPr id="22" name="Rounded Rectangle 28"/>
            <p:cNvSpPr/>
            <p:nvPr/>
          </p:nvSpPr>
          <p:spPr>
            <a:xfrm>
              <a:off x="2451914" y="4387701"/>
              <a:ext cx="1158700" cy="457200"/>
            </a:xfrm>
            <a:prstGeom prst="roundRect">
              <a:avLst/>
            </a:prstGeom>
            <a:solidFill>
              <a:schemeClr val="accent5"/>
            </a:solidFill>
            <a:ln w="28575" cap="flat" cmpd="sng" algn="ctr">
              <a:noFill/>
              <a:prstDash val="solid"/>
            </a:ln>
            <a:effectLst/>
          </p:spPr>
          <p:txBody>
            <a:bodyPr rtlCol="0" anchor="ctr"/>
            <a:lstStyle/>
            <a:p>
              <a:pPr algn="ctr" defTabSz="914400"/>
              <a:r>
                <a:rPr lang="en-US" sz="1100" kern="0" dirty="0">
                  <a:solidFill>
                    <a:schemeClr val="bg1"/>
                  </a:solidFill>
                </a:rPr>
                <a:t>Minor impact PM reviews</a:t>
              </a:r>
            </a:p>
          </p:txBody>
        </p:sp>
        <p:grpSp>
          <p:nvGrpSpPr>
            <p:cNvPr id="72" name="Group 71"/>
            <p:cNvGrpSpPr/>
            <p:nvPr/>
          </p:nvGrpSpPr>
          <p:grpSpPr>
            <a:xfrm>
              <a:off x="2273893" y="5228023"/>
              <a:ext cx="1468179" cy="476726"/>
              <a:chOff x="3391129" y="940570"/>
              <a:chExt cx="1441626" cy="476726"/>
            </a:xfrm>
          </p:grpSpPr>
          <p:sp>
            <p:nvSpPr>
              <p:cNvPr id="73" name="Rounded Rectangle 26"/>
              <p:cNvSpPr/>
              <p:nvPr/>
            </p:nvSpPr>
            <p:spPr>
              <a:xfrm>
                <a:off x="3413346" y="993123"/>
                <a:ext cx="1391687" cy="403828"/>
              </a:xfrm>
              <a:prstGeom prst="roundRect">
                <a:avLst/>
              </a:prstGeom>
              <a:solidFill>
                <a:schemeClr val="bg2">
                  <a:lumMod val="50000"/>
                </a:schemeClr>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74" name="TextBox 73"/>
              <p:cNvSpPr txBox="1"/>
              <p:nvPr/>
            </p:nvSpPr>
            <p:spPr>
              <a:xfrm>
                <a:off x="3391129" y="940570"/>
                <a:ext cx="1441626" cy="476726"/>
              </a:xfrm>
              <a:prstGeom prst="roundRect">
                <a:avLst/>
              </a:prstGeom>
              <a:solidFill>
                <a:schemeClr val="accent5"/>
              </a:solidFill>
            </p:spPr>
            <p:txBody>
              <a:bodyPr wrap="square" rtlCol="0">
                <a:spAutoFit/>
              </a:bodyPr>
              <a:lstStyle/>
              <a:p>
                <a:pPr algn="ctr"/>
                <a:r>
                  <a:rPr lang="en-US" sz="1100" dirty="0">
                    <a:solidFill>
                      <a:schemeClr val="bg1"/>
                    </a:solidFill>
                  </a:rPr>
                  <a:t>Build &amp; communicate the change</a:t>
                </a:r>
              </a:p>
            </p:txBody>
          </p:sp>
        </p:grpSp>
        <p:grpSp>
          <p:nvGrpSpPr>
            <p:cNvPr id="79" name="Group 78"/>
            <p:cNvGrpSpPr/>
            <p:nvPr/>
          </p:nvGrpSpPr>
          <p:grpSpPr>
            <a:xfrm>
              <a:off x="684941" y="4646515"/>
              <a:ext cx="1449755" cy="403828"/>
              <a:chOff x="-1768910" y="349750"/>
              <a:chExt cx="1506513" cy="403828"/>
            </a:xfrm>
          </p:grpSpPr>
          <p:sp>
            <p:nvSpPr>
              <p:cNvPr id="80" name="Rounded Rectangle 26"/>
              <p:cNvSpPr/>
              <p:nvPr/>
            </p:nvSpPr>
            <p:spPr>
              <a:xfrm>
                <a:off x="-1768910" y="349750"/>
                <a:ext cx="1472808" cy="403828"/>
              </a:xfrm>
              <a:prstGeom prst="roundRect">
                <a:avLst/>
              </a:prstGeom>
              <a:solidFill>
                <a:schemeClr val="accent5"/>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81" name="TextBox 80"/>
              <p:cNvSpPr txBox="1"/>
              <p:nvPr/>
            </p:nvSpPr>
            <p:spPr>
              <a:xfrm>
                <a:off x="-1758054" y="409030"/>
                <a:ext cx="1495657" cy="261610"/>
              </a:xfrm>
              <a:prstGeom prst="rect">
                <a:avLst/>
              </a:prstGeom>
              <a:noFill/>
            </p:spPr>
            <p:txBody>
              <a:bodyPr wrap="square" rtlCol="0">
                <a:spAutoFit/>
              </a:bodyPr>
              <a:lstStyle/>
              <a:p>
                <a:pPr algn="ctr"/>
                <a:r>
                  <a:rPr lang="en-US" sz="1100" dirty="0">
                    <a:solidFill>
                      <a:schemeClr val="bg1"/>
                    </a:solidFill>
                  </a:rPr>
                  <a:t>Rebalance the project</a:t>
                </a:r>
              </a:p>
            </p:txBody>
          </p:sp>
        </p:grpSp>
        <p:grpSp>
          <p:nvGrpSpPr>
            <p:cNvPr id="75" name="Group 74"/>
            <p:cNvGrpSpPr/>
            <p:nvPr/>
          </p:nvGrpSpPr>
          <p:grpSpPr>
            <a:xfrm>
              <a:off x="678885" y="5263695"/>
              <a:ext cx="1430014" cy="403828"/>
              <a:chOff x="-394322" y="966930"/>
              <a:chExt cx="1612462" cy="403828"/>
            </a:xfrm>
          </p:grpSpPr>
          <p:sp>
            <p:nvSpPr>
              <p:cNvPr id="76" name="Rounded Rectangle 26"/>
              <p:cNvSpPr/>
              <p:nvPr/>
            </p:nvSpPr>
            <p:spPr>
              <a:xfrm>
                <a:off x="-394322" y="966930"/>
                <a:ext cx="1596544" cy="403828"/>
              </a:xfrm>
              <a:prstGeom prst="roundRect">
                <a:avLst/>
              </a:prstGeom>
              <a:solidFill>
                <a:schemeClr val="accent5"/>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77" name="TextBox 76"/>
              <p:cNvSpPr txBox="1"/>
              <p:nvPr/>
            </p:nvSpPr>
            <p:spPr>
              <a:xfrm>
                <a:off x="-277517" y="1038039"/>
                <a:ext cx="1495657" cy="261610"/>
              </a:xfrm>
              <a:prstGeom prst="rect">
                <a:avLst/>
              </a:prstGeom>
              <a:noFill/>
            </p:spPr>
            <p:txBody>
              <a:bodyPr wrap="square" rtlCol="0">
                <a:spAutoFit/>
              </a:bodyPr>
              <a:lstStyle/>
              <a:p>
                <a:pPr algn="ctr"/>
                <a:r>
                  <a:rPr lang="en-US" sz="1100" dirty="0">
                    <a:solidFill>
                      <a:schemeClr val="bg1"/>
                    </a:solidFill>
                  </a:rPr>
                  <a:t>Execute the change</a:t>
                </a:r>
              </a:p>
            </p:txBody>
          </p:sp>
        </p:grpSp>
        <p:grpSp>
          <p:nvGrpSpPr>
            <p:cNvPr id="45" name="Group 44"/>
            <p:cNvGrpSpPr/>
            <p:nvPr/>
          </p:nvGrpSpPr>
          <p:grpSpPr>
            <a:xfrm>
              <a:off x="4075322" y="4967405"/>
              <a:ext cx="1040067" cy="1040067"/>
              <a:chOff x="2548648" y="2133600"/>
              <a:chExt cx="1040067" cy="1040067"/>
            </a:xfrm>
          </p:grpSpPr>
          <p:sp>
            <p:nvSpPr>
              <p:cNvPr id="46" name="Flowchart: Decision 45"/>
              <p:cNvSpPr>
                <a:spLocks noChangeAspect="1"/>
              </p:cNvSpPr>
              <p:nvPr/>
            </p:nvSpPr>
            <p:spPr>
              <a:xfrm>
                <a:off x="2548648" y="2133600"/>
                <a:ext cx="1040067" cy="1040067"/>
              </a:xfrm>
              <a:prstGeom prst="flowChartDecision">
                <a:avLst/>
              </a:prstGeom>
              <a:solidFill>
                <a:schemeClr val="accent3"/>
              </a:solidFill>
              <a:ln w="28575" cap="flat" cmpd="sng" algn="ctr">
                <a:solidFill>
                  <a:schemeClr val="bg2">
                    <a:lumMod val="95000"/>
                  </a:schemeClr>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47" name="Rectangle 46"/>
              <p:cNvSpPr/>
              <p:nvPr/>
            </p:nvSpPr>
            <p:spPr>
              <a:xfrm>
                <a:off x="2634360" y="2445884"/>
                <a:ext cx="877773" cy="430887"/>
              </a:xfrm>
              <a:prstGeom prst="rect">
                <a:avLst/>
              </a:prstGeom>
            </p:spPr>
            <p:txBody>
              <a:bodyPr wrap="square">
                <a:spAutoFit/>
              </a:bodyPr>
              <a:lstStyle/>
              <a:p>
                <a:pPr algn="ctr"/>
                <a:r>
                  <a:rPr lang="en-US" sz="1100" b="1" kern="0" dirty="0"/>
                  <a:t>Change  authorized?</a:t>
                </a:r>
                <a:endParaRPr lang="en-US" sz="1100" dirty="0"/>
              </a:p>
            </p:txBody>
          </p:sp>
        </p:grpSp>
        <p:sp>
          <p:nvSpPr>
            <p:cNvPr id="64" name="TextBox 63"/>
            <p:cNvSpPr txBox="1"/>
            <p:nvPr/>
          </p:nvSpPr>
          <p:spPr>
            <a:xfrm>
              <a:off x="4261045" y="1635797"/>
              <a:ext cx="682985" cy="769441"/>
            </a:xfrm>
            <a:prstGeom prst="rect">
              <a:avLst/>
            </a:prstGeom>
            <a:noFill/>
          </p:spPr>
          <p:txBody>
            <a:bodyPr wrap="square" rtlCol="0">
              <a:spAutoFit/>
            </a:bodyPr>
            <a:lstStyle/>
            <a:p>
              <a:pPr algn="ctr"/>
              <a:r>
                <a:rPr lang="en-US" sz="1100" b="1" kern="0" dirty="0"/>
                <a:t>Change request</a:t>
              </a:r>
            </a:p>
            <a:p>
              <a:pPr algn="ctr"/>
              <a:r>
                <a:rPr lang="en-US" sz="1100" b="1" kern="0" dirty="0"/>
                <a:t>passes filter?</a:t>
              </a:r>
              <a:endParaRPr lang="en-US" sz="1100" b="1" dirty="0"/>
            </a:p>
          </p:txBody>
        </p:sp>
        <p:cxnSp>
          <p:nvCxnSpPr>
            <p:cNvPr id="78" name="Straight Arrow Connector 77"/>
            <p:cNvCxnSpPr/>
            <p:nvPr/>
          </p:nvCxnSpPr>
          <p:spPr>
            <a:xfrm flipV="1">
              <a:off x="1833666" y="1240953"/>
              <a:ext cx="371629" cy="1438"/>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Rounded Rectangle 35"/>
            <p:cNvSpPr/>
            <p:nvPr/>
          </p:nvSpPr>
          <p:spPr>
            <a:xfrm>
              <a:off x="998278" y="960823"/>
              <a:ext cx="957358" cy="785744"/>
            </a:xfrm>
            <a:prstGeom prst="rect">
              <a:avLst/>
            </a:prstGeom>
            <a:solidFill>
              <a:schemeClr val="accent1"/>
            </a:solidFill>
            <a:ln w="28575" cap="flat" cmpd="sng" algn="ctr">
              <a:noFill/>
              <a:prstDash val="solid"/>
            </a:ln>
            <a:effectLst/>
          </p:spPr>
          <p:txBody>
            <a:bodyPr rtlCol="0" anchor="ctr"/>
            <a:lstStyle/>
            <a:p>
              <a:pPr algn="ctr" defTabSz="914400"/>
              <a:r>
                <a:rPr lang="en-US" sz="1100" kern="0" dirty="0">
                  <a:solidFill>
                    <a:schemeClr val="bg1"/>
                  </a:solidFill>
                </a:rPr>
                <a:t>Change Request Form</a:t>
              </a:r>
            </a:p>
          </p:txBody>
        </p:sp>
      </p:grpSp>
    </p:spTree>
    <p:extLst>
      <p:ext uri="{BB962C8B-B14F-4D97-AF65-F5344CB8AC3E}">
        <p14:creationId xmlns:p14="http://schemas.microsoft.com/office/powerpoint/2010/main" val="211151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Change Control Form</a:t>
            </a:r>
          </a:p>
        </p:txBody>
      </p:sp>
      <p:sp>
        <p:nvSpPr>
          <p:cNvPr id="2" name="Slide Number Placeholder 1"/>
          <p:cNvSpPr>
            <a:spLocks noGrp="1"/>
          </p:cNvSpPr>
          <p:nvPr>
            <p:ph type="sldNum" sz="quarter" idx="4"/>
          </p:nvPr>
        </p:nvSpPr>
        <p:spPr/>
        <p:txBody>
          <a:bodyPr/>
          <a:lstStyle/>
          <a:p>
            <a:fld id="{A8160BDD-7155-D744-B749-9730458604AD}" type="slidenum">
              <a:rPr lang="en-US" smtClean="0"/>
              <a:pPr/>
              <a:t>8</a:t>
            </a:fld>
            <a:endParaRPr lang="en-US" dirty="0"/>
          </a:p>
        </p:txBody>
      </p:sp>
      <p:sp>
        <p:nvSpPr>
          <p:cNvPr id="3" name="Content Placeholder 2"/>
          <p:cNvSpPr>
            <a:spLocks noGrp="1"/>
          </p:cNvSpPr>
          <p:nvPr>
            <p:ph idx="1"/>
          </p:nvPr>
        </p:nvSpPr>
        <p:spPr>
          <a:xfrm>
            <a:off x="341924" y="1307130"/>
            <a:ext cx="3696676" cy="4756786"/>
          </a:xfrm>
        </p:spPr>
        <p:txBody>
          <a:bodyPr/>
          <a:lstStyle/>
          <a:p>
            <a:r>
              <a:rPr lang="en-US" dirty="0"/>
              <a:t>Used to request a project change.</a:t>
            </a:r>
          </a:p>
          <a:p>
            <a:r>
              <a:rPr lang="en-US" dirty="0"/>
              <a:t>Generally referred to as </a:t>
            </a:r>
            <a:r>
              <a:rPr lang="en-US" i="1" dirty="0"/>
              <a:t>change request forms</a:t>
            </a:r>
            <a:r>
              <a:rPr lang="en-US" dirty="0"/>
              <a:t>.</a:t>
            </a:r>
          </a:p>
        </p:txBody>
      </p:sp>
      <p:pic>
        <p:nvPicPr>
          <p:cNvPr id="7" name="Picture 6"/>
          <p:cNvPicPr>
            <a:picLocks noChangeAspect="1"/>
          </p:cNvPicPr>
          <p:nvPr/>
        </p:nvPicPr>
        <p:blipFill>
          <a:blip r:embed="rId2"/>
          <a:stretch>
            <a:fillRect/>
          </a:stretch>
        </p:blipFill>
        <p:spPr>
          <a:xfrm>
            <a:off x="4281951" y="1260039"/>
            <a:ext cx="3914200" cy="5233794"/>
          </a:xfrm>
          <a:prstGeom prst="rect">
            <a:avLst/>
          </a:prstGeom>
        </p:spPr>
      </p:pic>
    </p:spTree>
    <p:extLst>
      <p:ext uri="{BB962C8B-B14F-4D97-AF65-F5344CB8AC3E}">
        <p14:creationId xmlns:p14="http://schemas.microsoft.com/office/powerpoint/2010/main" val="10898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type="title"/>
          </p:nvPr>
        </p:nvSpPr>
        <p:spPr/>
        <p:txBody>
          <a:bodyPr/>
          <a:lstStyle/>
          <a:p>
            <a:r>
              <a:rPr lang="en-US" altLang="en-US"/>
              <a:t>Advantages of Effective Change Management</a:t>
            </a:r>
            <a:endParaRPr lang="en-US" altLang="en-US" dirty="0"/>
          </a:p>
        </p:txBody>
      </p:sp>
      <p:sp>
        <p:nvSpPr>
          <p:cNvPr id="3" name="Slide Number Placeholder 2"/>
          <p:cNvSpPr>
            <a:spLocks noGrp="1"/>
          </p:cNvSpPr>
          <p:nvPr>
            <p:ph type="sldNum" sz="quarter" idx="4"/>
          </p:nvPr>
        </p:nvSpPr>
        <p:spPr/>
        <p:txBody>
          <a:bodyPr/>
          <a:lstStyle/>
          <a:p>
            <a:fld id="{A8160BDD-7155-D744-B749-9730458604AD}" type="slidenum">
              <a:rPr lang="en-US" smtClean="0"/>
              <a:pPr/>
              <a:t>9</a:t>
            </a:fld>
            <a:endParaRPr lang="en-US" dirty="0"/>
          </a:p>
        </p:txBody>
      </p:sp>
      <p:sp>
        <p:nvSpPr>
          <p:cNvPr id="2" name="Content Placeholder 1"/>
          <p:cNvSpPr>
            <a:spLocks noGrp="1"/>
          </p:cNvSpPr>
          <p:nvPr>
            <p:ph idx="1"/>
          </p:nvPr>
        </p:nvSpPr>
        <p:spPr/>
        <p:txBody>
          <a:bodyPr/>
          <a:lstStyle/>
          <a:p>
            <a:r>
              <a:rPr lang="en-US"/>
              <a:t>Faster response time.</a:t>
            </a:r>
          </a:p>
          <a:p>
            <a:r>
              <a:rPr lang="en-US"/>
              <a:t>Maximum traceability of changes.</a:t>
            </a:r>
          </a:p>
          <a:p>
            <a:r>
              <a:rPr lang="en-US"/>
              <a:t>Increased team awareness of change needs.</a:t>
            </a:r>
          </a:p>
          <a:p>
            <a:r>
              <a:rPr lang="en-US"/>
              <a:t>Increased engagement of team and stakeholders.</a:t>
            </a:r>
          </a:p>
          <a:p>
            <a:r>
              <a:rPr lang="en-US"/>
              <a:t>Better team support for change requirements.</a:t>
            </a:r>
          </a:p>
          <a:p>
            <a:r>
              <a:rPr lang="en-US"/>
              <a:t>Organizational framework for moving forward effectively.</a:t>
            </a:r>
            <a:endParaRPr lang="en-US" dirty="0"/>
          </a:p>
        </p:txBody>
      </p:sp>
      <p:pic>
        <p:nvPicPr>
          <p:cNvPr id="165892" name="Picture 4" descr="group-meeting-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114800"/>
            <a:ext cx="29241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252390"/>
      </p:ext>
    </p:extLst>
  </p:cSld>
  <p:clrMapOvr>
    <a:masterClrMapping/>
  </p:clrMapOvr>
</p:sld>
</file>

<file path=ppt/theme/theme1.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A7B58FB6-96A1-4839-BF62-68814BAFB378}" vid="{BBEF813D-8056-4871-BD8D-94183E3F05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644</TotalTime>
  <Words>1548</Words>
  <Application>Microsoft Office PowerPoint</Application>
  <PresentationFormat>On-screen Show (4:3)</PresentationFormat>
  <Paragraphs>229</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Myriad Pro</vt:lpstr>
      <vt:lpstr>Wingdings</vt:lpstr>
      <vt:lpstr>LO-CompTIA</vt:lpstr>
      <vt:lpstr>Monitoring and Controlling Project Performance</vt:lpstr>
      <vt:lpstr>Best Practices of Monitoring and Controlling Project Work</vt:lpstr>
      <vt:lpstr>Technical Performance Measurement</vt:lpstr>
      <vt:lpstr>Guidelines for Monitoring and Controlling Project Work</vt:lpstr>
      <vt:lpstr>PowerPoint Presentation</vt:lpstr>
      <vt:lpstr>The Change Management Process</vt:lpstr>
      <vt:lpstr>The Change Management Process Flowchart</vt:lpstr>
      <vt:lpstr>Change Control Form</vt:lpstr>
      <vt:lpstr>Advantages of Effective Change Management</vt:lpstr>
      <vt:lpstr>The Impact Analysis Process</vt:lpstr>
      <vt:lpstr>Scope Creep</vt:lpstr>
      <vt:lpstr>Formal Acceptance of Project Work</vt:lpstr>
      <vt:lpstr>Guidelines for Managing Project Changes</vt:lpstr>
      <vt:lpstr>PowerPoint Presentation</vt:lpstr>
      <vt:lpstr>Performance Measurement Tools</vt:lpstr>
      <vt:lpstr>A Dashboard Example</vt:lpstr>
      <vt:lpstr>Budget Forecasts</vt:lpstr>
      <vt:lpstr>Forecasting Methods</vt:lpstr>
      <vt:lpstr>Reporting Systems</vt:lpstr>
      <vt:lpstr>Report Types</vt:lpstr>
      <vt:lpstr>Performance Reports</vt:lpstr>
      <vt:lpstr>Types of Performance Reports</vt:lpstr>
      <vt:lpstr>Performance Report Components</vt:lpstr>
      <vt:lpstr>Benefits of Creating Performance Reports</vt:lpstr>
      <vt:lpstr>Guidelines for Reporting Project Performance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to Develop the Project Schedule</dc:title>
  <dc:creator>Laurie Perry</dc:creator>
  <cp:lastModifiedBy>Laurie Perry</cp:lastModifiedBy>
  <cp:revision>81</cp:revision>
  <dcterms:created xsi:type="dcterms:W3CDTF">2016-08-01T18:03:00Z</dcterms:created>
  <dcterms:modified xsi:type="dcterms:W3CDTF">2018-06-15T18:33:24Z</dcterms:modified>
</cp:coreProperties>
</file>