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1"/>
  </p:notesMasterIdLst>
  <p:handoutMasterIdLst>
    <p:handoutMasterId r:id="rId52"/>
  </p:handoutMasterIdLst>
  <p:sldIdLst>
    <p:sldId id="261" r:id="rId2"/>
    <p:sldId id="262" r:id="rId3"/>
    <p:sldId id="263" r:id="rId4"/>
    <p:sldId id="264" r:id="rId5"/>
    <p:sldId id="326" r:id="rId6"/>
    <p:sldId id="265" r:id="rId7"/>
    <p:sldId id="266" r:id="rId8"/>
    <p:sldId id="267" r:id="rId9"/>
    <p:sldId id="322" r:id="rId10"/>
    <p:sldId id="268" r:id="rId11"/>
    <p:sldId id="269" r:id="rId12"/>
    <p:sldId id="271" r:id="rId13"/>
    <p:sldId id="272" r:id="rId14"/>
    <p:sldId id="273" r:id="rId15"/>
    <p:sldId id="317" r:id="rId16"/>
    <p:sldId id="330" r:id="rId17"/>
    <p:sldId id="277" r:id="rId18"/>
    <p:sldId id="284" r:id="rId19"/>
    <p:sldId id="332" r:id="rId20"/>
    <p:sldId id="321" r:id="rId21"/>
    <p:sldId id="318" r:id="rId22"/>
    <p:sldId id="285" r:id="rId23"/>
    <p:sldId id="290" r:id="rId24"/>
    <p:sldId id="319" r:id="rId25"/>
    <p:sldId id="283" r:id="rId26"/>
    <p:sldId id="320" r:id="rId27"/>
    <p:sldId id="296" r:id="rId28"/>
    <p:sldId id="333" r:id="rId29"/>
    <p:sldId id="324" r:id="rId30"/>
    <p:sldId id="327" r:id="rId31"/>
    <p:sldId id="331" r:id="rId32"/>
    <p:sldId id="298" r:id="rId33"/>
    <p:sldId id="299" r:id="rId34"/>
    <p:sldId id="301" r:id="rId35"/>
    <p:sldId id="302" r:id="rId36"/>
    <p:sldId id="304" r:id="rId37"/>
    <p:sldId id="303" r:id="rId38"/>
    <p:sldId id="307" r:id="rId39"/>
    <p:sldId id="305" r:id="rId40"/>
    <p:sldId id="306" r:id="rId41"/>
    <p:sldId id="309" r:id="rId42"/>
    <p:sldId id="310" r:id="rId43"/>
    <p:sldId id="311" r:id="rId44"/>
    <p:sldId id="312" r:id="rId45"/>
    <p:sldId id="313" r:id="rId46"/>
    <p:sldId id="314" r:id="rId47"/>
    <p:sldId id="315" r:id="rId48"/>
    <p:sldId id="334" r:id="rId49"/>
    <p:sldId id="260"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F79"/>
    <a:srgbClr val="898989"/>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3326" autoAdjust="0"/>
  </p:normalViewPr>
  <p:slideViewPr>
    <p:cSldViewPr>
      <p:cViewPr varScale="1">
        <p:scale>
          <a:sx n="103" d="100"/>
          <a:sy n="103" d="100"/>
        </p:scale>
        <p:origin x="1236" y="108"/>
      </p:cViewPr>
      <p:guideLst>
        <p:guide orient="horz" pos="2160"/>
        <p:guide pos="2880"/>
      </p:guideLst>
    </p:cSldViewPr>
  </p:slideViewPr>
  <p:outlineViewPr>
    <p:cViewPr>
      <p:scale>
        <a:sx n="33" d="100"/>
        <a:sy n="33" d="100"/>
      </p:scale>
      <p:origin x="0" y="-7260"/>
    </p:cViewPr>
    <p:sldLst>
      <p:sld r:id="rId1" collapse="1"/>
    </p:sldLst>
  </p:outlineViewPr>
  <p:notesTextViewPr>
    <p:cViewPr>
      <p:scale>
        <a:sx n="100" d="100"/>
        <a:sy n="100" d="100"/>
      </p:scale>
      <p:origin x="0" y="0"/>
    </p:cViewPr>
  </p:notesTextViewPr>
  <p:sorterViewPr>
    <p:cViewPr>
      <p:scale>
        <a:sx n="120" d="100"/>
        <a:sy n="120" d="100"/>
      </p:scale>
      <p:origin x="0" y="-280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5FBA6F-9EBC-4159-8A36-A025A642303A}" type="doc">
      <dgm:prSet loTypeId="urn:microsoft.com/office/officeart/2005/8/layout/funnel1" loCatId="relationship" qsTypeId="urn:microsoft.com/office/officeart/2005/8/quickstyle/simple1" qsCatId="simple" csTypeId="urn:microsoft.com/office/officeart/2005/8/colors/colorful1" csCatId="colorful" phldr="1"/>
      <dgm:spPr/>
      <dgm:t>
        <a:bodyPr/>
        <a:lstStyle/>
        <a:p>
          <a:endParaRPr lang="en-US"/>
        </a:p>
      </dgm:t>
    </dgm:pt>
    <dgm:pt modelId="{2C3D6877-0E49-4770-A08C-B233B2BD3A15}">
      <dgm:prSet phldrT="[Text]"/>
      <dgm:spPr>
        <a:solidFill>
          <a:schemeClr val="accent5"/>
        </a:solidFill>
      </dgm:spPr>
      <dgm:t>
        <a:bodyPr/>
        <a:lstStyle/>
        <a:p>
          <a:r>
            <a:rPr lang="en-US" dirty="0"/>
            <a:t>PV</a:t>
          </a:r>
        </a:p>
      </dgm:t>
    </dgm:pt>
    <dgm:pt modelId="{AB365F3A-E6C1-4E66-B3C6-66872E8DDB71}" type="parTrans" cxnId="{70924D9F-CCD0-417C-9DF7-2BE4DEEBEA46}">
      <dgm:prSet/>
      <dgm:spPr/>
      <dgm:t>
        <a:bodyPr/>
        <a:lstStyle/>
        <a:p>
          <a:endParaRPr lang="en-US"/>
        </a:p>
      </dgm:t>
    </dgm:pt>
    <dgm:pt modelId="{76685EB6-3C0E-47C4-A7F0-3AA59D819C24}" type="sibTrans" cxnId="{70924D9F-CCD0-417C-9DF7-2BE4DEEBEA46}">
      <dgm:prSet/>
      <dgm:spPr/>
      <dgm:t>
        <a:bodyPr/>
        <a:lstStyle/>
        <a:p>
          <a:endParaRPr lang="en-US"/>
        </a:p>
      </dgm:t>
    </dgm:pt>
    <dgm:pt modelId="{55AA021D-AFB8-4739-90E0-EB201EB76EF5}">
      <dgm:prSet phldrT="[Text]"/>
      <dgm:spPr>
        <a:solidFill>
          <a:schemeClr val="accent1"/>
        </a:solidFill>
      </dgm:spPr>
      <dgm:t>
        <a:bodyPr/>
        <a:lstStyle/>
        <a:p>
          <a:r>
            <a:rPr lang="en-US" dirty="0"/>
            <a:t>AC</a:t>
          </a:r>
        </a:p>
      </dgm:t>
    </dgm:pt>
    <dgm:pt modelId="{DE72B22E-C151-443B-8387-FAC69FDB253C}" type="parTrans" cxnId="{DDE8D82F-BA1C-42F3-8C87-BFEB3BF98C63}">
      <dgm:prSet/>
      <dgm:spPr/>
      <dgm:t>
        <a:bodyPr/>
        <a:lstStyle/>
        <a:p>
          <a:endParaRPr lang="en-US"/>
        </a:p>
      </dgm:t>
    </dgm:pt>
    <dgm:pt modelId="{CBE87FB1-3703-4CD8-A5C5-B2C3482E63D9}" type="sibTrans" cxnId="{DDE8D82F-BA1C-42F3-8C87-BFEB3BF98C63}">
      <dgm:prSet/>
      <dgm:spPr/>
      <dgm:t>
        <a:bodyPr/>
        <a:lstStyle/>
        <a:p>
          <a:endParaRPr lang="en-US"/>
        </a:p>
      </dgm:t>
    </dgm:pt>
    <dgm:pt modelId="{B9EDCA70-851B-43E1-89C9-95D0EA445682}">
      <dgm:prSet phldrT="[Text]"/>
      <dgm:spPr/>
      <dgm:t>
        <a:bodyPr/>
        <a:lstStyle/>
        <a:p>
          <a:r>
            <a:rPr lang="en-US" dirty="0"/>
            <a:t>EV</a:t>
          </a:r>
        </a:p>
      </dgm:t>
    </dgm:pt>
    <dgm:pt modelId="{43C8786F-F61C-4097-A4C2-04BD4BC882D3}" type="parTrans" cxnId="{540F2333-D869-4CA4-B885-D0E6967BD040}">
      <dgm:prSet/>
      <dgm:spPr/>
      <dgm:t>
        <a:bodyPr/>
        <a:lstStyle/>
        <a:p>
          <a:endParaRPr lang="en-US"/>
        </a:p>
      </dgm:t>
    </dgm:pt>
    <dgm:pt modelId="{B926F44D-E74B-40F6-A107-AFED51FCE530}" type="sibTrans" cxnId="{540F2333-D869-4CA4-B885-D0E6967BD040}">
      <dgm:prSet/>
      <dgm:spPr/>
      <dgm:t>
        <a:bodyPr/>
        <a:lstStyle/>
        <a:p>
          <a:endParaRPr lang="en-US"/>
        </a:p>
      </dgm:t>
    </dgm:pt>
    <dgm:pt modelId="{F26B22B6-005B-491F-A6F1-862CEF21F160}">
      <dgm:prSet phldrT="[Text]"/>
      <dgm:spPr/>
      <dgm:t>
        <a:bodyPr/>
        <a:lstStyle/>
        <a:p>
          <a:r>
            <a:rPr lang="en-US" dirty="0"/>
            <a:t>Schedule and Cost Variance</a:t>
          </a:r>
        </a:p>
      </dgm:t>
    </dgm:pt>
    <dgm:pt modelId="{A5AAEE22-C9B1-47CA-9D28-CF549E7813C0}" type="parTrans" cxnId="{C73E1E0C-619D-4B1C-A0EB-162CBDE38957}">
      <dgm:prSet/>
      <dgm:spPr/>
      <dgm:t>
        <a:bodyPr/>
        <a:lstStyle/>
        <a:p>
          <a:endParaRPr lang="en-US"/>
        </a:p>
      </dgm:t>
    </dgm:pt>
    <dgm:pt modelId="{5FD9C7D6-A58F-4157-B50E-3ADB16980E35}" type="sibTrans" cxnId="{C73E1E0C-619D-4B1C-A0EB-162CBDE38957}">
      <dgm:prSet/>
      <dgm:spPr/>
      <dgm:t>
        <a:bodyPr/>
        <a:lstStyle/>
        <a:p>
          <a:endParaRPr lang="en-US"/>
        </a:p>
      </dgm:t>
    </dgm:pt>
    <dgm:pt modelId="{9335E0FB-7B69-42CE-BC13-A1F05E803A09}" type="pres">
      <dgm:prSet presAssocID="{6E5FBA6F-9EBC-4159-8A36-A025A642303A}" presName="Name0" presStyleCnt="0">
        <dgm:presLayoutVars>
          <dgm:chMax val="4"/>
          <dgm:resizeHandles val="exact"/>
        </dgm:presLayoutVars>
      </dgm:prSet>
      <dgm:spPr/>
    </dgm:pt>
    <dgm:pt modelId="{14DF3B9E-DC1C-4F9D-8DC6-6C980FE2738E}" type="pres">
      <dgm:prSet presAssocID="{6E5FBA6F-9EBC-4159-8A36-A025A642303A}" presName="ellipse" presStyleLbl="trBgShp" presStyleIdx="0" presStyleCnt="1"/>
      <dgm:spPr/>
    </dgm:pt>
    <dgm:pt modelId="{A5E76DC1-ECC2-4F54-939F-277CF48E360A}" type="pres">
      <dgm:prSet presAssocID="{6E5FBA6F-9EBC-4159-8A36-A025A642303A}" presName="arrow1" presStyleLbl="fgShp" presStyleIdx="0" presStyleCnt="1"/>
      <dgm:spPr/>
    </dgm:pt>
    <dgm:pt modelId="{1891F44E-4F78-42E6-BAEA-4EDED6169967}" type="pres">
      <dgm:prSet presAssocID="{6E5FBA6F-9EBC-4159-8A36-A025A642303A}" presName="rectangle" presStyleLbl="revTx" presStyleIdx="0" presStyleCnt="1">
        <dgm:presLayoutVars>
          <dgm:bulletEnabled val="1"/>
        </dgm:presLayoutVars>
      </dgm:prSet>
      <dgm:spPr/>
    </dgm:pt>
    <dgm:pt modelId="{0119C854-6303-4FED-9351-F4181295FD6C}" type="pres">
      <dgm:prSet presAssocID="{55AA021D-AFB8-4739-90E0-EB201EB76EF5}" presName="item1" presStyleLbl="node1" presStyleIdx="0" presStyleCnt="3">
        <dgm:presLayoutVars>
          <dgm:bulletEnabled val="1"/>
        </dgm:presLayoutVars>
      </dgm:prSet>
      <dgm:spPr/>
    </dgm:pt>
    <dgm:pt modelId="{3592011A-624E-4F60-ADF8-D5722CBB261B}" type="pres">
      <dgm:prSet presAssocID="{B9EDCA70-851B-43E1-89C9-95D0EA445682}" presName="item2" presStyleLbl="node1" presStyleIdx="1" presStyleCnt="3">
        <dgm:presLayoutVars>
          <dgm:bulletEnabled val="1"/>
        </dgm:presLayoutVars>
      </dgm:prSet>
      <dgm:spPr/>
    </dgm:pt>
    <dgm:pt modelId="{588B5659-10EA-49DA-BB4E-F5DC0FBFEBC6}" type="pres">
      <dgm:prSet presAssocID="{F26B22B6-005B-491F-A6F1-862CEF21F160}" presName="item3" presStyleLbl="node1" presStyleIdx="2" presStyleCnt="3">
        <dgm:presLayoutVars>
          <dgm:bulletEnabled val="1"/>
        </dgm:presLayoutVars>
      </dgm:prSet>
      <dgm:spPr/>
    </dgm:pt>
    <dgm:pt modelId="{45050E3F-4838-47D3-BFCF-0F958C520C72}" type="pres">
      <dgm:prSet presAssocID="{6E5FBA6F-9EBC-4159-8A36-A025A642303A}" presName="funnel" presStyleLbl="trAlignAcc1" presStyleIdx="0" presStyleCnt="1"/>
      <dgm:spPr/>
    </dgm:pt>
  </dgm:ptLst>
  <dgm:cxnLst>
    <dgm:cxn modelId="{C73E1E0C-619D-4B1C-A0EB-162CBDE38957}" srcId="{6E5FBA6F-9EBC-4159-8A36-A025A642303A}" destId="{F26B22B6-005B-491F-A6F1-862CEF21F160}" srcOrd="3" destOrd="0" parTransId="{A5AAEE22-C9B1-47CA-9D28-CF549E7813C0}" sibTransId="{5FD9C7D6-A58F-4157-B50E-3ADB16980E35}"/>
    <dgm:cxn modelId="{F4887B17-CBB2-4347-A843-A88571F71FEC}" type="presOf" srcId="{6E5FBA6F-9EBC-4159-8A36-A025A642303A}" destId="{9335E0FB-7B69-42CE-BC13-A1F05E803A09}" srcOrd="0" destOrd="0" presId="urn:microsoft.com/office/officeart/2005/8/layout/funnel1"/>
    <dgm:cxn modelId="{DDE8D82F-BA1C-42F3-8C87-BFEB3BF98C63}" srcId="{6E5FBA6F-9EBC-4159-8A36-A025A642303A}" destId="{55AA021D-AFB8-4739-90E0-EB201EB76EF5}" srcOrd="1" destOrd="0" parTransId="{DE72B22E-C151-443B-8387-FAC69FDB253C}" sibTransId="{CBE87FB1-3703-4CD8-A5C5-B2C3482E63D9}"/>
    <dgm:cxn modelId="{540F2333-D869-4CA4-B885-D0E6967BD040}" srcId="{6E5FBA6F-9EBC-4159-8A36-A025A642303A}" destId="{B9EDCA70-851B-43E1-89C9-95D0EA445682}" srcOrd="2" destOrd="0" parTransId="{43C8786F-F61C-4097-A4C2-04BD4BC882D3}" sibTransId="{B926F44D-E74B-40F6-A107-AFED51FCE530}"/>
    <dgm:cxn modelId="{D8B3B26F-DC23-493D-B73E-4B1F093B4E98}" type="presOf" srcId="{2C3D6877-0E49-4770-A08C-B233B2BD3A15}" destId="{588B5659-10EA-49DA-BB4E-F5DC0FBFEBC6}" srcOrd="0" destOrd="0" presId="urn:microsoft.com/office/officeart/2005/8/layout/funnel1"/>
    <dgm:cxn modelId="{70924D9F-CCD0-417C-9DF7-2BE4DEEBEA46}" srcId="{6E5FBA6F-9EBC-4159-8A36-A025A642303A}" destId="{2C3D6877-0E49-4770-A08C-B233B2BD3A15}" srcOrd="0" destOrd="0" parTransId="{AB365F3A-E6C1-4E66-B3C6-66872E8DDB71}" sibTransId="{76685EB6-3C0E-47C4-A7F0-3AA59D819C24}"/>
    <dgm:cxn modelId="{0FF9C2A4-71F8-497A-8296-7BFA24B3105E}" type="presOf" srcId="{B9EDCA70-851B-43E1-89C9-95D0EA445682}" destId="{0119C854-6303-4FED-9351-F4181295FD6C}" srcOrd="0" destOrd="0" presId="urn:microsoft.com/office/officeart/2005/8/layout/funnel1"/>
    <dgm:cxn modelId="{66510FF3-62DA-47C8-B31C-661EF463550A}" type="presOf" srcId="{F26B22B6-005B-491F-A6F1-862CEF21F160}" destId="{1891F44E-4F78-42E6-BAEA-4EDED6169967}" srcOrd="0" destOrd="0" presId="urn:microsoft.com/office/officeart/2005/8/layout/funnel1"/>
    <dgm:cxn modelId="{6CEE53F7-7B58-474D-8159-E558A2866838}" type="presOf" srcId="{55AA021D-AFB8-4739-90E0-EB201EB76EF5}" destId="{3592011A-624E-4F60-ADF8-D5722CBB261B}" srcOrd="0" destOrd="0" presId="urn:microsoft.com/office/officeart/2005/8/layout/funnel1"/>
    <dgm:cxn modelId="{746FE14A-A1D1-4B32-91FD-DBADAA899712}" type="presParOf" srcId="{9335E0FB-7B69-42CE-BC13-A1F05E803A09}" destId="{14DF3B9E-DC1C-4F9D-8DC6-6C980FE2738E}" srcOrd="0" destOrd="0" presId="urn:microsoft.com/office/officeart/2005/8/layout/funnel1"/>
    <dgm:cxn modelId="{402473AA-5EB7-4731-AE62-9DCC30D8A6DA}" type="presParOf" srcId="{9335E0FB-7B69-42CE-BC13-A1F05E803A09}" destId="{A5E76DC1-ECC2-4F54-939F-277CF48E360A}" srcOrd="1" destOrd="0" presId="urn:microsoft.com/office/officeart/2005/8/layout/funnel1"/>
    <dgm:cxn modelId="{5598C54D-45C6-411C-B43D-6538EC4EB0D1}" type="presParOf" srcId="{9335E0FB-7B69-42CE-BC13-A1F05E803A09}" destId="{1891F44E-4F78-42E6-BAEA-4EDED6169967}" srcOrd="2" destOrd="0" presId="urn:microsoft.com/office/officeart/2005/8/layout/funnel1"/>
    <dgm:cxn modelId="{4CB54B1F-9620-41B6-B7F6-C21CCF0581F0}" type="presParOf" srcId="{9335E0FB-7B69-42CE-BC13-A1F05E803A09}" destId="{0119C854-6303-4FED-9351-F4181295FD6C}" srcOrd="3" destOrd="0" presId="urn:microsoft.com/office/officeart/2005/8/layout/funnel1"/>
    <dgm:cxn modelId="{6AFDCABF-1642-4863-8CBD-1E33C00126B6}" type="presParOf" srcId="{9335E0FB-7B69-42CE-BC13-A1F05E803A09}" destId="{3592011A-624E-4F60-ADF8-D5722CBB261B}" srcOrd="4" destOrd="0" presId="urn:microsoft.com/office/officeart/2005/8/layout/funnel1"/>
    <dgm:cxn modelId="{3DBD25DC-F102-4373-B57F-578C2A5B8F4B}" type="presParOf" srcId="{9335E0FB-7B69-42CE-BC13-A1F05E803A09}" destId="{588B5659-10EA-49DA-BB4E-F5DC0FBFEBC6}" srcOrd="5" destOrd="0" presId="urn:microsoft.com/office/officeart/2005/8/layout/funnel1"/>
    <dgm:cxn modelId="{768CD702-3433-4A1C-9993-07C615F56A52}" type="presParOf" srcId="{9335E0FB-7B69-42CE-BC13-A1F05E803A09}" destId="{45050E3F-4838-47D3-BFCF-0F958C520C72}"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F3B9E-DC1C-4F9D-8DC6-6C980FE2738E}">
      <dsp:nvSpPr>
        <dsp:cNvPr id="0" name=""/>
        <dsp:cNvSpPr/>
      </dsp:nvSpPr>
      <dsp:spPr>
        <a:xfrm>
          <a:off x="1322294" y="150404"/>
          <a:ext cx="2984955" cy="103663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E76DC1-ECC2-4F54-939F-277CF48E360A}">
      <dsp:nvSpPr>
        <dsp:cNvPr id="0" name=""/>
        <dsp:cNvSpPr/>
      </dsp:nvSpPr>
      <dsp:spPr>
        <a:xfrm>
          <a:off x="2530160" y="2688773"/>
          <a:ext cx="578479" cy="370227"/>
        </a:xfrm>
        <a:prstGeom prst="down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91F44E-4F78-42E6-BAEA-4EDED6169967}">
      <dsp:nvSpPr>
        <dsp:cNvPr id="0" name=""/>
        <dsp:cNvSpPr/>
      </dsp:nvSpPr>
      <dsp:spPr>
        <a:xfrm>
          <a:off x="1431048" y="2984955"/>
          <a:ext cx="2776702" cy="694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Schedule and Cost Variance</a:t>
          </a:r>
        </a:p>
      </dsp:txBody>
      <dsp:txXfrm>
        <a:off x="1431048" y="2984955"/>
        <a:ext cx="2776702" cy="694175"/>
      </dsp:txXfrm>
    </dsp:sp>
    <dsp:sp modelId="{0119C854-6303-4FED-9351-F4181295FD6C}">
      <dsp:nvSpPr>
        <dsp:cNvPr id="0" name=""/>
        <dsp:cNvSpPr/>
      </dsp:nvSpPr>
      <dsp:spPr>
        <a:xfrm>
          <a:off x="2407522" y="1267101"/>
          <a:ext cx="1041263" cy="104126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EV</a:t>
          </a:r>
        </a:p>
      </dsp:txBody>
      <dsp:txXfrm>
        <a:off x="2560011" y="1419590"/>
        <a:ext cx="736285" cy="736285"/>
      </dsp:txXfrm>
    </dsp:sp>
    <dsp:sp modelId="{3592011A-624E-4F60-ADF8-D5722CBB261B}">
      <dsp:nvSpPr>
        <dsp:cNvPr id="0" name=""/>
        <dsp:cNvSpPr/>
      </dsp:nvSpPr>
      <dsp:spPr>
        <a:xfrm>
          <a:off x="1662440" y="485922"/>
          <a:ext cx="1041263" cy="1041263"/>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AC</a:t>
          </a:r>
        </a:p>
      </dsp:txBody>
      <dsp:txXfrm>
        <a:off x="1814929" y="638411"/>
        <a:ext cx="736285" cy="736285"/>
      </dsp:txXfrm>
    </dsp:sp>
    <dsp:sp modelId="{588B5659-10EA-49DA-BB4E-F5DC0FBFEBC6}">
      <dsp:nvSpPr>
        <dsp:cNvPr id="0" name=""/>
        <dsp:cNvSpPr/>
      </dsp:nvSpPr>
      <dsp:spPr>
        <a:xfrm>
          <a:off x="2726843" y="234168"/>
          <a:ext cx="1041263" cy="1041263"/>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PV</a:t>
          </a:r>
        </a:p>
      </dsp:txBody>
      <dsp:txXfrm>
        <a:off x="2879332" y="386657"/>
        <a:ext cx="736285" cy="736285"/>
      </dsp:txXfrm>
    </dsp:sp>
    <dsp:sp modelId="{45050E3F-4838-47D3-BFCF-0F958C520C72}">
      <dsp:nvSpPr>
        <dsp:cNvPr id="0" name=""/>
        <dsp:cNvSpPr/>
      </dsp:nvSpPr>
      <dsp:spPr>
        <a:xfrm>
          <a:off x="1199656" y="23139"/>
          <a:ext cx="3239486" cy="2591589"/>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F75AEF-6AF8-074D-A4DB-F71FD6F9C37D}" type="datetimeFigureOut">
              <a:rPr lang="en-US" smtClean="0"/>
              <a:t>6/15/2018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5D9A6D-5233-6641-90BA-8328590F05DD}" type="slidenum">
              <a:rPr lang="en-US" smtClean="0"/>
              <a:t>‹#›</a:t>
            </a:fld>
            <a:endParaRPr lang="en-US" dirty="0"/>
          </a:p>
        </p:txBody>
      </p:sp>
    </p:spTree>
    <p:extLst>
      <p:ext uri="{BB962C8B-B14F-4D97-AF65-F5344CB8AC3E}">
        <p14:creationId xmlns:p14="http://schemas.microsoft.com/office/powerpoint/2010/main" val="53854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E85D-3A3F-7B46-A18E-DF160D9D2CC7}" type="datetimeFigureOut">
              <a:rPr lang="en-US" smtClean="0"/>
              <a:t>6/15/2018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DA35F-9E58-5D40-92C1-D8C7631003B0}" type="slidenum">
              <a:rPr lang="en-US" smtClean="0"/>
              <a:t>‹#›</a:t>
            </a:fld>
            <a:endParaRPr lang="en-US" dirty="0"/>
          </a:p>
        </p:txBody>
      </p:sp>
    </p:spTree>
    <p:extLst>
      <p:ext uri="{BB962C8B-B14F-4D97-AF65-F5344CB8AC3E}">
        <p14:creationId xmlns:p14="http://schemas.microsoft.com/office/powerpoint/2010/main" val="2690310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CD61C7-FC6D-49CA-A35E-B7D770BDECF0}" type="slidenum">
              <a:rPr lang="en-US" altLang="en-US"/>
              <a:pPr/>
              <a:t>3</a:t>
            </a:fld>
            <a:endParaRPr lang="en-US" altLang="en-US" dirty="0"/>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447218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09B508-68FA-406A-819E-C37AFACBAD1B}" type="slidenum">
              <a:rPr lang="en-US" altLang="en-US"/>
              <a:pPr/>
              <a:t>43</a:t>
            </a:fld>
            <a:endParaRPr lang="en-US" altLang="en-US" dirty="0"/>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195979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85D4C-0E27-4588-9B12-AD04795033FE}" type="slidenum">
              <a:rPr lang="en-US" altLang="en-US"/>
              <a:pPr/>
              <a:t>44</a:t>
            </a:fld>
            <a:endParaRPr lang="en-US" altLang="en-US" dirty="0"/>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602014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FC271D-43E6-4A05-8FCB-FCC8F6BF4093}" type="slidenum">
              <a:rPr lang="en-US" altLang="en-US"/>
              <a:pPr/>
              <a:t>46</a:t>
            </a:fld>
            <a:endParaRPr lang="en-US" altLang="en-US" dirty="0"/>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515324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F09886-ECCB-4932-92C8-EFC823233A5A}" type="slidenum">
              <a:rPr lang="en-US" altLang="en-US"/>
              <a:pPr/>
              <a:t>47</a:t>
            </a:fld>
            <a:endParaRPr lang="en-US" altLang="en-US" dirty="0"/>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70692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33960-1CC2-4B5D-A94A-17E040403F80}" type="slidenum">
              <a:rPr lang="en-US" altLang="en-US"/>
              <a:pPr/>
              <a:t>5</a:t>
            </a:fld>
            <a:endParaRPr lang="en-US" altLang="en-US" dirty="0"/>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706203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A103-C016-4EEE-BEEE-9EE372D89500}" type="slidenum">
              <a:rPr lang="en-US" altLang="en-US"/>
              <a:pPr/>
              <a:t>17</a:t>
            </a:fld>
            <a:endParaRPr lang="en-US" altLang="en-US" dirty="0"/>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67605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33FE5-4981-499F-B41C-7BCE3DABA32C}" type="slidenum">
              <a:rPr lang="en-US" altLang="en-US"/>
              <a:pPr/>
              <a:t>18</a:t>
            </a:fld>
            <a:endParaRPr lang="en-US" altLang="en-US" dirty="0"/>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844533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8A8A92-8EA7-4BC6-B99D-DD3EB3DAE0AF}" type="slidenum">
              <a:rPr lang="en-US" altLang="en-US"/>
              <a:pPr/>
              <a:t>22</a:t>
            </a:fld>
            <a:endParaRPr lang="en-US" altLang="en-US" dirty="0"/>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005625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82BBC7-2F7A-4D4C-B242-400272DC7C5C}" type="slidenum">
              <a:rPr lang="en-US" altLang="en-US"/>
              <a:pPr/>
              <a:t>23</a:t>
            </a:fld>
            <a:endParaRPr lang="en-US" altLang="en-US" dirty="0"/>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322844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82BBC7-2F7A-4D4C-B242-400272DC7C5C}" type="slidenum">
              <a:rPr lang="en-US" altLang="en-US"/>
              <a:pPr/>
              <a:t>24</a:t>
            </a:fld>
            <a:endParaRPr lang="en-US" altLang="en-US" dirty="0"/>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856055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3E07E4-876C-48B0-8C65-8F7AC8AB6515}" type="slidenum">
              <a:rPr lang="en-US" altLang="en-US"/>
              <a:pPr/>
              <a:t>27</a:t>
            </a:fld>
            <a:endParaRPr lang="en-US" altLang="en-US" dirty="0"/>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794716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B6099-3BC6-45A3-93AA-22F6D9331831}" type="slidenum">
              <a:rPr lang="en-US" altLang="en-US"/>
              <a:pPr/>
              <a:t>39</a:t>
            </a:fld>
            <a:endParaRPr lang="en-US" altLang="en-US" dirty="0"/>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555332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2" name="Picture 11" descr="CompTIA_logo.wmf">
            <a:extLst>
              <a:ext uri="{FF2B5EF4-FFF2-40B4-BE49-F238E27FC236}">
                <a16:creationId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8590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0" name="Picture 9" descr="CompTIA_logo.wmf">
            <a:extLst>
              <a:ext uri="{FF2B5EF4-FFF2-40B4-BE49-F238E27FC236}">
                <a16:creationId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0630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0" name="Picture 9" descr="CompTIA_logo.wmf">
            <a:extLst>
              <a:ext uri="{FF2B5EF4-FFF2-40B4-BE49-F238E27FC236}">
                <a16:creationId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14109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6" name="Picture 5" descr="CompTIA_logo.wmf">
            <a:extLst>
              <a:ext uri="{FF2B5EF4-FFF2-40B4-BE49-F238E27FC236}">
                <a16:creationId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45604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0" name="Picture 9">
            <a:extLst>
              <a:ext uri="{FF2B5EF4-FFF2-40B4-BE49-F238E27FC236}">
                <a16:creationId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33493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054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5" name="Slide Number Placeholder 5">
            <a:extLst>
              <a:ext uri="{FF2B5EF4-FFF2-40B4-BE49-F238E27FC236}">
                <a16:creationId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72776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6" name="Slide Number Placeholder 5">
            <a:extLst>
              <a:ext uri="{FF2B5EF4-FFF2-40B4-BE49-F238E27FC236}">
                <a16:creationId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419032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8" name="Slide Number Placeholder 5">
            <a:extLst>
              <a:ext uri="{FF2B5EF4-FFF2-40B4-BE49-F238E27FC236}">
                <a16:creationId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23407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6" name="Slide Number Placeholder 5">
            <a:extLst>
              <a:ext uri="{FF2B5EF4-FFF2-40B4-BE49-F238E27FC236}">
                <a16:creationId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00877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6" name="Slide Number Placeholder 5">
            <a:extLst>
              <a:ext uri="{FF2B5EF4-FFF2-40B4-BE49-F238E27FC236}">
                <a16:creationId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7016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4" name="Picture 13" descr="CompTIA_logo.wmf">
            <a:extLst>
              <a:ext uri="{FF2B5EF4-FFF2-40B4-BE49-F238E27FC236}">
                <a16:creationId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82561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5" name="Slide Number Placeholder 5">
            <a:extLst>
              <a:ext uri="{FF2B5EF4-FFF2-40B4-BE49-F238E27FC236}">
                <a16:creationId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066613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5" name="Slide Number Placeholder 5">
            <a:extLst>
              <a:ext uri="{FF2B5EF4-FFF2-40B4-BE49-F238E27FC236}">
                <a16:creationId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57373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ound Diagonal Corner Rectangle 5">
            <a:extLst>
              <a:ext uri="{FF2B5EF4-FFF2-40B4-BE49-F238E27FC236}">
                <a16:creationId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416087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8" name="Picture 7" descr="CompTIA_logo.wmf">
            <a:extLst>
              <a:ext uri="{FF2B5EF4-FFF2-40B4-BE49-F238E27FC236}">
                <a16:creationId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4287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8" name="Picture 7" descr="CompTIA_logo.wmf">
            <a:extLst>
              <a:ext uri="{FF2B5EF4-FFF2-40B4-BE49-F238E27FC236}">
                <a16:creationId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9276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2" name="Picture 11" descr="CompTIA_logo.wmf">
            <a:extLst>
              <a:ext uri="{FF2B5EF4-FFF2-40B4-BE49-F238E27FC236}">
                <a16:creationId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id="{DB3E63F8-33D9-BE4A-A84B-93A628628D2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5677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5" name="Picture 14" descr="CompTIA_logo.wmf">
            <a:extLst>
              <a:ext uri="{FF2B5EF4-FFF2-40B4-BE49-F238E27FC236}">
                <a16:creationId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id="{9D5CEE60-2C88-9E49-B28B-58454BEF351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7085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0" name="Picture 9" descr="CompTIA_logo.wmf">
            <a:extLst>
              <a:ext uri="{FF2B5EF4-FFF2-40B4-BE49-F238E27FC236}">
                <a16:creationId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50473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2" name="Picture 11" descr="CompTIA_logo.wmf">
            <a:extLst>
              <a:ext uri="{FF2B5EF4-FFF2-40B4-BE49-F238E27FC236}">
                <a16:creationId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1700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2603638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 id="2147483835" r:id="rId19"/>
    <p:sldLayoutId id="2147483836" r:id="rId20"/>
    <p:sldLayoutId id="2147483837" r:id="rId21"/>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Monitoring and Controlling Project Constraints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a:t>
            </a:fld>
            <a:endParaRPr lang="en-US" dirty="0"/>
          </a:p>
        </p:txBody>
      </p:sp>
      <p:sp>
        <p:nvSpPr>
          <p:cNvPr id="3" name="Content Placeholder 2"/>
          <p:cNvSpPr>
            <a:spLocks noGrp="1"/>
          </p:cNvSpPr>
          <p:nvPr>
            <p:ph idx="1"/>
          </p:nvPr>
        </p:nvSpPr>
        <p:spPr/>
        <p:txBody>
          <a:bodyPr/>
          <a:lstStyle/>
          <a:p>
            <a:r>
              <a:rPr lang="en-US" dirty="0"/>
              <a:t>Control the Project Scope</a:t>
            </a:r>
          </a:p>
          <a:p>
            <a:r>
              <a:rPr lang="en-US" dirty="0"/>
              <a:t>Control the Project Schedule</a:t>
            </a:r>
          </a:p>
          <a:p>
            <a:r>
              <a:rPr lang="en-US" dirty="0"/>
              <a:t>Control the Project Costs</a:t>
            </a:r>
          </a:p>
          <a:p>
            <a:r>
              <a:rPr lang="en-US" dirty="0"/>
              <a:t>Manage Project Quality</a:t>
            </a:r>
          </a:p>
          <a:p>
            <a:endParaRPr lang="en-US" dirty="0"/>
          </a:p>
        </p:txBody>
      </p:sp>
    </p:spTree>
    <p:extLst>
      <p:ext uri="{BB962C8B-B14F-4D97-AF65-F5344CB8AC3E}">
        <p14:creationId xmlns:p14="http://schemas.microsoft.com/office/powerpoint/2010/main" val="356983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en-US" dirty="0"/>
              <a:t>Scheduling Tools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10</a:t>
            </a:fld>
            <a:endParaRPr lang="en-US" dirty="0"/>
          </a:p>
        </p:txBody>
      </p:sp>
      <p:sp>
        <p:nvSpPr>
          <p:cNvPr id="171011" name="Rectangle 3"/>
          <p:cNvSpPr>
            <a:spLocks noGrp="1" noChangeArrowheads="1"/>
          </p:cNvSpPr>
          <p:nvPr>
            <p:ph idx="1"/>
          </p:nvPr>
        </p:nvSpPr>
        <p:spPr>
          <a:noFill/>
        </p:spPr>
        <p:txBody>
          <a:bodyPr/>
          <a:lstStyle/>
          <a:p>
            <a:r>
              <a:rPr lang="en-US" altLang="en-US" dirty="0"/>
              <a:t>The use of updated schedule data combined with the project management software or other methods to perform schedule network analysis and generate an updated project schedule.</a:t>
            </a:r>
          </a:p>
          <a:p>
            <a:r>
              <a:rPr lang="en-US" altLang="en-US" dirty="0"/>
              <a:t>Accelerate the scheduling process by generating start and finish dates of activities based on their inputs, creating network diagrams, and producing resource and activity durations.</a:t>
            </a:r>
          </a:p>
        </p:txBody>
      </p:sp>
      <p:pic>
        <p:nvPicPr>
          <p:cNvPr id="3" name="Picture 2"/>
          <p:cNvPicPr>
            <a:picLocks noChangeAspect="1"/>
          </p:cNvPicPr>
          <p:nvPr/>
        </p:nvPicPr>
        <p:blipFill>
          <a:blip r:embed="rId2"/>
          <a:stretch>
            <a:fillRect/>
          </a:stretch>
        </p:blipFill>
        <p:spPr>
          <a:xfrm>
            <a:off x="5590027" y="3276600"/>
            <a:ext cx="2487173" cy="2097028"/>
          </a:xfrm>
          <a:prstGeom prst="rect">
            <a:avLst/>
          </a:prstGeom>
        </p:spPr>
      </p:pic>
    </p:spTree>
    <p:extLst>
      <p:ext uri="{BB962C8B-B14F-4D97-AF65-F5344CB8AC3E}">
        <p14:creationId xmlns:p14="http://schemas.microsoft.com/office/powerpoint/2010/main" val="20850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type="title"/>
          </p:nvPr>
        </p:nvSpPr>
        <p:spPr>
          <a:noFill/>
          <a:ln/>
        </p:spPr>
        <p:txBody>
          <a:bodyPr/>
          <a:lstStyle/>
          <a:p>
            <a:r>
              <a:rPr lang="en-US" altLang="en-US" dirty="0"/>
              <a:t>EVM</a:t>
            </a:r>
          </a:p>
        </p:txBody>
      </p:sp>
      <p:sp>
        <p:nvSpPr>
          <p:cNvPr id="2" name="Slide Number Placeholder 1"/>
          <p:cNvSpPr>
            <a:spLocks noGrp="1"/>
          </p:cNvSpPr>
          <p:nvPr>
            <p:ph type="sldNum" sz="quarter" idx="4"/>
          </p:nvPr>
        </p:nvSpPr>
        <p:spPr/>
        <p:txBody>
          <a:bodyPr/>
          <a:lstStyle/>
          <a:p>
            <a:fld id="{A8160BDD-7155-D744-B749-9730458604AD}" type="slidenum">
              <a:rPr lang="en-US" smtClean="0"/>
              <a:t>11</a:t>
            </a:fld>
            <a:endParaRPr lang="en-US" dirty="0"/>
          </a:p>
        </p:txBody>
      </p:sp>
      <p:sp>
        <p:nvSpPr>
          <p:cNvPr id="173058" name="Rectangle 2"/>
          <p:cNvSpPr>
            <a:spLocks noGrp="1" noChangeArrowheads="1"/>
          </p:cNvSpPr>
          <p:nvPr>
            <p:ph idx="1"/>
          </p:nvPr>
        </p:nvSpPr>
        <p:spPr>
          <a:noFill/>
        </p:spPr>
        <p:txBody>
          <a:bodyPr/>
          <a:lstStyle/>
          <a:p>
            <a:r>
              <a:rPr lang="en-US" altLang="en-US" dirty="0"/>
              <a:t>A method for measuring project progress.</a:t>
            </a:r>
          </a:p>
          <a:p>
            <a:r>
              <a:rPr lang="en-US" altLang="en-US" dirty="0"/>
              <a:t>Compares actual schedule and cost performance against planned performance.</a:t>
            </a:r>
          </a:p>
          <a:p>
            <a:r>
              <a:rPr lang="en-US" altLang="en-US" dirty="0"/>
              <a:t>Important to understand the monetary value of work contribution.</a:t>
            </a:r>
          </a:p>
        </p:txBody>
      </p:sp>
      <p:graphicFrame>
        <p:nvGraphicFramePr>
          <p:cNvPr id="6" name="Diagram 5"/>
          <p:cNvGraphicFramePr/>
          <p:nvPr>
            <p:extLst>
              <p:ext uri="{D42A27DB-BD31-4B8C-83A1-F6EECF244321}">
                <p14:modId xmlns:p14="http://schemas.microsoft.com/office/powerpoint/2010/main" val="418488577"/>
              </p:ext>
            </p:extLst>
          </p:nvPr>
        </p:nvGraphicFramePr>
        <p:xfrm>
          <a:off x="1752600" y="2641734"/>
          <a:ext cx="5638800" cy="3702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411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107" name="Group 3"/>
          <p:cNvGrpSpPr>
            <a:grpSpLocks/>
          </p:cNvGrpSpPr>
          <p:nvPr/>
        </p:nvGrpSpPr>
        <p:grpSpPr bwMode="auto">
          <a:xfrm>
            <a:off x="587375" y="2098675"/>
            <a:ext cx="8012113" cy="4149725"/>
            <a:chOff x="370" y="1400"/>
            <a:chExt cx="5047" cy="2614"/>
          </a:xfrm>
        </p:grpSpPr>
        <p:pic>
          <p:nvPicPr>
            <p:cNvPr id="175108" name="Picture 4" descr="Blank-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 y="1475"/>
              <a:ext cx="3379" cy="2175"/>
            </a:xfrm>
            <a:prstGeom prst="rect">
              <a:avLst/>
            </a:prstGeom>
            <a:noFill/>
            <a:extLst>
              <a:ext uri="{909E8E84-426E-40DD-AFC4-6F175D3DCCD1}">
                <a14:hiddenFill xmlns:a14="http://schemas.microsoft.com/office/drawing/2010/main">
                  <a:solidFill>
                    <a:srgbClr val="FFFFFF"/>
                  </a:solidFill>
                </a14:hiddenFill>
              </a:ext>
            </a:extLst>
          </p:spPr>
        </p:pic>
        <p:sp>
          <p:nvSpPr>
            <p:cNvPr id="175109" name="Text Box 5"/>
            <p:cNvSpPr txBox="1">
              <a:spLocks noChangeArrowheads="1"/>
            </p:cNvSpPr>
            <p:nvPr/>
          </p:nvSpPr>
          <p:spPr bwMode="auto">
            <a:xfrm>
              <a:off x="3257" y="3841"/>
              <a:ext cx="7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dirty="0"/>
                <a:t>Time (months)</a:t>
              </a:r>
            </a:p>
          </p:txBody>
        </p:sp>
        <p:grpSp>
          <p:nvGrpSpPr>
            <p:cNvPr id="175110" name="Group 6"/>
            <p:cNvGrpSpPr>
              <a:grpSpLocks/>
            </p:cNvGrpSpPr>
            <p:nvPr/>
          </p:nvGrpSpPr>
          <p:grpSpPr bwMode="auto">
            <a:xfrm>
              <a:off x="370" y="3517"/>
              <a:ext cx="1250" cy="441"/>
              <a:chOff x="370" y="3517"/>
              <a:chExt cx="1250" cy="441"/>
            </a:xfrm>
          </p:grpSpPr>
          <p:sp>
            <p:nvSpPr>
              <p:cNvPr id="175111" name="Text Box 7"/>
              <p:cNvSpPr txBox="1">
                <a:spLocks noChangeArrowheads="1"/>
              </p:cNvSpPr>
              <p:nvPr/>
            </p:nvSpPr>
            <p:spPr bwMode="auto">
              <a:xfrm>
                <a:off x="593" y="3534"/>
                <a:ext cx="99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dirty="0"/>
                  <a:t>Planned Value (PV)</a:t>
                </a:r>
              </a:p>
              <a:p>
                <a:r>
                  <a:rPr lang="en-US" altLang="en-US" sz="1200" b="1" dirty="0"/>
                  <a:t>Earned Value (EV)</a:t>
                </a:r>
              </a:p>
              <a:p>
                <a:r>
                  <a:rPr lang="en-US" altLang="en-US" sz="1200" b="1" dirty="0"/>
                  <a:t>Actual Cost (AC)</a:t>
                </a:r>
              </a:p>
            </p:txBody>
          </p:sp>
          <p:sp>
            <p:nvSpPr>
              <p:cNvPr id="175112" name="Rectangle 8"/>
              <p:cNvSpPr>
                <a:spLocks noChangeArrowheads="1"/>
              </p:cNvSpPr>
              <p:nvPr/>
            </p:nvSpPr>
            <p:spPr bwMode="auto">
              <a:xfrm>
                <a:off x="370" y="3517"/>
                <a:ext cx="1250" cy="44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13" name="Line 9"/>
              <p:cNvSpPr>
                <a:spLocks noChangeShapeType="1"/>
              </p:cNvSpPr>
              <p:nvPr/>
            </p:nvSpPr>
            <p:spPr bwMode="auto">
              <a:xfrm>
                <a:off x="443" y="3618"/>
                <a:ext cx="140"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14" name="Line 10"/>
              <p:cNvSpPr>
                <a:spLocks noChangeShapeType="1"/>
              </p:cNvSpPr>
              <p:nvPr/>
            </p:nvSpPr>
            <p:spPr bwMode="auto">
              <a:xfrm>
                <a:off x="441" y="3735"/>
                <a:ext cx="140" cy="0"/>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15" name="Line 11"/>
              <p:cNvSpPr>
                <a:spLocks noChangeShapeType="1"/>
              </p:cNvSpPr>
              <p:nvPr/>
            </p:nvSpPr>
            <p:spPr bwMode="auto">
              <a:xfrm>
                <a:off x="446" y="3852"/>
                <a:ext cx="140" cy="0"/>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75116" name="Text Box 12"/>
            <p:cNvSpPr txBox="1">
              <a:spLocks noChangeArrowheads="1"/>
            </p:cNvSpPr>
            <p:nvPr/>
          </p:nvSpPr>
          <p:spPr bwMode="auto">
            <a:xfrm>
              <a:off x="1717" y="1400"/>
              <a:ext cx="275" cy="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400000"/>
                </a:lnSpc>
              </a:pPr>
              <a:r>
                <a:rPr lang="en-US" altLang="en-US" sz="1200" b="1" dirty="0"/>
                <a:t>400</a:t>
              </a:r>
            </a:p>
            <a:p>
              <a:pPr algn="r">
                <a:lnSpc>
                  <a:spcPct val="400000"/>
                </a:lnSpc>
              </a:pPr>
              <a:r>
                <a:rPr lang="en-US" altLang="en-US" sz="1200" b="1" dirty="0"/>
                <a:t>300</a:t>
              </a:r>
            </a:p>
            <a:p>
              <a:pPr algn="r">
                <a:lnSpc>
                  <a:spcPct val="400000"/>
                </a:lnSpc>
              </a:pPr>
              <a:r>
                <a:rPr lang="en-US" altLang="en-US" sz="1200" b="1" dirty="0"/>
                <a:t>200</a:t>
              </a:r>
            </a:p>
            <a:p>
              <a:pPr algn="r">
                <a:lnSpc>
                  <a:spcPct val="400000"/>
                </a:lnSpc>
              </a:pPr>
              <a:r>
                <a:rPr lang="en-US" altLang="en-US" sz="1200" b="1" dirty="0"/>
                <a:t>100</a:t>
              </a:r>
            </a:p>
            <a:p>
              <a:pPr algn="r">
                <a:lnSpc>
                  <a:spcPct val="400000"/>
                </a:lnSpc>
              </a:pPr>
              <a:r>
                <a:rPr lang="en-US" altLang="en-US" sz="1200" b="1" dirty="0"/>
                <a:t>0</a:t>
              </a:r>
            </a:p>
          </p:txBody>
        </p:sp>
        <p:sp>
          <p:nvSpPr>
            <p:cNvPr id="175117" name="Text Box 13"/>
            <p:cNvSpPr txBox="1">
              <a:spLocks noChangeArrowheads="1"/>
            </p:cNvSpPr>
            <p:nvPr/>
          </p:nvSpPr>
          <p:spPr bwMode="auto">
            <a:xfrm rot="-5400000">
              <a:off x="552" y="2470"/>
              <a:ext cx="21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 (K)</a:t>
              </a:r>
            </a:p>
          </p:txBody>
        </p:sp>
        <p:sp>
          <p:nvSpPr>
            <p:cNvPr id="175118" name="Text Box 14"/>
            <p:cNvSpPr txBox="1">
              <a:spLocks noChangeArrowheads="1"/>
            </p:cNvSpPr>
            <p:nvPr/>
          </p:nvSpPr>
          <p:spPr bwMode="auto">
            <a:xfrm>
              <a:off x="2042" y="3671"/>
              <a:ext cx="30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1</a:t>
              </a:r>
            </a:p>
          </p:txBody>
        </p:sp>
        <p:sp>
          <p:nvSpPr>
            <p:cNvPr id="175119" name="Line 15"/>
            <p:cNvSpPr>
              <a:spLocks noChangeShapeType="1"/>
            </p:cNvSpPr>
            <p:nvPr/>
          </p:nvSpPr>
          <p:spPr bwMode="auto">
            <a:xfrm>
              <a:off x="2347" y="3624"/>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20" name="Line 16"/>
            <p:cNvSpPr>
              <a:spLocks noChangeShapeType="1"/>
            </p:cNvSpPr>
            <p:nvPr/>
          </p:nvSpPr>
          <p:spPr bwMode="auto">
            <a:xfrm>
              <a:off x="2633" y="3625"/>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21" name="Line 17"/>
            <p:cNvSpPr>
              <a:spLocks noChangeShapeType="1"/>
            </p:cNvSpPr>
            <p:nvPr/>
          </p:nvSpPr>
          <p:spPr bwMode="auto">
            <a:xfrm>
              <a:off x="2908" y="3625"/>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22" name="Line 18"/>
            <p:cNvSpPr>
              <a:spLocks noChangeShapeType="1"/>
            </p:cNvSpPr>
            <p:nvPr/>
          </p:nvSpPr>
          <p:spPr bwMode="auto">
            <a:xfrm>
              <a:off x="3194" y="3626"/>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23" name="Line 19"/>
            <p:cNvSpPr>
              <a:spLocks noChangeShapeType="1"/>
            </p:cNvSpPr>
            <p:nvPr/>
          </p:nvSpPr>
          <p:spPr bwMode="auto">
            <a:xfrm>
              <a:off x="3468" y="3620"/>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24" name="Line 20"/>
            <p:cNvSpPr>
              <a:spLocks noChangeShapeType="1"/>
            </p:cNvSpPr>
            <p:nvPr/>
          </p:nvSpPr>
          <p:spPr bwMode="auto">
            <a:xfrm>
              <a:off x="3754" y="3621"/>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25" name="Line 21"/>
            <p:cNvSpPr>
              <a:spLocks noChangeShapeType="1"/>
            </p:cNvSpPr>
            <p:nvPr/>
          </p:nvSpPr>
          <p:spPr bwMode="auto">
            <a:xfrm>
              <a:off x="4029" y="3621"/>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26" name="Line 22"/>
            <p:cNvSpPr>
              <a:spLocks noChangeShapeType="1"/>
            </p:cNvSpPr>
            <p:nvPr/>
          </p:nvSpPr>
          <p:spPr bwMode="auto">
            <a:xfrm>
              <a:off x="4315" y="3622"/>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27" name="Line 23"/>
            <p:cNvSpPr>
              <a:spLocks noChangeShapeType="1"/>
            </p:cNvSpPr>
            <p:nvPr/>
          </p:nvSpPr>
          <p:spPr bwMode="auto">
            <a:xfrm>
              <a:off x="4590" y="3622"/>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28" name="Line 24"/>
            <p:cNvSpPr>
              <a:spLocks noChangeShapeType="1"/>
            </p:cNvSpPr>
            <p:nvPr/>
          </p:nvSpPr>
          <p:spPr bwMode="auto">
            <a:xfrm>
              <a:off x="4865" y="3622"/>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29" name="Line 25"/>
            <p:cNvSpPr>
              <a:spLocks noChangeShapeType="1"/>
            </p:cNvSpPr>
            <p:nvPr/>
          </p:nvSpPr>
          <p:spPr bwMode="auto">
            <a:xfrm>
              <a:off x="5151" y="3623"/>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30" name="Text Box 26"/>
            <p:cNvSpPr txBox="1">
              <a:spLocks noChangeArrowheads="1"/>
            </p:cNvSpPr>
            <p:nvPr/>
          </p:nvSpPr>
          <p:spPr bwMode="auto">
            <a:xfrm>
              <a:off x="2353" y="3672"/>
              <a:ext cx="28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2</a:t>
              </a:r>
            </a:p>
          </p:txBody>
        </p:sp>
        <p:sp>
          <p:nvSpPr>
            <p:cNvPr id="175131" name="Text Box 27"/>
            <p:cNvSpPr txBox="1">
              <a:spLocks noChangeArrowheads="1"/>
            </p:cNvSpPr>
            <p:nvPr/>
          </p:nvSpPr>
          <p:spPr bwMode="auto">
            <a:xfrm>
              <a:off x="2634" y="3673"/>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3</a:t>
              </a:r>
            </a:p>
          </p:txBody>
        </p:sp>
        <p:sp>
          <p:nvSpPr>
            <p:cNvPr id="175132" name="Text Box 28"/>
            <p:cNvSpPr txBox="1">
              <a:spLocks noChangeArrowheads="1"/>
            </p:cNvSpPr>
            <p:nvPr/>
          </p:nvSpPr>
          <p:spPr bwMode="auto">
            <a:xfrm>
              <a:off x="2915" y="3674"/>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4</a:t>
              </a:r>
            </a:p>
          </p:txBody>
        </p:sp>
        <p:sp>
          <p:nvSpPr>
            <p:cNvPr id="175133" name="Text Box 29"/>
            <p:cNvSpPr txBox="1">
              <a:spLocks noChangeArrowheads="1"/>
            </p:cNvSpPr>
            <p:nvPr/>
          </p:nvSpPr>
          <p:spPr bwMode="auto">
            <a:xfrm>
              <a:off x="3201" y="3675"/>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5</a:t>
              </a:r>
            </a:p>
          </p:txBody>
        </p:sp>
        <p:sp>
          <p:nvSpPr>
            <p:cNvPr id="175134" name="Text Box 30"/>
            <p:cNvSpPr txBox="1">
              <a:spLocks noChangeArrowheads="1"/>
            </p:cNvSpPr>
            <p:nvPr/>
          </p:nvSpPr>
          <p:spPr bwMode="auto">
            <a:xfrm>
              <a:off x="3477" y="3671"/>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6</a:t>
              </a:r>
            </a:p>
          </p:txBody>
        </p:sp>
        <p:sp>
          <p:nvSpPr>
            <p:cNvPr id="175135" name="Text Box 31"/>
            <p:cNvSpPr txBox="1">
              <a:spLocks noChangeArrowheads="1"/>
            </p:cNvSpPr>
            <p:nvPr/>
          </p:nvSpPr>
          <p:spPr bwMode="auto">
            <a:xfrm>
              <a:off x="3753" y="3672"/>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7</a:t>
              </a:r>
            </a:p>
          </p:txBody>
        </p:sp>
        <p:sp>
          <p:nvSpPr>
            <p:cNvPr id="175136" name="Text Box 32"/>
            <p:cNvSpPr txBox="1">
              <a:spLocks noChangeArrowheads="1"/>
            </p:cNvSpPr>
            <p:nvPr/>
          </p:nvSpPr>
          <p:spPr bwMode="auto">
            <a:xfrm>
              <a:off x="4039" y="3673"/>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8</a:t>
              </a:r>
            </a:p>
          </p:txBody>
        </p:sp>
        <p:sp>
          <p:nvSpPr>
            <p:cNvPr id="175137" name="Text Box 33"/>
            <p:cNvSpPr txBox="1">
              <a:spLocks noChangeArrowheads="1"/>
            </p:cNvSpPr>
            <p:nvPr/>
          </p:nvSpPr>
          <p:spPr bwMode="auto">
            <a:xfrm>
              <a:off x="4325" y="3674"/>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9</a:t>
              </a:r>
            </a:p>
          </p:txBody>
        </p:sp>
        <p:sp>
          <p:nvSpPr>
            <p:cNvPr id="175138" name="Text Box 34"/>
            <p:cNvSpPr txBox="1">
              <a:spLocks noChangeArrowheads="1"/>
            </p:cNvSpPr>
            <p:nvPr/>
          </p:nvSpPr>
          <p:spPr bwMode="auto">
            <a:xfrm>
              <a:off x="4596" y="3675"/>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10</a:t>
              </a:r>
            </a:p>
          </p:txBody>
        </p:sp>
        <p:sp>
          <p:nvSpPr>
            <p:cNvPr id="175139" name="Text Box 35"/>
            <p:cNvSpPr txBox="1">
              <a:spLocks noChangeArrowheads="1"/>
            </p:cNvSpPr>
            <p:nvPr/>
          </p:nvSpPr>
          <p:spPr bwMode="auto">
            <a:xfrm>
              <a:off x="4872" y="3671"/>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11</a:t>
              </a:r>
            </a:p>
          </p:txBody>
        </p:sp>
        <p:sp>
          <p:nvSpPr>
            <p:cNvPr id="175140" name="Text Box 36"/>
            <p:cNvSpPr txBox="1">
              <a:spLocks noChangeArrowheads="1"/>
            </p:cNvSpPr>
            <p:nvPr/>
          </p:nvSpPr>
          <p:spPr bwMode="auto">
            <a:xfrm>
              <a:off x="5163" y="3672"/>
              <a:ext cx="23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12</a:t>
              </a:r>
            </a:p>
          </p:txBody>
        </p:sp>
        <p:grpSp>
          <p:nvGrpSpPr>
            <p:cNvPr id="175141" name="Group 37"/>
            <p:cNvGrpSpPr>
              <a:grpSpLocks/>
            </p:cNvGrpSpPr>
            <p:nvPr/>
          </p:nvGrpSpPr>
          <p:grpSpPr bwMode="auto">
            <a:xfrm>
              <a:off x="2199" y="1885"/>
              <a:ext cx="3090" cy="1660"/>
              <a:chOff x="2199" y="1885"/>
              <a:chExt cx="3090" cy="1660"/>
            </a:xfrm>
          </p:grpSpPr>
          <p:sp>
            <p:nvSpPr>
              <p:cNvPr id="175142" name="Line 38"/>
              <p:cNvSpPr>
                <a:spLocks noChangeShapeType="1"/>
              </p:cNvSpPr>
              <p:nvPr/>
            </p:nvSpPr>
            <p:spPr bwMode="auto">
              <a:xfrm flipV="1">
                <a:off x="2199" y="3425"/>
                <a:ext cx="294" cy="12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43" name="Line 39"/>
              <p:cNvSpPr>
                <a:spLocks noChangeShapeType="1"/>
              </p:cNvSpPr>
              <p:nvPr/>
            </p:nvSpPr>
            <p:spPr bwMode="auto">
              <a:xfrm flipH="1">
                <a:off x="2487" y="3288"/>
                <a:ext cx="283" cy="131"/>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44" name="Line 40"/>
              <p:cNvSpPr>
                <a:spLocks noChangeShapeType="1"/>
              </p:cNvSpPr>
              <p:nvPr/>
            </p:nvSpPr>
            <p:spPr bwMode="auto">
              <a:xfrm flipH="1">
                <a:off x="2775" y="3220"/>
                <a:ext cx="273" cy="68"/>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45" name="Line 41"/>
              <p:cNvSpPr>
                <a:spLocks noChangeShapeType="1"/>
              </p:cNvSpPr>
              <p:nvPr/>
            </p:nvSpPr>
            <p:spPr bwMode="auto">
              <a:xfrm flipH="1">
                <a:off x="3048" y="2995"/>
                <a:ext cx="293" cy="22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46" name="Line 42"/>
              <p:cNvSpPr>
                <a:spLocks noChangeShapeType="1"/>
              </p:cNvSpPr>
              <p:nvPr/>
            </p:nvSpPr>
            <p:spPr bwMode="auto">
              <a:xfrm flipH="1">
                <a:off x="3341" y="2838"/>
                <a:ext cx="277" cy="152"/>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47" name="Line 43"/>
              <p:cNvSpPr>
                <a:spLocks noChangeShapeType="1"/>
              </p:cNvSpPr>
              <p:nvPr/>
            </p:nvSpPr>
            <p:spPr bwMode="auto">
              <a:xfrm flipH="1">
                <a:off x="3618" y="2597"/>
                <a:ext cx="273" cy="246"/>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48" name="Line 44"/>
              <p:cNvSpPr>
                <a:spLocks noChangeShapeType="1"/>
              </p:cNvSpPr>
              <p:nvPr/>
            </p:nvSpPr>
            <p:spPr bwMode="auto">
              <a:xfrm flipH="1">
                <a:off x="3891" y="2414"/>
                <a:ext cx="282" cy="188"/>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49" name="Line 45"/>
              <p:cNvSpPr>
                <a:spLocks noChangeShapeType="1"/>
              </p:cNvSpPr>
              <p:nvPr/>
            </p:nvSpPr>
            <p:spPr bwMode="auto">
              <a:xfrm flipH="1">
                <a:off x="4163" y="2309"/>
                <a:ext cx="298" cy="105"/>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50" name="Line 46"/>
              <p:cNvSpPr>
                <a:spLocks noChangeShapeType="1"/>
              </p:cNvSpPr>
              <p:nvPr/>
            </p:nvSpPr>
            <p:spPr bwMode="auto">
              <a:xfrm flipH="1">
                <a:off x="4461" y="2194"/>
                <a:ext cx="262" cy="11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51" name="Line 47"/>
              <p:cNvSpPr>
                <a:spLocks noChangeShapeType="1"/>
              </p:cNvSpPr>
              <p:nvPr/>
            </p:nvSpPr>
            <p:spPr bwMode="auto">
              <a:xfrm flipH="1">
                <a:off x="4723" y="2026"/>
                <a:ext cx="283" cy="163"/>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52" name="Line 48"/>
              <p:cNvSpPr>
                <a:spLocks noChangeShapeType="1"/>
              </p:cNvSpPr>
              <p:nvPr/>
            </p:nvSpPr>
            <p:spPr bwMode="auto">
              <a:xfrm flipH="1">
                <a:off x="5022" y="1885"/>
                <a:ext cx="267" cy="131"/>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75153" name="Group 49"/>
            <p:cNvGrpSpPr>
              <a:grpSpLocks/>
            </p:cNvGrpSpPr>
            <p:nvPr/>
          </p:nvGrpSpPr>
          <p:grpSpPr bwMode="auto">
            <a:xfrm>
              <a:off x="2190" y="2916"/>
              <a:ext cx="1980" cy="504"/>
              <a:chOff x="2190" y="2916"/>
              <a:chExt cx="1980" cy="504"/>
            </a:xfrm>
          </p:grpSpPr>
          <p:sp>
            <p:nvSpPr>
              <p:cNvPr id="175154" name="Line 50"/>
              <p:cNvSpPr>
                <a:spLocks noChangeShapeType="1"/>
              </p:cNvSpPr>
              <p:nvPr/>
            </p:nvSpPr>
            <p:spPr bwMode="auto">
              <a:xfrm flipV="1">
                <a:off x="2190" y="3228"/>
                <a:ext cx="300" cy="192"/>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55" name="Line 51"/>
              <p:cNvSpPr>
                <a:spLocks noChangeShapeType="1"/>
              </p:cNvSpPr>
              <p:nvPr/>
            </p:nvSpPr>
            <p:spPr bwMode="auto">
              <a:xfrm flipV="1">
                <a:off x="2502" y="3084"/>
                <a:ext cx="270" cy="144"/>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56" name="Line 52"/>
              <p:cNvSpPr>
                <a:spLocks noChangeShapeType="1"/>
              </p:cNvSpPr>
              <p:nvPr/>
            </p:nvSpPr>
            <p:spPr bwMode="auto">
              <a:xfrm flipH="1">
                <a:off x="2754" y="3024"/>
                <a:ext cx="300" cy="66"/>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57" name="Line 53"/>
              <p:cNvSpPr>
                <a:spLocks noChangeShapeType="1"/>
              </p:cNvSpPr>
              <p:nvPr/>
            </p:nvSpPr>
            <p:spPr bwMode="auto">
              <a:xfrm flipH="1">
                <a:off x="3036" y="2994"/>
                <a:ext cx="294" cy="30"/>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58" name="Line 54"/>
              <p:cNvSpPr>
                <a:spLocks noChangeShapeType="1"/>
              </p:cNvSpPr>
              <p:nvPr/>
            </p:nvSpPr>
            <p:spPr bwMode="auto">
              <a:xfrm flipH="1">
                <a:off x="3336" y="2964"/>
                <a:ext cx="270" cy="30"/>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59" name="Line 55"/>
              <p:cNvSpPr>
                <a:spLocks noChangeShapeType="1"/>
              </p:cNvSpPr>
              <p:nvPr/>
            </p:nvSpPr>
            <p:spPr bwMode="auto">
              <a:xfrm flipH="1">
                <a:off x="3612" y="2946"/>
                <a:ext cx="276" cy="18"/>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60" name="Line 56"/>
              <p:cNvSpPr>
                <a:spLocks noChangeShapeType="1"/>
              </p:cNvSpPr>
              <p:nvPr/>
            </p:nvSpPr>
            <p:spPr bwMode="auto">
              <a:xfrm flipH="1">
                <a:off x="3888" y="2916"/>
                <a:ext cx="282" cy="30"/>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75161" name="Group 57"/>
            <p:cNvGrpSpPr>
              <a:grpSpLocks/>
            </p:cNvGrpSpPr>
            <p:nvPr/>
          </p:nvGrpSpPr>
          <p:grpSpPr bwMode="auto">
            <a:xfrm>
              <a:off x="2202" y="2742"/>
              <a:ext cx="1974" cy="546"/>
              <a:chOff x="2202" y="2742"/>
              <a:chExt cx="1974" cy="546"/>
            </a:xfrm>
          </p:grpSpPr>
          <p:sp>
            <p:nvSpPr>
              <p:cNvPr id="175162" name="Line 58"/>
              <p:cNvSpPr>
                <a:spLocks noChangeShapeType="1"/>
              </p:cNvSpPr>
              <p:nvPr/>
            </p:nvSpPr>
            <p:spPr bwMode="auto">
              <a:xfrm flipV="1">
                <a:off x="2202" y="3000"/>
                <a:ext cx="294" cy="288"/>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63" name="Line 59"/>
              <p:cNvSpPr>
                <a:spLocks noChangeShapeType="1"/>
              </p:cNvSpPr>
              <p:nvPr/>
            </p:nvSpPr>
            <p:spPr bwMode="auto">
              <a:xfrm flipH="1">
                <a:off x="2484" y="2964"/>
                <a:ext cx="288" cy="30"/>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64" name="Line 60"/>
              <p:cNvSpPr>
                <a:spLocks noChangeShapeType="1"/>
              </p:cNvSpPr>
              <p:nvPr/>
            </p:nvSpPr>
            <p:spPr bwMode="auto">
              <a:xfrm flipH="1">
                <a:off x="2760" y="2898"/>
                <a:ext cx="294" cy="66"/>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65" name="Line 61"/>
              <p:cNvSpPr>
                <a:spLocks noChangeShapeType="1"/>
              </p:cNvSpPr>
              <p:nvPr/>
            </p:nvSpPr>
            <p:spPr bwMode="auto">
              <a:xfrm flipH="1" flipV="1">
                <a:off x="3054" y="2904"/>
                <a:ext cx="282" cy="6"/>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66" name="Line 62"/>
              <p:cNvSpPr>
                <a:spLocks noChangeShapeType="1"/>
              </p:cNvSpPr>
              <p:nvPr/>
            </p:nvSpPr>
            <p:spPr bwMode="auto">
              <a:xfrm flipH="1">
                <a:off x="3330" y="2838"/>
                <a:ext cx="282" cy="72"/>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67" name="Line 63"/>
              <p:cNvSpPr>
                <a:spLocks noChangeShapeType="1"/>
              </p:cNvSpPr>
              <p:nvPr/>
            </p:nvSpPr>
            <p:spPr bwMode="auto">
              <a:xfrm flipH="1">
                <a:off x="3606" y="2814"/>
                <a:ext cx="282" cy="30"/>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168" name="Line 64"/>
              <p:cNvSpPr>
                <a:spLocks noChangeShapeType="1"/>
              </p:cNvSpPr>
              <p:nvPr/>
            </p:nvSpPr>
            <p:spPr bwMode="auto">
              <a:xfrm flipH="1">
                <a:off x="3900" y="2742"/>
                <a:ext cx="276" cy="66"/>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75169" name="Group 65"/>
            <p:cNvGrpSpPr>
              <a:grpSpLocks/>
            </p:cNvGrpSpPr>
            <p:nvPr/>
          </p:nvGrpSpPr>
          <p:grpSpPr bwMode="auto">
            <a:xfrm>
              <a:off x="2162" y="1856"/>
              <a:ext cx="3158" cy="1733"/>
              <a:chOff x="2162" y="1856"/>
              <a:chExt cx="3158" cy="1733"/>
            </a:xfrm>
          </p:grpSpPr>
          <p:sp>
            <p:nvSpPr>
              <p:cNvPr id="175170" name="Oval 66"/>
              <p:cNvSpPr>
                <a:spLocks noChangeArrowheads="1"/>
              </p:cNvSpPr>
              <p:nvPr/>
            </p:nvSpPr>
            <p:spPr bwMode="auto">
              <a:xfrm>
                <a:off x="2162" y="3520"/>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71" name="Oval 67"/>
              <p:cNvSpPr>
                <a:spLocks noChangeArrowheads="1"/>
              </p:cNvSpPr>
              <p:nvPr/>
            </p:nvSpPr>
            <p:spPr bwMode="auto">
              <a:xfrm>
                <a:off x="2163" y="338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72" name="Oval 68"/>
              <p:cNvSpPr>
                <a:spLocks noChangeArrowheads="1"/>
              </p:cNvSpPr>
              <p:nvPr/>
            </p:nvSpPr>
            <p:spPr bwMode="auto">
              <a:xfrm>
                <a:off x="2164" y="3257"/>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73" name="Oval 69"/>
              <p:cNvSpPr>
                <a:spLocks noChangeArrowheads="1"/>
              </p:cNvSpPr>
              <p:nvPr/>
            </p:nvSpPr>
            <p:spPr bwMode="auto">
              <a:xfrm>
                <a:off x="2458" y="339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74" name="Oval 70"/>
              <p:cNvSpPr>
                <a:spLocks noChangeArrowheads="1"/>
              </p:cNvSpPr>
              <p:nvPr/>
            </p:nvSpPr>
            <p:spPr bwMode="auto">
              <a:xfrm>
                <a:off x="2459" y="3197"/>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75" name="Oval 71"/>
              <p:cNvSpPr>
                <a:spLocks noChangeArrowheads="1"/>
              </p:cNvSpPr>
              <p:nvPr/>
            </p:nvSpPr>
            <p:spPr bwMode="auto">
              <a:xfrm>
                <a:off x="2460" y="2968"/>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76" name="Oval 72"/>
              <p:cNvSpPr>
                <a:spLocks noChangeArrowheads="1"/>
              </p:cNvSpPr>
              <p:nvPr/>
            </p:nvSpPr>
            <p:spPr bwMode="auto">
              <a:xfrm>
                <a:off x="2734" y="3257"/>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77" name="Oval 73"/>
              <p:cNvSpPr>
                <a:spLocks noChangeArrowheads="1"/>
              </p:cNvSpPr>
              <p:nvPr/>
            </p:nvSpPr>
            <p:spPr bwMode="auto">
              <a:xfrm>
                <a:off x="2735" y="3058"/>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78" name="Oval 74"/>
              <p:cNvSpPr>
                <a:spLocks noChangeArrowheads="1"/>
              </p:cNvSpPr>
              <p:nvPr/>
            </p:nvSpPr>
            <p:spPr bwMode="auto">
              <a:xfrm>
                <a:off x="2736" y="2934"/>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79" name="Oval 75"/>
              <p:cNvSpPr>
                <a:spLocks noChangeArrowheads="1"/>
              </p:cNvSpPr>
              <p:nvPr/>
            </p:nvSpPr>
            <p:spPr bwMode="auto">
              <a:xfrm>
                <a:off x="3015" y="3193"/>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80" name="Oval 76"/>
              <p:cNvSpPr>
                <a:spLocks noChangeArrowheads="1"/>
              </p:cNvSpPr>
              <p:nvPr/>
            </p:nvSpPr>
            <p:spPr bwMode="auto">
              <a:xfrm>
                <a:off x="3016" y="2994"/>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81" name="Oval 77"/>
              <p:cNvSpPr>
                <a:spLocks noChangeArrowheads="1"/>
              </p:cNvSpPr>
              <p:nvPr/>
            </p:nvSpPr>
            <p:spPr bwMode="auto">
              <a:xfrm>
                <a:off x="3017" y="2870"/>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82" name="Oval 78"/>
              <p:cNvSpPr>
                <a:spLocks noChangeArrowheads="1"/>
              </p:cNvSpPr>
              <p:nvPr/>
            </p:nvSpPr>
            <p:spPr bwMode="auto">
              <a:xfrm>
                <a:off x="3302" y="2965"/>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83" name="Oval 79"/>
              <p:cNvSpPr>
                <a:spLocks noChangeArrowheads="1"/>
              </p:cNvSpPr>
              <p:nvPr/>
            </p:nvSpPr>
            <p:spPr bwMode="auto">
              <a:xfrm>
                <a:off x="3303" y="288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84" name="Oval 80"/>
              <p:cNvSpPr>
                <a:spLocks noChangeArrowheads="1"/>
              </p:cNvSpPr>
              <p:nvPr/>
            </p:nvSpPr>
            <p:spPr bwMode="auto">
              <a:xfrm>
                <a:off x="3577" y="2935"/>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85" name="Oval 81"/>
              <p:cNvSpPr>
                <a:spLocks noChangeArrowheads="1"/>
              </p:cNvSpPr>
              <p:nvPr/>
            </p:nvSpPr>
            <p:spPr bwMode="auto">
              <a:xfrm>
                <a:off x="3578" y="2811"/>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86" name="Oval 82"/>
              <p:cNvSpPr>
                <a:spLocks noChangeArrowheads="1"/>
              </p:cNvSpPr>
              <p:nvPr/>
            </p:nvSpPr>
            <p:spPr bwMode="auto">
              <a:xfrm>
                <a:off x="3856" y="2914"/>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87" name="Oval 83"/>
              <p:cNvSpPr>
                <a:spLocks noChangeArrowheads="1"/>
              </p:cNvSpPr>
              <p:nvPr/>
            </p:nvSpPr>
            <p:spPr bwMode="auto">
              <a:xfrm>
                <a:off x="3857" y="2785"/>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88" name="Oval 84"/>
              <p:cNvSpPr>
                <a:spLocks noChangeArrowheads="1"/>
              </p:cNvSpPr>
              <p:nvPr/>
            </p:nvSpPr>
            <p:spPr bwMode="auto">
              <a:xfrm>
                <a:off x="3858" y="2571"/>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89" name="Oval 85"/>
              <p:cNvSpPr>
                <a:spLocks noChangeArrowheads="1"/>
              </p:cNvSpPr>
              <p:nvPr/>
            </p:nvSpPr>
            <p:spPr bwMode="auto">
              <a:xfrm>
                <a:off x="4137" y="2890"/>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90" name="Oval 86"/>
              <p:cNvSpPr>
                <a:spLocks noChangeArrowheads="1"/>
              </p:cNvSpPr>
              <p:nvPr/>
            </p:nvSpPr>
            <p:spPr bwMode="auto">
              <a:xfrm>
                <a:off x="4138" y="270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91" name="Oval 87"/>
              <p:cNvSpPr>
                <a:spLocks noChangeArrowheads="1"/>
              </p:cNvSpPr>
              <p:nvPr/>
            </p:nvSpPr>
            <p:spPr bwMode="auto">
              <a:xfrm>
                <a:off x="4139" y="2382"/>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92" name="Oval 88"/>
              <p:cNvSpPr>
                <a:spLocks noChangeArrowheads="1"/>
              </p:cNvSpPr>
              <p:nvPr/>
            </p:nvSpPr>
            <p:spPr bwMode="auto">
              <a:xfrm>
                <a:off x="4425" y="2278"/>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93" name="Oval 89"/>
              <p:cNvSpPr>
                <a:spLocks noChangeArrowheads="1"/>
              </p:cNvSpPr>
              <p:nvPr/>
            </p:nvSpPr>
            <p:spPr bwMode="auto">
              <a:xfrm>
                <a:off x="4691" y="2169"/>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94" name="Oval 90"/>
              <p:cNvSpPr>
                <a:spLocks noChangeArrowheads="1"/>
              </p:cNvSpPr>
              <p:nvPr/>
            </p:nvSpPr>
            <p:spPr bwMode="auto">
              <a:xfrm>
                <a:off x="4972" y="2000"/>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5195" name="Oval 91"/>
              <p:cNvSpPr>
                <a:spLocks noChangeArrowheads="1"/>
              </p:cNvSpPr>
              <p:nvPr/>
            </p:nvSpPr>
            <p:spPr bwMode="auto">
              <a:xfrm>
                <a:off x="5253" y="185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sp>
        <p:nvSpPr>
          <p:cNvPr id="175196" name="Text Box 92"/>
          <p:cNvSpPr txBox="1">
            <a:spLocks noChangeArrowheads="1"/>
          </p:cNvSpPr>
          <p:nvPr/>
        </p:nvSpPr>
        <p:spPr bwMode="auto">
          <a:xfrm>
            <a:off x="4603750" y="6154737"/>
            <a:ext cx="2590891"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rgbClr val="FF9900"/>
              </a:buClr>
            </a:pPr>
            <a:r>
              <a:rPr lang="en-US" altLang="en-US" sz="1400" dirty="0"/>
              <a:t>An illustration of planned value</a:t>
            </a:r>
          </a:p>
        </p:txBody>
      </p:sp>
      <p:sp>
        <p:nvSpPr>
          <p:cNvPr id="175197" name="Rectangle 93"/>
          <p:cNvSpPr>
            <a:spLocks noGrp="1" noChangeArrowheads="1"/>
          </p:cNvSpPr>
          <p:nvPr>
            <p:ph type="title"/>
          </p:nvPr>
        </p:nvSpPr>
        <p:spPr/>
        <p:txBody>
          <a:bodyPr/>
          <a:lstStyle/>
          <a:p>
            <a:r>
              <a:rPr lang="en-US" altLang="en-US" dirty="0"/>
              <a:t>PV</a:t>
            </a:r>
          </a:p>
        </p:txBody>
      </p:sp>
      <p:sp>
        <p:nvSpPr>
          <p:cNvPr id="3" name="Slide Number Placeholder 2"/>
          <p:cNvSpPr>
            <a:spLocks noGrp="1"/>
          </p:cNvSpPr>
          <p:nvPr>
            <p:ph type="sldNum" sz="quarter" idx="4"/>
          </p:nvPr>
        </p:nvSpPr>
        <p:spPr/>
        <p:txBody>
          <a:bodyPr/>
          <a:lstStyle/>
          <a:p>
            <a:fld id="{A8160BDD-7155-D744-B749-9730458604AD}" type="slidenum">
              <a:rPr lang="en-US" smtClean="0"/>
              <a:pPr/>
              <a:t>12</a:t>
            </a:fld>
            <a:endParaRPr lang="en-US" dirty="0"/>
          </a:p>
        </p:txBody>
      </p:sp>
      <p:sp>
        <p:nvSpPr>
          <p:cNvPr id="9" name="Content Placeholder 8"/>
          <p:cNvSpPr>
            <a:spLocks noGrp="1"/>
          </p:cNvSpPr>
          <p:nvPr>
            <p:ph idx="1"/>
          </p:nvPr>
        </p:nvSpPr>
        <p:spPr/>
        <p:txBody>
          <a:bodyPr/>
          <a:lstStyle/>
          <a:p>
            <a:r>
              <a:rPr lang="en-US" altLang="en-US" dirty="0"/>
              <a:t>The budgeted portion of the approved cost estimate to be spent during a particular time period to complete the scheduled project work.</a:t>
            </a:r>
          </a:p>
          <a:p>
            <a:endParaRPr lang="en-US" dirty="0"/>
          </a:p>
        </p:txBody>
      </p:sp>
    </p:spTree>
    <p:extLst>
      <p:ext uri="{BB962C8B-B14F-4D97-AF65-F5344CB8AC3E}">
        <p14:creationId xmlns:p14="http://schemas.microsoft.com/office/powerpoint/2010/main" val="311178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222" name="Group 94"/>
          <p:cNvGrpSpPr>
            <a:grpSpLocks/>
          </p:cNvGrpSpPr>
          <p:nvPr/>
        </p:nvGrpSpPr>
        <p:grpSpPr bwMode="auto">
          <a:xfrm>
            <a:off x="714375" y="1905000"/>
            <a:ext cx="8012113" cy="4149725"/>
            <a:chOff x="450" y="1200"/>
            <a:chExt cx="5047" cy="2614"/>
          </a:xfrm>
        </p:grpSpPr>
        <p:pic>
          <p:nvPicPr>
            <p:cNvPr id="176132" name="Picture 4" descr="Blank-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 y="1275"/>
              <a:ext cx="3379" cy="2175"/>
            </a:xfrm>
            <a:prstGeom prst="rect">
              <a:avLst/>
            </a:prstGeom>
            <a:noFill/>
            <a:extLst>
              <a:ext uri="{909E8E84-426E-40DD-AFC4-6F175D3DCCD1}">
                <a14:hiddenFill xmlns:a14="http://schemas.microsoft.com/office/drawing/2010/main">
                  <a:solidFill>
                    <a:srgbClr val="FFFFFF"/>
                  </a:solidFill>
                </a14:hiddenFill>
              </a:ext>
            </a:extLst>
          </p:spPr>
        </p:pic>
        <p:sp>
          <p:nvSpPr>
            <p:cNvPr id="176133" name="Text Box 5"/>
            <p:cNvSpPr txBox="1">
              <a:spLocks noChangeArrowheads="1"/>
            </p:cNvSpPr>
            <p:nvPr/>
          </p:nvSpPr>
          <p:spPr bwMode="auto">
            <a:xfrm>
              <a:off x="3337" y="3641"/>
              <a:ext cx="7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dirty="0"/>
                <a:t>Time (months)</a:t>
              </a:r>
            </a:p>
          </p:txBody>
        </p:sp>
        <p:grpSp>
          <p:nvGrpSpPr>
            <p:cNvPr id="176134" name="Group 6"/>
            <p:cNvGrpSpPr>
              <a:grpSpLocks/>
            </p:cNvGrpSpPr>
            <p:nvPr/>
          </p:nvGrpSpPr>
          <p:grpSpPr bwMode="auto">
            <a:xfrm>
              <a:off x="450" y="3317"/>
              <a:ext cx="1250" cy="441"/>
              <a:chOff x="370" y="3517"/>
              <a:chExt cx="1250" cy="441"/>
            </a:xfrm>
          </p:grpSpPr>
          <p:sp>
            <p:nvSpPr>
              <p:cNvPr id="176135" name="Text Box 7"/>
              <p:cNvSpPr txBox="1">
                <a:spLocks noChangeArrowheads="1"/>
              </p:cNvSpPr>
              <p:nvPr/>
            </p:nvSpPr>
            <p:spPr bwMode="auto">
              <a:xfrm>
                <a:off x="593" y="3534"/>
                <a:ext cx="99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dirty="0"/>
                  <a:t>Planned Value (PV)</a:t>
                </a:r>
              </a:p>
              <a:p>
                <a:r>
                  <a:rPr lang="en-US" altLang="en-US" sz="1200" b="1" dirty="0"/>
                  <a:t>Earned Value (EV)</a:t>
                </a:r>
              </a:p>
              <a:p>
                <a:r>
                  <a:rPr lang="en-US" altLang="en-US" sz="1200" b="1" dirty="0"/>
                  <a:t>Actual Cost (AC)</a:t>
                </a:r>
              </a:p>
            </p:txBody>
          </p:sp>
          <p:sp>
            <p:nvSpPr>
              <p:cNvPr id="176136" name="Rectangle 8"/>
              <p:cNvSpPr>
                <a:spLocks noChangeArrowheads="1"/>
              </p:cNvSpPr>
              <p:nvPr/>
            </p:nvSpPr>
            <p:spPr bwMode="auto">
              <a:xfrm>
                <a:off x="370" y="3517"/>
                <a:ext cx="1250" cy="44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137" name="Line 9"/>
              <p:cNvSpPr>
                <a:spLocks noChangeShapeType="1"/>
              </p:cNvSpPr>
              <p:nvPr/>
            </p:nvSpPr>
            <p:spPr bwMode="auto">
              <a:xfrm>
                <a:off x="443" y="3618"/>
                <a:ext cx="140"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38" name="Line 10"/>
              <p:cNvSpPr>
                <a:spLocks noChangeShapeType="1"/>
              </p:cNvSpPr>
              <p:nvPr/>
            </p:nvSpPr>
            <p:spPr bwMode="auto">
              <a:xfrm>
                <a:off x="441" y="3735"/>
                <a:ext cx="140" cy="0"/>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39" name="Line 11"/>
              <p:cNvSpPr>
                <a:spLocks noChangeShapeType="1"/>
              </p:cNvSpPr>
              <p:nvPr/>
            </p:nvSpPr>
            <p:spPr bwMode="auto">
              <a:xfrm>
                <a:off x="446" y="3852"/>
                <a:ext cx="140" cy="0"/>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76140" name="Text Box 12"/>
            <p:cNvSpPr txBox="1">
              <a:spLocks noChangeArrowheads="1"/>
            </p:cNvSpPr>
            <p:nvPr/>
          </p:nvSpPr>
          <p:spPr bwMode="auto">
            <a:xfrm>
              <a:off x="1797" y="1200"/>
              <a:ext cx="275" cy="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400000"/>
                </a:lnSpc>
              </a:pPr>
              <a:r>
                <a:rPr lang="en-US" altLang="en-US" sz="1200" b="1" dirty="0"/>
                <a:t>400</a:t>
              </a:r>
            </a:p>
            <a:p>
              <a:pPr algn="r">
                <a:lnSpc>
                  <a:spcPct val="400000"/>
                </a:lnSpc>
              </a:pPr>
              <a:r>
                <a:rPr lang="en-US" altLang="en-US" sz="1200" b="1" dirty="0"/>
                <a:t>300</a:t>
              </a:r>
            </a:p>
            <a:p>
              <a:pPr algn="r">
                <a:lnSpc>
                  <a:spcPct val="400000"/>
                </a:lnSpc>
              </a:pPr>
              <a:r>
                <a:rPr lang="en-US" altLang="en-US" sz="1200" b="1" dirty="0"/>
                <a:t>200</a:t>
              </a:r>
            </a:p>
            <a:p>
              <a:pPr algn="r">
                <a:lnSpc>
                  <a:spcPct val="400000"/>
                </a:lnSpc>
              </a:pPr>
              <a:r>
                <a:rPr lang="en-US" altLang="en-US" sz="1200" b="1" dirty="0"/>
                <a:t>100</a:t>
              </a:r>
            </a:p>
            <a:p>
              <a:pPr algn="r">
                <a:lnSpc>
                  <a:spcPct val="400000"/>
                </a:lnSpc>
              </a:pPr>
              <a:r>
                <a:rPr lang="en-US" altLang="en-US" sz="1200" b="1" dirty="0"/>
                <a:t>0</a:t>
              </a:r>
            </a:p>
          </p:txBody>
        </p:sp>
        <p:sp>
          <p:nvSpPr>
            <p:cNvPr id="176141" name="Text Box 13"/>
            <p:cNvSpPr txBox="1">
              <a:spLocks noChangeArrowheads="1"/>
            </p:cNvSpPr>
            <p:nvPr/>
          </p:nvSpPr>
          <p:spPr bwMode="auto">
            <a:xfrm rot="-5400000">
              <a:off x="632" y="2270"/>
              <a:ext cx="21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 (K)</a:t>
              </a:r>
            </a:p>
          </p:txBody>
        </p:sp>
        <p:sp>
          <p:nvSpPr>
            <p:cNvPr id="176142" name="Text Box 14"/>
            <p:cNvSpPr txBox="1">
              <a:spLocks noChangeArrowheads="1"/>
            </p:cNvSpPr>
            <p:nvPr/>
          </p:nvSpPr>
          <p:spPr bwMode="auto">
            <a:xfrm>
              <a:off x="2122" y="3471"/>
              <a:ext cx="30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1</a:t>
              </a:r>
            </a:p>
          </p:txBody>
        </p:sp>
        <p:sp>
          <p:nvSpPr>
            <p:cNvPr id="176143" name="Line 15"/>
            <p:cNvSpPr>
              <a:spLocks noChangeShapeType="1"/>
            </p:cNvSpPr>
            <p:nvPr/>
          </p:nvSpPr>
          <p:spPr bwMode="auto">
            <a:xfrm>
              <a:off x="2427" y="3424"/>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44" name="Line 16"/>
            <p:cNvSpPr>
              <a:spLocks noChangeShapeType="1"/>
            </p:cNvSpPr>
            <p:nvPr/>
          </p:nvSpPr>
          <p:spPr bwMode="auto">
            <a:xfrm>
              <a:off x="2713" y="3425"/>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45" name="Line 17"/>
            <p:cNvSpPr>
              <a:spLocks noChangeShapeType="1"/>
            </p:cNvSpPr>
            <p:nvPr/>
          </p:nvSpPr>
          <p:spPr bwMode="auto">
            <a:xfrm>
              <a:off x="2988" y="3425"/>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46" name="Line 18"/>
            <p:cNvSpPr>
              <a:spLocks noChangeShapeType="1"/>
            </p:cNvSpPr>
            <p:nvPr/>
          </p:nvSpPr>
          <p:spPr bwMode="auto">
            <a:xfrm>
              <a:off x="3274" y="3426"/>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47" name="Line 19"/>
            <p:cNvSpPr>
              <a:spLocks noChangeShapeType="1"/>
            </p:cNvSpPr>
            <p:nvPr/>
          </p:nvSpPr>
          <p:spPr bwMode="auto">
            <a:xfrm>
              <a:off x="3548" y="3420"/>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48" name="Line 20"/>
            <p:cNvSpPr>
              <a:spLocks noChangeShapeType="1"/>
            </p:cNvSpPr>
            <p:nvPr/>
          </p:nvSpPr>
          <p:spPr bwMode="auto">
            <a:xfrm>
              <a:off x="3834" y="3421"/>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49" name="Line 21"/>
            <p:cNvSpPr>
              <a:spLocks noChangeShapeType="1"/>
            </p:cNvSpPr>
            <p:nvPr/>
          </p:nvSpPr>
          <p:spPr bwMode="auto">
            <a:xfrm>
              <a:off x="4109" y="3421"/>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50" name="Line 22"/>
            <p:cNvSpPr>
              <a:spLocks noChangeShapeType="1"/>
            </p:cNvSpPr>
            <p:nvPr/>
          </p:nvSpPr>
          <p:spPr bwMode="auto">
            <a:xfrm>
              <a:off x="4395" y="3422"/>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51" name="Line 23"/>
            <p:cNvSpPr>
              <a:spLocks noChangeShapeType="1"/>
            </p:cNvSpPr>
            <p:nvPr/>
          </p:nvSpPr>
          <p:spPr bwMode="auto">
            <a:xfrm>
              <a:off x="4670" y="3422"/>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52" name="Line 24"/>
            <p:cNvSpPr>
              <a:spLocks noChangeShapeType="1"/>
            </p:cNvSpPr>
            <p:nvPr/>
          </p:nvSpPr>
          <p:spPr bwMode="auto">
            <a:xfrm>
              <a:off x="4945" y="3422"/>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53" name="Line 25"/>
            <p:cNvSpPr>
              <a:spLocks noChangeShapeType="1"/>
            </p:cNvSpPr>
            <p:nvPr/>
          </p:nvSpPr>
          <p:spPr bwMode="auto">
            <a:xfrm>
              <a:off x="5231" y="3423"/>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54" name="Text Box 26"/>
            <p:cNvSpPr txBox="1">
              <a:spLocks noChangeArrowheads="1"/>
            </p:cNvSpPr>
            <p:nvPr/>
          </p:nvSpPr>
          <p:spPr bwMode="auto">
            <a:xfrm>
              <a:off x="2433" y="3472"/>
              <a:ext cx="28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2</a:t>
              </a:r>
            </a:p>
          </p:txBody>
        </p:sp>
        <p:sp>
          <p:nvSpPr>
            <p:cNvPr id="176155" name="Text Box 27"/>
            <p:cNvSpPr txBox="1">
              <a:spLocks noChangeArrowheads="1"/>
            </p:cNvSpPr>
            <p:nvPr/>
          </p:nvSpPr>
          <p:spPr bwMode="auto">
            <a:xfrm>
              <a:off x="2714" y="3473"/>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3</a:t>
              </a:r>
            </a:p>
          </p:txBody>
        </p:sp>
        <p:sp>
          <p:nvSpPr>
            <p:cNvPr id="176156" name="Text Box 28"/>
            <p:cNvSpPr txBox="1">
              <a:spLocks noChangeArrowheads="1"/>
            </p:cNvSpPr>
            <p:nvPr/>
          </p:nvSpPr>
          <p:spPr bwMode="auto">
            <a:xfrm>
              <a:off x="2995" y="3474"/>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4</a:t>
              </a:r>
            </a:p>
          </p:txBody>
        </p:sp>
        <p:sp>
          <p:nvSpPr>
            <p:cNvPr id="176157" name="Text Box 29"/>
            <p:cNvSpPr txBox="1">
              <a:spLocks noChangeArrowheads="1"/>
            </p:cNvSpPr>
            <p:nvPr/>
          </p:nvSpPr>
          <p:spPr bwMode="auto">
            <a:xfrm>
              <a:off x="3281" y="3475"/>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5</a:t>
              </a:r>
            </a:p>
          </p:txBody>
        </p:sp>
        <p:sp>
          <p:nvSpPr>
            <p:cNvPr id="176158" name="Text Box 30"/>
            <p:cNvSpPr txBox="1">
              <a:spLocks noChangeArrowheads="1"/>
            </p:cNvSpPr>
            <p:nvPr/>
          </p:nvSpPr>
          <p:spPr bwMode="auto">
            <a:xfrm>
              <a:off x="3557" y="3471"/>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6</a:t>
              </a:r>
            </a:p>
          </p:txBody>
        </p:sp>
        <p:sp>
          <p:nvSpPr>
            <p:cNvPr id="176159" name="Text Box 31"/>
            <p:cNvSpPr txBox="1">
              <a:spLocks noChangeArrowheads="1"/>
            </p:cNvSpPr>
            <p:nvPr/>
          </p:nvSpPr>
          <p:spPr bwMode="auto">
            <a:xfrm>
              <a:off x="3833" y="3472"/>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7</a:t>
              </a:r>
            </a:p>
          </p:txBody>
        </p:sp>
        <p:sp>
          <p:nvSpPr>
            <p:cNvPr id="176160" name="Text Box 32"/>
            <p:cNvSpPr txBox="1">
              <a:spLocks noChangeArrowheads="1"/>
            </p:cNvSpPr>
            <p:nvPr/>
          </p:nvSpPr>
          <p:spPr bwMode="auto">
            <a:xfrm>
              <a:off x="4119" y="3473"/>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8</a:t>
              </a:r>
            </a:p>
          </p:txBody>
        </p:sp>
        <p:sp>
          <p:nvSpPr>
            <p:cNvPr id="176161" name="Text Box 33"/>
            <p:cNvSpPr txBox="1">
              <a:spLocks noChangeArrowheads="1"/>
            </p:cNvSpPr>
            <p:nvPr/>
          </p:nvSpPr>
          <p:spPr bwMode="auto">
            <a:xfrm>
              <a:off x="4405" y="3474"/>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9</a:t>
              </a:r>
            </a:p>
          </p:txBody>
        </p:sp>
        <p:sp>
          <p:nvSpPr>
            <p:cNvPr id="176162" name="Text Box 34"/>
            <p:cNvSpPr txBox="1">
              <a:spLocks noChangeArrowheads="1"/>
            </p:cNvSpPr>
            <p:nvPr/>
          </p:nvSpPr>
          <p:spPr bwMode="auto">
            <a:xfrm>
              <a:off x="4676" y="3475"/>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10</a:t>
              </a:r>
            </a:p>
          </p:txBody>
        </p:sp>
        <p:sp>
          <p:nvSpPr>
            <p:cNvPr id="176163" name="Text Box 35"/>
            <p:cNvSpPr txBox="1">
              <a:spLocks noChangeArrowheads="1"/>
            </p:cNvSpPr>
            <p:nvPr/>
          </p:nvSpPr>
          <p:spPr bwMode="auto">
            <a:xfrm>
              <a:off x="4952" y="3471"/>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11</a:t>
              </a:r>
            </a:p>
          </p:txBody>
        </p:sp>
        <p:sp>
          <p:nvSpPr>
            <p:cNvPr id="176164" name="Text Box 36"/>
            <p:cNvSpPr txBox="1">
              <a:spLocks noChangeArrowheads="1"/>
            </p:cNvSpPr>
            <p:nvPr/>
          </p:nvSpPr>
          <p:spPr bwMode="auto">
            <a:xfrm>
              <a:off x="5243" y="3472"/>
              <a:ext cx="23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12</a:t>
              </a:r>
            </a:p>
          </p:txBody>
        </p:sp>
        <p:grpSp>
          <p:nvGrpSpPr>
            <p:cNvPr id="176165" name="Group 37"/>
            <p:cNvGrpSpPr>
              <a:grpSpLocks/>
            </p:cNvGrpSpPr>
            <p:nvPr/>
          </p:nvGrpSpPr>
          <p:grpSpPr bwMode="auto">
            <a:xfrm>
              <a:off x="2279" y="1685"/>
              <a:ext cx="3090" cy="1660"/>
              <a:chOff x="2199" y="1885"/>
              <a:chExt cx="3090" cy="1660"/>
            </a:xfrm>
          </p:grpSpPr>
          <p:sp>
            <p:nvSpPr>
              <p:cNvPr id="176166" name="Line 38"/>
              <p:cNvSpPr>
                <a:spLocks noChangeShapeType="1"/>
              </p:cNvSpPr>
              <p:nvPr/>
            </p:nvSpPr>
            <p:spPr bwMode="auto">
              <a:xfrm flipV="1">
                <a:off x="2199" y="3425"/>
                <a:ext cx="294" cy="12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67" name="Line 39"/>
              <p:cNvSpPr>
                <a:spLocks noChangeShapeType="1"/>
              </p:cNvSpPr>
              <p:nvPr/>
            </p:nvSpPr>
            <p:spPr bwMode="auto">
              <a:xfrm flipH="1">
                <a:off x="2487" y="3288"/>
                <a:ext cx="283" cy="131"/>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68" name="Line 40"/>
              <p:cNvSpPr>
                <a:spLocks noChangeShapeType="1"/>
              </p:cNvSpPr>
              <p:nvPr/>
            </p:nvSpPr>
            <p:spPr bwMode="auto">
              <a:xfrm flipH="1">
                <a:off x="2775" y="3220"/>
                <a:ext cx="273" cy="68"/>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69" name="Line 41"/>
              <p:cNvSpPr>
                <a:spLocks noChangeShapeType="1"/>
              </p:cNvSpPr>
              <p:nvPr/>
            </p:nvSpPr>
            <p:spPr bwMode="auto">
              <a:xfrm flipH="1">
                <a:off x="3048" y="2995"/>
                <a:ext cx="293" cy="22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70" name="Line 42"/>
              <p:cNvSpPr>
                <a:spLocks noChangeShapeType="1"/>
              </p:cNvSpPr>
              <p:nvPr/>
            </p:nvSpPr>
            <p:spPr bwMode="auto">
              <a:xfrm flipH="1">
                <a:off x="3341" y="2838"/>
                <a:ext cx="277" cy="152"/>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71" name="Line 43"/>
              <p:cNvSpPr>
                <a:spLocks noChangeShapeType="1"/>
              </p:cNvSpPr>
              <p:nvPr/>
            </p:nvSpPr>
            <p:spPr bwMode="auto">
              <a:xfrm flipH="1">
                <a:off x="3618" y="2597"/>
                <a:ext cx="273" cy="246"/>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72" name="Line 44"/>
              <p:cNvSpPr>
                <a:spLocks noChangeShapeType="1"/>
              </p:cNvSpPr>
              <p:nvPr/>
            </p:nvSpPr>
            <p:spPr bwMode="auto">
              <a:xfrm flipH="1">
                <a:off x="3891" y="2414"/>
                <a:ext cx="282" cy="188"/>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73" name="Line 45"/>
              <p:cNvSpPr>
                <a:spLocks noChangeShapeType="1"/>
              </p:cNvSpPr>
              <p:nvPr/>
            </p:nvSpPr>
            <p:spPr bwMode="auto">
              <a:xfrm flipH="1">
                <a:off x="4163" y="2309"/>
                <a:ext cx="298" cy="105"/>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74" name="Line 46"/>
              <p:cNvSpPr>
                <a:spLocks noChangeShapeType="1"/>
              </p:cNvSpPr>
              <p:nvPr/>
            </p:nvSpPr>
            <p:spPr bwMode="auto">
              <a:xfrm flipH="1">
                <a:off x="4461" y="2194"/>
                <a:ext cx="262" cy="11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75" name="Line 47"/>
              <p:cNvSpPr>
                <a:spLocks noChangeShapeType="1"/>
              </p:cNvSpPr>
              <p:nvPr/>
            </p:nvSpPr>
            <p:spPr bwMode="auto">
              <a:xfrm flipH="1">
                <a:off x="4723" y="2026"/>
                <a:ext cx="283" cy="163"/>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76" name="Line 48"/>
              <p:cNvSpPr>
                <a:spLocks noChangeShapeType="1"/>
              </p:cNvSpPr>
              <p:nvPr/>
            </p:nvSpPr>
            <p:spPr bwMode="auto">
              <a:xfrm flipH="1">
                <a:off x="5022" y="1885"/>
                <a:ext cx="267" cy="131"/>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76177" name="Group 49"/>
            <p:cNvGrpSpPr>
              <a:grpSpLocks/>
            </p:cNvGrpSpPr>
            <p:nvPr/>
          </p:nvGrpSpPr>
          <p:grpSpPr bwMode="auto">
            <a:xfrm>
              <a:off x="2270" y="2716"/>
              <a:ext cx="1980" cy="504"/>
              <a:chOff x="2190" y="2916"/>
              <a:chExt cx="1980" cy="504"/>
            </a:xfrm>
          </p:grpSpPr>
          <p:sp>
            <p:nvSpPr>
              <p:cNvPr id="176178" name="Line 50"/>
              <p:cNvSpPr>
                <a:spLocks noChangeShapeType="1"/>
              </p:cNvSpPr>
              <p:nvPr/>
            </p:nvSpPr>
            <p:spPr bwMode="auto">
              <a:xfrm flipV="1">
                <a:off x="2190" y="3228"/>
                <a:ext cx="300" cy="192"/>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79" name="Line 51"/>
              <p:cNvSpPr>
                <a:spLocks noChangeShapeType="1"/>
              </p:cNvSpPr>
              <p:nvPr/>
            </p:nvSpPr>
            <p:spPr bwMode="auto">
              <a:xfrm flipV="1">
                <a:off x="2502" y="3084"/>
                <a:ext cx="270" cy="144"/>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80" name="Line 52"/>
              <p:cNvSpPr>
                <a:spLocks noChangeShapeType="1"/>
              </p:cNvSpPr>
              <p:nvPr/>
            </p:nvSpPr>
            <p:spPr bwMode="auto">
              <a:xfrm flipH="1">
                <a:off x="2754" y="3024"/>
                <a:ext cx="300" cy="66"/>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81" name="Line 53"/>
              <p:cNvSpPr>
                <a:spLocks noChangeShapeType="1"/>
              </p:cNvSpPr>
              <p:nvPr/>
            </p:nvSpPr>
            <p:spPr bwMode="auto">
              <a:xfrm flipH="1">
                <a:off x="3036" y="2994"/>
                <a:ext cx="294" cy="30"/>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82" name="Line 54"/>
              <p:cNvSpPr>
                <a:spLocks noChangeShapeType="1"/>
              </p:cNvSpPr>
              <p:nvPr/>
            </p:nvSpPr>
            <p:spPr bwMode="auto">
              <a:xfrm flipH="1">
                <a:off x="3336" y="2964"/>
                <a:ext cx="270" cy="30"/>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83" name="Line 55"/>
              <p:cNvSpPr>
                <a:spLocks noChangeShapeType="1"/>
              </p:cNvSpPr>
              <p:nvPr/>
            </p:nvSpPr>
            <p:spPr bwMode="auto">
              <a:xfrm flipH="1">
                <a:off x="3612" y="2946"/>
                <a:ext cx="276" cy="18"/>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84" name="Line 56"/>
              <p:cNvSpPr>
                <a:spLocks noChangeShapeType="1"/>
              </p:cNvSpPr>
              <p:nvPr/>
            </p:nvSpPr>
            <p:spPr bwMode="auto">
              <a:xfrm flipH="1">
                <a:off x="3888" y="2916"/>
                <a:ext cx="282" cy="30"/>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76185" name="Group 57"/>
            <p:cNvGrpSpPr>
              <a:grpSpLocks/>
            </p:cNvGrpSpPr>
            <p:nvPr/>
          </p:nvGrpSpPr>
          <p:grpSpPr bwMode="auto">
            <a:xfrm>
              <a:off x="2282" y="2542"/>
              <a:ext cx="1974" cy="546"/>
              <a:chOff x="2202" y="2742"/>
              <a:chExt cx="1974" cy="546"/>
            </a:xfrm>
          </p:grpSpPr>
          <p:sp>
            <p:nvSpPr>
              <p:cNvPr id="176186" name="Line 58"/>
              <p:cNvSpPr>
                <a:spLocks noChangeShapeType="1"/>
              </p:cNvSpPr>
              <p:nvPr/>
            </p:nvSpPr>
            <p:spPr bwMode="auto">
              <a:xfrm flipV="1">
                <a:off x="2202" y="3000"/>
                <a:ext cx="294" cy="288"/>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87" name="Line 59"/>
              <p:cNvSpPr>
                <a:spLocks noChangeShapeType="1"/>
              </p:cNvSpPr>
              <p:nvPr/>
            </p:nvSpPr>
            <p:spPr bwMode="auto">
              <a:xfrm flipH="1">
                <a:off x="2484" y="2964"/>
                <a:ext cx="288" cy="30"/>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88" name="Line 60"/>
              <p:cNvSpPr>
                <a:spLocks noChangeShapeType="1"/>
              </p:cNvSpPr>
              <p:nvPr/>
            </p:nvSpPr>
            <p:spPr bwMode="auto">
              <a:xfrm flipH="1">
                <a:off x="2760" y="2898"/>
                <a:ext cx="294" cy="66"/>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89" name="Line 61"/>
              <p:cNvSpPr>
                <a:spLocks noChangeShapeType="1"/>
              </p:cNvSpPr>
              <p:nvPr/>
            </p:nvSpPr>
            <p:spPr bwMode="auto">
              <a:xfrm flipH="1" flipV="1">
                <a:off x="3054" y="2904"/>
                <a:ext cx="282" cy="6"/>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90" name="Line 62"/>
              <p:cNvSpPr>
                <a:spLocks noChangeShapeType="1"/>
              </p:cNvSpPr>
              <p:nvPr/>
            </p:nvSpPr>
            <p:spPr bwMode="auto">
              <a:xfrm flipH="1">
                <a:off x="3330" y="2838"/>
                <a:ext cx="282" cy="72"/>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91" name="Line 63"/>
              <p:cNvSpPr>
                <a:spLocks noChangeShapeType="1"/>
              </p:cNvSpPr>
              <p:nvPr/>
            </p:nvSpPr>
            <p:spPr bwMode="auto">
              <a:xfrm flipH="1">
                <a:off x="3606" y="2814"/>
                <a:ext cx="282" cy="30"/>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192" name="Line 64"/>
              <p:cNvSpPr>
                <a:spLocks noChangeShapeType="1"/>
              </p:cNvSpPr>
              <p:nvPr/>
            </p:nvSpPr>
            <p:spPr bwMode="auto">
              <a:xfrm flipH="1">
                <a:off x="3900" y="2742"/>
                <a:ext cx="276" cy="66"/>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76193" name="Group 65"/>
            <p:cNvGrpSpPr>
              <a:grpSpLocks/>
            </p:cNvGrpSpPr>
            <p:nvPr/>
          </p:nvGrpSpPr>
          <p:grpSpPr bwMode="auto">
            <a:xfrm>
              <a:off x="2242" y="1656"/>
              <a:ext cx="3158" cy="1733"/>
              <a:chOff x="2162" y="1856"/>
              <a:chExt cx="3158" cy="1733"/>
            </a:xfrm>
          </p:grpSpPr>
          <p:sp>
            <p:nvSpPr>
              <p:cNvPr id="176194" name="Oval 66"/>
              <p:cNvSpPr>
                <a:spLocks noChangeArrowheads="1"/>
              </p:cNvSpPr>
              <p:nvPr/>
            </p:nvSpPr>
            <p:spPr bwMode="auto">
              <a:xfrm>
                <a:off x="2162" y="3520"/>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195" name="Oval 67"/>
              <p:cNvSpPr>
                <a:spLocks noChangeArrowheads="1"/>
              </p:cNvSpPr>
              <p:nvPr/>
            </p:nvSpPr>
            <p:spPr bwMode="auto">
              <a:xfrm>
                <a:off x="2163" y="338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196" name="Oval 68"/>
              <p:cNvSpPr>
                <a:spLocks noChangeArrowheads="1"/>
              </p:cNvSpPr>
              <p:nvPr/>
            </p:nvSpPr>
            <p:spPr bwMode="auto">
              <a:xfrm>
                <a:off x="2164" y="3257"/>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197" name="Oval 69"/>
              <p:cNvSpPr>
                <a:spLocks noChangeArrowheads="1"/>
              </p:cNvSpPr>
              <p:nvPr/>
            </p:nvSpPr>
            <p:spPr bwMode="auto">
              <a:xfrm>
                <a:off x="2458" y="339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198" name="Oval 70"/>
              <p:cNvSpPr>
                <a:spLocks noChangeArrowheads="1"/>
              </p:cNvSpPr>
              <p:nvPr/>
            </p:nvSpPr>
            <p:spPr bwMode="auto">
              <a:xfrm>
                <a:off x="2459" y="3197"/>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199" name="Oval 71"/>
              <p:cNvSpPr>
                <a:spLocks noChangeArrowheads="1"/>
              </p:cNvSpPr>
              <p:nvPr/>
            </p:nvSpPr>
            <p:spPr bwMode="auto">
              <a:xfrm>
                <a:off x="2460" y="2968"/>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00" name="Oval 72"/>
              <p:cNvSpPr>
                <a:spLocks noChangeArrowheads="1"/>
              </p:cNvSpPr>
              <p:nvPr/>
            </p:nvSpPr>
            <p:spPr bwMode="auto">
              <a:xfrm>
                <a:off x="2734" y="3257"/>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01" name="Oval 73"/>
              <p:cNvSpPr>
                <a:spLocks noChangeArrowheads="1"/>
              </p:cNvSpPr>
              <p:nvPr/>
            </p:nvSpPr>
            <p:spPr bwMode="auto">
              <a:xfrm>
                <a:off x="2735" y="3058"/>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02" name="Oval 74"/>
              <p:cNvSpPr>
                <a:spLocks noChangeArrowheads="1"/>
              </p:cNvSpPr>
              <p:nvPr/>
            </p:nvSpPr>
            <p:spPr bwMode="auto">
              <a:xfrm>
                <a:off x="2736" y="2934"/>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03" name="Oval 75"/>
              <p:cNvSpPr>
                <a:spLocks noChangeArrowheads="1"/>
              </p:cNvSpPr>
              <p:nvPr/>
            </p:nvSpPr>
            <p:spPr bwMode="auto">
              <a:xfrm>
                <a:off x="3015" y="3193"/>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04" name="Oval 76"/>
              <p:cNvSpPr>
                <a:spLocks noChangeArrowheads="1"/>
              </p:cNvSpPr>
              <p:nvPr/>
            </p:nvSpPr>
            <p:spPr bwMode="auto">
              <a:xfrm>
                <a:off x="3016" y="2994"/>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05" name="Oval 77"/>
              <p:cNvSpPr>
                <a:spLocks noChangeArrowheads="1"/>
              </p:cNvSpPr>
              <p:nvPr/>
            </p:nvSpPr>
            <p:spPr bwMode="auto">
              <a:xfrm>
                <a:off x="3017" y="2870"/>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06" name="Oval 78"/>
              <p:cNvSpPr>
                <a:spLocks noChangeArrowheads="1"/>
              </p:cNvSpPr>
              <p:nvPr/>
            </p:nvSpPr>
            <p:spPr bwMode="auto">
              <a:xfrm>
                <a:off x="3302" y="2965"/>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07" name="Oval 79"/>
              <p:cNvSpPr>
                <a:spLocks noChangeArrowheads="1"/>
              </p:cNvSpPr>
              <p:nvPr/>
            </p:nvSpPr>
            <p:spPr bwMode="auto">
              <a:xfrm>
                <a:off x="3303" y="288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08" name="Oval 80"/>
              <p:cNvSpPr>
                <a:spLocks noChangeArrowheads="1"/>
              </p:cNvSpPr>
              <p:nvPr/>
            </p:nvSpPr>
            <p:spPr bwMode="auto">
              <a:xfrm>
                <a:off x="3577" y="2935"/>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09" name="Oval 81"/>
              <p:cNvSpPr>
                <a:spLocks noChangeArrowheads="1"/>
              </p:cNvSpPr>
              <p:nvPr/>
            </p:nvSpPr>
            <p:spPr bwMode="auto">
              <a:xfrm>
                <a:off x="3578" y="2811"/>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10" name="Oval 82"/>
              <p:cNvSpPr>
                <a:spLocks noChangeArrowheads="1"/>
              </p:cNvSpPr>
              <p:nvPr/>
            </p:nvSpPr>
            <p:spPr bwMode="auto">
              <a:xfrm>
                <a:off x="3856" y="2914"/>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11" name="Oval 83"/>
              <p:cNvSpPr>
                <a:spLocks noChangeArrowheads="1"/>
              </p:cNvSpPr>
              <p:nvPr/>
            </p:nvSpPr>
            <p:spPr bwMode="auto">
              <a:xfrm>
                <a:off x="3857" y="2785"/>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12" name="Oval 84"/>
              <p:cNvSpPr>
                <a:spLocks noChangeArrowheads="1"/>
              </p:cNvSpPr>
              <p:nvPr/>
            </p:nvSpPr>
            <p:spPr bwMode="auto">
              <a:xfrm>
                <a:off x="3858" y="2571"/>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13" name="Oval 85"/>
              <p:cNvSpPr>
                <a:spLocks noChangeArrowheads="1"/>
              </p:cNvSpPr>
              <p:nvPr/>
            </p:nvSpPr>
            <p:spPr bwMode="auto">
              <a:xfrm>
                <a:off x="4137" y="2890"/>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14" name="Oval 86"/>
              <p:cNvSpPr>
                <a:spLocks noChangeArrowheads="1"/>
              </p:cNvSpPr>
              <p:nvPr/>
            </p:nvSpPr>
            <p:spPr bwMode="auto">
              <a:xfrm>
                <a:off x="4138" y="270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15" name="Oval 87"/>
              <p:cNvSpPr>
                <a:spLocks noChangeArrowheads="1"/>
              </p:cNvSpPr>
              <p:nvPr/>
            </p:nvSpPr>
            <p:spPr bwMode="auto">
              <a:xfrm>
                <a:off x="4139" y="2382"/>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16" name="Oval 88"/>
              <p:cNvSpPr>
                <a:spLocks noChangeArrowheads="1"/>
              </p:cNvSpPr>
              <p:nvPr/>
            </p:nvSpPr>
            <p:spPr bwMode="auto">
              <a:xfrm>
                <a:off x="4425" y="2278"/>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17" name="Oval 89"/>
              <p:cNvSpPr>
                <a:spLocks noChangeArrowheads="1"/>
              </p:cNvSpPr>
              <p:nvPr/>
            </p:nvSpPr>
            <p:spPr bwMode="auto">
              <a:xfrm>
                <a:off x="4691" y="2169"/>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18" name="Oval 90"/>
              <p:cNvSpPr>
                <a:spLocks noChangeArrowheads="1"/>
              </p:cNvSpPr>
              <p:nvPr/>
            </p:nvSpPr>
            <p:spPr bwMode="auto">
              <a:xfrm>
                <a:off x="4972" y="2000"/>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6219" name="Oval 91"/>
              <p:cNvSpPr>
                <a:spLocks noChangeArrowheads="1"/>
              </p:cNvSpPr>
              <p:nvPr/>
            </p:nvSpPr>
            <p:spPr bwMode="auto">
              <a:xfrm>
                <a:off x="5253" y="185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sp>
        <p:nvSpPr>
          <p:cNvPr id="176220" name="Text Box 92"/>
          <p:cNvSpPr txBox="1">
            <a:spLocks noChangeArrowheads="1"/>
          </p:cNvSpPr>
          <p:nvPr/>
        </p:nvSpPr>
        <p:spPr bwMode="auto">
          <a:xfrm>
            <a:off x="4713612" y="5992478"/>
            <a:ext cx="25098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rgbClr val="FF9900"/>
              </a:buClr>
            </a:pPr>
            <a:r>
              <a:rPr lang="en-US" altLang="en-US" sz="1400" dirty="0"/>
              <a:t>An illustration of earned value</a:t>
            </a:r>
          </a:p>
        </p:txBody>
      </p:sp>
      <p:sp>
        <p:nvSpPr>
          <p:cNvPr id="176221" name="Rectangle 93"/>
          <p:cNvSpPr>
            <a:spLocks noGrp="1" noChangeArrowheads="1"/>
          </p:cNvSpPr>
          <p:nvPr>
            <p:ph type="title"/>
          </p:nvPr>
        </p:nvSpPr>
        <p:spPr/>
        <p:txBody>
          <a:bodyPr/>
          <a:lstStyle/>
          <a:p>
            <a:r>
              <a:rPr lang="en-US" altLang="en-US"/>
              <a:t>EV</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13</a:t>
            </a:fld>
            <a:endParaRPr lang="en-US" dirty="0"/>
          </a:p>
        </p:txBody>
      </p:sp>
      <p:sp>
        <p:nvSpPr>
          <p:cNvPr id="15" name="Content Placeholder 14"/>
          <p:cNvSpPr>
            <a:spLocks noGrp="1"/>
          </p:cNvSpPr>
          <p:nvPr>
            <p:ph idx="1"/>
          </p:nvPr>
        </p:nvSpPr>
        <p:spPr>
          <a:xfrm>
            <a:off x="341924" y="914400"/>
            <a:ext cx="8460152" cy="5041566"/>
          </a:xfrm>
        </p:spPr>
        <p:txBody>
          <a:bodyPr/>
          <a:lstStyle/>
          <a:p>
            <a:pPr>
              <a:buClr>
                <a:schemeClr val="accent1"/>
              </a:buClr>
              <a:buFont typeface="Arial" panose="020B0604020202020204" pitchFamily="34" charset="0"/>
              <a:buChar char="•"/>
            </a:pPr>
            <a:r>
              <a:rPr lang="en-US" altLang="en-US" dirty="0"/>
              <a:t>A composite measurement of actual cost and time performance in relation to scheduled or planned cost and time performance.</a:t>
            </a:r>
          </a:p>
          <a:p>
            <a:pPr>
              <a:buClr>
                <a:schemeClr val="accent1"/>
              </a:buClr>
              <a:buFont typeface="Arial" panose="020B0604020202020204" pitchFamily="34" charset="0"/>
              <a:buChar char="•"/>
            </a:pPr>
            <a:r>
              <a:rPr lang="en-US" altLang="en-US" dirty="0"/>
              <a:t>EV = % work complete to date x budgeted cost.</a:t>
            </a:r>
          </a:p>
          <a:p>
            <a:endParaRPr lang="en-US" dirty="0"/>
          </a:p>
        </p:txBody>
      </p:sp>
    </p:spTree>
    <p:extLst>
      <p:ext uri="{BB962C8B-B14F-4D97-AF65-F5344CB8AC3E}">
        <p14:creationId xmlns:p14="http://schemas.microsoft.com/office/powerpoint/2010/main" val="46799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269" name="Rectangle 93"/>
          <p:cNvSpPr>
            <a:spLocks noGrp="1" noChangeArrowheads="1"/>
          </p:cNvSpPr>
          <p:nvPr>
            <p:ph type="title"/>
          </p:nvPr>
        </p:nvSpPr>
        <p:spPr/>
        <p:txBody>
          <a:bodyPr/>
          <a:lstStyle/>
          <a:p>
            <a:r>
              <a:rPr lang="en-US" altLang="en-US"/>
              <a:t>AC</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14</a:t>
            </a:fld>
            <a:endParaRPr lang="en-US" dirty="0"/>
          </a:p>
        </p:txBody>
      </p:sp>
      <p:sp>
        <p:nvSpPr>
          <p:cNvPr id="178178" name="Rectangle 2"/>
          <p:cNvSpPr>
            <a:spLocks noGrp="1" noChangeArrowheads="1"/>
          </p:cNvSpPr>
          <p:nvPr>
            <p:ph idx="1"/>
          </p:nvPr>
        </p:nvSpPr>
        <p:spPr/>
        <p:txBody>
          <a:bodyPr/>
          <a:lstStyle/>
          <a:p>
            <a:r>
              <a:rPr lang="en-US" altLang="en-US"/>
              <a:t>The total amount of costs incurred while accomplishing work.</a:t>
            </a:r>
            <a:endParaRPr lang="en-US" altLang="en-US" dirty="0"/>
          </a:p>
        </p:txBody>
      </p:sp>
      <p:grpSp>
        <p:nvGrpSpPr>
          <p:cNvPr id="178179" name="Group 3"/>
          <p:cNvGrpSpPr>
            <a:grpSpLocks/>
          </p:cNvGrpSpPr>
          <p:nvPr/>
        </p:nvGrpSpPr>
        <p:grpSpPr bwMode="auto">
          <a:xfrm>
            <a:off x="587375" y="1946275"/>
            <a:ext cx="8012113" cy="4149725"/>
            <a:chOff x="370" y="1400"/>
            <a:chExt cx="5047" cy="2614"/>
          </a:xfrm>
        </p:grpSpPr>
        <p:pic>
          <p:nvPicPr>
            <p:cNvPr id="178180" name="Picture 4" descr="Blank-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 y="1475"/>
              <a:ext cx="3379" cy="2175"/>
            </a:xfrm>
            <a:prstGeom prst="rect">
              <a:avLst/>
            </a:prstGeom>
            <a:noFill/>
            <a:extLst>
              <a:ext uri="{909E8E84-426E-40DD-AFC4-6F175D3DCCD1}">
                <a14:hiddenFill xmlns:a14="http://schemas.microsoft.com/office/drawing/2010/main">
                  <a:solidFill>
                    <a:srgbClr val="FFFFFF"/>
                  </a:solidFill>
                </a14:hiddenFill>
              </a:ext>
            </a:extLst>
          </p:spPr>
        </p:pic>
        <p:sp>
          <p:nvSpPr>
            <p:cNvPr id="178181" name="Text Box 5"/>
            <p:cNvSpPr txBox="1">
              <a:spLocks noChangeArrowheads="1"/>
            </p:cNvSpPr>
            <p:nvPr/>
          </p:nvSpPr>
          <p:spPr bwMode="auto">
            <a:xfrm>
              <a:off x="3257" y="3841"/>
              <a:ext cx="7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dirty="0"/>
                <a:t>Time (months)</a:t>
              </a:r>
            </a:p>
          </p:txBody>
        </p:sp>
        <p:grpSp>
          <p:nvGrpSpPr>
            <p:cNvPr id="178182" name="Group 6"/>
            <p:cNvGrpSpPr>
              <a:grpSpLocks/>
            </p:cNvGrpSpPr>
            <p:nvPr/>
          </p:nvGrpSpPr>
          <p:grpSpPr bwMode="auto">
            <a:xfrm>
              <a:off x="370" y="3517"/>
              <a:ext cx="1250" cy="441"/>
              <a:chOff x="370" y="3517"/>
              <a:chExt cx="1250" cy="441"/>
            </a:xfrm>
          </p:grpSpPr>
          <p:sp>
            <p:nvSpPr>
              <p:cNvPr id="178183" name="Text Box 7"/>
              <p:cNvSpPr txBox="1">
                <a:spLocks noChangeArrowheads="1"/>
              </p:cNvSpPr>
              <p:nvPr/>
            </p:nvSpPr>
            <p:spPr bwMode="auto">
              <a:xfrm>
                <a:off x="593" y="3534"/>
                <a:ext cx="99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dirty="0"/>
                  <a:t>Planned Value (PV)</a:t>
                </a:r>
              </a:p>
              <a:p>
                <a:r>
                  <a:rPr lang="en-US" altLang="en-US" sz="1200" b="1" dirty="0"/>
                  <a:t>Earned Value (EV)</a:t>
                </a:r>
              </a:p>
              <a:p>
                <a:r>
                  <a:rPr lang="en-US" altLang="en-US" sz="1200" b="1" dirty="0"/>
                  <a:t>Actual Cost (AC)</a:t>
                </a:r>
              </a:p>
            </p:txBody>
          </p:sp>
          <p:sp>
            <p:nvSpPr>
              <p:cNvPr id="178184" name="Rectangle 8"/>
              <p:cNvSpPr>
                <a:spLocks noChangeArrowheads="1"/>
              </p:cNvSpPr>
              <p:nvPr/>
            </p:nvSpPr>
            <p:spPr bwMode="auto">
              <a:xfrm>
                <a:off x="370" y="3517"/>
                <a:ext cx="1250" cy="44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185" name="Line 9"/>
              <p:cNvSpPr>
                <a:spLocks noChangeShapeType="1"/>
              </p:cNvSpPr>
              <p:nvPr/>
            </p:nvSpPr>
            <p:spPr bwMode="auto">
              <a:xfrm>
                <a:off x="443" y="3618"/>
                <a:ext cx="140"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186" name="Line 10"/>
              <p:cNvSpPr>
                <a:spLocks noChangeShapeType="1"/>
              </p:cNvSpPr>
              <p:nvPr/>
            </p:nvSpPr>
            <p:spPr bwMode="auto">
              <a:xfrm>
                <a:off x="441" y="3735"/>
                <a:ext cx="140" cy="0"/>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187" name="Line 11"/>
              <p:cNvSpPr>
                <a:spLocks noChangeShapeType="1"/>
              </p:cNvSpPr>
              <p:nvPr/>
            </p:nvSpPr>
            <p:spPr bwMode="auto">
              <a:xfrm>
                <a:off x="446" y="3852"/>
                <a:ext cx="140" cy="0"/>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78188" name="Text Box 12"/>
            <p:cNvSpPr txBox="1">
              <a:spLocks noChangeArrowheads="1"/>
            </p:cNvSpPr>
            <p:nvPr/>
          </p:nvSpPr>
          <p:spPr bwMode="auto">
            <a:xfrm>
              <a:off x="1717" y="1400"/>
              <a:ext cx="275" cy="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400000"/>
                </a:lnSpc>
              </a:pPr>
              <a:r>
                <a:rPr lang="en-US" altLang="en-US" sz="1200" b="1" dirty="0"/>
                <a:t>400</a:t>
              </a:r>
            </a:p>
            <a:p>
              <a:pPr algn="r">
                <a:lnSpc>
                  <a:spcPct val="400000"/>
                </a:lnSpc>
              </a:pPr>
              <a:r>
                <a:rPr lang="en-US" altLang="en-US" sz="1200" b="1" dirty="0"/>
                <a:t>300</a:t>
              </a:r>
            </a:p>
            <a:p>
              <a:pPr algn="r">
                <a:lnSpc>
                  <a:spcPct val="400000"/>
                </a:lnSpc>
              </a:pPr>
              <a:r>
                <a:rPr lang="en-US" altLang="en-US" sz="1200" b="1" dirty="0"/>
                <a:t>200</a:t>
              </a:r>
            </a:p>
            <a:p>
              <a:pPr algn="r">
                <a:lnSpc>
                  <a:spcPct val="400000"/>
                </a:lnSpc>
              </a:pPr>
              <a:r>
                <a:rPr lang="en-US" altLang="en-US" sz="1200" b="1" dirty="0"/>
                <a:t>100</a:t>
              </a:r>
            </a:p>
            <a:p>
              <a:pPr algn="r">
                <a:lnSpc>
                  <a:spcPct val="400000"/>
                </a:lnSpc>
              </a:pPr>
              <a:r>
                <a:rPr lang="en-US" altLang="en-US" sz="1200" b="1" dirty="0"/>
                <a:t>0</a:t>
              </a:r>
            </a:p>
          </p:txBody>
        </p:sp>
        <p:sp>
          <p:nvSpPr>
            <p:cNvPr id="178189" name="Text Box 13"/>
            <p:cNvSpPr txBox="1">
              <a:spLocks noChangeArrowheads="1"/>
            </p:cNvSpPr>
            <p:nvPr/>
          </p:nvSpPr>
          <p:spPr bwMode="auto">
            <a:xfrm rot="-5400000">
              <a:off x="552" y="2470"/>
              <a:ext cx="21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 (K)</a:t>
              </a:r>
            </a:p>
          </p:txBody>
        </p:sp>
        <p:sp>
          <p:nvSpPr>
            <p:cNvPr id="178190" name="Text Box 14"/>
            <p:cNvSpPr txBox="1">
              <a:spLocks noChangeArrowheads="1"/>
            </p:cNvSpPr>
            <p:nvPr/>
          </p:nvSpPr>
          <p:spPr bwMode="auto">
            <a:xfrm>
              <a:off x="2042" y="3671"/>
              <a:ext cx="30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1</a:t>
              </a:r>
            </a:p>
          </p:txBody>
        </p:sp>
        <p:sp>
          <p:nvSpPr>
            <p:cNvPr id="178191" name="Line 15"/>
            <p:cNvSpPr>
              <a:spLocks noChangeShapeType="1"/>
            </p:cNvSpPr>
            <p:nvPr/>
          </p:nvSpPr>
          <p:spPr bwMode="auto">
            <a:xfrm>
              <a:off x="2347" y="3624"/>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192" name="Line 16"/>
            <p:cNvSpPr>
              <a:spLocks noChangeShapeType="1"/>
            </p:cNvSpPr>
            <p:nvPr/>
          </p:nvSpPr>
          <p:spPr bwMode="auto">
            <a:xfrm>
              <a:off x="2633" y="3625"/>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193" name="Line 17"/>
            <p:cNvSpPr>
              <a:spLocks noChangeShapeType="1"/>
            </p:cNvSpPr>
            <p:nvPr/>
          </p:nvSpPr>
          <p:spPr bwMode="auto">
            <a:xfrm>
              <a:off x="2908" y="3625"/>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194" name="Line 18"/>
            <p:cNvSpPr>
              <a:spLocks noChangeShapeType="1"/>
            </p:cNvSpPr>
            <p:nvPr/>
          </p:nvSpPr>
          <p:spPr bwMode="auto">
            <a:xfrm>
              <a:off x="3194" y="3626"/>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195" name="Line 19"/>
            <p:cNvSpPr>
              <a:spLocks noChangeShapeType="1"/>
            </p:cNvSpPr>
            <p:nvPr/>
          </p:nvSpPr>
          <p:spPr bwMode="auto">
            <a:xfrm>
              <a:off x="3468" y="3620"/>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196" name="Line 20"/>
            <p:cNvSpPr>
              <a:spLocks noChangeShapeType="1"/>
            </p:cNvSpPr>
            <p:nvPr/>
          </p:nvSpPr>
          <p:spPr bwMode="auto">
            <a:xfrm>
              <a:off x="3754" y="3621"/>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197" name="Line 21"/>
            <p:cNvSpPr>
              <a:spLocks noChangeShapeType="1"/>
            </p:cNvSpPr>
            <p:nvPr/>
          </p:nvSpPr>
          <p:spPr bwMode="auto">
            <a:xfrm>
              <a:off x="4029" y="3621"/>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198" name="Line 22"/>
            <p:cNvSpPr>
              <a:spLocks noChangeShapeType="1"/>
            </p:cNvSpPr>
            <p:nvPr/>
          </p:nvSpPr>
          <p:spPr bwMode="auto">
            <a:xfrm>
              <a:off x="4315" y="3622"/>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199" name="Line 23"/>
            <p:cNvSpPr>
              <a:spLocks noChangeShapeType="1"/>
            </p:cNvSpPr>
            <p:nvPr/>
          </p:nvSpPr>
          <p:spPr bwMode="auto">
            <a:xfrm>
              <a:off x="4590" y="3622"/>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00" name="Line 24"/>
            <p:cNvSpPr>
              <a:spLocks noChangeShapeType="1"/>
            </p:cNvSpPr>
            <p:nvPr/>
          </p:nvSpPr>
          <p:spPr bwMode="auto">
            <a:xfrm>
              <a:off x="4865" y="3622"/>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01" name="Line 25"/>
            <p:cNvSpPr>
              <a:spLocks noChangeShapeType="1"/>
            </p:cNvSpPr>
            <p:nvPr/>
          </p:nvSpPr>
          <p:spPr bwMode="auto">
            <a:xfrm>
              <a:off x="5151" y="3623"/>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02" name="Text Box 26"/>
            <p:cNvSpPr txBox="1">
              <a:spLocks noChangeArrowheads="1"/>
            </p:cNvSpPr>
            <p:nvPr/>
          </p:nvSpPr>
          <p:spPr bwMode="auto">
            <a:xfrm>
              <a:off x="2353" y="3672"/>
              <a:ext cx="28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2</a:t>
              </a:r>
            </a:p>
          </p:txBody>
        </p:sp>
        <p:sp>
          <p:nvSpPr>
            <p:cNvPr id="178203" name="Text Box 27"/>
            <p:cNvSpPr txBox="1">
              <a:spLocks noChangeArrowheads="1"/>
            </p:cNvSpPr>
            <p:nvPr/>
          </p:nvSpPr>
          <p:spPr bwMode="auto">
            <a:xfrm>
              <a:off x="2634" y="3673"/>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3</a:t>
              </a:r>
            </a:p>
          </p:txBody>
        </p:sp>
        <p:sp>
          <p:nvSpPr>
            <p:cNvPr id="178204" name="Text Box 28"/>
            <p:cNvSpPr txBox="1">
              <a:spLocks noChangeArrowheads="1"/>
            </p:cNvSpPr>
            <p:nvPr/>
          </p:nvSpPr>
          <p:spPr bwMode="auto">
            <a:xfrm>
              <a:off x="2915" y="3674"/>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4</a:t>
              </a:r>
            </a:p>
          </p:txBody>
        </p:sp>
        <p:sp>
          <p:nvSpPr>
            <p:cNvPr id="178205" name="Text Box 29"/>
            <p:cNvSpPr txBox="1">
              <a:spLocks noChangeArrowheads="1"/>
            </p:cNvSpPr>
            <p:nvPr/>
          </p:nvSpPr>
          <p:spPr bwMode="auto">
            <a:xfrm>
              <a:off x="3201" y="3675"/>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5</a:t>
              </a:r>
            </a:p>
          </p:txBody>
        </p:sp>
        <p:sp>
          <p:nvSpPr>
            <p:cNvPr id="178206" name="Text Box 30"/>
            <p:cNvSpPr txBox="1">
              <a:spLocks noChangeArrowheads="1"/>
            </p:cNvSpPr>
            <p:nvPr/>
          </p:nvSpPr>
          <p:spPr bwMode="auto">
            <a:xfrm>
              <a:off x="3477" y="3671"/>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6</a:t>
              </a:r>
            </a:p>
          </p:txBody>
        </p:sp>
        <p:sp>
          <p:nvSpPr>
            <p:cNvPr id="178207" name="Text Box 31"/>
            <p:cNvSpPr txBox="1">
              <a:spLocks noChangeArrowheads="1"/>
            </p:cNvSpPr>
            <p:nvPr/>
          </p:nvSpPr>
          <p:spPr bwMode="auto">
            <a:xfrm>
              <a:off x="3753" y="3672"/>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7</a:t>
              </a:r>
            </a:p>
          </p:txBody>
        </p:sp>
        <p:sp>
          <p:nvSpPr>
            <p:cNvPr id="178208" name="Text Box 32"/>
            <p:cNvSpPr txBox="1">
              <a:spLocks noChangeArrowheads="1"/>
            </p:cNvSpPr>
            <p:nvPr/>
          </p:nvSpPr>
          <p:spPr bwMode="auto">
            <a:xfrm>
              <a:off x="4039" y="3673"/>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8</a:t>
              </a:r>
            </a:p>
          </p:txBody>
        </p:sp>
        <p:sp>
          <p:nvSpPr>
            <p:cNvPr id="178209" name="Text Box 33"/>
            <p:cNvSpPr txBox="1">
              <a:spLocks noChangeArrowheads="1"/>
            </p:cNvSpPr>
            <p:nvPr/>
          </p:nvSpPr>
          <p:spPr bwMode="auto">
            <a:xfrm>
              <a:off x="4325" y="3674"/>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9</a:t>
              </a:r>
            </a:p>
          </p:txBody>
        </p:sp>
        <p:sp>
          <p:nvSpPr>
            <p:cNvPr id="178210" name="Text Box 34"/>
            <p:cNvSpPr txBox="1">
              <a:spLocks noChangeArrowheads="1"/>
            </p:cNvSpPr>
            <p:nvPr/>
          </p:nvSpPr>
          <p:spPr bwMode="auto">
            <a:xfrm>
              <a:off x="4596" y="3675"/>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10</a:t>
              </a:r>
            </a:p>
          </p:txBody>
        </p:sp>
        <p:sp>
          <p:nvSpPr>
            <p:cNvPr id="178211" name="Text Box 35"/>
            <p:cNvSpPr txBox="1">
              <a:spLocks noChangeArrowheads="1"/>
            </p:cNvSpPr>
            <p:nvPr/>
          </p:nvSpPr>
          <p:spPr bwMode="auto">
            <a:xfrm>
              <a:off x="4872" y="3671"/>
              <a:ext cx="2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11</a:t>
              </a:r>
            </a:p>
          </p:txBody>
        </p:sp>
        <p:sp>
          <p:nvSpPr>
            <p:cNvPr id="178212" name="Text Box 36"/>
            <p:cNvSpPr txBox="1">
              <a:spLocks noChangeArrowheads="1"/>
            </p:cNvSpPr>
            <p:nvPr/>
          </p:nvSpPr>
          <p:spPr bwMode="auto">
            <a:xfrm>
              <a:off x="5163" y="3672"/>
              <a:ext cx="23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dirty="0"/>
                <a:t>12</a:t>
              </a:r>
            </a:p>
          </p:txBody>
        </p:sp>
        <p:grpSp>
          <p:nvGrpSpPr>
            <p:cNvPr id="178213" name="Group 37"/>
            <p:cNvGrpSpPr>
              <a:grpSpLocks/>
            </p:cNvGrpSpPr>
            <p:nvPr/>
          </p:nvGrpSpPr>
          <p:grpSpPr bwMode="auto">
            <a:xfrm>
              <a:off x="2199" y="1885"/>
              <a:ext cx="3090" cy="1660"/>
              <a:chOff x="2199" y="1885"/>
              <a:chExt cx="3090" cy="1660"/>
            </a:xfrm>
          </p:grpSpPr>
          <p:sp>
            <p:nvSpPr>
              <p:cNvPr id="178214" name="Line 38"/>
              <p:cNvSpPr>
                <a:spLocks noChangeShapeType="1"/>
              </p:cNvSpPr>
              <p:nvPr/>
            </p:nvSpPr>
            <p:spPr bwMode="auto">
              <a:xfrm flipV="1">
                <a:off x="2199" y="3425"/>
                <a:ext cx="294" cy="12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15" name="Line 39"/>
              <p:cNvSpPr>
                <a:spLocks noChangeShapeType="1"/>
              </p:cNvSpPr>
              <p:nvPr/>
            </p:nvSpPr>
            <p:spPr bwMode="auto">
              <a:xfrm flipH="1">
                <a:off x="2487" y="3288"/>
                <a:ext cx="283" cy="131"/>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16" name="Line 40"/>
              <p:cNvSpPr>
                <a:spLocks noChangeShapeType="1"/>
              </p:cNvSpPr>
              <p:nvPr/>
            </p:nvSpPr>
            <p:spPr bwMode="auto">
              <a:xfrm flipH="1">
                <a:off x="2775" y="3220"/>
                <a:ext cx="273" cy="68"/>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17" name="Line 41"/>
              <p:cNvSpPr>
                <a:spLocks noChangeShapeType="1"/>
              </p:cNvSpPr>
              <p:nvPr/>
            </p:nvSpPr>
            <p:spPr bwMode="auto">
              <a:xfrm flipH="1">
                <a:off x="3048" y="2995"/>
                <a:ext cx="293" cy="22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18" name="Line 42"/>
              <p:cNvSpPr>
                <a:spLocks noChangeShapeType="1"/>
              </p:cNvSpPr>
              <p:nvPr/>
            </p:nvSpPr>
            <p:spPr bwMode="auto">
              <a:xfrm flipH="1">
                <a:off x="3341" y="2838"/>
                <a:ext cx="277" cy="152"/>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19" name="Line 43"/>
              <p:cNvSpPr>
                <a:spLocks noChangeShapeType="1"/>
              </p:cNvSpPr>
              <p:nvPr/>
            </p:nvSpPr>
            <p:spPr bwMode="auto">
              <a:xfrm flipH="1">
                <a:off x="3618" y="2597"/>
                <a:ext cx="273" cy="246"/>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20" name="Line 44"/>
              <p:cNvSpPr>
                <a:spLocks noChangeShapeType="1"/>
              </p:cNvSpPr>
              <p:nvPr/>
            </p:nvSpPr>
            <p:spPr bwMode="auto">
              <a:xfrm flipH="1">
                <a:off x="3891" y="2414"/>
                <a:ext cx="282" cy="188"/>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21" name="Line 45"/>
              <p:cNvSpPr>
                <a:spLocks noChangeShapeType="1"/>
              </p:cNvSpPr>
              <p:nvPr/>
            </p:nvSpPr>
            <p:spPr bwMode="auto">
              <a:xfrm flipH="1">
                <a:off x="4163" y="2309"/>
                <a:ext cx="298" cy="105"/>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22" name="Line 46"/>
              <p:cNvSpPr>
                <a:spLocks noChangeShapeType="1"/>
              </p:cNvSpPr>
              <p:nvPr/>
            </p:nvSpPr>
            <p:spPr bwMode="auto">
              <a:xfrm flipH="1">
                <a:off x="4461" y="2194"/>
                <a:ext cx="262" cy="11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23" name="Line 47"/>
              <p:cNvSpPr>
                <a:spLocks noChangeShapeType="1"/>
              </p:cNvSpPr>
              <p:nvPr/>
            </p:nvSpPr>
            <p:spPr bwMode="auto">
              <a:xfrm flipH="1">
                <a:off x="4723" y="2026"/>
                <a:ext cx="283" cy="163"/>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24" name="Line 48"/>
              <p:cNvSpPr>
                <a:spLocks noChangeShapeType="1"/>
              </p:cNvSpPr>
              <p:nvPr/>
            </p:nvSpPr>
            <p:spPr bwMode="auto">
              <a:xfrm flipH="1">
                <a:off x="5022" y="1885"/>
                <a:ext cx="267" cy="131"/>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78225" name="Group 49"/>
            <p:cNvGrpSpPr>
              <a:grpSpLocks/>
            </p:cNvGrpSpPr>
            <p:nvPr/>
          </p:nvGrpSpPr>
          <p:grpSpPr bwMode="auto">
            <a:xfrm>
              <a:off x="2190" y="2916"/>
              <a:ext cx="1980" cy="504"/>
              <a:chOff x="2190" y="2916"/>
              <a:chExt cx="1980" cy="504"/>
            </a:xfrm>
          </p:grpSpPr>
          <p:sp>
            <p:nvSpPr>
              <p:cNvPr id="178226" name="Line 50"/>
              <p:cNvSpPr>
                <a:spLocks noChangeShapeType="1"/>
              </p:cNvSpPr>
              <p:nvPr/>
            </p:nvSpPr>
            <p:spPr bwMode="auto">
              <a:xfrm flipV="1">
                <a:off x="2190" y="3228"/>
                <a:ext cx="300" cy="192"/>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27" name="Line 51"/>
              <p:cNvSpPr>
                <a:spLocks noChangeShapeType="1"/>
              </p:cNvSpPr>
              <p:nvPr/>
            </p:nvSpPr>
            <p:spPr bwMode="auto">
              <a:xfrm flipV="1">
                <a:off x="2502" y="3084"/>
                <a:ext cx="270" cy="144"/>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28" name="Line 52"/>
              <p:cNvSpPr>
                <a:spLocks noChangeShapeType="1"/>
              </p:cNvSpPr>
              <p:nvPr/>
            </p:nvSpPr>
            <p:spPr bwMode="auto">
              <a:xfrm flipH="1">
                <a:off x="2754" y="3024"/>
                <a:ext cx="300" cy="66"/>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29" name="Line 53"/>
              <p:cNvSpPr>
                <a:spLocks noChangeShapeType="1"/>
              </p:cNvSpPr>
              <p:nvPr/>
            </p:nvSpPr>
            <p:spPr bwMode="auto">
              <a:xfrm flipH="1">
                <a:off x="3036" y="2994"/>
                <a:ext cx="294" cy="30"/>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30" name="Line 54"/>
              <p:cNvSpPr>
                <a:spLocks noChangeShapeType="1"/>
              </p:cNvSpPr>
              <p:nvPr/>
            </p:nvSpPr>
            <p:spPr bwMode="auto">
              <a:xfrm flipH="1">
                <a:off x="3336" y="2964"/>
                <a:ext cx="270" cy="30"/>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31" name="Line 55"/>
              <p:cNvSpPr>
                <a:spLocks noChangeShapeType="1"/>
              </p:cNvSpPr>
              <p:nvPr/>
            </p:nvSpPr>
            <p:spPr bwMode="auto">
              <a:xfrm flipH="1">
                <a:off x="3612" y="2946"/>
                <a:ext cx="276" cy="18"/>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32" name="Line 56"/>
              <p:cNvSpPr>
                <a:spLocks noChangeShapeType="1"/>
              </p:cNvSpPr>
              <p:nvPr/>
            </p:nvSpPr>
            <p:spPr bwMode="auto">
              <a:xfrm flipH="1">
                <a:off x="3888" y="2916"/>
                <a:ext cx="282" cy="30"/>
              </a:xfrm>
              <a:prstGeom prst="line">
                <a:avLst/>
              </a:prstGeom>
              <a:noFill/>
              <a:ln w="28575">
                <a:solidFill>
                  <a:srgbClr val="FFE5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78233" name="Group 57"/>
            <p:cNvGrpSpPr>
              <a:grpSpLocks/>
            </p:cNvGrpSpPr>
            <p:nvPr/>
          </p:nvGrpSpPr>
          <p:grpSpPr bwMode="auto">
            <a:xfrm>
              <a:off x="2202" y="2742"/>
              <a:ext cx="1974" cy="546"/>
              <a:chOff x="2202" y="2742"/>
              <a:chExt cx="1974" cy="546"/>
            </a:xfrm>
          </p:grpSpPr>
          <p:sp>
            <p:nvSpPr>
              <p:cNvPr id="178234" name="Line 58"/>
              <p:cNvSpPr>
                <a:spLocks noChangeShapeType="1"/>
              </p:cNvSpPr>
              <p:nvPr/>
            </p:nvSpPr>
            <p:spPr bwMode="auto">
              <a:xfrm flipV="1">
                <a:off x="2202" y="3000"/>
                <a:ext cx="294" cy="288"/>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35" name="Line 59"/>
              <p:cNvSpPr>
                <a:spLocks noChangeShapeType="1"/>
              </p:cNvSpPr>
              <p:nvPr/>
            </p:nvSpPr>
            <p:spPr bwMode="auto">
              <a:xfrm flipH="1">
                <a:off x="2484" y="2964"/>
                <a:ext cx="288" cy="30"/>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36" name="Line 60"/>
              <p:cNvSpPr>
                <a:spLocks noChangeShapeType="1"/>
              </p:cNvSpPr>
              <p:nvPr/>
            </p:nvSpPr>
            <p:spPr bwMode="auto">
              <a:xfrm flipH="1">
                <a:off x="2760" y="2898"/>
                <a:ext cx="294" cy="66"/>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37" name="Line 61"/>
              <p:cNvSpPr>
                <a:spLocks noChangeShapeType="1"/>
              </p:cNvSpPr>
              <p:nvPr/>
            </p:nvSpPr>
            <p:spPr bwMode="auto">
              <a:xfrm flipH="1" flipV="1">
                <a:off x="3054" y="2904"/>
                <a:ext cx="282" cy="6"/>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38" name="Line 62"/>
              <p:cNvSpPr>
                <a:spLocks noChangeShapeType="1"/>
              </p:cNvSpPr>
              <p:nvPr/>
            </p:nvSpPr>
            <p:spPr bwMode="auto">
              <a:xfrm flipH="1">
                <a:off x="3330" y="2838"/>
                <a:ext cx="282" cy="72"/>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39" name="Line 63"/>
              <p:cNvSpPr>
                <a:spLocks noChangeShapeType="1"/>
              </p:cNvSpPr>
              <p:nvPr/>
            </p:nvSpPr>
            <p:spPr bwMode="auto">
              <a:xfrm flipH="1">
                <a:off x="3606" y="2814"/>
                <a:ext cx="282" cy="30"/>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240" name="Line 64"/>
              <p:cNvSpPr>
                <a:spLocks noChangeShapeType="1"/>
              </p:cNvSpPr>
              <p:nvPr/>
            </p:nvSpPr>
            <p:spPr bwMode="auto">
              <a:xfrm flipH="1">
                <a:off x="3900" y="2742"/>
                <a:ext cx="276" cy="66"/>
              </a:xfrm>
              <a:prstGeom prst="line">
                <a:avLst/>
              </a:prstGeom>
              <a:noFill/>
              <a:ln w="28575">
                <a:solidFill>
                  <a:srgbClr val="6B66C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78241" name="Group 65"/>
            <p:cNvGrpSpPr>
              <a:grpSpLocks/>
            </p:cNvGrpSpPr>
            <p:nvPr/>
          </p:nvGrpSpPr>
          <p:grpSpPr bwMode="auto">
            <a:xfrm>
              <a:off x="2162" y="1856"/>
              <a:ext cx="3158" cy="1733"/>
              <a:chOff x="2162" y="1856"/>
              <a:chExt cx="3158" cy="1733"/>
            </a:xfrm>
          </p:grpSpPr>
          <p:sp>
            <p:nvSpPr>
              <p:cNvPr id="178242" name="Oval 66"/>
              <p:cNvSpPr>
                <a:spLocks noChangeArrowheads="1"/>
              </p:cNvSpPr>
              <p:nvPr/>
            </p:nvSpPr>
            <p:spPr bwMode="auto">
              <a:xfrm>
                <a:off x="2162" y="3520"/>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43" name="Oval 67"/>
              <p:cNvSpPr>
                <a:spLocks noChangeArrowheads="1"/>
              </p:cNvSpPr>
              <p:nvPr/>
            </p:nvSpPr>
            <p:spPr bwMode="auto">
              <a:xfrm>
                <a:off x="2163" y="338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44" name="Oval 68"/>
              <p:cNvSpPr>
                <a:spLocks noChangeArrowheads="1"/>
              </p:cNvSpPr>
              <p:nvPr/>
            </p:nvSpPr>
            <p:spPr bwMode="auto">
              <a:xfrm>
                <a:off x="2164" y="3257"/>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45" name="Oval 69"/>
              <p:cNvSpPr>
                <a:spLocks noChangeArrowheads="1"/>
              </p:cNvSpPr>
              <p:nvPr/>
            </p:nvSpPr>
            <p:spPr bwMode="auto">
              <a:xfrm>
                <a:off x="2458" y="339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46" name="Oval 70"/>
              <p:cNvSpPr>
                <a:spLocks noChangeArrowheads="1"/>
              </p:cNvSpPr>
              <p:nvPr/>
            </p:nvSpPr>
            <p:spPr bwMode="auto">
              <a:xfrm>
                <a:off x="2459" y="3197"/>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47" name="Oval 71"/>
              <p:cNvSpPr>
                <a:spLocks noChangeArrowheads="1"/>
              </p:cNvSpPr>
              <p:nvPr/>
            </p:nvSpPr>
            <p:spPr bwMode="auto">
              <a:xfrm>
                <a:off x="2460" y="2968"/>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48" name="Oval 72"/>
              <p:cNvSpPr>
                <a:spLocks noChangeArrowheads="1"/>
              </p:cNvSpPr>
              <p:nvPr/>
            </p:nvSpPr>
            <p:spPr bwMode="auto">
              <a:xfrm>
                <a:off x="2734" y="3257"/>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49" name="Oval 73"/>
              <p:cNvSpPr>
                <a:spLocks noChangeArrowheads="1"/>
              </p:cNvSpPr>
              <p:nvPr/>
            </p:nvSpPr>
            <p:spPr bwMode="auto">
              <a:xfrm>
                <a:off x="2735" y="3058"/>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50" name="Oval 74"/>
              <p:cNvSpPr>
                <a:spLocks noChangeArrowheads="1"/>
              </p:cNvSpPr>
              <p:nvPr/>
            </p:nvSpPr>
            <p:spPr bwMode="auto">
              <a:xfrm>
                <a:off x="2736" y="2934"/>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51" name="Oval 75"/>
              <p:cNvSpPr>
                <a:spLocks noChangeArrowheads="1"/>
              </p:cNvSpPr>
              <p:nvPr/>
            </p:nvSpPr>
            <p:spPr bwMode="auto">
              <a:xfrm>
                <a:off x="3015" y="3193"/>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52" name="Oval 76"/>
              <p:cNvSpPr>
                <a:spLocks noChangeArrowheads="1"/>
              </p:cNvSpPr>
              <p:nvPr/>
            </p:nvSpPr>
            <p:spPr bwMode="auto">
              <a:xfrm>
                <a:off x="3016" y="2994"/>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53" name="Oval 77"/>
              <p:cNvSpPr>
                <a:spLocks noChangeArrowheads="1"/>
              </p:cNvSpPr>
              <p:nvPr/>
            </p:nvSpPr>
            <p:spPr bwMode="auto">
              <a:xfrm>
                <a:off x="3017" y="2870"/>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54" name="Oval 78"/>
              <p:cNvSpPr>
                <a:spLocks noChangeArrowheads="1"/>
              </p:cNvSpPr>
              <p:nvPr/>
            </p:nvSpPr>
            <p:spPr bwMode="auto">
              <a:xfrm>
                <a:off x="3302" y="2965"/>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55" name="Oval 79"/>
              <p:cNvSpPr>
                <a:spLocks noChangeArrowheads="1"/>
              </p:cNvSpPr>
              <p:nvPr/>
            </p:nvSpPr>
            <p:spPr bwMode="auto">
              <a:xfrm>
                <a:off x="3303" y="288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56" name="Oval 80"/>
              <p:cNvSpPr>
                <a:spLocks noChangeArrowheads="1"/>
              </p:cNvSpPr>
              <p:nvPr/>
            </p:nvSpPr>
            <p:spPr bwMode="auto">
              <a:xfrm>
                <a:off x="3577" y="2935"/>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57" name="Oval 81"/>
              <p:cNvSpPr>
                <a:spLocks noChangeArrowheads="1"/>
              </p:cNvSpPr>
              <p:nvPr/>
            </p:nvSpPr>
            <p:spPr bwMode="auto">
              <a:xfrm>
                <a:off x="3578" y="2811"/>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58" name="Oval 82"/>
              <p:cNvSpPr>
                <a:spLocks noChangeArrowheads="1"/>
              </p:cNvSpPr>
              <p:nvPr/>
            </p:nvSpPr>
            <p:spPr bwMode="auto">
              <a:xfrm>
                <a:off x="3856" y="2914"/>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59" name="Oval 83"/>
              <p:cNvSpPr>
                <a:spLocks noChangeArrowheads="1"/>
              </p:cNvSpPr>
              <p:nvPr/>
            </p:nvSpPr>
            <p:spPr bwMode="auto">
              <a:xfrm>
                <a:off x="3857" y="2785"/>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60" name="Oval 84"/>
              <p:cNvSpPr>
                <a:spLocks noChangeArrowheads="1"/>
              </p:cNvSpPr>
              <p:nvPr/>
            </p:nvSpPr>
            <p:spPr bwMode="auto">
              <a:xfrm>
                <a:off x="3858" y="2571"/>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61" name="Oval 85"/>
              <p:cNvSpPr>
                <a:spLocks noChangeArrowheads="1"/>
              </p:cNvSpPr>
              <p:nvPr/>
            </p:nvSpPr>
            <p:spPr bwMode="auto">
              <a:xfrm>
                <a:off x="4137" y="2890"/>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62" name="Oval 86"/>
              <p:cNvSpPr>
                <a:spLocks noChangeArrowheads="1"/>
              </p:cNvSpPr>
              <p:nvPr/>
            </p:nvSpPr>
            <p:spPr bwMode="auto">
              <a:xfrm>
                <a:off x="4138" y="270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63" name="Oval 87"/>
              <p:cNvSpPr>
                <a:spLocks noChangeArrowheads="1"/>
              </p:cNvSpPr>
              <p:nvPr/>
            </p:nvSpPr>
            <p:spPr bwMode="auto">
              <a:xfrm>
                <a:off x="4139" y="2382"/>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64" name="Oval 88"/>
              <p:cNvSpPr>
                <a:spLocks noChangeArrowheads="1"/>
              </p:cNvSpPr>
              <p:nvPr/>
            </p:nvSpPr>
            <p:spPr bwMode="auto">
              <a:xfrm>
                <a:off x="4425" y="2278"/>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65" name="Oval 89"/>
              <p:cNvSpPr>
                <a:spLocks noChangeArrowheads="1"/>
              </p:cNvSpPr>
              <p:nvPr/>
            </p:nvSpPr>
            <p:spPr bwMode="auto">
              <a:xfrm>
                <a:off x="4691" y="2169"/>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66" name="Oval 90"/>
              <p:cNvSpPr>
                <a:spLocks noChangeArrowheads="1"/>
              </p:cNvSpPr>
              <p:nvPr/>
            </p:nvSpPr>
            <p:spPr bwMode="auto">
              <a:xfrm>
                <a:off x="4972" y="2000"/>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8267" name="Oval 91"/>
              <p:cNvSpPr>
                <a:spLocks noChangeArrowheads="1"/>
              </p:cNvSpPr>
              <p:nvPr/>
            </p:nvSpPr>
            <p:spPr bwMode="auto">
              <a:xfrm>
                <a:off x="5253" y="1856"/>
                <a:ext cx="67" cy="69"/>
              </a:xfrm>
              <a:prstGeom prst="ellipse">
                <a:avLst/>
              </a:prstGeom>
              <a:solidFill>
                <a:srgbClr val="827C7A"/>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sp>
        <p:nvSpPr>
          <p:cNvPr id="178268" name="Text Box 92"/>
          <p:cNvSpPr txBox="1">
            <a:spLocks noChangeArrowheads="1"/>
          </p:cNvSpPr>
          <p:nvPr/>
        </p:nvSpPr>
        <p:spPr bwMode="auto">
          <a:xfrm>
            <a:off x="4687402" y="6097587"/>
            <a:ext cx="322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9900"/>
              </a:buClr>
            </a:pPr>
            <a:r>
              <a:rPr lang="en-US" altLang="en-US" sz="1400" dirty="0"/>
              <a:t>An illustration of actual cost</a:t>
            </a:r>
          </a:p>
        </p:txBody>
      </p:sp>
    </p:spTree>
    <p:extLst>
      <p:ext uri="{BB962C8B-B14F-4D97-AF65-F5344CB8AC3E}">
        <p14:creationId xmlns:p14="http://schemas.microsoft.com/office/powerpoint/2010/main" val="1064104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EVM Measures for Schedule Control</a:t>
            </a:r>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15</a:t>
            </a:fld>
            <a:endParaRPr lang="en-US" dirty="0"/>
          </a:p>
        </p:txBody>
      </p:sp>
      <p:sp>
        <p:nvSpPr>
          <p:cNvPr id="4" name="Content Placeholder 3"/>
          <p:cNvSpPr>
            <a:spLocks noGrp="1"/>
          </p:cNvSpPr>
          <p:nvPr>
            <p:ph idx="1"/>
          </p:nvPr>
        </p:nvSpPr>
        <p:spPr/>
        <p:txBody>
          <a:bodyPr/>
          <a:lstStyle/>
          <a:p>
            <a:r>
              <a:rPr lang="en-US"/>
              <a:t>Schedule Variance (SV = EV - PV)</a:t>
            </a:r>
          </a:p>
          <a:p>
            <a:pPr lvl="1"/>
            <a:r>
              <a:rPr lang="en-US"/>
              <a:t>A positive SV indicates that the project is ahead of schedule. </a:t>
            </a:r>
          </a:p>
          <a:p>
            <a:pPr lvl="1"/>
            <a:r>
              <a:rPr lang="en-US"/>
              <a:t>A zero SV indicates that the project is on schedule.</a:t>
            </a:r>
          </a:p>
          <a:p>
            <a:pPr lvl="1"/>
            <a:r>
              <a:rPr lang="en-US"/>
              <a:t>A negative SV indicates that the project is currently behind schedule.</a:t>
            </a:r>
          </a:p>
          <a:p>
            <a:r>
              <a:rPr lang="en-US"/>
              <a:t>Schedule Performance Index (SPI = EV / PV)</a:t>
            </a:r>
          </a:p>
          <a:p>
            <a:pPr lvl="1"/>
            <a:r>
              <a:rPr lang="en-US"/>
              <a:t>An SPI number greater than 1.0 indicates that the project is ahead of schedule.</a:t>
            </a:r>
          </a:p>
          <a:p>
            <a:pPr lvl="1"/>
            <a:r>
              <a:rPr lang="en-US"/>
              <a:t>An SPI of 1.0 means the project is on schedule.</a:t>
            </a:r>
          </a:p>
          <a:p>
            <a:pPr lvl="1"/>
            <a:r>
              <a:rPr lang="en-US"/>
              <a:t>An SPI number less than 1.0 indicates that the project is behind schedule. </a:t>
            </a:r>
            <a:endParaRPr lang="en-US" dirty="0"/>
          </a:p>
        </p:txBody>
      </p:sp>
    </p:spTree>
    <p:extLst>
      <p:ext uri="{BB962C8B-B14F-4D97-AF65-F5344CB8AC3E}">
        <p14:creationId xmlns:p14="http://schemas.microsoft.com/office/powerpoint/2010/main" val="2481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Schedule Control Chart</a:t>
            </a:r>
          </a:p>
        </p:txBody>
      </p:sp>
      <p:sp>
        <p:nvSpPr>
          <p:cNvPr id="2" name="Slide Number Placeholder 1"/>
          <p:cNvSpPr>
            <a:spLocks noGrp="1"/>
          </p:cNvSpPr>
          <p:nvPr>
            <p:ph type="sldNum" sz="quarter" idx="4"/>
          </p:nvPr>
        </p:nvSpPr>
        <p:spPr/>
        <p:txBody>
          <a:bodyPr/>
          <a:lstStyle/>
          <a:p>
            <a:fld id="{A8160BDD-7155-D744-B749-9730458604AD}" type="slidenum">
              <a:rPr lang="en-US" smtClean="0"/>
              <a:pPr/>
              <a:t>16</a:t>
            </a:fld>
            <a:endParaRPr lang="en-US" dirty="0"/>
          </a:p>
        </p:txBody>
      </p:sp>
      <p:grpSp>
        <p:nvGrpSpPr>
          <p:cNvPr id="90" name="Group 89"/>
          <p:cNvGrpSpPr/>
          <p:nvPr/>
        </p:nvGrpSpPr>
        <p:grpSpPr>
          <a:xfrm>
            <a:off x="1355855" y="1596549"/>
            <a:ext cx="6432290" cy="4499451"/>
            <a:chOff x="1642951" y="1399545"/>
            <a:chExt cx="6432290" cy="4499451"/>
          </a:xfrm>
        </p:grpSpPr>
        <p:grpSp>
          <p:nvGrpSpPr>
            <p:cNvPr id="23" name="Group 22"/>
            <p:cNvGrpSpPr/>
            <p:nvPr/>
          </p:nvGrpSpPr>
          <p:grpSpPr>
            <a:xfrm>
              <a:off x="2895600" y="1838310"/>
              <a:ext cx="5179641" cy="3722132"/>
              <a:chOff x="1498984" y="1676400"/>
              <a:chExt cx="5179641" cy="3722132"/>
            </a:xfrm>
          </p:grpSpPr>
          <p:cxnSp>
            <p:nvCxnSpPr>
              <p:cNvPr id="6" name="Straight Connector 5"/>
              <p:cNvCxnSpPr/>
              <p:nvPr/>
            </p:nvCxnSpPr>
            <p:spPr>
              <a:xfrm>
                <a:off x="1981200" y="1676400"/>
                <a:ext cx="0" cy="335280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981200" y="5029200"/>
                <a:ext cx="457200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958897" y="5029200"/>
                <a:ext cx="301686" cy="369332"/>
              </a:xfrm>
              <a:prstGeom prst="rect">
                <a:avLst/>
              </a:prstGeom>
              <a:noFill/>
            </p:spPr>
            <p:txBody>
              <a:bodyPr wrap="none" rtlCol="0">
                <a:spAutoFit/>
              </a:bodyPr>
              <a:lstStyle/>
              <a:p>
                <a:r>
                  <a:rPr lang="en-US" dirty="0"/>
                  <a:t>1</a:t>
                </a:r>
              </a:p>
            </p:txBody>
          </p:sp>
          <p:sp>
            <p:nvSpPr>
              <p:cNvPr id="10" name="TextBox 9"/>
              <p:cNvSpPr txBox="1"/>
              <p:nvPr/>
            </p:nvSpPr>
            <p:spPr>
              <a:xfrm>
                <a:off x="2590046" y="5029200"/>
                <a:ext cx="301686" cy="369332"/>
              </a:xfrm>
              <a:prstGeom prst="rect">
                <a:avLst/>
              </a:prstGeom>
              <a:noFill/>
            </p:spPr>
            <p:txBody>
              <a:bodyPr wrap="none" rtlCol="0">
                <a:spAutoFit/>
              </a:bodyPr>
              <a:lstStyle/>
              <a:p>
                <a:r>
                  <a:rPr lang="en-US" dirty="0"/>
                  <a:t>2</a:t>
                </a:r>
              </a:p>
            </p:txBody>
          </p:sp>
          <p:sp>
            <p:nvSpPr>
              <p:cNvPr id="11" name="TextBox 10"/>
              <p:cNvSpPr txBox="1"/>
              <p:nvPr/>
            </p:nvSpPr>
            <p:spPr>
              <a:xfrm>
                <a:off x="3221195" y="5029200"/>
                <a:ext cx="301686" cy="369332"/>
              </a:xfrm>
              <a:prstGeom prst="rect">
                <a:avLst/>
              </a:prstGeom>
              <a:noFill/>
            </p:spPr>
            <p:txBody>
              <a:bodyPr wrap="none" rtlCol="0">
                <a:spAutoFit/>
              </a:bodyPr>
              <a:lstStyle/>
              <a:p>
                <a:r>
                  <a:rPr lang="en-US" dirty="0"/>
                  <a:t>3</a:t>
                </a:r>
              </a:p>
            </p:txBody>
          </p:sp>
          <p:sp>
            <p:nvSpPr>
              <p:cNvPr id="12" name="TextBox 11"/>
              <p:cNvSpPr txBox="1"/>
              <p:nvPr/>
            </p:nvSpPr>
            <p:spPr>
              <a:xfrm>
                <a:off x="3852344" y="5029200"/>
                <a:ext cx="301686" cy="369332"/>
              </a:xfrm>
              <a:prstGeom prst="rect">
                <a:avLst/>
              </a:prstGeom>
              <a:noFill/>
            </p:spPr>
            <p:txBody>
              <a:bodyPr wrap="none" rtlCol="0">
                <a:spAutoFit/>
              </a:bodyPr>
              <a:lstStyle/>
              <a:p>
                <a:r>
                  <a:rPr lang="en-US" dirty="0"/>
                  <a:t>4</a:t>
                </a:r>
              </a:p>
            </p:txBody>
          </p:sp>
          <p:sp>
            <p:nvSpPr>
              <p:cNvPr id="13" name="TextBox 12"/>
              <p:cNvSpPr txBox="1"/>
              <p:nvPr/>
            </p:nvSpPr>
            <p:spPr>
              <a:xfrm>
                <a:off x="4483493" y="5029200"/>
                <a:ext cx="301686" cy="369332"/>
              </a:xfrm>
              <a:prstGeom prst="rect">
                <a:avLst/>
              </a:prstGeom>
              <a:noFill/>
            </p:spPr>
            <p:txBody>
              <a:bodyPr wrap="none" rtlCol="0">
                <a:spAutoFit/>
              </a:bodyPr>
              <a:lstStyle/>
              <a:p>
                <a:r>
                  <a:rPr lang="en-US" dirty="0"/>
                  <a:t>5</a:t>
                </a:r>
              </a:p>
            </p:txBody>
          </p:sp>
          <p:sp>
            <p:nvSpPr>
              <p:cNvPr id="14" name="TextBox 13"/>
              <p:cNvSpPr txBox="1"/>
              <p:nvPr/>
            </p:nvSpPr>
            <p:spPr>
              <a:xfrm>
                <a:off x="5114642" y="5029200"/>
                <a:ext cx="301686" cy="369332"/>
              </a:xfrm>
              <a:prstGeom prst="rect">
                <a:avLst/>
              </a:prstGeom>
              <a:noFill/>
            </p:spPr>
            <p:txBody>
              <a:bodyPr wrap="none" rtlCol="0">
                <a:spAutoFit/>
              </a:bodyPr>
              <a:lstStyle/>
              <a:p>
                <a:r>
                  <a:rPr lang="en-US" dirty="0"/>
                  <a:t>6</a:t>
                </a:r>
              </a:p>
            </p:txBody>
          </p:sp>
          <p:sp>
            <p:nvSpPr>
              <p:cNvPr id="15" name="TextBox 14"/>
              <p:cNvSpPr txBox="1"/>
              <p:nvPr/>
            </p:nvSpPr>
            <p:spPr>
              <a:xfrm>
                <a:off x="5745791" y="5029200"/>
                <a:ext cx="301686" cy="369332"/>
              </a:xfrm>
              <a:prstGeom prst="rect">
                <a:avLst/>
              </a:prstGeom>
              <a:noFill/>
            </p:spPr>
            <p:txBody>
              <a:bodyPr wrap="none" rtlCol="0">
                <a:spAutoFit/>
              </a:bodyPr>
              <a:lstStyle/>
              <a:p>
                <a:r>
                  <a:rPr lang="en-US" dirty="0"/>
                  <a:t>7</a:t>
                </a:r>
              </a:p>
            </p:txBody>
          </p:sp>
          <p:sp>
            <p:nvSpPr>
              <p:cNvPr id="16" name="TextBox 15"/>
              <p:cNvSpPr txBox="1"/>
              <p:nvPr/>
            </p:nvSpPr>
            <p:spPr>
              <a:xfrm>
                <a:off x="6376939" y="5029200"/>
                <a:ext cx="301686" cy="369332"/>
              </a:xfrm>
              <a:prstGeom prst="rect">
                <a:avLst/>
              </a:prstGeom>
              <a:noFill/>
            </p:spPr>
            <p:txBody>
              <a:bodyPr wrap="none" rtlCol="0">
                <a:spAutoFit/>
              </a:bodyPr>
              <a:lstStyle/>
              <a:p>
                <a:r>
                  <a:rPr lang="en-US" dirty="0"/>
                  <a:t>8</a:t>
                </a:r>
              </a:p>
            </p:txBody>
          </p:sp>
          <p:sp>
            <p:nvSpPr>
              <p:cNvPr id="17" name="Rectangle 16"/>
              <p:cNvSpPr/>
              <p:nvPr/>
            </p:nvSpPr>
            <p:spPr>
              <a:xfrm>
                <a:off x="1981200" y="1676400"/>
                <a:ext cx="4546582" cy="3352800"/>
              </a:xfrm>
              <a:prstGeom prst="rect">
                <a:avLst/>
              </a:prstGeom>
              <a:pattFill prst="dotGrid">
                <a:fgClr>
                  <a:schemeClr val="bg2">
                    <a:lumMod val="75000"/>
                  </a:schemeClr>
                </a:fgClr>
                <a:bgClr>
                  <a:schemeClr val="bg1"/>
                </a:bgClr>
              </a:patt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30" name="TextBox 29"/>
              <p:cNvSpPr txBox="1"/>
              <p:nvPr/>
            </p:nvSpPr>
            <p:spPr>
              <a:xfrm>
                <a:off x="1498984" y="3168134"/>
                <a:ext cx="301686" cy="369332"/>
              </a:xfrm>
              <a:prstGeom prst="rect">
                <a:avLst/>
              </a:prstGeom>
              <a:noFill/>
            </p:spPr>
            <p:txBody>
              <a:bodyPr wrap="none" rtlCol="0">
                <a:spAutoFit/>
              </a:bodyPr>
              <a:lstStyle/>
              <a:p>
                <a:r>
                  <a:rPr lang="en-US" dirty="0"/>
                  <a:t>0</a:t>
                </a:r>
              </a:p>
            </p:txBody>
          </p:sp>
        </p:grpSp>
        <p:cxnSp>
          <p:nvCxnSpPr>
            <p:cNvPr id="19" name="Straight Arrow Connector 18"/>
            <p:cNvCxnSpPr/>
            <p:nvPr/>
          </p:nvCxnSpPr>
          <p:spPr>
            <a:xfrm>
              <a:off x="1996893" y="1862910"/>
              <a:ext cx="0" cy="3352800"/>
            </a:xfrm>
            <a:prstGeom prst="straightConnector1">
              <a:avLst/>
            </a:prstGeom>
            <a:ln w="190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rot="16200000">
              <a:off x="1126655" y="3293832"/>
              <a:ext cx="1371145" cy="338554"/>
            </a:xfrm>
            <a:prstGeom prst="rect">
              <a:avLst/>
            </a:prstGeom>
            <a:noFill/>
          </p:spPr>
          <p:txBody>
            <a:bodyPr wrap="none" rtlCol="0">
              <a:spAutoFit/>
            </a:bodyPr>
            <a:lstStyle/>
            <a:p>
              <a:r>
                <a:rPr lang="en-US" sz="1600" dirty="0"/>
                <a:t>Duration units</a:t>
              </a:r>
            </a:p>
          </p:txBody>
        </p:sp>
        <p:sp>
          <p:nvSpPr>
            <p:cNvPr id="22" name="TextBox 21"/>
            <p:cNvSpPr txBox="1"/>
            <p:nvPr/>
          </p:nvSpPr>
          <p:spPr>
            <a:xfrm>
              <a:off x="2121365" y="2372680"/>
              <a:ext cx="1044932" cy="584775"/>
            </a:xfrm>
            <a:prstGeom prst="rect">
              <a:avLst/>
            </a:prstGeom>
            <a:noFill/>
          </p:spPr>
          <p:txBody>
            <a:bodyPr wrap="square" rtlCol="0">
              <a:spAutoFit/>
            </a:bodyPr>
            <a:lstStyle/>
            <a:p>
              <a:r>
                <a:rPr lang="en-US" sz="1600" dirty="0"/>
                <a:t>Ahead of schedule</a:t>
              </a:r>
            </a:p>
          </p:txBody>
        </p:sp>
        <p:sp>
          <p:nvSpPr>
            <p:cNvPr id="24" name="TextBox 23"/>
            <p:cNvSpPr txBox="1"/>
            <p:nvPr/>
          </p:nvSpPr>
          <p:spPr>
            <a:xfrm>
              <a:off x="2115640" y="4071965"/>
              <a:ext cx="1044932" cy="584775"/>
            </a:xfrm>
            <a:prstGeom prst="rect">
              <a:avLst/>
            </a:prstGeom>
            <a:noFill/>
          </p:spPr>
          <p:txBody>
            <a:bodyPr wrap="square" rtlCol="0">
              <a:spAutoFit/>
            </a:bodyPr>
            <a:lstStyle/>
            <a:p>
              <a:r>
                <a:rPr lang="en-US" sz="1600" dirty="0"/>
                <a:t>Behind schedule</a:t>
              </a:r>
            </a:p>
          </p:txBody>
        </p:sp>
        <p:cxnSp>
          <p:nvCxnSpPr>
            <p:cNvPr id="26" name="Straight Connector 25"/>
            <p:cNvCxnSpPr>
              <a:stCxn id="17" idx="1"/>
              <a:endCxn id="17" idx="3"/>
            </p:cNvCxnSpPr>
            <p:nvPr/>
          </p:nvCxnSpPr>
          <p:spPr>
            <a:xfrm>
              <a:off x="3377816" y="3514710"/>
              <a:ext cx="454658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7" idx="0"/>
              <a:endCxn id="17" idx="2"/>
            </p:cNvCxnSpPr>
            <p:nvPr/>
          </p:nvCxnSpPr>
          <p:spPr>
            <a:xfrm>
              <a:off x="5651107" y="1838310"/>
              <a:ext cx="0" cy="335280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AutoShape 303"/>
            <p:cNvSpPr>
              <a:spLocks/>
            </p:cNvSpPr>
            <p:nvPr/>
          </p:nvSpPr>
          <p:spPr bwMode="auto">
            <a:xfrm flipH="1">
              <a:off x="3121891" y="1862910"/>
              <a:ext cx="154709" cy="1651800"/>
            </a:xfrm>
            <a:prstGeom prst="rightBrace">
              <a:avLst>
                <a:gd name="adj1" fmla="val 65909"/>
                <a:gd name="adj2" fmla="val 50000"/>
              </a:avLst>
            </a:pr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4" name="AutoShape 303"/>
            <p:cNvSpPr>
              <a:spLocks/>
            </p:cNvSpPr>
            <p:nvPr/>
          </p:nvSpPr>
          <p:spPr bwMode="auto">
            <a:xfrm flipH="1">
              <a:off x="3107710" y="3539310"/>
              <a:ext cx="154709" cy="1651800"/>
            </a:xfrm>
            <a:prstGeom prst="rightBrace">
              <a:avLst>
                <a:gd name="adj1" fmla="val 65909"/>
                <a:gd name="adj2" fmla="val 50000"/>
              </a:avLst>
            </a:pr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 name="TextBox 34"/>
            <p:cNvSpPr txBox="1"/>
            <p:nvPr/>
          </p:nvSpPr>
          <p:spPr>
            <a:xfrm>
              <a:off x="4911677" y="1399545"/>
              <a:ext cx="1482778" cy="338554"/>
            </a:xfrm>
            <a:prstGeom prst="rect">
              <a:avLst/>
            </a:prstGeom>
            <a:noFill/>
          </p:spPr>
          <p:txBody>
            <a:bodyPr wrap="none" rtlCol="0">
              <a:spAutoFit/>
            </a:bodyPr>
            <a:lstStyle/>
            <a:p>
              <a:r>
                <a:rPr lang="en-US" sz="1600" dirty="0"/>
                <a:t>Schedule status</a:t>
              </a:r>
            </a:p>
          </p:txBody>
        </p:sp>
        <p:sp>
          <p:nvSpPr>
            <p:cNvPr id="36" name="TextBox 35"/>
            <p:cNvSpPr txBox="1"/>
            <p:nvPr/>
          </p:nvSpPr>
          <p:spPr>
            <a:xfrm>
              <a:off x="4793639" y="5560442"/>
              <a:ext cx="1675074" cy="338554"/>
            </a:xfrm>
            <a:prstGeom prst="rect">
              <a:avLst/>
            </a:prstGeom>
            <a:noFill/>
          </p:spPr>
          <p:txBody>
            <a:bodyPr wrap="none" rtlCol="0">
              <a:spAutoFit/>
            </a:bodyPr>
            <a:lstStyle/>
            <a:p>
              <a:r>
                <a:rPr lang="en-US" sz="1600" dirty="0"/>
                <a:t>Reporting periods</a:t>
              </a:r>
            </a:p>
          </p:txBody>
        </p:sp>
        <p:graphicFrame>
          <p:nvGraphicFramePr>
            <p:cNvPr id="40" name="Object 323"/>
            <p:cNvGraphicFramePr>
              <a:graphicFrameLocks noChangeAspect="1"/>
            </p:cNvGraphicFramePr>
            <p:nvPr>
              <p:extLst>
                <p:ext uri="{D42A27DB-BD31-4B8C-83A1-F6EECF244321}">
                  <p14:modId xmlns:p14="http://schemas.microsoft.com/office/powerpoint/2010/main" val="367675087"/>
                </p:ext>
              </p:extLst>
            </p:nvPr>
          </p:nvGraphicFramePr>
          <p:xfrm>
            <a:off x="5562600" y="2743200"/>
            <a:ext cx="173038" cy="173038"/>
          </p:xfrm>
          <a:graphic>
            <a:graphicData uri="http://schemas.openxmlformats.org/presentationml/2006/ole">
              <mc:AlternateContent xmlns:mc="http://schemas.openxmlformats.org/markup-compatibility/2006">
                <mc:Choice xmlns:v="urn:schemas-microsoft-com:vml" Requires="v">
                  <p:oleObj spid="_x0000_s1135" name="Flash Movie" r:id="rId3" imgW="172800" imgH="172800" progId="Flash.Movie">
                    <p:embed/>
                  </p:oleObj>
                </mc:Choice>
                <mc:Fallback>
                  <p:oleObj name="Flash Movie" r:id="rId3" imgW="172800" imgH="172800" progId="Flash.Movie">
                    <p:embed/>
                    <p:pic>
                      <p:nvPicPr>
                        <p:cNvPr id="38" name="Object 3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743200"/>
                          <a:ext cx="173038" cy="173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cxnSp>
          <p:nvCxnSpPr>
            <p:cNvPr id="73" name="Straight Connector 72"/>
            <p:cNvCxnSpPr/>
            <p:nvPr/>
          </p:nvCxnSpPr>
          <p:spPr>
            <a:xfrm flipV="1">
              <a:off x="3362211" y="3568923"/>
              <a:ext cx="1189151" cy="459380"/>
            </a:xfrm>
            <a:prstGeom prst="line">
              <a:avLst/>
            </a:prstGeom>
            <a:ln/>
          </p:spPr>
          <p:style>
            <a:lnRef idx="2">
              <a:schemeClr val="accent6"/>
            </a:lnRef>
            <a:fillRef idx="0">
              <a:schemeClr val="accent6"/>
            </a:fillRef>
            <a:effectRef idx="1">
              <a:schemeClr val="accent6"/>
            </a:effectRef>
            <a:fontRef idx="minor">
              <a:schemeClr val="tx1"/>
            </a:fontRef>
          </p:style>
        </p:cxnSp>
        <p:graphicFrame>
          <p:nvGraphicFramePr>
            <p:cNvPr id="38" name="Object 323"/>
            <p:cNvGraphicFramePr>
              <a:graphicFrameLocks noChangeAspect="1"/>
            </p:cNvGraphicFramePr>
            <p:nvPr>
              <p:extLst>
                <p:ext uri="{D42A27DB-BD31-4B8C-83A1-F6EECF244321}">
                  <p14:modId xmlns:p14="http://schemas.microsoft.com/office/powerpoint/2010/main" val="291662360"/>
                </p:ext>
              </p:extLst>
            </p:nvPr>
          </p:nvGraphicFramePr>
          <p:xfrm>
            <a:off x="3657199" y="3790201"/>
            <a:ext cx="173038" cy="173038"/>
          </p:xfrm>
          <a:graphic>
            <a:graphicData uri="http://schemas.openxmlformats.org/presentationml/2006/ole">
              <mc:AlternateContent xmlns:mc="http://schemas.openxmlformats.org/markup-compatibility/2006">
                <mc:Choice xmlns:v="urn:schemas-microsoft-com:vml" Requires="v">
                  <p:oleObj spid="_x0000_s1136" name="Flash Movie" r:id="rId5" imgW="172800" imgH="172800" progId="Flash.Movie">
                    <p:embed/>
                  </p:oleObj>
                </mc:Choice>
                <mc:Fallback>
                  <p:oleObj name="Flash Movie" r:id="rId5" imgW="172800" imgH="172800" progId="Flash.Movie">
                    <p:embed/>
                    <p:pic>
                      <p:nvPicPr>
                        <p:cNvPr id="37" name="Object 3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199" y="3790201"/>
                          <a:ext cx="173038" cy="173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cxnSp>
          <p:nvCxnSpPr>
            <p:cNvPr id="65" name="Straight Connector 64"/>
            <p:cNvCxnSpPr/>
            <p:nvPr/>
          </p:nvCxnSpPr>
          <p:spPr>
            <a:xfrm flipH="1">
              <a:off x="4551362" y="2867261"/>
              <a:ext cx="1067357" cy="701662"/>
            </a:xfrm>
            <a:prstGeom prst="line">
              <a:avLst/>
            </a:prstGeom>
            <a:ln/>
          </p:spPr>
          <p:style>
            <a:lnRef idx="2">
              <a:schemeClr val="accent6"/>
            </a:lnRef>
            <a:fillRef idx="0">
              <a:schemeClr val="accent6"/>
            </a:fillRef>
            <a:effectRef idx="1">
              <a:schemeClr val="accent6"/>
            </a:effectRef>
            <a:fontRef idx="minor">
              <a:schemeClr val="tx1"/>
            </a:fontRef>
          </p:style>
        </p:cxnSp>
        <p:graphicFrame>
          <p:nvGraphicFramePr>
            <p:cNvPr id="89" name="Object 323"/>
            <p:cNvGraphicFramePr>
              <a:graphicFrameLocks noChangeAspect="1"/>
            </p:cNvGraphicFramePr>
            <p:nvPr>
              <p:extLst>
                <p:ext uri="{D42A27DB-BD31-4B8C-83A1-F6EECF244321}">
                  <p14:modId xmlns:p14="http://schemas.microsoft.com/office/powerpoint/2010/main" val="3607636234"/>
                </p:ext>
              </p:extLst>
            </p:nvPr>
          </p:nvGraphicFramePr>
          <p:xfrm>
            <a:off x="4452140" y="3489089"/>
            <a:ext cx="173038" cy="173038"/>
          </p:xfrm>
          <a:graphic>
            <a:graphicData uri="http://schemas.openxmlformats.org/presentationml/2006/ole">
              <mc:AlternateContent xmlns:mc="http://schemas.openxmlformats.org/markup-compatibility/2006">
                <mc:Choice xmlns:v="urn:schemas-microsoft-com:vml" Requires="v">
                  <p:oleObj spid="_x0000_s1137" name="Flash Movie" r:id="rId6" imgW="172800" imgH="172800" progId="Flash.Movie">
                    <p:embed/>
                  </p:oleObj>
                </mc:Choice>
                <mc:Fallback>
                  <p:oleObj name="Flash Movie" r:id="rId6" imgW="172800" imgH="172800" progId="Flash.Movie">
                    <p:embed/>
                    <p:pic>
                      <p:nvPicPr>
                        <p:cNvPr id="38" name="Object 3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2140" y="3489089"/>
                          <a:ext cx="173038" cy="173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260739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451" name="Rectangle 75"/>
          <p:cNvSpPr>
            <a:spLocks noGrp="1" noChangeArrowheads="1"/>
          </p:cNvSpPr>
          <p:nvPr>
            <p:ph type="title"/>
          </p:nvPr>
        </p:nvSpPr>
        <p:spPr>
          <a:noFill/>
          <a:ln/>
        </p:spPr>
        <p:txBody>
          <a:bodyPr/>
          <a:lstStyle/>
          <a:p>
            <a:r>
              <a:rPr lang="en-US" altLang="en-US" dirty="0"/>
              <a:t>Gantt Chart</a:t>
            </a:r>
          </a:p>
        </p:txBody>
      </p:sp>
      <p:sp>
        <p:nvSpPr>
          <p:cNvPr id="2" name="Slide Number Placeholder 1"/>
          <p:cNvSpPr>
            <a:spLocks noGrp="1"/>
          </p:cNvSpPr>
          <p:nvPr>
            <p:ph type="sldNum" sz="quarter" idx="4"/>
          </p:nvPr>
        </p:nvSpPr>
        <p:spPr/>
        <p:txBody>
          <a:bodyPr/>
          <a:lstStyle/>
          <a:p>
            <a:fld id="{A8160BDD-7155-D744-B749-9730458604AD}" type="slidenum">
              <a:rPr lang="en-US" smtClean="0"/>
              <a:t>17</a:t>
            </a:fld>
            <a:endParaRPr lang="en-US" dirty="0"/>
          </a:p>
        </p:txBody>
      </p:sp>
      <p:pic>
        <p:nvPicPr>
          <p:cNvPr id="229452" name="Picture 76" descr="g0850621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94" y="838200"/>
            <a:ext cx="8304213" cy="537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4"/>
          <p:cNvSpPr txBox="1">
            <a:spLocks noChangeArrowheads="1"/>
          </p:cNvSpPr>
          <p:nvPr/>
        </p:nvSpPr>
        <p:spPr bwMode="auto">
          <a:xfrm>
            <a:off x="4267200" y="6053689"/>
            <a:ext cx="4699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9900"/>
              </a:buClr>
            </a:pPr>
            <a:r>
              <a:rPr lang="en-US" altLang="en-US" sz="1400" dirty="0"/>
              <a:t>A sample Gantt chart for a software development project.</a:t>
            </a:r>
          </a:p>
        </p:txBody>
      </p:sp>
    </p:spTree>
    <p:extLst>
      <p:ext uri="{BB962C8B-B14F-4D97-AF65-F5344CB8AC3E}">
        <p14:creationId xmlns:p14="http://schemas.microsoft.com/office/powerpoint/2010/main" val="3365999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title"/>
          </p:nvPr>
        </p:nvSpPr>
        <p:spPr>
          <a:noFill/>
          <a:ln/>
        </p:spPr>
        <p:txBody>
          <a:bodyPr/>
          <a:lstStyle/>
          <a:p>
            <a:r>
              <a:rPr lang="en-US" altLang="en-US" dirty="0"/>
              <a:t>Guidelines for Controlling the Project Schedule</a:t>
            </a:r>
          </a:p>
        </p:txBody>
      </p:sp>
      <p:sp>
        <p:nvSpPr>
          <p:cNvPr id="2" name="Slide Number Placeholder 1"/>
          <p:cNvSpPr>
            <a:spLocks noGrp="1"/>
          </p:cNvSpPr>
          <p:nvPr>
            <p:ph type="sldNum" sz="quarter" idx="4"/>
          </p:nvPr>
        </p:nvSpPr>
        <p:spPr/>
        <p:txBody>
          <a:bodyPr/>
          <a:lstStyle/>
          <a:p>
            <a:fld id="{A8160BDD-7155-D744-B749-9730458604AD}" type="slidenum">
              <a:rPr lang="en-US" smtClean="0"/>
              <a:pPr/>
              <a:t>18</a:t>
            </a:fld>
            <a:endParaRPr lang="en-US" dirty="0"/>
          </a:p>
        </p:txBody>
      </p:sp>
      <p:sp>
        <p:nvSpPr>
          <p:cNvPr id="234498" name="Rectangle 2"/>
          <p:cNvSpPr>
            <a:spLocks noGrp="1" noChangeArrowheads="1"/>
          </p:cNvSpPr>
          <p:nvPr>
            <p:ph idx="1"/>
          </p:nvPr>
        </p:nvSpPr>
        <p:spPr/>
        <p:txBody>
          <a:bodyPr/>
          <a:lstStyle/>
          <a:p>
            <a:r>
              <a:rPr lang="en-US" altLang="en-US" dirty="0"/>
              <a:t>Develop and implement a schedule change control system.</a:t>
            </a:r>
          </a:p>
          <a:p>
            <a:r>
              <a:rPr lang="en-US" altLang="en-US" dirty="0"/>
              <a:t>Evaluate change requests by asking questions.</a:t>
            </a:r>
          </a:p>
          <a:p>
            <a:r>
              <a:rPr lang="en-US" altLang="en-US" dirty="0"/>
              <a:t>Use performance measurement techniques to compare actual schedule performance to planned performance.</a:t>
            </a:r>
          </a:p>
          <a:p>
            <a:r>
              <a:rPr lang="en-US" altLang="en-US" dirty="0"/>
              <a:t>Analyze the results of your performance measurements.</a:t>
            </a:r>
          </a:p>
          <a:p>
            <a:r>
              <a:rPr lang="en-US" altLang="en-US" dirty="0"/>
              <a:t>Identify and document corrective action to take.</a:t>
            </a:r>
          </a:p>
          <a:p>
            <a:r>
              <a:rPr lang="en-US" altLang="en-US" dirty="0"/>
              <a:t>Revise cost, schedule, or quality baselines to reflect changes.</a:t>
            </a:r>
          </a:p>
          <a:p>
            <a:r>
              <a:rPr lang="en-US" altLang="en-US" dirty="0"/>
              <a:t>Use performance measurement techniques to monitor the changes.</a:t>
            </a:r>
          </a:p>
          <a:p>
            <a:r>
              <a:rPr lang="en-US" altLang="en-US" dirty="0"/>
              <a:t>Document lessons learned for future projects.</a:t>
            </a:r>
          </a:p>
        </p:txBody>
      </p:sp>
    </p:spTree>
    <p:extLst>
      <p:ext uri="{BB962C8B-B14F-4D97-AF65-F5344CB8AC3E}">
        <p14:creationId xmlns:p14="http://schemas.microsoft.com/office/powerpoint/2010/main" val="2062800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A0342C-0F51-48CC-976A-6F14B8F1D7DA}"/>
              </a:ext>
            </a:extLst>
          </p:cNvPr>
          <p:cNvSpPr>
            <a:spLocks noGrp="1"/>
          </p:cNvSpPr>
          <p:nvPr>
            <p:ph type="body" sz="quarter" idx="13"/>
          </p:nvPr>
        </p:nvSpPr>
        <p:spPr/>
        <p:txBody>
          <a:bodyPr/>
          <a:lstStyle/>
          <a:p>
            <a:r>
              <a:rPr lang="en-US" dirty="0"/>
              <a:t>Controlling the Project Schedule</a:t>
            </a:r>
          </a:p>
        </p:txBody>
      </p:sp>
      <p:sp>
        <p:nvSpPr>
          <p:cNvPr id="3" name="Slide Number Placeholder 2">
            <a:extLst>
              <a:ext uri="{FF2B5EF4-FFF2-40B4-BE49-F238E27FC236}">
                <a16:creationId xmlns:a16="http://schemas.microsoft.com/office/drawing/2014/main" id="{20ED2DF6-5E6C-4B28-B096-03529F7FDAF8}"/>
              </a:ext>
            </a:extLst>
          </p:cNvPr>
          <p:cNvSpPr>
            <a:spLocks noGrp="1"/>
          </p:cNvSpPr>
          <p:nvPr>
            <p:ph type="sldNum" sz="quarter" idx="4"/>
          </p:nvPr>
        </p:nvSpPr>
        <p:spPr/>
        <p:txBody>
          <a:bodyPr/>
          <a:lstStyle/>
          <a:p>
            <a:fld id="{2066355A-084C-D24E-9AD2-7E4FC41EA627}" type="slidenum">
              <a:rPr lang="en-US" smtClean="0"/>
              <a:pPr/>
              <a:t>19</a:t>
            </a:fld>
            <a:endParaRPr lang="en-US" dirty="0"/>
          </a:p>
        </p:txBody>
      </p:sp>
    </p:spTree>
    <p:extLst>
      <p:ext uri="{BB962C8B-B14F-4D97-AF65-F5344CB8AC3E}">
        <p14:creationId xmlns:p14="http://schemas.microsoft.com/office/powerpoint/2010/main" val="364247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dirty="0"/>
              <a:t>Verified Deliverables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2</a:t>
            </a:fld>
            <a:endParaRPr lang="en-US" dirty="0"/>
          </a:p>
        </p:txBody>
      </p:sp>
      <p:sp>
        <p:nvSpPr>
          <p:cNvPr id="162819" name="Rectangle 3"/>
          <p:cNvSpPr>
            <a:spLocks noGrp="1" noChangeArrowheads="1"/>
          </p:cNvSpPr>
          <p:nvPr>
            <p:ph idx="1"/>
          </p:nvPr>
        </p:nvSpPr>
        <p:spPr/>
        <p:txBody>
          <a:bodyPr/>
          <a:lstStyle/>
          <a:p>
            <a:r>
              <a:rPr lang="en-US" altLang="en-US"/>
              <a:t>Project products or results that are completed and verified for their correctness while performing quality control.</a:t>
            </a:r>
          </a:p>
          <a:p>
            <a:r>
              <a:rPr lang="en-US" altLang="en-US"/>
              <a:t>Used as inputs during scope verification of the project to determine if work is complete and satisfies project objectives.</a:t>
            </a:r>
            <a:endParaRPr lang="en-US" altLang="en-US" dirty="0"/>
          </a:p>
        </p:txBody>
      </p:sp>
    </p:spTree>
    <p:extLst>
      <p:ext uri="{BB962C8B-B14F-4D97-AF65-F5344CB8AC3E}">
        <p14:creationId xmlns:p14="http://schemas.microsoft.com/office/powerpoint/2010/main" val="4195838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Cost Control</a:t>
            </a:r>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20</a:t>
            </a:fld>
            <a:endParaRPr lang="en-US" dirty="0"/>
          </a:p>
        </p:txBody>
      </p:sp>
      <p:sp>
        <p:nvSpPr>
          <p:cNvPr id="4" name="Content Placeholder 3"/>
          <p:cNvSpPr>
            <a:spLocks noGrp="1"/>
          </p:cNvSpPr>
          <p:nvPr>
            <p:ph idx="1"/>
          </p:nvPr>
        </p:nvSpPr>
        <p:spPr/>
        <p:txBody>
          <a:bodyPr/>
          <a:lstStyle/>
          <a:p>
            <a:r>
              <a:rPr lang="en-US"/>
              <a:t>Effective cost control enables you to: </a:t>
            </a:r>
          </a:p>
          <a:p>
            <a:pPr lvl="1"/>
            <a:r>
              <a:rPr lang="en-US"/>
              <a:t>Spot warning signs early</a:t>
            </a:r>
          </a:p>
          <a:p>
            <a:pPr lvl="1"/>
            <a:r>
              <a:rPr lang="en-US"/>
              <a:t>Measure the cost variance</a:t>
            </a:r>
          </a:p>
          <a:p>
            <a:pPr lvl="1"/>
            <a:r>
              <a:rPr lang="en-US"/>
              <a:t>Make the necessary adjustments before cost overruns cause a major problem</a:t>
            </a:r>
          </a:p>
          <a:p>
            <a:r>
              <a:rPr lang="en-US"/>
              <a:t>Monitor the burn rate to avoid running out of money before the scope has been completed.</a:t>
            </a:r>
          </a:p>
          <a:p>
            <a:pPr lvl="1"/>
            <a:endParaRPr lang="en-US" dirty="0"/>
          </a:p>
        </p:txBody>
      </p:sp>
    </p:spTree>
    <p:extLst>
      <p:ext uri="{BB962C8B-B14F-4D97-AF65-F5344CB8AC3E}">
        <p14:creationId xmlns:p14="http://schemas.microsoft.com/office/powerpoint/2010/main" val="2888454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EVM Measures for Cost Control</a:t>
            </a:r>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21</a:t>
            </a:fld>
            <a:endParaRPr lang="en-US" dirty="0"/>
          </a:p>
        </p:txBody>
      </p:sp>
      <p:sp>
        <p:nvSpPr>
          <p:cNvPr id="4" name="Content Placeholder 3"/>
          <p:cNvSpPr>
            <a:spLocks noGrp="1"/>
          </p:cNvSpPr>
          <p:nvPr>
            <p:ph idx="1"/>
          </p:nvPr>
        </p:nvSpPr>
        <p:spPr/>
        <p:txBody>
          <a:bodyPr/>
          <a:lstStyle/>
          <a:p>
            <a:r>
              <a:rPr lang="en-US"/>
              <a:t>Cost Variance (CV = EV - AC)</a:t>
            </a:r>
          </a:p>
          <a:p>
            <a:pPr lvl="1"/>
            <a:r>
              <a:rPr lang="en-US"/>
              <a:t>A positive CV indicates that the project is performing under budget.</a:t>
            </a:r>
          </a:p>
          <a:p>
            <a:pPr lvl="1"/>
            <a:r>
              <a:rPr lang="en-US"/>
              <a:t>A zero CV indicates that the project is on budget.</a:t>
            </a:r>
          </a:p>
          <a:p>
            <a:pPr lvl="1"/>
            <a:r>
              <a:rPr lang="en-US"/>
              <a:t>A negative CV indicates that the project is performing over budget.</a:t>
            </a:r>
          </a:p>
          <a:p>
            <a:r>
              <a:rPr lang="en-US"/>
              <a:t>Cost Performance Index (CPI = EV / AC)</a:t>
            </a:r>
          </a:p>
          <a:p>
            <a:pPr lvl="1"/>
            <a:r>
              <a:rPr lang="en-US"/>
              <a:t>A CPI number greater than 1.0 indicates that the project is under budget.</a:t>
            </a:r>
          </a:p>
          <a:p>
            <a:pPr lvl="1"/>
            <a:r>
              <a:rPr lang="en-US"/>
              <a:t>A CPI of 1.0 means the project is on budget.</a:t>
            </a:r>
          </a:p>
          <a:p>
            <a:pPr lvl="1"/>
            <a:r>
              <a:rPr lang="en-US"/>
              <a:t>A CPI number less than 1.0 indicates that the project is over budget. </a:t>
            </a:r>
          </a:p>
          <a:p>
            <a:endParaRPr lang="en-US" dirty="0"/>
          </a:p>
        </p:txBody>
      </p:sp>
    </p:spTree>
    <p:extLst>
      <p:ext uri="{BB962C8B-B14F-4D97-AF65-F5344CB8AC3E}">
        <p14:creationId xmlns:p14="http://schemas.microsoft.com/office/powerpoint/2010/main" val="2491174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title"/>
          </p:nvPr>
        </p:nvSpPr>
        <p:spPr/>
        <p:txBody>
          <a:bodyPr/>
          <a:lstStyle/>
          <a:p>
            <a:r>
              <a:rPr lang="en-US" altLang="en-US"/>
              <a:t>Cost Control Chart</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22</a:t>
            </a:fld>
            <a:endParaRPr lang="en-US" dirty="0"/>
          </a:p>
        </p:txBody>
      </p:sp>
      <p:pic>
        <p:nvPicPr>
          <p:cNvPr id="5" name="Picture 5" descr="g08506214-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6793651" cy="4673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32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62" name="Group 2"/>
          <p:cNvGraphicFramePr>
            <a:graphicFrameLocks noGrp="1"/>
          </p:cNvGraphicFramePr>
          <p:nvPr>
            <p:extLst>
              <p:ext uri="{D42A27DB-BD31-4B8C-83A1-F6EECF244321}">
                <p14:modId xmlns:p14="http://schemas.microsoft.com/office/powerpoint/2010/main" val="3681174933"/>
              </p:ext>
            </p:extLst>
          </p:nvPr>
        </p:nvGraphicFramePr>
        <p:xfrm>
          <a:off x="952500" y="2514600"/>
          <a:ext cx="7239000" cy="2194560"/>
        </p:xfrm>
        <a:graphic>
          <a:graphicData uri="http://schemas.openxmlformats.org/drawingml/2006/table">
            <a:tbl>
              <a:tblPr/>
              <a:tblGrid>
                <a:gridCol w="2310351">
                  <a:extLst>
                    <a:ext uri="{9D8B030D-6E8A-4147-A177-3AD203B41FA5}">
                      <a16:colId xmlns:a16="http://schemas.microsoft.com/office/drawing/2014/main" val="2730237415"/>
                    </a:ext>
                  </a:extLst>
                </a:gridCol>
                <a:gridCol w="4928649">
                  <a:extLst>
                    <a:ext uri="{9D8B030D-6E8A-4147-A177-3AD203B41FA5}">
                      <a16:colId xmlns:a16="http://schemas.microsoft.com/office/drawing/2014/main" val="990529838"/>
                    </a:ext>
                  </a:extLst>
                </a:gridCol>
              </a:tblGrid>
              <a:tr h="4572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800" b="1" i="0" u="none" strike="noStrike" cap="none" normalizeH="0" baseline="0" dirty="0">
                          <a:ln>
                            <a:noFill/>
                          </a:ln>
                          <a:solidFill>
                            <a:schemeClr val="bg1"/>
                          </a:solidFill>
                          <a:effectLst/>
                          <a:latin typeface="+mn-lt"/>
                        </a:rPr>
                        <a:t>Technique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800" b="1" i="0" u="none" strike="noStrike" cap="none" normalizeH="0" baseline="0" dirty="0">
                          <a:ln>
                            <a:noFill/>
                          </a:ln>
                          <a:solidFill>
                            <a:schemeClr val="bg1"/>
                          </a:solidFill>
                          <a:effectLst/>
                          <a:latin typeface="+mn-lt"/>
                        </a:rPr>
                        <a:t>Description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599002046"/>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tx1"/>
                          </a:solidFill>
                          <a:effectLst/>
                          <a:latin typeface="+mn-lt"/>
                        </a:rPr>
                        <a:t>Variance analysis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rPr>
                        <a:t>Comparing actual project performance to projected performance.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244275802"/>
                  </a:ext>
                </a:extLst>
              </a:tr>
              <a:tr h="4572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tx1"/>
                          </a:solidFill>
                          <a:effectLst/>
                          <a:latin typeface="+mn-lt"/>
                        </a:rPr>
                        <a:t>Trend analysis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rPr>
                        <a:t>Inspecting project performance over a period of time to determine if performance is increasing or decreasing.</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044124845"/>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tx1"/>
                          </a:solidFill>
                          <a:effectLst/>
                          <a:latin typeface="+mn-lt"/>
                        </a:rPr>
                        <a:t>Earned value performance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rPr>
                        <a:t>Comparing projected performance to actual performance.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942463691"/>
                  </a:ext>
                </a:extLst>
              </a:tr>
            </a:tbl>
          </a:graphicData>
        </a:graphic>
      </p:graphicFrame>
      <p:sp>
        <p:nvSpPr>
          <p:cNvPr id="194579" name="Rectangle 19"/>
          <p:cNvSpPr>
            <a:spLocks noGrp="1" noChangeArrowheads="1"/>
          </p:cNvSpPr>
          <p:nvPr>
            <p:ph type="title"/>
          </p:nvPr>
        </p:nvSpPr>
        <p:spPr>
          <a:noFill/>
          <a:ln/>
        </p:spPr>
        <p:txBody>
          <a:bodyPr/>
          <a:lstStyle/>
          <a:p>
            <a:r>
              <a:rPr lang="en-US" altLang="en-US" dirty="0"/>
              <a:t>Performance Reporting Techniques</a:t>
            </a:r>
          </a:p>
        </p:txBody>
      </p:sp>
      <p:sp>
        <p:nvSpPr>
          <p:cNvPr id="2" name="Slide Number Placeholder 1"/>
          <p:cNvSpPr>
            <a:spLocks noGrp="1"/>
          </p:cNvSpPr>
          <p:nvPr>
            <p:ph type="sldNum" sz="quarter" idx="4"/>
          </p:nvPr>
        </p:nvSpPr>
        <p:spPr/>
        <p:txBody>
          <a:bodyPr/>
          <a:lstStyle/>
          <a:p>
            <a:fld id="{A8160BDD-7155-D744-B749-9730458604AD}" type="slidenum">
              <a:rPr lang="en-US" smtClean="0"/>
              <a:t>23</a:t>
            </a:fld>
            <a:endParaRPr lang="en-US" dirty="0"/>
          </a:p>
        </p:txBody>
      </p:sp>
    </p:spTree>
    <p:extLst>
      <p:ext uri="{BB962C8B-B14F-4D97-AF65-F5344CB8AC3E}">
        <p14:creationId xmlns:p14="http://schemas.microsoft.com/office/powerpoint/2010/main" val="293655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62" name="Group 2"/>
          <p:cNvGraphicFramePr>
            <a:graphicFrameLocks noGrp="1"/>
          </p:cNvGraphicFramePr>
          <p:nvPr>
            <p:extLst>
              <p:ext uri="{D42A27DB-BD31-4B8C-83A1-F6EECF244321}">
                <p14:modId xmlns:p14="http://schemas.microsoft.com/office/powerpoint/2010/main" val="493230811"/>
              </p:ext>
            </p:extLst>
          </p:nvPr>
        </p:nvGraphicFramePr>
        <p:xfrm>
          <a:off x="252470" y="935736"/>
          <a:ext cx="8699855" cy="5084064"/>
        </p:xfrm>
        <a:graphic>
          <a:graphicData uri="http://schemas.openxmlformats.org/drawingml/2006/table">
            <a:tbl>
              <a:tblPr/>
              <a:tblGrid>
                <a:gridCol w="2908655">
                  <a:extLst>
                    <a:ext uri="{9D8B030D-6E8A-4147-A177-3AD203B41FA5}">
                      <a16:colId xmlns:a16="http://schemas.microsoft.com/office/drawing/2014/main" val="2730237415"/>
                    </a:ext>
                  </a:extLst>
                </a:gridCol>
                <a:gridCol w="3886200">
                  <a:extLst>
                    <a:ext uri="{9D8B030D-6E8A-4147-A177-3AD203B41FA5}">
                      <a16:colId xmlns:a16="http://schemas.microsoft.com/office/drawing/2014/main" val="990529838"/>
                    </a:ext>
                  </a:extLst>
                </a:gridCol>
                <a:gridCol w="1905000">
                  <a:extLst>
                    <a:ext uri="{9D8B030D-6E8A-4147-A177-3AD203B41FA5}">
                      <a16:colId xmlns:a16="http://schemas.microsoft.com/office/drawing/2014/main" val="2898677388"/>
                    </a:ext>
                  </a:extLst>
                </a:gridCol>
              </a:tblGrid>
              <a:tr h="4572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500" b="1" i="0" u="none" strike="noStrike" cap="none" normalizeH="0" baseline="0" dirty="0">
                          <a:ln>
                            <a:noFill/>
                          </a:ln>
                          <a:solidFill>
                            <a:schemeClr val="bg1"/>
                          </a:solidFill>
                          <a:effectLst/>
                          <a:latin typeface="+mn-lt"/>
                        </a:rPr>
                        <a:t>Cost Formula</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500" b="1" i="0" u="none" strike="noStrike" cap="none" normalizeH="0" baseline="0" dirty="0">
                          <a:ln>
                            <a:noFill/>
                          </a:ln>
                          <a:solidFill>
                            <a:schemeClr val="bg1"/>
                          </a:solidFill>
                          <a:effectLst/>
                          <a:latin typeface="+mn-lt"/>
                        </a:rPr>
                        <a:t>Description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500" b="1" i="0" u="none" strike="noStrike" cap="none" normalizeH="0" baseline="0" dirty="0">
                          <a:ln>
                            <a:noFill/>
                          </a:ln>
                          <a:solidFill>
                            <a:schemeClr val="bg1"/>
                          </a:solidFill>
                          <a:effectLst/>
                          <a:latin typeface="+mn-lt"/>
                        </a:rPr>
                        <a:t>Calculation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599002046"/>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defRPr/>
                      </a:pPr>
                      <a:r>
                        <a:rPr lang="en-US" sz="1300" b="1" dirty="0">
                          <a:latin typeface="+mn-lt"/>
                        </a:rPr>
                        <a:t>Cost Variance (CV)</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The difference between the EV and the AC incurred to complete that work.</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CV=EV-AC</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244275802"/>
                  </a:ext>
                </a:extLst>
              </a:tr>
              <a:tr h="4572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1" i="0" u="none" strike="noStrike" cap="none" normalizeH="0" baseline="0" dirty="0">
                          <a:ln>
                            <a:noFill/>
                          </a:ln>
                          <a:solidFill>
                            <a:schemeClr val="tx1"/>
                          </a:solidFill>
                          <a:effectLst/>
                          <a:latin typeface="+mn-lt"/>
                        </a:rPr>
                        <a:t>Cost Performance Index (CPI)</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Cost performance measurement used to determine whether the project is over or under budget.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CPI=EV/AC</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044124845"/>
                  </a:ext>
                </a:extLst>
              </a:tr>
              <a:tr h="24384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lang="en-US" sz="1300" b="1" dirty="0">
                          <a:latin typeface="+mn-lt"/>
                        </a:rPr>
                        <a:t>Estimate to Complete (ETC)</a:t>
                      </a:r>
                      <a:endParaRPr kumimoji="0" lang="en-US" altLang="en-US" sz="1300" b="1" i="0" u="none" strike="noStrike" cap="none" normalizeH="0" baseline="0" dirty="0">
                        <a:ln>
                          <a:noFill/>
                        </a:ln>
                        <a:solidFill>
                          <a:schemeClr val="tx1"/>
                        </a:solidFill>
                        <a:effectLst/>
                        <a:latin typeface="+mn-lt"/>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The total budgeted cost of the project at completion.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ETC=BAC-EV or </a:t>
                      </a:r>
                      <a:br>
                        <a:rPr kumimoji="0" lang="en-US" altLang="en-US" sz="1300" b="0" i="0" u="none" strike="noStrike" cap="none" normalizeH="0" baseline="0" dirty="0">
                          <a:ln>
                            <a:noFill/>
                          </a:ln>
                          <a:solidFill>
                            <a:schemeClr val="tx1"/>
                          </a:solidFill>
                          <a:effectLst/>
                          <a:latin typeface="+mn-lt"/>
                        </a:rPr>
                      </a:br>
                      <a:r>
                        <a:rPr kumimoji="0" lang="en-US" altLang="en-US" sz="1300" b="0" i="0" u="none" strike="noStrike" cap="none" normalizeH="0" baseline="0" dirty="0">
                          <a:ln>
                            <a:noFill/>
                          </a:ln>
                          <a:solidFill>
                            <a:schemeClr val="tx1"/>
                          </a:solidFill>
                          <a:effectLst/>
                          <a:latin typeface="+mn-lt"/>
                        </a:rPr>
                        <a:t>(BAC-EV)/CPI</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942463691"/>
                  </a:ext>
                </a:extLst>
              </a:tr>
              <a:tr h="243840">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1" i="0" u="none" strike="noStrike" cap="none" normalizeH="0" baseline="0" dirty="0">
                          <a:ln>
                            <a:noFill/>
                          </a:ln>
                          <a:solidFill>
                            <a:schemeClr val="tx1"/>
                          </a:solidFill>
                          <a:effectLst/>
                          <a:latin typeface="+mn-lt"/>
                        </a:rPr>
                        <a:t>Estimate at Completion (EAC) using new estimate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The forecasting technique based on an updated, mid-project estimate.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EAC=AC+ETC</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75440214"/>
                  </a:ext>
                </a:extLst>
              </a:tr>
              <a:tr h="243840">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1" i="0" u="none" strike="noStrike" cap="none" normalizeH="0" baseline="0" dirty="0">
                          <a:ln>
                            <a:noFill/>
                          </a:ln>
                          <a:solidFill>
                            <a:schemeClr val="tx1"/>
                          </a:solidFill>
                          <a:effectLst/>
                          <a:latin typeface="+mn-lt"/>
                        </a:rPr>
                        <a:t>Estimate at Completion (EAC) using remaining budget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The forecasting technique used when the current cost variances are atypical of future variances.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EAC=AC+BAC-EV</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731950033"/>
                  </a:ext>
                </a:extLst>
              </a:tr>
              <a:tr h="243840">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1" i="0" u="none" strike="noStrike" cap="none" normalizeH="0" baseline="0" dirty="0">
                          <a:ln>
                            <a:noFill/>
                          </a:ln>
                          <a:solidFill>
                            <a:schemeClr val="tx1"/>
                          </a:solidFill>
                          <a:effectLst/>
                          <a:latin typeface="+mn-lt"/>
                        </a:rPr>
                        <a:t>Estimate at Completion (EAC) using CPI</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The forecasting technique used when current variances are typical of future variances.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EAC=AC+((BAC-EV)/CPI) </a:t>
                      </a:r>
                      <a:br>
                        <a:rPr kumimoji="0" lang="en-US" altLang="en-US" sz="1300" b="0" i="0" u="none" strike="noStrike" cap="none" normalizeH="0" baseline="0" dirty="0">
                          <a:ln>
                            <a:noFill/>
                          </a:ln>
                          <a:solidFill>
                            <a:schemeClr val="tx1"/>
                          </a:solidFill>
                          <a:effectLst/>
                          <a:latin typeface="+mn-lt"/>
                        </a:rPr>
                      </a:br>
                      <a:r>
                        <a:rPr kumimoji="0" lang="en-US" altLang="en-US" sz="1300" b="0" i="0" u="none" strike="noStrike" cap="none" normalizeH="0" baseline="0" dirty="0">
                          <a:ln>
                            <a:noFill/>
                          </a:ln>
                          <a:solidFill>
                            <a:schemeClr val="tx1"/>
                          </a:solidFill>
                          <a:effectLst/>
                          <a:latin typeface="+mn-lt"/>
                        </a:rPr>
                        <a:t>or EAC=BAC/CPI</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89799792"/>
                  </a:ext>
                </a:extLst>
              </a:tr>
              <a:tr h="243840">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1" i="0" u="none" strike="noStrike" cap="none" normalizeH="0" baseline="0" dirty="0">
                          <a:ln>
                            <a:noFill/>
                          </a:ln>
                          <a:solidFill>
                            <a:schemeClr val="tx1"/>
                          </a:solidFill>
                          <a:effectLst/>
                          <a:latin typeface="+mn-lt"/>
                        </a:rPr>
                        <a:t>Variance at Completion (VAC)</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The estimated cost overrun or underrun for completing project work.</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VAC=BAC-EAC</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28675310"/>
                  </a:ext>
                </a:extLst>
              </a:tr>
              <a:tr h="243840">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1" i="0" u="none" strike="noStrike" cap="none" normalizeH="0" baseline="0" dirty="0">
                          <a:ln>
                            <a:noFill/>
                          </a:ln>
                          <a:solidFill>
                            <a:schemeClr val="tx1"/>
                          </a:solidFill>
                          <a:effectLst/>
                          <a:latin typeface="+mn-lt"/>
                        </a:rPr>
                        <a:t>To-Complete Performance Index (TCPI) based on BAC</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An indicator of the usage of resources for the remainder of the project. </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TCPI=(BAC-EV)/(BAC-AC)</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65926247"/>
                  </a:ext>
                </a:extLst>
              </a:tr>
              <a:tr h="243840">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defRPr/>
                      </a:pPr>
                      <a:r>
                        <a:rPr kumimoji="0" lang="en-US" altLang="en-US" sz="1300" b="1" i="0" u="none" strike="noStrike" cap="none" normalizeH="0" baseline="0" dirty="0">
                          <a:ln>
                            <a:noFill/>
                          </a:ln>
                          <a:solidFill>
                            <a:schemeClr val="tx1"/>
                          </a:solidFill>
                          <a:effectLst/>
                          <a:latin typeface="+mn-lt"/>
                        </a:rPr>
                        <a:t>To-Complete Performance Index (TCPI) based on EAC</a:t>
                      </a:r>
                    </a:p>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endParaRPr kumimoji="0" lang="en-US" altLang="en-US" sz="1300" b="1" i="0" u="none" strike="noStrike" cap="none" normalizeH="0" baseline="0" dirty="0">
                        <a:ln>
                          <a:noFill/>
                        </a:ln>
                        <a:solidFill>
                          <a:schemeClr val="tx1"/>
                        </a:solidFill>
                        <a:effectLst/>
                        <a:latin typeface="+mn-lt"/>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300" b="0" i="0" u="none" strike="noStrike" cap="none" normalizeH="0" baseline="0" dirty="0">
                          <a:ln>
                            <a:noFill/>
                          </a:ln>
                          <a:solidFill>
                            <a:schemeClr val="tx1"/>
                          </a:solidFill>
                          <a:effectLst/>
                          <a:latin typeface="+mn-lt"/>
                        </a:rPr>
                        <a:t>Used when BAC has been deemed unachievable. </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defRPr/>
                      </a:pPr>
                      <a:r>
                        <a:rPr kumimoji="0" lang="en-US" altLang="en-US" sz="1300" b="0" i="0" u="none" strike="noStrike" cap="none" normalizeH="0" baseline="0" dirty="0">
                          <a:ln>
                            <a:noFill/>
                          </a:ln>
                          <a:solidFill>
                            <a:schemeClr val="tx1"/>
                          </a:solidFill>
                          <a:effectLst/>
                          <a:latin typeface="+mn-lt"/>
                        </a:rPr>
                        <a:t>TCPI=(BAC-EV)/(EAC-AC)</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229223180"/>
                  </a:ext>
                </a:extLst>
              </a:tr>
            </a:tbl>
          </a:graphicData>
        </a:graphic>
      </p:graphicFrame>
      <p:sp>
        <p:nvSpPr>
          <p:cNvPr id="194579" name="Rectangle 19"/>
          <p:cNvSpPr>
            <a:spLocks noGrp="1" noChangeArrowheads="1"/>
          </p:cNvSpPr>
          <p:nvPr>
            <p:ph type="title"/>
          </p:nvPr>
        </p:nvSpPr>
        <p:spPr>
          <a:noFill/>
          <a:ln/>
        </p:spPr>
        <p:txBody>
          <a:bodyPr/>
          <a:lstStyle/>
          <a:p>
            <a:r>
              <a:rPr lang="en-US" altLang="en-US" dirty="0"/>
              <a:t>EVM Performance Measurement Analysis Techniques </a:t>
            </a:r>
          </a:p>
        </p:txBody>
      </p:sp>
      <p:sp>
        <p:nvSpPr>
          <p:cNvPr id="2" name="Slide Number Placeholder 1"/>
          <p:cNvSpPr>
            <a:spLocks noGrp="1"/>
          </p:cNvSpPr>
          <p:nvPr>
            <p:ph type="sldNum" sz="quarter" idx="4"/>
          </p:nvPr>
        </p:nvSpPr>
        <p:spPr/>
        <p:txBody>
          <a:bodyPr/>
          <a:lstStyle/>
          <a:p>
            <a:fld id="{A8160BDD-7155-D744-B749-9730458604AD}" type="slidenum">
              <a:rPr lang="en-US" smtClean="0"/>
              <a:t>24</a:t>
            </a:fld>
            <a:endParaRPr lang="en-US" dirty="0"/>
          </a:p>
        </p:txBody>
      </p:sp>
    </p:spTree>
    <p:extLst>
      <p:ext uri="{BB962C8B-B14F-4D97-AF65-F5344CB8AC3E}">
        <p14:creationId xmlns:p14="http://schemas.microsoft.com/office/powerpoint/2010/main" val="3228940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type="title"/>
          </p:nvPr>
        </p:nvSpPr>
        <p:spPr>
          <a:noFill/>
          <a:ln/>
        </p:spPr>
        <p:txBody>
          <a:bodyPr/>
          <a:lstStyle/>
          <a:p>
            <a:r>
              <a:rPr lang="en-US" altLang="en-US" dirty="0"/>
              <a:t>Project Schedule Showing Planned and Actual Work</a:t>
            </a:r>
          </a:p>
        </p:txBody>
      </p:sp>
      <p:sp>
        <p:nvSpPr>
          <p:cNvPr id="2" name="Slide Number Placeholder 1"/>
          <p:cNvSpPr>
            <a:spLocks noGrp="1"/>
          </p:cNvSpPr>
          <p:nvPr>
            <p:ph type="sldNum" sz="quarter" idx="4"/>
          </p:nvPr>
        </p:nvSpPr>
        <p:spPr/>
        <p:txBody>
          <a:bodyPr/>
          <a:lstStyle/>
          <a:p>
            <a:fld id="{A8160BDD-7155-D744-B749-9730458604AD}" type="slidenum">
              <a:rPr lang="en-US" smtClean="0"/>
              <a:pPr/>
              <a:t>25</a:t>
            </a:fld>
            <a:endParaRPr lang="en-US" dirty="0"/>
          </a:p>
        </p:txBody>
      </p:sp>
      <p:pic>
        <p:nvPicPr>
          <p:cNvPr id="4" name="Picture 3"/>
          <p:cNvPicPr>
            <a:picLocks noChangeAspect="1"/>
          </p:cNvPicPr>
          <p:nvPr/>
        </p:nvPicPr>
        <p:blipFill>
          <a:blip r:embed="rId2"/>
          <a:stretch>
            <a:fillRect/>
          </a:stretch>
        </p:blipFill>
        <p:spPr>
          <a:xfrm>
            <a:off x="1745310" y="1705200"/>
            <a:ext cx="5653381" cy="4086000"/>
          </a:xfrm>
          <a:prstGeom prst="rect">
            <a:avLst/>
          </a:prstGeom>
        </p:spPr>
      </p:pic>
    </p:spTree>
    <p:extLst>
      <p:ext uri="{BB962C8B-B14F-4D97-AF65-F5344CB8AC3E}">
        <p14:creationId xmlns:p14="http://schemas.microsoft.com/office/powerpoint/2010/main" val="2883810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type="title"/>
          </p:nvPr>
        </p:nvSpPr>
        <p:spPr>
          <a:noFill/>
          <a:ln/>
        </p:spPr>
        <p:txBody>
          <a:bodyPr/>
          <a:lstStyle/>
          <a:p>
            <a:r>
              <a:rPr lang="en-US" altLang="en-US" dirty="0"/>
              <a:t>Project Schedule EVM Calculations </a:t>
            </a:r>
          </a:p>
        </p:txBody>
      </p:sp>
      <p:sp>
        <p:nvSpPr>
          <p:cNvPr id="2" name="Slide Number Placeholder 1"/>
          <p:cNvSpPr>
            <a:spLocks noGrp="1"/>
          </p:cNvSpPr>
          <p:nvPr>
            <p:ph type="sldNum" sz="quarter" idx="4"/>
          </p:nvPr>
        </p:nvSpPr>
        <p:spPr/>
        <p:txBody>
          <a:bodyPr/>
          <a:lstStyle/>
          <a:p>
            <a:fld id="{A8160BDD-7155-D744-B749-9730458604AD}"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1143000" y="2085975"/>
            <a:ext cx="6908022" cy="3095625"/>
          </a:xfrm>
          <a:prstGeom prst="rect">
            <a:avLst/>
          </a:prstGeom>
        </p:spPr>
      </p:pic>
    </p:spTree>
    <p:extLst>
      <p:ext uri="{BB962C8B-B14F-4D97-AF65-F5344CB8AC3E}">
        <p14:creationId xmlns:p14="http://schemas.microsoft.com/office/powerpoint/2010/main" val="782200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type="title"/>
          </p:nvPr>
        </p:nvSpPr>
        <p:spPr/>
        <p:txBody>
          <a:bodyPr/>
          <a:lstStyle/>
          <a:p>
            <a:r>
              <a:rPr lang="en-US" altLang="en-US"/>
              <a:t>Guidelines for Controlling Project Costs</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27</a:t>
            </a:fld>
            <a:endParaRPr lang="en-US" dirty="0"/>
          </a:p>
        </p:txBody>
      </p:sp>
      <p:sp>
        <p:nvSpPr>
          <p:cNvPr id="238594" name="Rectangle 2"/>
          <p:cNvSpPr>
            <a:spLocks noGrp="1" noChangeArrowheads="1"/>
          </p:cNvSpPr>
          <p:nvPr>
            <p:ph idx="1"/>
          </p:nvPr>
        </p:nvSpPr>
        <p:spPr/>
        <p:txBody>
          <a:bodyPr/>
          <a:lstStyle/>
          <a:p>
            <a:r>
              <a:rPr lang="en-US" altLang="en-US" dirty="0"/>
              <a:t>Develop and implement a cost change control system.</a:t>
            </a:r>
          </a:p>
          <a:p>
            <a:r>
              <a:rPr lang="en-US" altLang="en-US" dirty="0"/>
              <a:t>Evaluate change requests by asking questions.</a:t>
            </a:r>
          </a:p>
          <a:p>
            <a:r>
              <a:rPr lang="en-US" altLang="en-US" dirty="0"/>
              <a:t>Use performance measurement techniques to compare actual cost performance to planned performance.</a:t>
            </a:r>
          </a:p>
          <a:p>
            <a:r>
              <a:rPr lang="en-US" altLang="en-US" dirty="0"/>
              <a:t>Analyze the results of your performance measurements.</a:t>
            </a:r>
          </a:p>
          <a:p>
            <a:r>
              <a:rPr lang="en-US" altLang="en-US" dirty="0"/>
              <a:t>Identify and document corrective actions to take.</a:t>
            </a:r>
          </a:p>
          <a:p>
            <a:r>
              <a:rPr lang="en-US" altLang="en-US" dirty="0"/>
              <a:t>Revise cost, schedule, or quality baselines to reflect changes, </a:t>
            </a:r>
            <a:br>
              <a:rPr lang="en-US" altLang="en-US" dirty="0"/>
            </a:br>
            <a:r>
              <a:rPr lang="en-US" altLang="en-US" dirty="0"/>
              <a:t>if necessary.</a:t>
            </a:r>
          </a:p>
          <a:p>
            <a:r>
              <a:rPr lang="en-US" altLang="en-US" dirty="0"/>
              <a:t>Use performance measurement techniques.</a:t>
            </a:r>
          </a:p>
          <a:p>
            <a:r>
              <a:rPr lang="en-US" altLang="en-US" dirty="0"/>
              <a:t>Document lessons learned for future projects.</a:t>
            </a:r>
          </a:p>
        </p:txBody>
      </p:sp>
    </p:spTree>
    <p:extLst>
      <p:ext uri="{BB962C8B-B14F-4D97-AF65-F5344CB8AC3E}">
        <p14:creationId xmlns:p14="http://schemas.microsoft.com/office/powerpoint/2010/main" val="346277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70F6B-05A9-4C34-90A7-88E8EB9750A6}"/>
              </a:ext>
            </a:extLst>
          </p:cNvPr>
          <p:cNvSpPr>
            <a:spLocks noGrp="1"/>
          </p:cNvSpPr>
          <p:nvPr>
            <p:ph type="body" sz="quarter" idx="13"/>
          </p:nvPr>
        </p:nvSpPr>
        <p:spPr/>
        <p:txBody>
          <a:bodyPr/>
          <a:lstStyle/>
          <a:p>
            <a:r>
              <a:rPr lang="en-US" dirty="0"/>
              <a:t>Controlling Project Costs</a:t>
            </a:r>
          </a:p>
        </p:txBody>
      </p:sp>
      <p:sp>
        <p:nvSpPr>
          <p:cNvPr id="3" name="Slide Number Placeholder 2">
            <a:extLst>
              <a:ext uri="{FF2B5EF4-FFF2-40B4-BE49-F238E27FC236}">
                <a16:creationId xmlns:a16="http://schemas.microsoft.com/office/drawing/2014/main" id="{E95DCCA6-C637-4434-BD55-F3040458B6F9}"/>
              </a:ext>
            </a:extLst>
          </p:cNvPr>
          <p:cNvSpPr>
            <a:spLocks noGrp="1"/>
          </p:cNvSpPr>
          <p:nvPr>
            <p:ph type="sldNum" sz="quarter" idx="4"/>
          </p:nvPr>
        </p:nvSpPr>
        <p:spPr/>
        <p:txBody>
          <a:bodyPr/>
          <a:lstStyle/>
          <a:p>
            <a:fld id="{2066355A-084C-D24E-9AD2-7E4FC41EA627}" type="slidenum">
              <a:rPr lang="en-US" smtClean="0"/>
              <a:pPr/>
              <a:t>28</a:t>
            </a:fld>
            <a:endParaRPr lang="en-US" dirty="0"/>
          </a:p>
        </p:txBody>
      </p:sp>
    </p:spTree>
    <p:extLst>
      <p:ext uri="{BB962C8B-B14F-4D97-AF65-F5344CB8AC3E}">
        <p14:creationId xmlns:p14="http://schemas.microsoft.com/office/powerpoint/2010/main" val="2379914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Scenario</a:t>
            </a:r>
          </a:p>
        </p:txBody>
      </p:sp>
      <p:sp>
        <p:nvSpPr>
          <p:cNvPr id="2" name="Slide Number Placeholder 1"/>
          <p:cNvSpPr>
            <a:spLocks noGrp="1"/>
          </p:cNvSpPr>
          <p:nvPr>
            <p:ph type="sldNum" sz="quarter" idx="4"/>
          </p:nvPr>
        </p:nvSpPr>
        <p:spPr/>
        <p:txBody>
          <a:bodyPr/>
          <a:lstStyle/>
          <a:p>
            <a:fld id="{A8160BDD-7155-D744-B749-9730458604AD}" type="slidenum">
              <a:rPr lang="en-US" smtClean="0"/>
              <a:pPr/>
              <a:t>29</a:t>
            </a:fld>
            <a:endParaRPr lang="en-US" dirty="0"/>
          </a:p>
        </p:txBody>
      </p:sp>
      <p:pic>
        <p:nvPicPr>
          <p:cNvPr id="8" name="Picture 7"/>
          <p:cNvPicPr>
            <a:picLocks noChangeAspect="1"/>
          </p:cNvPicPr>
          <p:nvPr/>
        </p:nvPicPr>
        <p:blipFill>
          <a:blip r:embed="rId2"/>
          <a:stretch>
            <a:fillRect/>
          </a:stretch>
        </p:blipFill>
        <p:spPr>
          <a:xfrm>
            <a:off x="322649" y="1342872"/>
            <a:ext cx="8498703" cy="4172256"/>
          </a:xfrm>
          <a:prstGeom prst="rect">
            <a:avLst/>
          </a:prstGeom>
        </p:spPr>
      </p:pic>
      <p:pic>
        <p:nvPicPr>
          <p:cNvPr id="10" name="Picture 9">
            <a:extLst>
              <a:ext uri="{FF2B5EF4-FFF2-40B4-BE49-F238E27FC236}">
                <a16:creationId xmlns:a16="http://schemas.microsoft.com/office/drawing/2014/main" id="{A8409B6F-AA23-49BE-88DA-A6BFE3D74DA3}"/>
              </a:ext>
            </a:extLst>
          </p:cNvPr>
          <p:cNvPicPr>
            <a:picLocks noChangeAspect="1"/>
          </p:cNvPicPr>
          <p:nvPr/>
        </p:nvPicPr>
        <p:blipFill>
          <a:blip r:embed="rId3"/>
          <a:stretch>
            <a:fillRect/>
          </a:stretch>
        </p:blipFill>
        <p:spPr>
          <a:xfrm>
            <a:off x="7428071" y="5612853"/>
            <a:ext cx="1280160" cy="796100"/>
          </a:xfrm>
          <a:prstGeom prst="rect">
            <a:avLst/>
          </a:prstGeom>
        </p:spPr>
      </p:pic>
    </p:spTree>
    <p:extLst>
      <p:ext uri="{BB962C8B-B14F-4D97-AF65-F5344CB8AC3E}">
        <p14:creationId xmlns:p14="http://schemas.microsoft.com/office/powerpoint/2010/main" val="59676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type="title"/>
          </p:nvPr>
        </p:nvSpPr>
        <p:spPr/>
        <p:txBody>
          <a:bodyPr/>
          <a:lstStyle/>
          <a:p>
            <a:r>
              <a:rPr lang="en-US" altLang="en-US"/>
              <a:t>Inspections</a:t>
            </a:r>
            <a:endParaRPr lang="en-US" altLang="en-US" dirty="0"/>
          </a:p>
        </p:txBody>
      </p:sp>
      <p:sp>
        <p:nvSpPr>
          <p:cNvPr id="3" name="Slide Number Placeholder 2"/>
          <p:cNvSpPr>
            <a:spLocks noGrp="1"/>
          </p:cNvSpPr>
          <p:nvPr>
            <p:ph type="sldNum" sz="quarter" idx="4"/>
          </p:nvPr>
        </p:nvSpPr>
        <p:spPr/>
        <p:txBody>
          <a:bodyPr/>
          <a:lstStyle/>
          <a:p>
            <a:fld id="{A8160BDD-7155-D744-B749-9730458604AD}" type="slidenum">
              <a:rPr lang="en-US" smtClean="0"/>
              <a:pPr/>
              <a:t>3</a:t>
            </a:fld>
            <a:endParaRPr lang="en-US" dirty="0"/>
          </a:p>
        </p:txBody>
      </p:sp>
      <p:sp>
        <p:nvSpPr>
          <p:cNvPr id="164866" name="Rectangle 2"/>
          <p:cNvSpPr>
            <a:spLocks noGrp="1" noChangeArrowheads="1"/>
          </p:cNvSpPr>
          <p:nvPr>
            <p:ph idx="1"/>
          </p:nvPr>
        </p:nvSpPr>
        <p:spPr/>
        <p:txBody>
          <a:bodyPr/>
          <a:lstStyle/>
          <a:p>
            <a:r>
              <a:rPr lang="en-US" altLang="en-US"/>
              <a:t>An official examination of work results to verify that requirements are met.</a:t>
            </a:r>
          </a:p>
          <a:p>
            <a:r>
              <a:rPr lang="en-US" altLang="en-US"/>
              <a:t>Involve:</a:t>
            </a:r>
          </a:p>
          <a:p>
            <a:pPr lvl="1"/>
            <a:r>
              <a:rPr lang="en-US" altLang="en-US"/>
              <a:t>Comparing the baseline specifications and approved changes to the actual project results.</a:t>
            </a:r>
          </a:p>
          <a:p>
            <a:pPr lvl="1"/>
            <a:r>
              <a:rPr lang="en-US" altLang="en-US"/>
              <a:t>Determining the likelihood that remaining deliverables will be completed as promised.</a:t>
            </a:r>
          </a:p>
          <a:p>
            <a:pPr lvl="1"/>
            <a:r>
              <a:rPr lang="en-US" altLang="en-US"/>
              <a:t>Identifying actions needed to ensure that work results will meet specifications, scope, schedule, and budget goals.</a:t>
            </a:r>
            <a:endParaRPr lang="en-US" altLang="en-US" dirty="0"/>
          </a:p>
        </p:txBody>
      </p:sp>
      <p:pic>
        <p:nvPicPr>
          <p:cNvPr id="2" name="Picture 1"/>
          <p:cNvPicPr>
            <a:picLocks noChangeAspect="1"/>
          </p:cNvPicPr>
          <p:nvPr/>
        </p:nvPicPr>
        <p:blipFill>
          <a:blip r:embed="rId3"/>
          <a:stretch>
            <a:fillRect/>
          </a:stretch>
        </p:blipFill>
        <p:spPr>
          <a:xfrm rot="20539876">
            <a:off x="2795935" y="3631181"/>
            <a:ext cx="3124200" cy="1837312"/>
          </a:xfrm>
          <a:prstGeom prst="rect">
            <a:avLst/>
          </a:prstGeom>
        </p:spPr>
      </p:pic>
    </p:spTree>
    <p:extLst>
      <p:ext uri="{BB962C8B-B14F-4D97-AF65-F5344CB8AC3E}">
        <p14:creationId xmlns:p14="http://schemas.microsoft.com/office/powerpoint/2010/main" val="2754496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Completed Cost Calculations</a:t>
            </a:r>
          </a:p>
        </p:txBody>
      </p:sp>
      <p:sp>
        <p:nvSpPr>
          <p:cNvPr id="2" name="Slide Number Placeholder 1"/>
          <p:cNvSpPr>
            <a:spLocks noGrp="1"/>
          </p:cNvSpPr>
          <p:nvPr>
            <p:ph type="sldNum" sz="quarter" idx="4"/>
          </p:nvPr>
        </p:nvSpPr>
        <p:spPr/>
        <p:txBody>
          <a:bodyPr/>
          <a:lstStyle/>
          <a:p>
            <a:fld id="{A8160BDD-7155-D744-B749-9730458604AD}"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399739" y="1387445"/>
            <a:ext cx="8344522" cy="4083110"/>
          </a:xfrm>
          <a:prstGeom prst="rect">
            <a:avLst/>
          </a:prstGeom>
        </p:spPr>
      </p:pic>
      <p:pic>
        <p:nvPicPr>
          <p:cNvPr id="8" name="Picture 7">
            <a:extLst>
              <a:ext uri="{FF2B5EF4-FFF2-40B4-BE49-F238E27FC236}">
                <a16:creationId xmlns:a16="http://schemas.microsoft.com/office/drawing/2014/main" id="{FCE11916-0171-4C14-BF96-5B08748621B2}"/>
              </a:ext>
            </a:extLst>
          </p:cNvPr>
          <p:cNvPicPr>
            <a:picLocks noChangeAspect="1"/>
          </p:cNvPicPr>
          <p:nvPr/>
        </p:nvPicPr>
        <p:blipFill>
          <a:blip r:embed="rId3"/>
          <a:stretch>
            <a:fillRect/>
          </a:stretch>
        </p:blipFill>
        <p:spPr>
          <a:xfrm>
            <a:off x="7428071" y="5612853"/>
            <a:ext cx="1280160" cy="796100"/>
          </a:xfrm>
          <a:prstGeom prst="rect">
            <a:avLst/>
          </a:prstGeom>
        </p:spPr>
      </p:pic>
    </p:spTree>
    <p:extLst>
      <p:ext uri="{BB962C8B-B14F-4D97-AF65-F5344CB8AC3E}">
        <p14:creationId xmlns:p14="http://schemas.microsoft.com/office/powerpoint/2010/main" val="4117071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dirty="0"/>
              <a:t>Quality Control Measurements</a:t>
            </a:r>
          </a:p>
        </p:txBody>
      </p:sp>
      <p:sp>
        <p:nvSpPr>
          <p:cNvPr id="2" name="Slide Number Placeholder 1"/>
          <p:cNvSpPr>
            <a:spLocks noGrp="1"/>
          </p:cNvSpPr>
          <p:nvPr>
            <p:ph type="sldNum" sz="quarter" idx="4"/>
          </p:nvPr>
        </p:nvSpPr>
        <p:spPr/>
        <p:txBody>
          <a:bodyPr/>
          <a:lstStyle/>
          <a:p>
            <a:fld id="{A8160BDD-7155-D744-B749-9730458604AD}" type="slidenum">
              <a:rPr lang="en-US" smtClean="0"/>
              <a:t>31</a:t>
            </a:fld>
            <a:endParaRPr lang="en-US" dirty="0"/>
          </a:p>
        </p:txBody>
      </p:sp>
      <p:sp>
        <p:nvSpPr>
          <p:cNvPr id="166915" name="Rectangle 3"/>
          <p:cNvSpPr>
            <a:spLocks noGrp="1" noChangeArrowheads="1"/>
          </p:cNvSpPr>
          <p:nvPr>
            <p:ph idx="1"/>
          </p:nvPr>
        </p:nvSpPr>
        <p:spPr/>
        <p:txBody>
          <a:bodyPr/>
          <a:lstStyle/>
          <a:p>
            <a:r>
              <a:rPr lang="en-US" altLang="en-US" dirty="0"/>
              <a:t>Measurements that are used to assess a product's adherence to the specified standards.</a:t>
            </a:r>
          </a:p>
          <a:p>
            <a:endParaRPr lang="en-US" altLang="en-US" dirty="0"/>
          </a:p>
          <a:p>
            <a:pPr marL="344488" lvl="1" indent="3175">
              <a:buFont typeface="Wingdings" panose="05000000000000000000" pitchFamily="2" charset="2"/>
              <a:buNone/>
            </a:pPr>
            <a:r>
              <a:rPr lang="en-US" altLang="en-US" sz="1800" b="1" dirty="0"/>
              <a:t>Example</a:t>
            </a:r>
            <a:r>
              <a:rPr lang="en-US" altLang="en-US" sz="1800" dirty="0"/>
              <a:t>: Using a 3D digitizing system to examine the water turbines' adherence to the specified quality: deviation between two blades not to exceed 0.20 degrees.</a:t>
            </a:r>
          </a:p>
        </p:txBody>
      </p:sp>
      <p:pic>
        <p:nvPicPr>
          <p:cNvPr id="4" name="Picture 3" descr="milestoen | strategy&amp; change"/>
          <p:cNvPicPr>
            <a:picLocks noChangeAspect="1"/>
          </p:cNvPicPr>
          <p:nvPr/>
        </p:nvPicPr>
        <p:blipFill>
          <a:blip r:embed="rId2"/>
          <a:stretch>
            <a:fillRect/>
          </a:stretch>
        </p:blipFill>
        <p:spPr>
          <a:xfrm>
            <a:off x="2438400" y="3200400"/>
            <a:ext cx="4048125" cy="2686050"/>
          </a:xfrm>
          <a:prstGeom prst="rect">
            <a:avLst/>
          </a:prstGeom>
        </p:spPr>
      </p:pic>
    </p:spTree>
    <p:extLst>
      <p:ext uri="{BB962C8B-B14F-4D97-AF65-F5344CB8AC3E}">
        <p14:creationId xmlns:p14="http://schemas.microsoft.com/office/powerpoint/2010/main" val="1559296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type="title"/>
          </p:nvPr>
        </p:nvSpPr>
        <p:spPr>
          <a:noFill/>
          <a:ln/>
        </p:spPr>
        <p:txBody>
          <a:bodyPr/>
          <a:lstStyle/>
          <a:p>
            <a:r>
              <a:rPr lang="en-US" altLang="en-US" dirty="0"/>
              <a:t>Causes of Variance</a:t>
            </a:r>
          </a:p>
        </p:txBody>
      </p:sp>
      <p:sp>
        <p:nvSpPr>
          <p:cNvPr id="5" name="Text Placeholder 4"/>
          <p:cNvSpPr>
            <a:spLocks noGrp="1"/>
          </p:cNvSpPr>
          <p:nvPr>
            <p:ph type="body" idx="1"/>
          </p:nvPr>
        </p:nvSpPr>
        <p:spPr>
          <a:solidFill>
            <a:schemeClr val="accent1"/>
          </a:solidFill>
        </p:spPr>
        <p:txBody>
          <a:bodyPr/>
          <a:lstStyle/>
          <a:p>
            <a:r>
              <a:rPr lang="en-US" dirty="0">
                <a:solidFill>
                  <a:schemeClr val="bg1"/>
                </a:solidFill>
              </a:rPr>
              <a:t>Random causes</a:t>
            </a:r>
          </a:p>
        </p:txBody>
      </p:sp>
      <p:sp>
        <p:nvSpPr>
          <p:cNvPr id="3" name="Content Placeholder 2"/>
          <p:cNvSpPr>
            <a:spLocks noGrp="1"/>
          </p:cNvSpPr>
          <p:nvPr>
            <p:ph sz="half" idx="2"/>
          </p:nvPr>
        </p:nvSpPr>
        <p:spPr/>
        <p:txBody>
          <a:bodyPr>
            <a:normAutofit/>
          </a:bodyPr>
          <a:lstStyle/>
          <a:p>
            <a:r>
              <a:rPr lang="en-US" dirty="0"/>
              <a:t>Always present in work.</a:t>
            </a:r>
          </a:p>
          <a:p>
            <a:r>
              <a:rPr lang="en-US" dirty="0"/>
              <a:t>Unavoidable.</a:t>
            </a:r>
            <a:br>
              <a:rPr lang="en-US" dirty="0"/>
            </a:br>
            <a:endParaRPr lang="en-US" dirty="0"/>
          </a:p>
          <a:p>
            <a:pPr marL="0" indent="0">
              <a:buNone/>
            </a:pPr>
            <a:endParaRPr lang="en-US" dirty="0"/>
          </a:p>
          <a:p>
            <a:endParaRPr lang="en-US" dirty="0"/>
          </a:p>
          <a:p>
            <a:pPr marL="0" indent="0">
              <a:buNone/>
            </a:pPr>
            <a:endParaRPr lang="en-US" b="1" dirty="0"/>
          </a:p>
          <a:p>
            <a:endParaRPr lang="en-US" dirty="0"/>
          </a:p>
          <a:p>
            <a:r>
              <a:rPr lang="en-US" dirty="0"/>
              <a:t>Random causes: Weather and traffic conditions.</a:t>
            </a:r>
          </a:p>
          <a:p>
            <a:endParaRPr lang="en-US" dirty="0"/>
          </a:p>
        </p:txBody>
      </p:sp>
      <p:sp>
        <p:nvSpPr>
          <p:cNvPr id="6" name="Text Placeholder 5"/>
          <p:cNvSpPr>
            <a:spLocks noGrp="1"/>
          </p:cNvSpPr>
          <p:nvPr>
            <p:ph type="body" sz="quarter" idx="3"/>
          </p:nvPr>
        </p:nvSpPr>
        <p:spPr>
          <a:solidFill>
            <a:schemeClr val="accent1"/>
          </a:solidFill>
        </p:spPr>
        <p:txBody>
          <a:bodyPr/>
          <a:lstStyle/>
          <a:p>
            <a:r>
              <a:rPr lang="en-US" dirty="0">
                <a:solidFill>
                  <a:schemeClr val="bg1"/>
                </a:solidFill>
              </a:rPr>
              <a:t>Special causes</a:t>
            </a:r>
          </a:p>
        </p:txBody>
      </p:sp>
      <p:sp>
        <p:nvSpPr>
          <p:cNvPr id="4" name="Content Placeholder 3"/>
          <p:cNvSpPr>
            <a:spLocks noGrp="1"/>
          </p:cNvSpPr>
          <p:nvPr>
            <p:ph sz="quarter" idx="4"/>
          </p:nvPr>
        </p:nvSpPr>
        <p:spPr/>
        <p:txBody>
          <a:bodyPr>
            <a:normAutofit/>
          </a:bodyPr>
          <a:lstStyle/>
          <a:p>
            <a:r>
              <a:rPr lang="en-US" dirty="0"/>
              <a:t>Unusual, sporadic occurrences.</a:t>
            </a:r>
          </a:p>
          <a:p>
            <a:r>
              <a:rPr lang="en-US" dirty="0"/>
              <a:t>Result of some unexpected circumstance.</a:t>
            </a:r>
          </a:p>
          <a:p>
            <a:r>
              <a:rPr lang="en-US" dirty="0"/>
              <a:t>Not caused by a flaw in the overall production process.</a:t>
            </a:r>
          </a:p>
          <a:p>
            <a:endParaRPr lang="en-US" dirty="0"/>
          </a:p>
          <a:p>
            <a:endParaRPr lang="en-US" dirty="0"/>
          </a:p>
          <a:p>
            <a:r>
              <a:rPr lang="en-US" dirty="0"/>
              <a:t>Special cause: Minor traffic accident.</a:t>
            </a:r>
          </a:p>
          <a:p>
            <a:endParaRPr lang="en-US" dirty="0"/>
          </a:p>
        </p:txBody>
      </p:sp>
      <p:sp>
        <p:nvSpPr>
          <p:cNvPr id="2" name="Slide Number Placeholder 1"/>
          <p:cNvSpPr>
            <a:spLocks noGrp="1"/>
          </p:cNvSpPr>
          <p:nvPr>
            <p:ph type="sldNum" sz="quarter" idx="10"/>
          </p:nvPr>
        </p:nvSpPr>
        <p:spPr/>
        <p:txBody>
          <a:bodyPr/>
          <a:lstStyle/>
          <a:p>
            <a:fld id="{A8160BDD-7155-D744-B749-9730458604AD}" type="slidenum">
              <a:rPr lang="en-US" smtClean="0"/>
              <a:t>32</a:t>
            </a:fld>
            <a:endParaRPr lang="en-US" dirty="0"/>
          </a:p>
        </p:txBody>
      </p:sp>
      <p:sp>
        <p:nvSpPr>
          <p:cNvPr id="7" name="TextBox 6"/>
          <p:cNvSpPr txBox="1"/>
          <p:nvPr/>
        </p:nvSpPr>
        <p:spPr>
          <a:xfrm>
            <a:off x="1629139" y="3987007"/>
            <a:ext cx="5309339" cy="369332"/>
          </a:xfrm>
          <a:prstGeom prst="rect">
            <a:avLst/>
          </a:prstGeom>
          <a:noFill/>
        </p:spPr>
        <p:txBody>
          <a:bodyPr wrap="none" rtlCol="0">
            <a:spAutoFit/>
          </a:bodyPr>
          <a:lstStyle/>
          <a:p>
            <a:r>
              <a:rPr lang="en-US" b="1" dirty="0"/>
              <a:t>Example</a:t>
            </a:r>
            <a:r>
              <a:rPr lang="en-US" dirty="0"/>
              <a:t>: Variances in the metropolitan bus schedules.</a:t>
            </a:r>
          </a:p>
        </p:txBody>
      </p:sp>
    </p:spTree>
    <p:extLst>
      <p:ext uri="{BB962C8B-B14F-4D97-AF65-F5344CB8AC3E}">
        <p14:creationId xmlns:p14="http://schemas.microsoft.com/office/powerpoint/2010/main" val="29626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en-US" dirty="0"/>
              <a:t>Significance</a:t>
            </a:r>
          </a:p>
        </p:txBody>
      </p:sp>
      <p:sp>
        <p:nvSpPr>
          <p:cNvPr id="2" name="Slide Number Placeholder 1"/>
          <p:cNvSpPr>
            <a:spLocks noGrp="1"/>
          </p:cNvSpPr>
          <p:nvPr>
            <p:ph type="sldNum" sz="quarter" idx="4"/>
          </p:nvPr>
        </p:nvSpPr>
        <p:spPr/>
        <p:txBody>
          <a:bodyPr/>
          <a:lstStyle/>
          <a:p>
            <a:fld id="{A8160BDD-7155-D744-B749-9730458604AD}" type="slidenum">
              <a:rPr lang="en-US" smtClean="0"/>
              <a:t>33</a:t>
            </a:fld>
            <a:endParaRPr lang="en-US" dirty="0"/>
          </a:p>
        </p:txBody>
      </p:sp>
      <p:sp>
        <p:nvSpPr>
          <p:cNvPr id="200707" name="Rectangle 3"/>
          <p:cNvSpPr>
            <a:spLocks noGrp="1" noChangeArrowheads="1"/>
          </p:cNvSpPr>
          <p:nvPr>
            <p:ph idx="1"/>
          </p:nvPr>
        </p:nvSpPr>
        <p:spPr>
          <a:noFill/>
        </p:spPr>
        <p:txBody>
          <a:bodyPr/>
          <a:lstStyle/>
          <a:p>
            <a:r>
              <a:rPr lang="en-US" altLang="en-US" dirty="0"/>
              <a:t>Weight or importance given to variances to determine whether and what type of corrective action needs to be taken by the project manager.</a:t>
            </a:r>
          </a:p>
          <a:p>
            <a:r>
              <a:rPr lang="en-US" altLang="en-US" dirty="0"/>
              <a:t>Determine the significance of the variance by keeping a balance of the three main constraints.</a:t>
            </a:r>
          </a:p>
          <a:p>
            <a:pPr>
              <a:buFont typeface="Wingdings" panose="05000000000000000000" pitchFamily="2" charset="2"/>
              <a:buNone/>
            </a:pPr>
            <a:endParaRPr lang="en-US" altLang="en-US" dirty="0"/>
          </a:p>
          <a:p>
            <a:pPr marL="746125" lvl="1" indent="-401638">
              <a:buFont typeface="Wingdings" panose="05000000000000000000" pitchFamily="2" charset="2"/>
              <a:buNone/>
            </a:pPr>
            <a:r>
              <a:rPr lang="en-US" altLang="en-US" sz="1800" b="1" dirty="0"/>
              <a:t>Example</a:t>
            </a:r>
            <a:r>
              <a:rPr lang="en-US" altLang="en-US" sz="1800" dirty="0"/>
              <a:t>: Cost variance in a project.</a:t>
            </a:r>
          </a:p>
          <a:p>
            <a:pPr marL="746125" lvl="2" indent="-346075"/>
            <a:r>
              <a:rPr lang="en-US" altLang="en-US" sz="1600" dirty="0"/>
              <a:t>If variance is $5,000 on a $5 million project, the significance is very low.</a:t>
            </a:r>
          </a:p>
          <a:p>
            <a:pPr marL="746125" lvl="2" indent="-346075"/>
            <a:r>
              <a:rPr lang="en-US" altLang="en-US" sz="1600" dirty="0"/>
              <a:t>If variance is $5,000 on a $50,000 project, the significance is much higher.</a:t>
            </a:r>
          </a:p>
        </p:txBody>
      </p:sp>
    </p:spTree>
    <p:extLst>
      <p:ext uri="{BB962C8B-B14F-4D97-AF65-F5344CB8AC3E}">
        <p14:creationId xmlns:p14="http://schemas.microsoft.com/office/powerpoint/2010/main" val="3276739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en-US" dirty="0"/>
              <a:t>Root Cause Analysis</a:t>
            </a:r>
          </a:p>
        </p:txBody>
      </p:sp>
      <p:sp>
        <p:nvSpPr>
          <p:cNvPr id="2" name="Slide Number Placeholder 1"/>
          <p:cNvSpPr>
            <a:spLocks noGrp="1"/>
          </p:cNvSpPr>
          <p:nvPr>
            <p:ph type="sldNum" sz="quarter" idx="4"/>
          </p:nvPr>
        </p:nvSpPr>
        <p:spPr/>
        <p:txBody>
          <a:bodyPr/>
          <a:lstStyle/>
          <a:p>
            <a:fld id="{A8160BDD-7155-D744-B749-9730458604AD}" type="slidenum">
              <a:rPr lang="en-US" smtClean="0"/>
              <a:t>34</a:t>
            </a:fld>
            <a:endParaRPr lang="en-US" dirty="0"/>
          </a:p>
        </p:txBody>
      </p:sp>
      <p:sp>
        <p:nvSpPr>
          <p:cNvPr id="206851" name="Rectangle 3"/>
          <p:cNvSpPr>
            <a:spLocks noGrp="1" noChangeArrowheads="1"/>
          </p:cNvSpPr>
          <p:nvPr>
            <p:ph idx="1"/>
          </p:nvPr>
        </p:nvSpPr>
        <p:spPr>
          <a:xfrm>
            <a:off x="341925" y="1302040"/>
            <a:ext cx="5906475" cy="4481345"/>
          </a:xfrm>
        </p:spPr>
        <p:txBody>
          <a:bodyPr/>
          <a:lstStyle/>
          <a:p>
            <a:r>
              <a:rPr lang="en-US" altLang="en-US" dirty="0"/>
              <a:t>A technique used to determine the true cause of the problem that, when removed, prevents the problem from occurring again.</a:t>
            </a:r>
          </a:p>
          <a:p>
            <a:pPr>
              <a:buFont typeface="Wingdings" panose="05000000000000000000" pitchFamily="2" charset="2"/>
              <a:buNone/>
            </a:pPr>
            <a:endParaRPr lang="en-US" altLang="en-US" dirty="0"/>
          </a:p>
          <a:p>
            <a:pPr marL="344488" indent="3175">
              <a:lnSpc>
                <a:spcPct val="90000"/>
              </a:lnSpc>
              <a:buFont typeface="Wingdings" panose="05000000000000000000" pitchFamily="2" charset="2"/>
              <a:buNone/>
            </a:pPr>
            <a:r>
              <a:rPr lang="en-US" altLang="en-US" b="1" dirty="0"/>
              <a:t>Example</a:t>
            </a:r>
            <a:r>
              <a:rPr lang="en-US" altLang="en-US" dirty="0"/>
              <a:t>: A customized application for calculating tax miscalculated the sales tax and a root cause analysis was performed to find the root cause.</a:t>
            </a:r>
          </a:p>
        </p:txBody>
      </p:sp>
      <p:grpSp>
        <p:nvGrpSpPr>
          <p:cNvPr id="5" name="Group 4"/>
          <p:cNvGrpSpPr/>
          <p:nvPr/>
        </p:nvGrpSpPr>
        <p:grpSpPr>
          <a:xfrm>
            <a:off x="6728148" y="1676400"/>
            <a:ext cx="2400984" cy="3505200"/>
            <a:chOff x="2819400" y="1600200"/>
            <a:chExt cx="2807055" cy="3983743"/>
          </a:xfrm>
        </p:grpSpPr>
        <p:pic>
          <p:nvPicPr>
            <p:cNvPr id="3" name="Picture 2" descr="This work, identified by PublicDomainFiles.com , is free of known ..."/>
            <p:cNvPicPr>
              <a:picLocks noChangeAspect="1"/>
            </p:cNvPicPr>
            <p:nvPr/>
          </p:nvPicPr>
          <p:blipFill>
            <a:blip r:embed="rId2"/>
            <a:stretch>
              <a:fillRect/>
            </a:stretch>
          </p:blipFill>
          <p:spPr>
            <a:xfrm>
              <a:off x="2819400" y="1600200"/>
              <a:ext cx="1981200" cy="2471330"/>
            </a:xfrm>
            <a:prstGeom prst="rect">
              <a:avLst/>
            </a:prstGeom>
          </p:spPr>
        </p:pic>
        <p:pic>
          <p:nvPicPr>
            <p:cNvPr id="4" name="Picture 3" descr="A001946 — Fullmarks"/>
            <p:cNvPicPr>
              <a:picLocks noChangeAspect="1"/>
            </p:cNvPicPr>
            <p:nvPr/>
          </p:nvPicPr>
          <p:blipFill rotWithShape="1">
            <a:blip r:embed="rId3"/>
            <a:srcRect t="47537"/>
            <a:stretch/>
          </p:blipFill>
          <p:spPr>
            <a:xfrm>
              <a:off x="2941162" y="3733800"/>
              <a:ext cx="2685293" cy="1850143"/>
            </a:xfrm>
            <a:prstGeom prst="rect">
              <a:avLst/>
            </a:prstGeom>
          </p:spPr>
        </p:pic>
      </p:grpSp>
    </p:spTree>
    <p:extLst>
      <p:ext uri="{BB962C8B-B14F-4D97-AF65-F5344CB8AC3E}">
        <p14:creationId xmlns:p14="http://schemas.microsoft.com/office/powerpoint/2010/main" val="2448579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Grp="1" noChangeArrowheads="1"/>
          </p:cNvSpPr>
          <p:nvPr>
            <p:ph type="title"/>
          </p:nvPr>
        </p:nvSpPr>
        <p:spPr>
          <a:noFill/>
          <a:ln/>
        </p:spPr>
        <p:txBody>
          <a:bodyPr/>
          <a:lstStyle/>
          <a:p>
            <a:r>
              <a:rPr lang="en-US" altLang="en-US" dirty="0"/>
              <a:t>Tolerances</a:t>
            </a:r>
          </a:p>
        </p:txBody>
      </p:sp>
      <p:sp>
        <p:nvSpPr>
          <p:cNvPr id="2" name="Slide Number Placeholder 1"/>
          <p:cNvSpPr>
            <a:spLocks noGrp="1"/>
          </p:cNvSpPr>
          <p:nvPr>
            <p:ph type="sldNum" sz="quarter" idx="4"/>
          </p:nvPr>
        </p:nvSpPr>
        <p:spPr/>
        <p:txBody>
          <a:bodyPr/>
          <a:lstStyle/>
          <a:p>
            <a:fld id="{A8160BDD-7155-D744-B749-9730458604AD}" type="slidenum">
              <a:rPr lang="en-US" smtClean="0"/>
              <a:t>35</a:t>
            </a:fld>
            <a:endParaRPr lang="en-US" dirty="0"/>
          </a:p>
        </p:txBody>
      </p:sp>
      <p:sp>
        <p:nvSpPr>
          <p:cNvPr id="3" name="Content Placeholder 2"/>
          <p:cNvSpPr>
            <a:spLocks noGrp="1"/>
          </p:cNvSpPr>
          <p:nvPr>
            <p:ph idx="1"/>
          </p:nvPr>
        </p:nvSpPr>
        <p:spPr/>
        <p:txBody>
          <a:bodyPr/>
          <a:lstStyle/>
          <a:p>
            <a:r>
              <a:rPr lang="en-US" dirty="0"/>
              <a:t>The measurement values that determine if a product or service is acceptable or unacceptable.</a:t>
            </a:r>
          </a:p>
          <a:p>
            <a:r>
              <a:rPr lang="en-US" dirty="0"/>
              <a:t>The standards against which data collected will be analyzed.</a:t>
            </a:r>
          </a:p>
          <a:p>
            <a:endParaRPr lang="en-US" dirty="0"/>
          </a:p>
          <a:p>
            <a:pPr marL="569913" lvl="1" indent="-228600">
              <a:buNone/>
            </a:pPr>
            <a:r>
              <a:rPr lang="en-US" sz="1800" b="1" dirty="0"/>
              <a:t>Example</a:t>
            </a:r>
            <a:r>
              <a:rPr lang="en-US" sz="1800" dirty="0"/>
              <a:t>: Tolerance for a product weight.</a:t>
            </a:r>
          </a:p>
          <a:p>
            <a:pPr marL="746125" lvl="1" indent="-339725"/>
            <a:r>
              <a:rPr lang="en-US" dirty="0"/>
              <a:t>Tolerance level: 5.8 grams ± 0.2 grams</a:t>
            </a:r>
          </a:p>
          <a:p>
            <a:pPr marL="746125" lvl="1" indent="-339725"/>
            <a:r>
              <a:rPr lang="en-US" dirty="0"/>
              <a:t>Unacceptable level: </a:t>
            </a:r>
          </a:p>
          <a:p>
            <a:pPr marL="1263650" lvl="4" indent="-342900">
              <a:buClr>
                <a:schemeClr val="accent1"/>
              </a:buClr>
              <a:buFont typeface="Arial" panose="020B0604020202020204" pitchFamily="34" charset="0"/>
              <a:buChar char="•"/>
            </a:pPr>
            <a:r>
              <a:rPr lang="en-US" sz="1400" dirty="0"/>
              <a:t>More than 6 grams</a:t>
            </a:r>
          </a:p>
          <a:p>
            <a:pPr marL="1263650" lvl="4" indent="-342900">
              <a:buClr>
                <a:schemeClr val="accent1"/>
              </a:buClr>
              <a:buFont typeface="Arial" panose="020B0604020202020204" pitchFamily="34" charset="0"/>
              <a:buChar char="•"/>
            </a:pPr>
            <a:r>
              <a:rPr lang="en-US" sz="1400" dirty="0"/>
              <a:t>Less than 5.6 grams</a:t>
            </a:r>
          </a:p>
        </p:txBody>
      </p:sp>
    </p:spTree>
    <p:extLst>
      <p:ext uri="{BB962C8B-B14F-4D97-AF65-F5344CB8AC3E}">
        <p14:creationId xmlns:p14="http://schemas.microsoft.com/office/powerpoint/2010/main" val="4222536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type="title"/>
          </p:nvPr>
        </p:nvSpPr>
        <p:spPr>
          <a:noFill/>
          <a:ln/>
        </p:spPr>
        <p:txBody>
          <a:bodyPr/>
          <a:lstStyle/>
          <a:p>
            <a:r>
              <a:rPr lang="en-US" altLang="en-US" dirty="0"/>
              <a:t>Variability Indications</a:t>
            </a:r>
          </a:p>
        </p:txBody>
      </p:sp>
      <p:sp>
        <p:nvSpPr>
          <p:cNvPr id="2" name="Slide Number Placeholder 1"/>
          <p:cNvSpPr>
            <a:spLocks noGrp="1"/>
          </p:cNvSpPr>
          <p:nvPr>
            <p:ph type="sldNum" sz="quarter" idx="4"/>
          </p:nvPr>
        </p:nvSpPr>
        <p:spPr/>
        <p:txBody>
          <a:bodyPr/>
          <a:lstStyle/>
          <a:p>
            <a:fld id="{A8160BDD-7155-D744-B749-9730458604AD}" type="slidenum">
              <a:rPr lang="en-US" smtClean="0"/>
              <a:t>36</a:t>
            </a:fld>
            <a:endParaRPr lang="en-US" dirty="0"/>
          </a:p>
        </p:txBody>
      </p:sp>
      <p:sp>
        <p:nvSpPr>
          <p:cNvPr id="211970" name="Rectangle 2"/>
          <p:cNvSpPr>
            <a:spLocks noGrp="1" noChangeArrowheads="1"/>
          </p:cNvSpPr>
          <p:nvPr>
            <p:ph idx="1"/>
          </p:nvPr>
        </p:nvSpPr>
        <p:spPr/>
        <p:txBody>
          <a:bodyPr/>
          <a:lstStyle/>
          <a:p>
            <a:r>
              <a:rPr lang="en-US" altLang="en-US" dirty="0"/>
              <a:t>Measurements that exceed the upper and lower control limits are considered to be an indication of instability.</a:t>
            </a:r>
          </a:p>
          <a:p>
            <a:r>
              <a:rPr lang="en-US" altLang="en-US" dirty="0"/>
              <a:t>The variability expressed is atypical for the process and may be an indication of a special source of variance.</a:t>
            </a:r>
          </a:p>
        </p:txBody>
      </p:sp>
      <p:pic>
        <p:nvPicPr>
          <p:cNvPr id="211972" name="Picture 4" descr="079163-04a_kn05-4-femal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1" y="3733800"/>
            <a:ext cx="4014269" cy="270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038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type="title"/>
          </p:nvPr>
        </p:nvSpPr>
        <p:spPr>
          <a:noFill/>
          <a:ln/>
        </p:spPr>
        <p:txBody>
          <a:bodyPr/>
          <a:lstStyle/>
          <a:p>
            <a:r>
              <a:rPr lang="en-US" altLang="en-US"/>
              <a:t>Standard Deviation and Variability</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t>37</a:t>
            </a:fld>
            <a:endParaRPr lang="en-US" dirty="0"/>
          </a:p>
        </p:txBody>
      </p:sp>
      <p:sp>
        <p:nvSpPr>
          <p:cNvPr id="210946" name="Rectangle 2"/>
          <p:cNvSpPr>
            <a:spLocks noGrp="1" noChangeArrowheads="1"/>
          </p:cNvSpPr>
          <p:nvPr>
            <p:ph idx="1"/>
          </p:nvPr>
        </p:nvSpPr>
        <p:spPr/>
        <p:txBody>
          <a:bodyPr/>
          <a:lstStyle/>
          <a:p>
            <a:r>
              <a:rPr lang="en-US" altLang="en-US"/>
              <a:t>For normal distribution, almost all values lie within three standard deviations of the mean.</a:t>
            </a:r>
          </a:p>
          <a:p>
            <a:r>
              <a:rPr lang="en-US" altLang="en-US"/>
              <a:t>The </a:t>
            </a:r>
            <a:r>
              <a:rPr lang="en-US" altLang="en-US" i="1"/>
              <a:t>Six Sigma Process</a:t>
            </a:r>
            <a:r>
              <a:rPr lang="en-US" altLang="en-US"/>
              <a:t> business management strategy states that a process should have no more than 3.4 defects per million. It is used where extremely high-quality results are required.</a:t>
            </a:r>
            <a:endParaRPr lang="en-US" altLang="en-US" dirty="0"/>
          </a:p>
        </p:txBody>
      </p:sp>
      <p:pic>
        <p:nvPicPr>
          <p:cNvPr id="210948" name="Picture 4" descr="079163-01a_po-conferenc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657" y="3657600"/>
            <a:ext cx="3976687" cy="268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0901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a:t>Histograms</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38</a:t>
            </a:fld>
            <a:endParaRPr lang="en-US" dirty="0"/>
          </a:p>
        </p:txBody>
      </p:sp>
      <p:sp>
        <p:nvSpPr>
          <p:cNvPr id="217091" name="Rectangle 3"/>
          <p:cNvSpPr>
            <a:spLocks noGrp="1" noChangeArrowheads="1"/>
          </p:cNvSpPr>
          <p:nvPr>
            <p:ph idx="1"/>
          </p:nvPr>
        </p:nvSpPr>
        <p:spPr/>
        <p:txBody>
          <a:bodyPr/>
          <a:lstStyle/>
          <a:p>
            <a:r>
              <a:rPr lang="en-US" altLang="en-US"/>
              <a:t>Quality control tool that organizes individual measured values in a data set according to the frequency of occurrence.</a:t>
            </a:r>
          </a:p>
          <a:p>
            <a:r>
              <a:rPr lang="en-US" altLang="en-US"/>
              <a:t>Use histograms to:</a:t>
            </a:r>
          </a:p>
          <a:p>
            <a:pPr lvl="1"/>
            <a:r>
              <a:rPr lang="en-US" altLang="en-US"/>
              <a:t>Show the distribution of data.</a:t>
            </a:r>
          </a:p>
          <a:p>
            <a:pPr lvl="1"/>
            <a:r>
              <a:rPr lang="en-US" altLang="en-US"/>
              <a:t>Evaluate both attribute (pass/fail) and variable (measurement) data.</a:t>
            </a:r>
          </a:p>
          <a:p>
            <a:pPr lvl="1"/>
            <a:r>
              <a:rPr lang="en-US" altLang="en-US"/>
              <a:t>Determine how variable the process is.</a:t>
            </a:r>
          </a:p>
          <a:p>
            <a:pPr lvl="1"/>
            <a:r>
              <a:rPr lang="en-US" altLang="en-US"/>
              <a:t>Analyze whether the variation is random.</a:t>
            </a:r>
            <a:endParaRPr lang="en-US" altLang="en-US" dirty="0"/>
          </a:p>
        </p:txBody>
      </p:sp>
      <p:pic>
        <p:nvPicPr>
          <p:cNvPr id="3" name="Picture 2"/>
          <p:cNvPicPr>
            <a:picLocks noChangeAspect="1"/>
          </p:cNvPicPr>
          <p:nvPr/>
        </p:nvPicPr>
        <p:blipFill>
          <a:blip r:embed="rId2"/>
          <a:stretch>
            <a:fillRect/>
          </a:stretch>
        </p:blipFill>
        <p:spPr>
          <a:xfrm>
            <a:off x="2429143" y="3657600"/>
            <a:ext cx="4285714" cy="2581880"/>
          </a:xfrm>
          <a:prstGeom prst="rect">
            <a:avLst/>
          </a:prstGeom>
        </p:spPr>
      </p:pic>
    </p:spTree>
    <p:extLst>
      <p:ext uri="{BB962C8B-B14F-4D97-AF65-F5344CB8AC3E}">
        <p14:creationId xmlns:p14="http://schemas.microsoft.com/office/powerpoint/2010/main" val="736321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ChangeArrowheads="1"/>
          </p:cNvSpPr>
          <p:nvPr/>
        </p:nvSpPr>
        <p:spPr bwMode="auto">
          <a:xfrm>
            <a:off x="1034423" y="5715000"/>
            <a:ext cx="707056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400" dirty="0"/>
              <a:t>A Pareto diagram</a:t>
            </a:r>
          </a:p>
        </p:txBody>
      </p:sp>
      <p:sp>
        <p:nvSpPr>
          <p:cNvPr id="214034" name="Rectangle 18"/>
          <p:cNvSpPr>
            <a:spLocks noChangeArrowheads="1"/>
          </p:cNvSpPr>
          <p:nvPr/>
        </p:nvSpPr>
        <p:spPr bwMode="auto">
          <a:xfrm>
            <a:off x="7572375" y="1600200"/>
            <a:ext cx="635000" cy="4203700"/>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4042" name="Rectangle 26"/>
          <p:cNvSpPr>
            <a:spLocks noGrp="1" noChangeArrowheads="1"/>
          </p:cNvSpPr>
          <p:nvPr>
            <p:ph type="title"/>
          </p:nvPr>
        </p:nvSpPr>
        <p:spPr/>
        <p:txBody>
          <a:bodyPr/>
          <a:lstStyle/>
          <a:p>
            <a:r>
              <a:rPr lang="en-US" altLang="en-US"/>
              <a:t>Pareto Charts</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39</a:t>
            </a:fld>
            <a:endParaRPr lang="en-US" dirty="0"/>
          </a:p>
        </p:txBody>
      </p:sp>
      <p:sp>
        <p:nvSpPr>
          <p:cNvPr id="7" name="Content Placeholder 6"/>
          <p:cNvSpPr>
            <a:spLocks noGrp="1"/>
          </p:cNvSpPr>
          <p:nvPr>
            <p:ph idx="1"/>
          </p:nvPr>
        </p:nvSpPr>
        <p:spPr/>
        <p:txBody>
          <a:bodyPr/>
          <a:lstStyle/>
          <a:p>
            <a:r>
              <a:rPr lang="en-US" altLang="en-US"/>
              <a:t>Histograms used to rank causes of problems in a hierarchical format.</a:t>
            </a:r>
          </a:p>
          <a:p>
            <a:r>
              <a:rPr lang="en-US" altLang="en-US"/>
              <a:t>Variables are ordered by frequency of occurrence.</a:t>
            </a:r>
          </a:p>
          <a:p>
            <a:endParaRPr lang="en-US" dirty="0"/>
          </a:p>
        </p:txBody>
      </p:sp>
      <p:pic>
        <p:nvPicPr>
          <p:cNvPr id="214043" name="Picture 27"/>
          <p:cNvPicPr>
            <a:picLocks noChangeAspect="1" noChangeArrowheads="1"/>
          </p:cNvPicPr>
          <p:nvPr/>
        </p:nvPicPr>
        <p:blipFill>
          <a:blip r:embed="rId3"/>
          <a:stretch>
            <a:fillRect/>
          </a:stretch>
        </p:blipFill>
        <p:spPr bwMode="auto">
          <a:xfrm>
            <a:off x="2099918" y="2641889"/>
            <a:ext cx="4944165" cy="303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85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938" name="Group 2"/>
          <p:cNvGraphicFramePr>
            <a:graphicFrameLocks noGrp="1"/>
          </p:cNvGraphicFramePr>
          <p:nvPr>
            <p:extLst>
              <p:ext uri="{D42A27DB-BD31-4B8C-83A1-F6EECF244321}">
                <p14:modId xmlns:p14="http://schemas.microsoft.com/office/powerpoint/2010/main" val="992535941"/>
              </p:ext>
            </p:extLst>
          </p:nvPr>
        </p:nvGraphicFramePr>
        <p:xfrm>
          <a:off x="796132" y="1676400"/>
          <a:ext cx="7551737" cy="3940174"/>
        </p:xfrm>
        <a:graphic>
          <a:graphicData uri="http://schemas.openxmlformats.org/drawingml/2006/table">
            <a:tbl>
              <a:tblPr/>
              <a:tblGrid>
                <a:gridCol w="1702563">
                  <a:extLst>
                    <a:ext uri="{9D8B030D-6E8A-4147-A177-3AD203B41FA5}">
                      <a16:colId xmlns:a16="http://schemas.microsoft.com/office/drawing/2014/main" val="3097535878"/>
                    </a:ext>
                  </a:extLst>
                </a:gridCol>
                <a:gridCol w="5849174">
                  <a:extLst>
                    <a:ext uri="{9D8B030D-6E8A-4147-A177-3AD203B41FA5}">
                      <a16:colId xmlns:a16="http://schemas.microsoft.com/office/drawing/2014/main" val="888914888"/>
                    </a:ext>
                  </a:extLst>
                </a:gridCol>
              </a:tblGrid>
              <a:tr h="570235">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Component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Description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979276607"/>
                  </a:ext>
                </a:extLst>
              </a:tr>
              <a:tr h="800798">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Project baseline and status comparison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The comparison of the baseline specifications, schedules, and budgets to the actual project results for the project phase or deliverable.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776508995"/>
                  </a:ext>
                </a:extLst>
              </a:tr>
              <a:tr h="833736">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Overall project status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 discussion of whether the project as a whole is on track, or whether it is likely to deviate in some way from the project plans.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154668264"/>
                  </a:ext>
                </a:extLst>
              </a:tr>
              <a:tr h="780212">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Change recommendations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Based on the inspection result, you may want to recommend changes that will</a:t>
                      </a:r>
                    </a:p>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be needed in order to meet specifications, scope, or schedule and budget goals.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994469015"/>
                  </a:ext>
                </a:extLst>
              </a:tr>
              <a:tr h="955193">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Scope and methodology of the inspection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Explains what the audit attempted to prove, how it went about proving it, what measurements were used to determine conformance to requirements, and what assumptions or limitations influenced the way that data was collected.</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589356445"/>
                  </a:ext>
                </a:extLst>
              </a:tr>
            </a:tbl>
          </a:graphicData>
        </a:graphic>
      </p:graphicFrame>
      <p:sp>
        <p:nvSpPr>
          <p:cNvPr id="167958" name="Rectangle 22"/>
          <p:cNvSpPr>
            <a:spLocks noGrp="1" noChangeArrowheads="1"/>
          </p:cNvSpPr>
          <p:nvPr>
            <p:ph type="title"/>
          </p:nvPr>
        </p:nvSpPr>
        <p:spPr>
          <a:noFill/>
          <a:ln/>
        </p:spPr>
        <p:txBody>
          <a:bodyPr/>
          <a:lstStyle/>
          <a:p>
            <a:r>
              <a:rPr lang="en-US" altLang="en-US" dirty="0"/>
              <a:t>Inspection Report Components</a:t>
            </a:r>
          </a:p>
        </p:txBody>
      </p:sp>
      <p:sp>
        <p:nvSpPr>
          <p:cNvPr id="2" name="Slide Number Placeholder 1"/>
          <p:cNvSpPr>
            <a:spLocks noGrp="1"/>
          </p:cNvSpPr>
          <p:nvPr>
            <p:ph type="sldNum" sz="quarter" idx="4"/>
          </p:nvPr>
        </p:nvSpPr>
        <p:spPr/>
        <p:txBody>
          <a:bodyPr/>
          <a:lstStyle/>
          <a:p>
            <a:fld id="{A8160BDD-7155-D744-B749-9730458604AD}" type="slidenum">
              <a:rPr lang="en-US" smtClean="0"/>
              <a:t>4</a:t>
            </a:fld>
            <a:endParaRPr lang="en-US" dirty="0"/>
          </a:p>
        </p:txBody>
      </p:sp>
    </p:spTree>
    <p:extLst>
      <p:ext uri="{BB962C8B-B14F-4D97-AF65-F5344CB8AC3E}">
        <p14:creationId xmlns:p14="http://schemas.microsoft.com/office/powerpoint/2010/main" val="3014658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title"/>
          </p:nvPr>
        </p:nvSpPr>
        <p:spPr/>
        <p:txBody>
          <a:bodyPr/>
          <a:lstStyle/>
          <a:p>
            <a:r>
              <a:rPr lang="en-US" altLang="en-US"/>
              <a:t>The 80/20 Rule</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40</a:t>
            </a:fld>
            <a:endParaRPr lang="en-US" dirty="0"/>
          </a:p>
        </p:txBody>
      </p:sp>
      <p:sp>
        <p:nvSpPr>
          <p:cNvPr id="216066" name="Rectangle 2"/>
          <p:cNvSpPr>
            <a:spLocks noGrp="1" noChangeAspect="1" noChangeArrowheads="1"/>
          </p:cNvSpPr>
          <p:nvPr>
            <p:ph idx="1"/>
          </p:nvPr>
        </p:nvSpPr>
        <p:spPr/>
        <p:txBody>
          <a:bodyPr/>
          <a:lstStyle/>
          <a:p>
            <a:r>
              <a:rPr lang="en-US" altLang="en-US"/>
              <a:t>General guideline with many applications.</a:t>
            </a:r>
          </a:p>
          <a:p>
            <a:r>
              <a:rPr lang="en-US" altLang="en-US"/>
              <a:t>Involved in controlling processes.</a:t>
            </a:r>
          </a:p>
          <a:p>
            <a:r>
              <a:rPr lang="en-US" altLang="en-US"/>
              <a:t>Contends that 80 percent of problems or defects are commonly due to 20 percent of causes.</a:t>
            </a:r>
            <a:endParaRPr lang="en-US" altLang="en-US" dirty="0"/>
          </a:p>
        </p:txBody>
      </p:sp>
      <p:sp>
        <p:nvSpPr>
          <p:cNvPr id="7" name="Freeform: Shape 6"/>
          <p:cNvSpPr>
            <a:spLocks noChangeAspect="1"/>
          </p:cNvSpPr>
          <p:nvPr/>
        </p:nvSpPr>
        <p:spPr>
          <a:xfrm>
            <a:off x="5200043" y="3429000"/>
            <a:ext cx="1091366" cy="457200"/>
          </a:xfrm>
          <a:custGeom>
            <a:avLst/>
            <a:gdLst>
              <a:gd name="connsiteX0" fmla="*/ 0 w 1463040"/>
              <a:gd name="connsiteY0" fmla="*/ 81280 h 812800"/>
              <a:gd name="connsiteX1" fmla="*/ 81280 w 1463040"/>
              <a:gd name="connsiteY1" fmla="*/ 0 h 812800"/>
              <a:gd name="connsiteX2" fmla="*/ 1381760 w 1463040"/>
              <a:gd name="connsiteY2" fmla="*/ 0 h 812800"/>
              <a:gd name="connsiteX3" fmla="*/ 1463040 w 1463040"/>
              <a:gd name="connsiteY3" fmla="*/ 81280 h 812800"/>
              <a:gd name="connsiteX4" fmla="*/ 1463040 w 1463040"/>
              <a:gd name="connsiteY4" fmla="*/ 731520 h 812800"/>
              <a:gd name="connsiteX5" fmla="*/ 1381760 w 1463040"/>
              <a:gd name="connsiteY5" fmla="*/ 812800 h 812800"/>
              <a:gd name="connsiteX6" fmla="*/ 81280 w 1463040"/>
              <a:gd name="connsiteY6" fmla="*/ 812800 h 812800"/>
              <a:gd name="connsiteX7" fmla="*/ 0 w 1463040"/>
              <a:gd name="connsiteY7" fmla="*/ 731520 h 812800"/>
              <a:gd name="connsiteX8" fmla="*/ 0 w 1463040"/>
              <a:gd name="connsiteY8" fmla="*/ 8128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040" h="812800">
                <a:moveTo>
                  <a:pt x="0" y="81280"/>
                </a:moveTo>
                <a:cubicBezTo>
                  <a:pt x="0" y="36390"/>
                  <a:pt x="36390" y="0"/>
                  <a:pt x="81280" y="0"/>
                </a:cubicBezTo>
                <a:lnTo>
                  <a:pt x="1381760" y="0"/>
                </a:lnTo>
                <a:cubicBezTo>
                  <a:pt x="1426650" y="0"/>
                  <a:pt x="1463040" y="36390"/>
                  <a:pt x="1463040" y="81280"/>
                </a:cubicBezTo>
                <a:lnTo>
                  <a:pt x="1463040" y="731520"/>
                </a:lnTo>
                <a:cubicBezTo>
                  <a:pt x="1463040" y="776410"/>
                  <a:pt x="1426650" y="812800"/>
                  <a:pt x="1381760" y="812800"/>
                </a:cubicBezTo>
                <a:lnTo>
                  <a:pt x="81280" y="812800"/>
                </a:lnTo>
                <a:cubicBezTo>
                  <a:pt x="36390" y="812800"/>
                  <a:pt x="0" y="776410"/>
                  <a:pt x="0" y="731520"/>
                </a:cubicBezTo>
                <a:lnTo>
                  <a:pt x="0" y="81280"/>
                </a:lnTo>
                <a:close/>
              </a:path>
            </a:pathLst>
          </a:custGeom>
          <a:solidFill>
            <a:schemeClr val="accent1"/>
          </a:solidFill>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03816" tIns="103816" rIns="103816" bIns="103816" numCol="1" spcCol="1270" anchor="ctr" anchorCtr="0">
            <a:noAutofit/>
          </a:bodyPr>
          <a:lstStyle/>
          <a:p>
            <a:pPr marL="0" lvl="0" indent="0" algn="ctr" defTabSz="933450">
              <a:lnSpc>
                <a:spcPct val="90000"/>
              </a:lnSpc>
              <a:spcBef>
                <a:spcPct val="0"/>
              </a:spcBef>
              <a:spcAft>
                <a:spcPct val="35000"/>
              </a:spcAft>
              <a:buNone/>
            </a:pPr>
            <a:r>
              <a:rPr lang="en-US" sz="1400" kern="1200" dirty="0">
                <a:solidFill>
                  <a:schemeClr val="bg1"/>
                </a:solidFill>
              </a:rPr>
              <a:t>Causes</a:t>
            </a:r>
          </a:p>
        </p:txBody>
      </p:sp>
      <p:sp>
        <p:nvSpPr>
          <p:cNvPr id="6" name="Freeform: Shape 5"/>
          <p:cNvSpPr>
            <a:spLocks noChangeAspect="1"/>
          </p:cNvSpPr>
          <p:nvPr/>
        </p:nvSpPr>
        <p:spPr>
          <a:xfrm>
            <a:off x="2852592" y="3091458"/>
            <a:ext cx="1097280" cy="1801092"/>
          </a:xfrm>
          <a:custGeom>
            <a:avLst/>
            <a:gdLst>
              <a:gd name="connsiteX0" fmla="*/ 0 w 1463040"/>
              <a:gd name="connsiteY0" fmla="*/ 81280 h 812800"/>
              <a:gd name="connsiteX1" fmla="*/ 81280 w 1463040"/>
              <a:gd name="connsiteY1" fmla="*/ 0 h 812800"/>
              <a:gd name="connsiteX2" fmla="*/ 1381760 w 1463040"/>
              <a:gd name="connsiteY2" fmla="*/ 0 h 812800"/>
              <a:gd name="connsiteX3" fmla="*/ 1463040 w 1463040"/>
              <a:gd name="connsiteY3" fmla="*/ 81280 h 812800"/>
              <a:gd name="connsiteX4" fmla="*/ 1463040 w 1463040"/>
              <a:gd name="connsiteY4" fmla="*/ 731520 h 812800"/>
              <a:gd name="connsiteX5" fmla="*/ 1381760 w 1463040"/>
              <a:gd name="connsiteY5" fmla="*/ 812800 h 812800"/>
              <a:gd name="connsiteX6" fmla="*/ 81280 w 1463040"/>
              <a:gd name="connsiteY6" fmla="*/ 812800 h 812800"/>
              <a:gd name="connsiteX7" fmla="*/ 0 w 1463040"/>
              <a:gd name="connsiteY7" fmla="*/ 731520 h 812800"/>
              <a:gd name="connsiteX8" fmla="*/ 0 w 1463040"/>
              <a:gd name="connsiteY8" fmla="*/ 8128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040" h="812800">
                <a:moveTo>
                  <a:pt x="0" y="81280"/>
                </a:moveTo>
                <a:cubicBezTo>
                  <a:pt x="0" y="36390"/>
                  <a:pt x="36390" y="0"/>
                  <a:pt x="81280" y="0"/>
                </a:cubicBezTo>
                <a:lnTo>
                  <a:pt x="1381760" y="0"/>
                </a:lnTo>
                <a:cubicBezTo>
                  <a:pt x="1426650" y="0"/>
                  <a:pt x="1463040" y="36390"/>
                  <a:pt x="1463040" y="81280"/>
                </a:cubicBezTo>
                <a:lnTo>
                  <a:pt x="1463040" y="731520"/>
                </a:lnTo>
                <a:cubicBezTo>
                  <a:pt x="1463040" y="776410"/>
                  <a:pt x="1426650" y="812800"/>
                  <a:pt x="1381760" y="812800"/>
                </a:cubicBezTo>
                <a:lnTo>
                  <a:pt x="81280" y="812800"/>
                </a:lnTo>
                <a:cubicBezTo>
                  <a:pt x="36390" y="812800"/>
                  <a:pt x="0" y="776410"/>
                  <a:pt x="0" y="731520"/>
                </a:cubicBezTo>
                <a:lnTo>
                  <a:pt x="0" y="81280"/>
                </a:lnTo>
                <a:close/>
              </a:path>
            </a:pathLst>
          </a:custGeom>
          <a:solidFill>
            <a:schemeClr val="accent5"/>
          </a:solidFill>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03816" tIns="103816" rIns="103816" bIns="103816" numCol="1" spcCol="1270" anchor="b" anchorCtr="0">
            <a:noAutofit/>
          </a:bodyPr>
          <a:lstStyle/>
          <a:p>
            <a:pPr marL="0" lvl="0" indent="0" algn="ctr" defTabSz="933450">
              <a:lnSpc>
                <a:spcPct val="90000"/>
              </a:lnSpc>
              <a:spcBef>
                <a:spcPct val="0"/>
              </a:spcBef>
              <a:spcAft>
                <a:spcPct val="35000"/>
              </a:spcAft>
              <a:buNone/>
            </a:pPr>
            <a:r>
              <a:rPr lang="en-US" sz="1400" kern="1200" dirty="0">
                <a:solidFill>
                  <a:schemeClr val="bg1"/>
                </a:solidFill>
              </a:rPr>
              <a:t>Problems</a:t>
            </a:r>
          </a:p>
        </p:txBody>
      </p:sp>
      <p:pic>
        <p:nvPicPr>
          <p:cNvPr id="3" name="Picture 2"/>
          <p:cNvPicPr>
            <a:picLocks noChangeAspect="1"/>
          </p:cNvPicPr>
          <p:nvPr/>
        </p:nvPicPr>
        <p:blipFill>
          <a:blip r:embed="rId2"/>
          <a:stretch>
            <a:fillRect/>
          </a:stretch>
        </p:blipFill>
        <p:spPr>
          <a:xfrm>
            <a:off x="2852592" y="2670936"/>
            <a:ext cx="3438817" cy="3673068"/>
          </a:xfrm>
          <a:prstGeom prst="rect">
            <a:avLst/>
          </a:prstGeom>
        </p:spPr>
      </p:pic>
    </p:spTree>
    <p:extLst>
      <p:ext uri="{BB962C8B-B14F-4D97-AF65-F5344CB8AC3E}">
        <p14:creationId xmlns:p14="http://schemas.microsoft.com/office/powerpoint/2010/main" val="778771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en-US" dirty="0"/>
              <a:t>Run Charts</a:t>
            </a:r>
          </a:p>
        </p:txBody>
      </p:sp>
      <p:sp>
        <p:nvSpPr>
          <p:cNvPr id="2" name="Slide Number Placeholder 1"/>
          <p:cNvSpPr>
            <a:spLocks noGrp="1"/>
          </p:cNvSpPr>
          <p:nvPr>
            <p:ph type="sldNum" sz="quarter" idx="4"/>
          </p:nvPr>
        </p:nvSpPr>
        <p:spPr/>
        <p:txBody>
          <a:bodyPr/>
          <a:lstStyle/>
          <a:p>
            <a:fld id="{A8160BDD-7155-D744-B749-9730458604AD}" type="slidenum">
              <a:rPr lang="en-US" smtClean="0"/>
              <a:t>41</a:t>
            </a:fld>
            <a:endParaRPr lang="en-US" dirty="0"/>
          </a:p>
        </p:txBody>
      </p:sp>
      <p:sp>
        <p:nvSpPr>
          <p:cNvPr id="212995" name="Rectangle 3"/>
          <p:cNvSpPr>
            <a:spLocks noGrp="1" noChangeArrowheads="1"/>
          </p:cNvSpPr>
          <p:nvPr>
            <p:ph idx="1"/>
          </p:nvPr>
        </p:nvSpPr>
        <p:spPr/>
        <p:txBody>
          <a:bodyPr/>
          <a:lstStyle/>
          <a:p>
            <a:r>
              <a:rPr lang="en-US" altLang="en-US" dirty="0"/>
              <a:t>Line graphs showing plotted data points in chronological order. </a:t>
            </a:r>
          </a:p>
          <a:p>
            <a:r>
              <a:rPr lang="en-US" altLang="en-US" dirty="0"/>
              <a:t>Show trends in a process or improvement over a period of time.</a:t>
            </a:r>
          </a:p>
          <a:p>
            <a:r>
              <a:rPr lang="en-US" altLang="en-US" dirty="0"/>
              <a:t>Used in trend analysis to communicate forecasting information based on the project's current performance.</a:t>
            </a:r>
          </a:p>
          <a:p>
            <a:r>
              <a:rPr lang="en-US" altLang="en-US" dirty="0"/>
              <a:t>Used to monitor technical, cost, and schedule performance.</a:t>
            </a:r>
          </a:p>
          <a:p>
            <a:pPr>
              <a:buFont typeface="Wingdings" panose="05000000000000000000" pitchFamily="2" charset="2"/>
              <a:buNone/>
            </a:pPr>
            <a:endParaRPr lang="en-US" altLang="en-US" dirty="0"/>
          </a:p>
          <a:p>
            <a:pPr>
              <a:buFont typeface="Wingdings" panose="05000000000000000000" pitchFamily="2" charset="2"/>
              <a:buNone/>
            </a:pPr>
            <a:endParaRPr lang="en-US" altLang="en-US" dirty="0"/>
          </a:p>
        </p:txBody>
      </p:sp>
      <p:pic>
        <p:nvPicPr>
          <p:cNvPr id="213000" name="Picture 8"/>
          <p:cNvPicPr>
            <a:picLocks noChangeAspect="1" noChangeArrowheads="1"/>
          </p:cNvPicPr>
          <p:nvPr/>
        </p:nvPicPr>
        <p:blipFill>
          <a:blip r:embed="rId2"/>
          <a:stretch>
            <a:fillRect/>
          </a:stretch>
        </p:blipFill>
        <p:spPr bwMode="auto">
          <a:xfrm>
            <a:off x="1950793" y="3459330"/>
            <a:ext cx="4714875" cy="2682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660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20" name="Picture 8"/>
          <p:cNvPicPr>
            <a:picLocks noChangeAspect="1" noChangeArrowheads="1"/>
          </p:cNvPicPr>
          <p:nvPr/>
        </p:nvPicPr>
        <p:blipFill>
          <a:blip r:embed="rId2"/>
          <a:stretch>
            <a:fillRect/>
          </a:stretch>
        </p:blipFill>
        <p:spPr bwMode="auto">
          <a:xfrm>
            <a:off x="2933580" y="2438400"/>
            <a:ext cx="3276841" cy="3657600"/>
          </a:xfrm>
          <a:prstGeom prst="rect">
            <a:avLst/>
          </a:prstGeom>
          <a:noFill/>
          <a:extLst>
            <a:ext uri="{909E8E84-426E-40DD-AFC4-6F175D3DCCD1}">
              <a14:hiddenFill xmlns:a14="http://schemas.microsoft.com/office/drawing/2010/main">
                <a:solidFill>
                  <a:srgbClr val="FFFFFF"/>
                </a:solidFill>
              </a14:hiddenFill>
            </a:ext>
          </a:extLst>
        </p:spPr>
      </p:pic>
      <p:sp>
        <p:nvSpPr>
          <p:cNvPr id="218114" name="Rectangle 2"/>
          <p:cNvSpPr>
            <a:spLocks noGrp="1" noChangeArrowheads="1"/>
          </p:cNvSpPr>
          <p:nvPr>
            <p:ph type="title"/>
          </p:nvPr>
        </p:nvSpPr>
        <p:spPr/>
        <p:txBody>
          <a:bodyPr/>
          <a:lstStyle/>
          <a:p>
            <a:r>
              <a:rPr lang="en-US" altLang="en-US"/>
              <a:t>Scatter Charts</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42</a:t>
            </a:fld>
            <a:endParaRPr lang="en-US" dirty="0"/>
          </a:p>
        </p:txBody>
      </p:sp>
      <p:sp>
        <p:nvSpPr>
          <p:cNvPr id="218115" name="Rectangle 3"/>
          <p:cNvSpPr>
            <a:spLocks noGrp="1" noChangeArrowheads="1"/>
          </p:cNvSpPr>
          <p:nvPr>
            <p:ph idx="1"/>
          </p:nvPr>
        </p:nvSpPr>
        <p:spPr/>
        <p:txBody>
          <a:bodyPr/>
          <a:lstStyle/>
          <a:p>
            <a:r>
              <a:rPr lang="en-US" altLang="en-US"/>
              <a:t>Diagrams that display the relationship between two variables.</a:t>
            </a:r>
          </a:p>
          <a:p>
            <a:r>
              <a:rPr lang="en-US" altLang="en-US"/>
              <a:t>Plots dependent and independent variables.</a:t>
            </a:r>
          </a:p>
          <a:p>
            <a:endParaRPr lang="en-US" altLang="en-US"/>
          </a:p>
          <a:p>
            <a:endParaRPr lang="en-US" altLang="en-US" dirty="0"/>
          </a:p>
        </p:txBody>
      </p:sp>
    </p:spTree>
    <p:extLst>
      <p:ext uri="{BB962C8B-B14F-4D97-AF65-F5344CB8AC3E}">
        <p14:creationId xmlns:p14="http://schemas.microsoft.com/office/powerpoint/2010/main" val="184240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title"/>
          </p:nvPr>
        </p:nvSpPr>
        <p:spPr>
          <a:noFill/>
          <a:ln/>
        </p:spPr>
        <p:txBody>
          <a:bodyPr/>
          <a:lstStyle/>
          <a:p>
            <a:r>
              <a:rPr lang="en-US" altLang="en-US" dirty="0"/>
              <a:t>Statistical Sampling</a:t>
            </a:r>
          </a:p>
        </p:txBody>
      </p:sp>
      <p:sp>
        <p:nvSpPr>
          <p:cNvPr id="2" name="Slide Number Placeholder 1"/>
          <p:cNvSpPr>
            <a:spLocks noGrp="1"/>
          </p:cNvSpPr>
          <p:nvPr>
            <p:ph type="sldNum" sz="quarter" idx="4"/>
          </p:nvPr>
        </p:nvSpPr>
        <p:spPr/>
        <p:txBody>
          <a:bodyPr/>
          <a:lstStyle/>
          <a:p>
            <a:fld id="{A8160BDD-7155-D744-B749-9730458604AD}" type="slidenum">
              <a:rPr lang="en-US" smtClean="0"/>
              <a:t>43</a:t>
            </a:fld>
            <a:endParaRPr lang="en-US" dirty="0"/>
          </a:p>
        </p:txBody>
      </p:sp>
      <p:sp>
        <p:nvSpPr>
          <p:cNvPr id="3" name="Content Placeholder 2"/>
          <p:cNvSpPr>
            <a:spLocks noGrp="1"/>
          </p:cNvSpPr>
          <p:nvPr>
            <p:ph idx="1"/>
          </p:nvPr>
        </p:nvSpPr>
        <p:spPr/>
        <p:txBody>
          <a:bodyPr/>
          <a:lstStyle/>
          <a:p>
            <a:r>
              <a:rPr lang="en-US" dirty="0"/>
              <a:t>A technique used to determine the characteristics of an entire population based on actual measurement of its representative sample.</a:t>
            </a:r>
          </a:p>
          <a:p>
            <a:r>
              <a:rPr lang="en-US" dirty="0"/>
              <a:t>Produces a process that does not require inspection of every item.</a:t>
            </a:r>
          </a:p>
          <a:p>
            <a:pPr marL="0" indent="0">
              <a:buNone/>
            </a:pPr>
            <a:endParaRPr lang="en-US" dirty="0"/>
          </a:p>
        </p:txBody>
      </p:sp>
      <p:grpSp>
        <p:nvGrpSpPr>
          <p:cNvPr id="119" name="Group 118"/>
          <p:cNvGrpSpPr/>
          <p:nvPr/>
        </p:nvGrpSpPr>
        <p:grpSpPr>
          <a:xfrm>
            <a:off x="1632915" y="2616532"/>
            <a:ext cx="5511177" cy="3793667"/>
            <a:chOff x="1309407" y="2616532"/>
            <a:chExt cx="5511177" cy="3793667"/>
          </a:xfrm>
        </p:grpSpPr>
        <p:grpSp>
          <p:nvGrpSpPr>
            <p:cNvPr id="32" name="Group 31"/>
            <p:cNvGrpSpPr/>
            <p:nvPr/>
          </p:nvGrpSpPr>
          <p:grpSpPr>
            <a:xfrm>
              <a:off x="5715000" y="2895600"/>
              <a:ext cx="425196" cy="736596"/>
              <a:chOff x="3842611" y="3424410"/>
              <a:chExt cx="425196" cy="736596"/>
            </a:xfrm>
            <a:solidFill>
              <a:schemeClr val="accent6"/>
            </a:solidFill>
          </p:grpSpPr>
          <p:sp>
            <p:nvSpPr>
              <p:cNvPr id="33" name="Rectangle 32"/>
              <p:cNvSpPr>
                <a:spLocks noChangeAspect="1"/>
              </p:cNvSpPr>
              <p:nvPr/>
            </p:nvSpPr>
            <p:spPr>
              <a:xfrm>
                <a:off x="3842611" y="3762520"/>
                <a:ext cx="425196" cy="398486"/>
              </a:xfrm>
              <a:prstGeom prst="rect">
                <a:avLst/>
              </a:prstGeom>
              <a:solidFill>
                <a:schemeClr val="accent5"/>
              </a:solidFill>
              <a:ln w="12700" cap="flat" cmpd="sng" algn="ctr">
                <a:solidFill>
                  <a:schemeClr val="tx1"/>
                </a:solidFill>
                <a:prstDash val="solid"/>
              </a:ln>
              <a:effectLst/>
            </p:spPr>
            <p:txBody>
              <a:bodyPr rtlCol="0" anchor="ctr"/>
              <a:lstStyle/>
              <a:p>
                <a:pPr algn="ctr" defTabSz="914400"/>
                <a:r>
                  <a:rPr lang="en-US" sz="1600" b="1" kern="0" dirty="0">
                    <a:solidFill>
                      <a:schemeClr val="bg1"/>
                    </a:solidFill>
                    <a:latin typeface="Arial"/>
                  </a:rPr>
                  <a:t>2</a:t>
                </a:r>
              </a:p>
            </p:txBody>
          </p:sp>
          <p:sp>
            <p:nvSpPr>
              <p:cNvPr id="34" name="Oval 33"/>
              <p:cNvSpPr>
                <a:spLocks noChangeAspect="1"/>
              </p:cNvSpPr>
              <p:nvPr/>
            </p:nvSpPr>
            <p:spPr>
              <a:xfrm>
                <a:off x="3899761" y="3424410"/>
                <a:ext cx="310896" cy="310896"/>
              </a:xfrm>
              <a:prstGeom prst="ellipse">
                <a:avLst/>
              </a:prstGeom>
              <a:solidFill>
                <a:schemeClr val="accent5"/>
              </a:solidFill>
              <a:ln w="12700" cap="flat" cmpd="sng" algn="ctr">
                <a:solidFill>
                  <a:schemeClr val="tx1"/>
                </a:solidFill>
                <a:prstDash val="solid"/>
              </a:ln>
              <a:effectLst/>
            </p:spPr>
            <p:txBody>
              <a:bodyPr rtlCol="0" anchor="ctr"/>
              <a:lstStyle/>
              <a:p>
                <a:pPr algn="ctr" defTabSz="914400"/>
                <a:endParaRPr lang="en-US" sz="1100" kern="0" dirty="0">
                  <a:solidFill>
                    <a:schemeClr val="bg1"/>
                  </a:solidFill>
                  <a:latin typeface="Arial"/>
                </a:endParaRPr>
              </a:p>
            </p:txBody>
          </p:sp>
        </p:grpSp>
        <p:grpSp>
          <p:nvGrpSpPr>
            <p:cNvPr id="35" name="Group 34"/>
            <p:cNvGrpSpPr/>
            <p:nvPr/>
          </p:nvGrpSpPr>
          <p:grpSpPr>
            <a:xfrm>
              <a:off x="6324600" y="2895600"/>
              <a:ext cx="425196" cy="736596"/>
              <a:chOff x="3842611" y="3424410"/>
              <a:chExt cx="425196" cy="736596"/>
            </a:xfrm>
            <a:solidFill>
              <a:schemeClr val="accent3"/>
            </a:solidFill>
          </p:grpSpPr>
          <p:sp>
            <p:nvSpPr>
              <p:cNvPr id="36" name="Rectangle 35"/>
              <p:cNvSpPr>
                <a:spLocks noChangeAspect="1"/>
              </p:cNvSpPr>
              <p:nvPr/>
            </p:nvSpPr>
            <p:spPr>
              <a:xfrm>
                <a:off x="3842611" y="3762520"/>
                <a:ext cx="425196" cy="398486"/>
              </a:xfrm>
              <a:prstGeom prst="rect">
                <a:avLst/>
              </a:prstGeom>
              <a:grpFill/>
              <a:ln w="12700" cap="flat" cmpd="sng" algn="ctr">
                <a:solidFill>
                  <a:schemeClr val="tx1"/>
                </a:solidFill>
                <a:prstDash val="solid"/>
              </a:ln>
              <a:effectLst/>
            </p:spPr>
            <p:txBody>
              <a:bodyPr rtlCol="0" anchor="ctr"/>
              <a:lstStyle/>
              <a:p>
                <a:pPr algn="ctr" defTabSz="914400"/>
                <a:r>
                  <a:rPr lang="en-US" b="1" kern="0" dirty="0">
                    <a:solidFill>
                      <a:sysClr val="windowText" lastClr="000000"/>
                    </a:solidFill>
                    <a:latin typeface="Arial"/>
                  </a:rPr>
                  <a:t>5</a:t>
                </a:r>
              </a:p>
            </p:txBody>
          </p:sp>
          <p:sp>
            <p:nvSpPr>
              <p:cNvPr id="37" name="Oval 36"/>
              <p:cNvSpPr>
                <a:spLocks noChangeAspect="1"/>
              </p:cNvSpPr>
              <p:nvPr/>
            </p:nvSpPr>
            <p:spPr>
              <a:xfrm>
                <a:off x="3899761" y="3424410"/>
                <a:ext cx="310896" cy="310896"/>
              </a:xfrm>
              <a:prstGeom prst="ellipse">
                <a:avLst/>
              </a:prstGeom>
              <a:grpFill/>
              <a:ln w="12700" cap="flat" cmpd="sng" algn="ctr">
                <a:solidFill>
                  <a:schemeClr val="tx1"/>
                </a:solidFill>
                <a:prstDash val="solid"/>
              </a:ln>
              <a:effectLst/>
            </p:spPr>
            <p:txBody>
              <a:bodyPr rtlCol="0" anchor="ctr"/>
              <a:lstStyle/>
              <a:p>
                <a:pPr algn="ctr" defTabSz="914400"/>
                <a:endParaRPr lang="en-US" sz="1100" b="1" kern="0" dirty="0">
                  <a:solidFill>
                    <a:srgbClr val="FF0000"/>
                  </a:solidFill>
                  <a:latin typeface="Arial"/>
                </a:endParaRPr>
              </a:p>
            </p:txBody>
          </p:sp>
        </p:grpSp>
        <p:grpSp>
          <p:nvGrpSpPr>
            <p:cNvPr id="38" name="Group 37"/>
            <p:cNvGrpSpPr/>
            <p:nvPr/>
          </p:nvGrpSpPr>
          <p:grpSpPr>
            <a:xfrm>
              <a:off x="5754087" y="4038600"/>
              <a:ext cx="425196" cy="736596"/>
              <a:chOff x="3842611" y="3424410"/>
              <a:chExt cx="425196" cy="736596"/>
            </a:xfrm>
            <a:solidFill>
              <a:schemeClr val="accent6"/>
            </a:solidFill>
          </p:grpSpPr>
          <p:sp>
            <p:nvSpPr>
              <p:cNvPr id="39" name="Rectangle 38"/>
              <p:cNvSpPr>
                <a:spLocks noChangeAspect="1"/>
              </p:cNvSpPr>
              <p:nvPr/>
            </p:nvSpPr>
            <p:spPr>
              <a:xfrm>
                <a:off x="3842611" y="3762520"/>
                <a:ext cx="425196" cy="398486"/>
              </a:xfrm>
              <a:prstGeom prst="rect">
                <a:avLst/>
              </a:prstGeom>
              <a:solidFill>
                <a:schemeClr val="accent5"/>
              </a:solidFill>
              <a:ln w="12700" cap="flat" cmpd="sng" algn="ctr">
                <a:solidFill>
                  <a:schemeClr val="tx1"/>
                </a:solidFill>
                <a:prstDash val="solid"/>
              </a:ln>
              <a:effectLst/>
            </p:spPr>
            <p:txBody>
              <a:bodyPr rtlCol="0" anchor="ctr"/>
              <a:lstStyle/>
              <a:p>
                <a:pPr algn="ctr" defTabSz="914400"/>
                <a:r>
                  <a:rPr lang="en-US" sz="1600" b="1" kern="0" dirty="0">
                    <a:solidFill>
                      <a:schemeClr val="bg1"/>
                    </a:solidFill>
                    <a:latin typeface="Arial"/>
                  </a:rPr>
                  <a:t>8</a:t>
                </a:r>
              </a:p>
            </p:txBody>
          </p:sp>
          <p:sp>
            <p:nvSpPr>
              <p:cNvPr id="40" name="Oval 39"/>
              <p:cNvSpPr>
                <a:spLocks noChangeAspect="1"/>
              </p:cNvSpPr>
              <p:nvPr/>
            </p:nvSpPr>
            <p:spPr>
              <a:xfrm>
                <a:off x="3899761" y="3424410"/>
                <a:ext cx="310896" cy="310896"/>
              </a:xfrm>
              <a:prstGeom prst="ellipse">
                <a:avLst/>
              </a:prstGeom>
              <a:solidFill>
                <a:schemeClr val="accent5"/>
              </a:solidFill>
              <a:ln w="12700" cap="flat" cmpd="sng" algn="ctr">
                <a:solidFill>
                  <a:schemeClr val="tx1"/>
                </a:solidFill>
                <a:prstDash val="solid"/>
              </a:ln>
              <a:effectLst/>
            </p:spPr>
            <p:txBody>
              <a:bodyPr rtlCol="0" anchor="ctr"/>
              <a:lstStyle/>
              <a:p>
                <a:pPr algn="ctr" defTabSz="914400"/>
                <a:endParaRPr lang="en-US" sz="1100" kern="0" dirty="0">
                  <a:solidFill>
                    <a:schemeClr val="bg1"/>
                  </a:solidFill>
                  <a:latin typeface="Arial"/>
                </a:endParaRPr>
              </a:p>
            </p:txBody>
          </p:sp>
        </p:grpSp>
        <p:grpSp>
          <p:nvGrpSpPr>
            <p:cNvPr id="50" name="Group 49"/>
            <p:cNvGrpSpPr/>
            <p:nvPr/>
          </p:nvGrpSpPr>
          <p:grpSpPr>
            <a:xfrm>
              <a:off x="6395388" y="4038600"/>
              <a:ext cx="425196" cy="736596"/>
              <a:chOff x="3842611" y="3424410"/>
              <a:chExt cx="425196" cy="736596"/>
            </a:xfrm>
            <a:solidFill>
              <a:schemeClr val="accent1"/>
            </a:solidFill>
          </p:grpSpPr>
          <p:sp>
            <p:nvSpPr>
              <p:cNvPr id="51" name="Rectangle 50"/>
              <p:cNvSpPr>
                <a:spLocks noChangeAspect="1"/>
              </p:cNvSpPr>
              <p:nvPr/>
            </p:nvSpPr>
            <p:spPr>
              <a:xfrm>
                <a:off x="3842611" y="3762520"/>
                <a:ext cx="425196" cy="398486"/>
              </a:xfrm>
              <a:prstGeom prst="rect">
                <a:avLst/>
              </a:prstGeom>
              <a:grpFill/>
              <a:ln w="12700" cap="flat" cmpd="sng" algn="ctr">
                <a:solidFill>
                  <a:schemeClr val="tx1"/>
                </a:solidFill>
                <a:prstDash val="solid"/>
              </a:ln>
              <a:effectLst/>
            </p:spPr>
            <p:txBody>
              <a:bodyPr rtlCol="0" anchor="ctr"/>
              <a:lstStyle/>
              <a:p>
                <a:pPr algn="ctr" defTabSz="914400"/>
                <a:r>
                  <a:rPr lang="en-US" sz="1600" b="1" kern="0" dirty="0">
                    <a:solidFill>
                      <a:schemeClr val="bg1"/>
                    </a:solidFill>
                    <a:latin typeface="Arial"/>
                  </a:rPr>
                  <a:t>10</a:t>
                </a:r>
              </a:p>
            </p:txBody>
          </p:sp>
          <p:sp>
            <p:nvSpPr>
              <p:cNvPr id="52" name="Oval 51"/>
              <p:cNvSpPr>
                <a:spLocks noChangeAspect="1"/>
              </p:cNvSpPr>
              <p:nvPr/>
            </p:nvSpPr>
            <p:spPr>
              <a:xfrm>
                <a:off x="3899761" y="3424410"/>
                <a:ext cx="310896" cy="310896"/>
              </a:xfrm>
              <a:prstGeom prst="ellipse">
                <a:avLst/>
              </a:prstGeom>
              <a:grpFill/>
              <a:ln w="12700" cap="flat" cmpd="sng" algn="ctr">
                <a:solidFill>
                  <a:schemeClr val="tx1"/>
                </a:solidFill>
                <a:prstDash val="solid"/>
              </a:ln>
              <a:effectLst/>
            </p:spPr>
            <p:txBody>
              <a:bodyPr rtlCol="0" anchor="ctr"/>
              <a:lstStyle/>
              <a:p>
                <a:pPr algn="ctr" defTabSz="914400"/>
                <a:endParaRPr lang="en-US" sz="1100" b="1" kern="0" dirty="0">
                  <a:solidFill>
                    <a:schemeClr val="bg1"/>
                  </a:solidFill>
                  <a:latin typeface="Arial"/>
                </a:endParaRPr>
              </a:p>
            </p:txBody>
          </p:sp>
        </p:grpSp>
        <p:sp>
          <p:nvSpPr>
            <p:cNvPr id="62" name="TextBox 61"/>
            <p:cNvSpPr txBox="1"/>
            <p:nvPr/>
          </p:nvSpPr>
          <p:spPr>
            <a:xfrm>
              <a:off x="1309407" y="6071645"/>
              <a:ext cx="3711914" cy="338554"/>
            </a:xfrm>
            <a:prstGeom prst="rect">
              <a:avLst/>
            </a:prstGeom>
            <a:noFill/>
          </p:spPr>
          <p:txBody>
            <a:bodyPr wrap="none" rtlCol="0">
              <a:spAutoFit/>
            </a:bodyPr>
            <a:lstStyle/>
            <a:p>
              <a:r>
                <a:rPr lang="en-US" sz="1600" dirty="0"/>
                <a:t>Population showing various characteristics</a:t>
              </a:r>
            </a:p>
          </p:txBody>
        </p:sp>
        <p:sp>
          <p:nvSpPr>
            <p:cNvPr id="64" name="TextBox 63"/>
            <p:cNvSpPr txBox="1"/>
            <p:nvPr/>
          </p:nvSpPr>
          <p:spPr>
            <a:xfrm>
              <a:off x="5867858" y="5070648"/>
              <a:ext cx="797013" cy="338554"/>
            </a:xfrm>
            <a:prstGeom prst="rect">
              <a:avLst/>
            </a:prstGeom>
            <a:noFill/>
          </p:spPr>
          <p:txBody>
            <a:bodyPr wrap="none" rtlCol="0">
              <a:spAutoFit/>
            </a:bodyPr>
            <a:lstStyle/>
            <a:p>
              <a:r>
                <a:rPr lang="en-US" sz="1600" dirty="0"/>
                <a:t>Sample</a:t>
              </a:r>
            </a:p>
          </p:txBody>
        </p:sp>
        <p:grpSp>
          <p:nvGrpSpPr>
            <p:cNvPr id="86" name="Group 325"/>
            <p:cNvGrpSpPr>
              <a:grpSpLocks/>
            </p:cNvGrpSpPr>
            <p:nvPr/>
          </p:nvGrpSpPr>
          <p:grpSpPr bwMode="auto">
            <a:xfrm rot="5400000">
              <a:off x="4171178" y="1120392"/>
              <a:ext cx="276282" cy="3268562"/>
              <a:chOff x="3353" y="2605"/>
              <a:chExt cx="257" cy="257"/>
            </a:xfrm>
          </p:grpSpPr>
          <p:sp>
            <p:nvSpPr>
              <p:cNvPr id="87" name="Line 326"/>
              <p:cNvSpPr>
                <a:spLocks noChangeShapeType="1"/>
              </p:cNvSpPr>
              <p:nvPr/>
            </p:nvSpPr>
            <p:spPr bwMode="auto">
              <a:xfrm flipV="1">
                <a:off x="3359" y="2605"/>
                <a:ext cx="0" cy="25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8" name="Line 327"/>
              <p:cNvSpPr>
                <a:spLocks noChangeShapeType="1"/>
              </p:cNvSpPr>
              <p:nvPr/>
            </p:nvSpPr>
            <p:spPr bwMode="auto">
              <a:xfrm rot="16200000" flipV="1">
                <a:off x="3482" y="2476"/>
                <a:ext cx="0" cy="257"/>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03" name="Group 325"/>
            <p:cNvGrpSpPr>
              <a:grpSpLocks/>
            </p:cNvGrpSpPr>
            <p:nvPr/>
          </p:nvGrpSpPr>
          <p:grpSpPr bwMode="auto">
            <a:xfrm rot="16200000" flipV="1">
              <a:off x="4192502" y="1456936"/>
              <a:ext cx="183255" cy="4533773"/>
              <a:chOff x="3353" y="2605"/>
              <a:chExt cx="257" cy="253"/>
            </a:xfrm>
          </p:grpSpPr>
          <p:sp>
            <p:nvSpPr>
              <p:cNvPr id="104" name="Line 326"/>
              <p:cNvSpPr>
                <a:spLocks noChangeShapeType="1"/>
              </p:cNvSpPr>
              <p:nvPr/>
            </p:nvSpPr>
            <p:spPr bwMode="auto">
              <a:xfrm flipV="1">
                <a:off x="3359" y="2605"/>
                <a:ext cx="0" cy="25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5" name="Line 327"/>
              <p:cNvSpPr>
                <a:spLocks noChangeShapeType="1"/>
              </p:cNvSpPr>
              <p:nvPr/>
            </p:nvSpPr>
            <p:spPr bwMode="auto">
              <a:xfrm rot="16200000" flipV="1">
                <a:off x="3482" y="2476"/>
                <a:ext cx="0" cy="257"/>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12" name="Line 300"/>
            <p:cNvSpPr>
              <a:spLocks noChangeShapeType="1"/>
            </p:cNvSpPr>
            <p:nvPr/>
          </p:nvSpPr>
          <p:spPr bwMode="auto">
            <a:xfrm>
              <a:off x="4434840" y="4567244"/>
              <a:ext cx="1280160"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113" name="Group 325"/>
            <p:cNvGrpSpPr>
              <a:grpSpLocks/>
            </p:cNvGrpSpPr>
            <p:nvPr/>
          </p:nvGrpSpPr>
          <p:grpSpPr bwMode="auto">
            <a:xfrm rot="16200000" flipV="1">
              <a:off x="4575227" y="2930286"/>
              <a:ext cx="183861" cy="3924491"/>
              <a:chOff x="3353" y="2605"/>
              <a:chExt cx="257" cy="219"/>
            </a:xfrm>
          </p:grpSpPr>
          <p:sp>
            <p:nvSpPr>
              <p:cNvPr id="114" name="Line 326"/>
              <p:cNvSpPr>
                <a:spLocks noChangeShapeType="1"/>
              </p:cNvSpPr>
              <p:nvPr/>
            </p:nvSpPr>
            <p:spPr bwMode="auto">
              <a:xfrm flipH="1" flipV="1">
                <a:off x="3359" y="2605"/>
                <a:ext cx="14" cy="21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5" name="Line 327"/>
              <p:cNvSpPr>
                <a:spLocks noChangeShapeType="1"/>
              </p:cNvSpPr>
              <p:nvPr/>
            </p:nvSpPr>
            <p:spPr bwMode="auto">
              <a:xfrm rot="16200000" flipV="1">
                <a:off x="3482" y="2476"/>
                <a:ext cx="0" cy="257"/>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18" name="Group 117"/>
            <p:cNvGrpSpPr/>
            <p:nvPr/>
          </p:nvGrpSpPr>
          <p:grpSpPr>
            <a:xfrm>
              <a:off x="1676400" y="2630403"/>
              <a:ext cx="2735061" cy="3389397"/>
              <a:chOff x="1676400" y="2630403"/>
              <a:chExt cx="2735061" cy="3389397"/>
            </a:xfrm>
          </p:grpSpPr>
          <p:grpSp>
            <p:nvGrpSpPr>
              <p:cNvPr id="8" name="Group 7"/>
              <p:cNvGrpSpPr/>
              <p:nvPr/>
            </p:nvGrpSpPr>
            <p:grpSpPr>
              <a:xfrm>
                <a:off x="1808782" y="2876565"/>
                <a:ext cx="425196" cy="736596"/>
                <a:chOff x="3842611" y="3424410"/>
                <a:chExt cx="425196" cy="736596"/>
              </a:xfrm>
              <a:solidFill>
                <a:schemeClr val="accent1"/>
              </a:solidFill>
            </p:grpSpPr>
            <p:sp>
              <p:nvSpPr>
                <p:cNvPr id="5" name="Rectangle 4"/>
                <p:cNvSpPr>
                  <a:spLocks noChangeAspect="1"/>
                </p:cNvSpPr>
                <p:nvPr/>
              </p:nvSpPr>
              <p:spPr>
                <a:xfrm>
                  <a:off x="3842611" y="3762520"/>
                  <a:ext cx="425196" cy="398486"/>
                </a:xfrm>
                <a:prstGeom prst="rect">
                  <a:avLst/>
                </a:prstGeom>
                <a:grpFill/>
                <a:ln w="12700" cap="flat" cmpd="sng" algn="ctr">
                  <a:solidFill>
                    <a:schemeClr val="tx1"/>
                  </a:solidFill>
                  <a:prstDash val="solid"/>
                </a:ln>
                <a:effectLst/>
              </p:spPr>
              <p:txBody>
                <a:bodyPr rtlCol="0" anchor="ctr"/>
                <a:lstStyle/>
                <a:p>
                  <a:pPr algn="ctr" defTabSz="914400"/>
                  <a:r>
                    <a:rPr lang="en-US" sz="1600" b="1" kern="0" dirty="0">
                      <a:solidFill>
                        <a:schemeClr val="bg1"/>
                      </a:solidFill>
                      <a:latin typeface="Arial"/>
                    </a:rPr>
                    <a:t>1</a:t>
                  </a:r>
                </a:p>
              </p:txBody>
            </p:sp>
            <p:sp>
              <p:nvSpPr>
                <p:cNvPr id="6" name="Oval 5"/>
                <p:cNvSpPr>
                  <a:spLocks noChangeAspect="1"/>
                </p:cNvSpPr>
                <p:nvPr/>
              </p:nvSpPr>
              <p:spPr>
                <a:xfrm>
                  <a:off x="3899761" y="3424410"/>
                  <a:ext cx="310896" cy="310896"/>
                </a:xfrm>
                <a:prstGeom prst="ellipse">
                  <a:avLst/>
                </a:prstGeom>
                <a:grpFill/>
                <a:ln w="12700" cap="flat" cmpd="sng" algn="ctr">
                  <a:solidFill>
                    <a:schemeClr val="tx1"/>
                  </a:solidFill>
                  <a:prstDash val="solid"/>
                </a:ln>
                <a:effectLst/>
              </p:spPr>
              <p:txBody>
                <a:bodyPr rtlCol="0" anchor="ctr"/>
                <a:lstStyle/>
                <a:p>
                  <a:pPr algn="ctr" defTabSz="914400"/>
                  <a:endParaRPr lang="en-US" sz="1100" b="1" kern="0" dirty="0">
                    <a:solidFill>
                      <a:schemeClr val="bg1"/>
                    </a:solidFill>
                    <a:latin typeface="Arial"/>
                  </a:endParaRPr>
                </a:p>
              </p:txBody>
            </p:sp>
          </p:grpSp>
          <p:grpSp>
            <p:nvGrpSpPr>
              <p:cNvPr id="11" name="Group 10"/>
              <p:cNvGrpSpPr/>
              <p:nvPr/>
            </p:nvGrpSpPr>
            <p:grpSpPr>
              <a:xfrm>
                <a:off x="2485846" y="2876565"/>
                <a:ext cx="425196" cy="736596"/>
                <a:chOff x="3842611" y="3424410"/>
                <a:chExt cx="425196" cy="736596"/>
              </a:xfrm>
              <a:solidFill>
                <a:schemeClr val="accent6"/>
              </a:solidFill>
            </p:grpSpPr>
            <p:sp>
              <p:nvSpPr>
                <p:cNvPr id="12" name="Rectangle 11"/>
                <p:cNvSpPr>
                  <a:spLocks noChangeAspect="1"/>
                </p:cNvSpPr>
                <p:nvPr/>
              </p:nvSpPr>
              <p:spPr>
                <a:xfrm>
                  <a:off x="3842611" y="3762520"/>
                  <a:ext cx="425196" cy="398486"/>
                </a:xfrm>
                <a:prstGeom prst="rect">
                  <a:avLst/>
                </a:prstGeom>
                <a:solidFill>
                  <a:schemeClr val="accent5"/>
                </a:solidFill>
                <a:ln w="12700" cap="flat" cmpd="sng" algn="ctr">
                  <a:solidFill>
                    <a:schemeClr val="tx1"/>
                  </a:solidFill>
                  <a:prstDash val="solid"/>
                </a:ln>
                <a:effectLst/>
              </p:spPr>
              <p:txBody>
                <a:bodyPr rtlCol="0" anchor="ctr"/>
                <a:lstStyle/>
                <a:p>
                  <a:pPr algn="ctr" defTabSz="914400"/>
                  <a:r>
                    <a:rPr lang="en-US" sz="1600" b="1" kern="0" dirty="0">
                      <a:solidFill>
                        <a:schemeClr val="bg1"/>
                      </a:solidFill>
                      <a:latin typeface="Arial"/>
                    </a:rPr>
                    <a:t>2</a:t>
                  </a:r>
                </a:p>
              </p:txBody>
            </p:sp>
            <p:sp>
              <p:nvSpPr>
                <p:cNvPr id="13" name="Oval 12"/>
                <p:cNvSpPr>
                  <a:spLocks noChangeAspect="1"/>
                </p:cNvSpPr>
                <p:nvPr/>
              </p:nvSpPr>
              <p:spPr>
                <a:xfrm>
                  <a:off x="3899761" y="3424410"/>
                  <a:ext cx="310896" cy="310896"/>
                </a:xfrm>
                <a:prstGeom prst="ellipse">
                  <a:avLst/>
                </a:prstGeom>
                <a:solidFill>
                  <a:schemeClr val="accent5"/>
                </a:solidFill>
                <a:ln w="12700" cap="flat" cmpd="sng" algn="ctr">
                  <a:solidFill>
                    <a:schemeClr val="tx1"/>
                  </a:solidFill>
                  <a:prstDash val="solid"/>
                </a:ln>
                <a:effectLst/>
              </p:spPr>
              <p:txBody>
                <a:bodyPr rtlCol="0" anchor="ctr"/>
                <a:lstStyle/>
                <a:p>
                  <a:pPr algn="ctr" defTabSz="914400"/>
                  <a:endParaRPr lang="en-US" sz="1100" kern="0" dirty="0">
                    <a:solidFill>
                      <a:schemeClr val="bg1"/>
                    </a:solidFill>
                    <a:latin typeface="Arial"/>
                  </a:endParaRPr>
                </a:p>
              </p:txBody>
            </p:sp>
          </p:grpSp>
          <p:grpSp>
            <p:nvGrpSpPr>
              <p:cNvPr id="14" name="Group 13"/>
              <p:cNvGrpSpPr/>
              <p:nvPr/>
            </p:nvGrpSpPr>
            <p:grpSpPr>
              <a:xfrm>
                <a:off x="3170092" y="2876565"/>
                <a:ext cx="425196" cy="736596"/>
                <a:chOff x="3842611" y="3424410"/>
                <a:chExt cx="425196" cy="736596"/>
              </a:xfrm>
              <a:solidFill>
                <a:schemeClr val="accent3"/>
              </a:solidFill>
            </p:grpSpPr>
            <p:sp>
              <p:nvSpPr>
                <p:cNvPr id="15" name="Rectangle 14"/>
                <p:cNvSpPr>
                  <a:spLocks noChangeAspect="1"/>
                </p:cNvSpPr>
                <p:nvPr/>
              </p:nvSpPr>
              <p:spPr>
                <a:xfrm>
                  <a:off x="3842611" y="3762520"/>
                  <a:ext cx="425196" cy="398486"/>
                </a:xfrm>
                <a:prstGeom prst="rect">
                  <a:avLst/>
                </a:prstGeom>
                <a:grpFill/>
                <a:ln w="12700" cap="flat" cmpd="sng" algn="ctr">
                  <a:solidFill>
                    <a:schemeClr val="tx1"/>
                  </a:solidFill>
                  <a:prstDash val="solid"/>
                </a:ln>
                <a:effectLst/>
              </p:spPr>
              <p:txBody>
                <a:bodyPr rtlCol="0" anchor="ctr"/>
                <a:lstStyle/>
                <a:p>
                  <a:pPr algn="ctr" defTabSz="914400"/>
                  <a:r>
                    <a:rPr lang="en-US" sz="1600" b="1" kern="0" dirty="0">
                      <a:solidFill>
                        <a:sysClr val="windowText" lastClr="000000"/>
                      </a:solidFill>
                      <a:latin typeface="Arial"/>
                    </a:rPr>
                    <a:t>3</a:t>
                  </a:r>
                </a:p>
              </p:txBody>
            </p:sp>
            <p:sp>
              <p:nvSpPr>
                <p:cNvPr id="16" name="Oval 15"/>
                <p:cNvSpPr>
                  <a:spLocks noChangeAspect="1"/>
                </p:cNvSpPr>
                <p:nvPr/>
              </p:nvSpPr>
              <p:spPr>
                <a:xfrm>
                  <a:off x="3899761" y="3424410"/>
                  <a:ext cx="310896" cy="310896"/>
                </a:xfrm>
                <a:prstGeom prst="ellipse">
                  <a:avLst/>
                </a:prstGeom>
                <a:grpFill/>
                <a:ln w="12700" cap="flat" cmpd="sng" algn="ctr">
                  <a:solidFill>
                    <a:schemeClr val="tx1"/>
                  </a:solidFill>
                  <a:prstDash val="solid"/>
                </a:ln>
                <a:effectLst/>
              </p:spPr>
              <p:txBody>
                <a:bodyPr rtlCol="0" anchor="ctr"/>
                <a:lstStyle/>
                <a:p>
                  <a:pPr algn="ctr" defTabSz="914400"/>
                  <a:endParaRPr lang="en-US" sz="1100" b="1" kern="0" dirty="0">
                    <a:solidFill>
                      <a:srgbClr val="FF0000"/>
                    </a:solidFill>
                    <a:latin typeface="Arial"/>
                  </a:endParaRPr>
                </a:p>
              </p:txBody>
            </p:sp>
          </p:grpSp>
          <p:grpSp>
            <p:nvGrpSpPr>
              <p:cNvPr id="17" name="Group 16"/>
              <p:cNvGrpSpPr/>
              <p:nvPr/>
            </p:nvGrpSpPr>
            <p:grpSpPr>
              <a:xfrm>
                <a:off x="3850747" y="2876565"/>
                <a:ext cx="425196" cy="736596"/>
                <a:chOff x="3842611" y="3424410"/>
                <a:chExt cx="425196" cy="736596"/>
              </a:xfrm>
              <a:solidFill>
                <a:schemeClr val="accent6"/>
              </a:solidFill>
            </p:grpSpPr>
            <p:sp>
              <p:nvSpPr>
                <p:cNvPr id="18" name="Rectangle 17"/>
                <p:cNvSpPr>
                  <a:spLocks noChangeAspect="1"/>
                </p:cNvSpPr>
                <p:nvPr/>
              </p:nvSpPr>
              <p:spPr>
                <a:xfrm>
                  <a:off x="3842611" y="3762520"/>
                  <a:ext cx="425196" cy="398486"/>
                </a:xfrm>
                <a:prstGeom prst="rect">
                  <a:avLst/>
                </a:prstGeom>
                <a:solidFill>
                  <a:schemeClr val="accent5"/>
                </a:solidFill>
                <a:ln w="12700" cap="flat" cmpd="sng" algn="ctr">
                  <a:solidFill>
                    <a:schemeClr val="tx1"/>
                  </a:solidFill>
                  <a:prstDash val="solid"/>
                </a:ln>
                <a:effectLst/>
              </p:spPr>
              <p:txBody>
                <a:bodyPr rtlCol="0" anchor="ctr"/>
                <a:lstStyle/>
                <a:p>
                  <a:pPr algn="ctr" defTabSz="914400"/>
                  <a:r>
                    <a:rPr lang="en-US" sz="1600" b="1" kern="0" dirty="0">
                      <a:solidFill>
                        <a:schemeClr val="bg1"/>
                      </a:solidFill>
                      <a:latin typeface="Arial"/>
                    </a:rPr>
                    <a:t>4</a:t>
                  </a:r>
                </a:p>
              </p:txBody>
            </p:sp>
            <p:sp>
              <p:nvSpPr>
                <p:cNvPr id="19" name="Oval 18"/>
                <p:cNvSpPr>
                  <a:spLocks noChangeAspect="1"/>
                </p:cNvSpPr>
                <p:nvPr/>
              </p:nvSpPr>
              <p:spPr>
                <a:xfrm>
                  <a:off x="3899761" y="3424410"/>
                  <a:ext cx="310896" cy="310896"/>
                </a:xfrm>
                <a:prstGeom prst="ellipse">
                  <a:avLst/>
                </a:prstGeom>
                <a:solidFill>
                  <a:schemeClr val="accent5"/>
                </a:solidFill>
                <a:ln w="12700" cap="flat" cmpd="sng" algn="ctr">
                  <a:solidFill>
                    <a:schemeClr val="tx1"/>
                  </a:solidFill>
                  <a:prstDash val="solid"/>
                </a:ln>
                <a:effectLst/>
              </p:spPr>
              <p:txBody>
                <a:bodyPr rtlCol="0" anchor="ctr"/>
                <a:lstStyle/>
                <a:p>
                  <a:pPr algn="ctr" defTabSz="914400"/>
                  <a:endParaRPr lang="en-US" sz="1100" kern="0" dirty="0">
                    <a:solidFill>
                      <a:schemeClr val="bg1"/>
                    </a:solidFill>
                    <a:latin typeface="Arial"/>
                  </a:endParaRPr>
                </a:p>
              </p:txBody>
            </p:sp>
          </p:grpSp>
          <p:grpSp>
            <p:nvGrpSpPr>
              <p:cNvPr id="20" name="Group 19"/>
              <p:cNvGrpSpPr/>
              <p:nvPr/>
            </p:nvGrpSpPr>
            <p:grpSpPr>
              <a:xfrm>
                <a:off x="1808782" y="4049293"/>
                <a:ext cx="425196" cy="736596"/>
                <a:chOff x="3842611" y="3424410"/>
                <a:chExt cx="425196" cy="736596"/>
              </a:xfrm>
              <a:solidFill>
                <a:schemeClr val="accent3"/>
              </a:solidFill>
            </p:grpSpPr>
            <p:sp>
              <p:nvSpPr>
                <p:cNvPr id="21" name="Rectangle 20"/>
                <p:cNvSpPr>
                  <a:spLocks noChangeAspect="1"/>
                </p:cNvSpPr>
                <p:nvPr/>
              </p:nvSpPr>
              <p:spPr>
                <a:xfrm>
                  <a:off x="3842611" y="3762520"/>
                  <a:ext cx="425196" cy="398486"/>
                </a:xfrm>
                <a:prstGeom prst="rect">
                  <a:avLst/>
                </a:prstGeom>
                <a:grpFill/>
                <a:ln w="12700" cap="flat" cmpd="sng" algn="ctr">
                  <a:solidFill>
                    <a:schemeClr val="tx1"/>
                  </a:solidFill>
                  <a:prstDash val="solid"/>
                </a:ln>
                <a:effectLst/>
              </p:spPr>
              <p:txBody>
                <a:bodyPr rtlCol="0" anchor="ctr"/>
                <a:lstStyle/>
                <a:p>
                  <a:pPr algn="ctr" defTabSz="914400"/>
                  <a:r>
                    <a:rPr lang="en-US" sz="1600" b="1" kern="0" dirty="0">
                      <a:solidFill>
                        <a:sysClr val="windowText" lastClr="000000"/>
                      </a:solidFill>
                      <a:latin typeface="Arial"/>
                    </a:rPr>
                    <a:t>5</a:t>
                  </a:r>
                </a:p>
              </p:txBody>
            </p:sp>
            <p:sp>
              <p:nvSpPr>
                <p:cNvPr id="22" name="Oval 21"/>
                <p:cNvSpPr>
                  <a:spLocks noChangeAspect="1"/>
                </p:cNvSpPr>
                <p:nvPr/>
              </p:nvSpPr>
              <p:spPr>
                <a:xfrm>
                  <a:off x="3899761" y="3424410"/>
                  <a:ext cx="310896" cy="310896"/>
                </a:xfrm>
                <a:prstGeom prst="ellipse">
                  <a:avLst/>
                </a:prstGeom>
                <a:grpFill/>
                <a:ln w="12700" cap="flat" cmpd="sng" algn="ctr">
                  <a:solidFill>
                    <a:schemeClr val="tx1"/>
                  </a:solidFill>
                  <a:prstDash val="solid"/>
                </a:ln>
                <a:effectLst/>
              </p:spPr>
              <p:txBody>
                <a:bodyPr rtlCol="0" anchor="ctr"/>
                <a:lstStyle/>
                <a:p>
                  <a:pPr algn="ctr" defTabSz="914400"/>
                  <a:endParaRPr lang="en-US" sz="1100" b="1" kern="0" dirty="0">
                    <a:solidFill>
                      <a:srgbClr val="FF0000"/>
                    </a:solidFill>
                    <a:latin typeface="Arial"/>
                  </a:endParaRPr>
                </a:p>
              </p:txBody>
            </p:sp>
          </p:grpSp>
          <p:grpSp>
            <p:nvGrpSpPr>
              <p:cNvPr id="23" name="Group 22"/>
              <p:cNvGrpSpPr/>
              <p:nvPr/>
            </p:nvGrpSpPr>
            <p:grpSpPr>
              <a:xfrm>
                <a:off x="2485846" y="4040584"/>
                <a:ext cx="425196" cy="736596"/>
                <a:chOff x="3842611" y="3424410"/>
                <a:chExt cx="425196" cy="736596"/>
              </a:xfrm>
              <a:solidFill>
                <a:schemeClr val="accent6"/>
              </a:solidFill>
            </p:grpSpPr>
            <p:sp>
              <p:nvSpPr>
                <p:cNvPr id="24" name="Rectangle 23"/>
                <p:cNvSpPr>
                  <a:spLocks noChangeAspect="1"/>
                </p:cNvSpPr>
                <p:nvPr/>
              </p:nvSpPr>
              <p:spPr>
                <a:xfrm>
                  <a:off x="3842611" y="3762520"/>
                  <a:ext cx="425196" cy="398486"/>
                </a:xfrm>
                <a:prstGeom prst="rect">
                  <a:avLst/>
                </a:prstGeom>
                <a:solidFill>
                  <a:schemeClr val="accent5"/>
                </a:solidFill>
                <a:ln w="12700" cap="flat" cmpd="sng" algn="ctr">
                  <a:solidFill>
                    <a:schemeClr val="tx1"/>
                  </a:solidFill>
                  <a:prstDash val="solid"/>
                </a:ln>
                <a:effectLst/>
              </p:spPr>
              <p:txBody>
                <a:bodyPr rtlCol="0" anchor="ctr"/>
                <a:lstStyle/>
                <a:p>
                  <a:pPr algn="ctr" defTabSz="914400"/>
                  <a:r>
                    <a:rPr lang="en-US" sz="1600" b="1" kern="0" dirty="0">
                      <a:solidFill>
                        <a:schemeClr val="bg1"/>
                      </a:solidFill>
                      <a:latin typeface="Arial"/>
                    </a:rPr>
                    <a:t>6</a:t>
                  </a:r>
                </a:p>
              </p:txBody>
            </p:sp>
            <p:sp>
              <p:nvSpPr>
                <p:cNvPr id="25" name="Oval 24"/>
                <p:cNvSpPr>
                  <a:spLocks noChangeAspect="1"/>
                </p:cNvSpPr>
                <p:nvPr/>
              </p:nvSpPr>
              <p:spPr>
                <a:xfrm>
                  <a:off x="3899761" y="3424410"/>
                  <a:ext cx="310896" cy="310896"/>
                </a:xfrm>
                <a:prstGeom prst="ellipse">
                  <a:avLst/>
                </a:prstGeom>
                <a:solidFill>
                  <a:schemeClr val="accent5"/>
                </a:solidFill>
                <a:ln w="12700" cap="flat" cmpd="sng" algn="ctr">
                  <a:solidFill>
                    <a:schemeClr val="tx1"/>
                  </a:solidFill>
                  <a:prstDash val="solid"/>
                </a:ln>
                <a:effectLst/>
              </p:spPr>
              <p:txBody>
                <a:bodyPr rtlCol="0" anchor="ctr"/>
                <a:lstStyle/>
                <a:p>
                  <a:pPr algn="ctr" defTabSz="914400"/>
                  <a:endParaRPr lang="en-US" sz="1100" kern="0" dirty="0">
                    <a:solidFill>
                      <a:schemeClr val="bg1"/>
                    </a:solidFill>
                    <a:latin typeface="Arial"/>
                  </a:endParaRPr>
                </a:p>
              </p:txBody>
            </p:sp>
          </p:grpSp>
          <p:grpSp>
            <p:nvGrpSpPr>
              <p:cNvPr id="26" name="Group 25"/>
              <p:cNvGrpSpPr/>
              <p:nvPr/>
            </p:nvGrpSpPr>
            <p:grpSpPr>
              <a:xfrm>
                <a:off x="3170092" y="4040584"/>
                <a:ext cx="425196" cy="736596"/>
                <a:chOff x="3842611" y="3424410"/>
                <a:chExt cx="425196" cy="736596"/>
              </a:xfrm>
              <a:solidFill>
                <a:schemeClr val="accent6"/>
              </a:solidFill>
            </p:grpSpPr>
            <p:sp>
              <p:nvSpPr>
                <p:cNvPr id="27" name="Rectangle 26"/>
                <p:cNvSpPr>
                  <a:spLocks noChangeAspect="1"/>
                </p:cNvSpPr>
                <p:nvPr/>
              </p:nvSpPr>
              <p:spPr>
                <a:xfrm>
                  <a:off x="3842611" y="3762520"/>
                  <a:ext cx="425196" cy="398486"/>
                </a:xfrm>
                <a:prstGeom prst="rect">
                  <a:avLst/>
                </a:prstGeom>
                <a:solidFill>
                  <a:schemeClr val="accent5"/>
                </a:solidFill>
                <a:ln w="12700" cap="flat" cmpd="sng" algn="ctr">
                  <a:solidFill>
                    <a:schemeClr val="tx1"/>
                  </a:solidFill>
                  <a:prstDash val="solid"/>
                </a:ln>
                <a:effectLst/>
              </p:spPr>
              <p:txBody>
                <a:bodyPr rtlCol="0" anchor="ctr"/>
                <a:lstStyle/>
                <a:p>
                  <a:pPr algn="ctr" defTabSz="914400"/>
                  <a:r>
                    <a:rPr lang="en-US" sz="1600" b="1" kern="0" dirty="0">
                      <a:solidFill>
                        <a:schemeClr val="bg1"/>
                      </a:solidFill>
                      <a:latin typeface="Arial"/>
                    </a:rPr>
                    <a:t>7</a:t>
                  </a:r>
                </a:p>
              </p:txBody>
            </p:sp>
            <p:sp>
              <p:nvSpPr>
                <p:cNvPr id="28" name="Oval 27"/>
                <p:cNvSpPr>
                  <a:spLocks noChangeAspect="1"/>
                </p:cNvSpPr>
                <p:nvPr/>
              </p:nvSpPr>
              <p:spPr>
                <a:xfrm>
                  <a:off x="3899761" y="3424410"/>
                  <a:ext cx="310896" cy="310896"/>
                </a:xfrm>
                <a:prstGeom prst="ellipse">
                  <a:avLst/>
                </a:prstGeom>
                <a:solidFill>
                  <a:schemeClr val="accent5"/>
                </a:solidFill>
                <a:ln w="12700" cap="flat" cmpd="sng" algn="ctr">
                  <a:solidFill>
                    <a:schemeClr val="tx1"/>
                  </a:solidFill>
                  <a:prstDash val="solid"/>
                </a:ln>
                <a:effectLst/>
              </p:spPr>
              <p:txBody>
                <a:bodyPr rtlCol="0" anchor="ctr"/>
                <a:lstStyle/>
                <a:p>
                  <a:pPr algn="ctr" defTabSz="914400"/>
                  <a:endParaRPr lang="en-US" sz="1100" kern="0" dirty="0">
                    <a:solidFill>
                      <a:schemeClr val="bg1"/>
                    </a:solidFill>
                    <a:latin typeface="Arial"/>
                  </a:endParaRPr>
                </a:p>
              </p:txBody>
            </p:sp>
          </p:grpSp>
          <p:grpSp>
            <p:nvGrpSpPr>
              <p:cNvPr id="29" name="Group 28"/>
              <p:cNvGrpSpPr/>
              <p:nvPr/>
            </p:nvGrpSpPr>
            <p:grpSpPr>
              <a:xfrm>
                <a:off x="3850747" y="4040584"/>
                <a:ext cx="425196" cy="736596"/>
                <a:chOff x="3842611" y="3424410"/>
                <a:chExt cx="425196" cy="736596"/>
              </a:xfrm>
              <a:solidFill>
                <a:schemeClr val="accent6"/>
              </a:solidFill>
            </p:grpSpPr>
            <p:sp>
              <p:nvSpPr>
                <p:cNvPr id="30" name="Rectangle 29"/>
                <p:cNvSpPr>
                  <a:spLocks noChangeAspect="1"/>
                </p:cNvSpPr>
                <p:nvPr/>
              </p:nvSpPr>
              <p:spPr>
                <a:xfrm>
                  <a:off x="3842611" y="3762520"/>
                  <a:ext cx="425196" cy="398486"/>
                </a:xfrm>
                <a:prstGeom prst="rect">
                  <a:avLst/>
                </a:prstGeom>
                <a:solidFill>
                  <a:schemeClr val="accent5"/>
                </a:solidFill>
                <a:ln w="12700" cap="flat" cmpd="sng" algn="ctr">
                  <a:solidFill>
                    <a:schemeClr val="tx1"/>
                  </a:solidFill>
                  <a:prstDash val="solid"/>
                </a:ln>
                <a:effectLst/>
              </p:spPr>
              <p:txBody>
                <a:bodyPr rtlCol="0" anchor="ctr"/>
                <a:lstStyle/>
                <a:p>
                  <a:pPr algn="ctr" defTabSz="914400"/>
                  <a:r>
                    <a:rPr lang="en-US" sz="1600" b="1" kern="0" dirty="0">
                      <a:solidFill>
                        <a:schemeClr val="bg1"/>
                      </a:solidFill>
                      <a:latin typeface="Arial"/>
                    </a:rPr>
                    <a:t>8</a:t>
                  </a:r>
                </a:p>
              </p:txBody>
            </p:sp>
            <p:sp>
              <p:nvSpPr>
                <p:cNvPr id="31" name="Oval 30"/>
                <p:cNvSpPr>
                  <a:spLocks noChangeAspect="1"/>
                </p:cNvSpPr>
                <p:nvPr/>
              </p:nvSpPr>
              <p:spPr>
                <a:xfrm>
                  <a:off x="3899761" y="3424410"/>
                  <a:ext cx="310896" cy="310896"/>
                </a:xfrm>
                <a:prstGeom prst="ellipse">
                  <a:avLst/>
                </a:prstGeom>
                <a:solidFill>
                  <a:schemeClr val="accent5"/>
                </a:solidFill>
                <a:ln w="12700" cap="flat" cmpd="sng" algn="ctr">
                  <a:solidFill>
                    <a:schemeClr val="tx1"/>
                  </a:solidFill>
                  <a:prstDash val="solid"/>
                </a:ln>
                <a:effectLst/>
              </p:spPr>
              <p:txBody>
                <a:bodyPr rtlCol="0" anchor="ctr"/>
                <a:lstStyle/>
                <a:p>
                  <a:pPr algn="ctr" defTabSz="914400"/>
                  <a:endParaRPr lang="en-US" sz="1100" kern="0" dirty="0">
                    <a:solidFill>
                      <a:schemeClr val="bg1"/>
                    </a:solidFill>
                    <a:latin typeface="Arial"/>
                  </a:endParaRPr>
                </a:p>
              </p:txBody>
            </p:sp>
          </p:grpSp>
          <p:grpSp>
            <p:nvGrpSpPr>
              <p:cNvPr id="41" name="Group 40"/>
              <p:cNvGrpSpPr/>
              <p:nvPr/>
            </p:nvGrpSpPr>
            <p:grpSpPr>
              <a:xfrm>
                <a:off x="1808782" y="5164540"/>
                <a:ext cx="425196" cy="736596"/>
                <a:chOff x="3842611" y="3424410"/>
                <a:chExt cx="425196" cy="736596"/>
              </a:xfrm>
              <a:solidFill>
                <a:schemeClr val="accent3"/>
              </a:solidFill>
            </p:grpSpPr>
            <p:sp>
              <p:nvSpPr>
                <p:cNvPr id="42" name="Rectangle 41"/>
                <p:cNvSpPr>
                  <a:spLocks noChangeAspect="1"/>
                </p:cNvSpPr>
                <p:nvPr/>
              </p:nvSpPr>
              <p:spPr>
                <a:xfrm>
                  <a:off x="3842611" y="3762520"/>
                  <a:ext cx="425196" cy="398486"/>
                </a:xfrm>
                <a:prstGeom prst="rect">
                  <a:avLst/>
                </a:prstGeom>
                <a:grpFill/>
                <a:ln w="12700" cap="flat" cmpd="sng" algn="ctr">
                  <a:solidFill>
                    <a:schemeClr val="tx1"/>
                  </a:solidFill>
                  <a:prstDash val="solid"/>
                </a:ln>
                <a:effectLst/>
              </p:spPr>
              <p:txBody>
                <a:bodyPr rtlCol="0" anchor="ctr"/>
                <a:lstStyle/>
                <a:p>
                  <a:pPr algn="ctr" defTabSz="914400"/>
                  <a:r>
                    <a:rPr lang="en-US" sz="1600" b="1" kern="0" dirty="0">
                      <a:solidFill>
                        <a:sysClr val="windowText" lastClr="000000"/>
                      </a:solidFill>
                      <a:latin typeface="Arial"/>
                    </a:rPr>
                    <a:t>9</a:t>
                  </a:r>
                </a:p>
              </p:txBody>
            </p:sp>
            <p:sp>
              <p:nvSpPr>
                <p:cNvPr id="43" name="Oval 42"/>
                <p:cNvSpPr>
                  <a:spLocks noChangeAspect="1"/>
                </p:cNvSpPr>
                <p:nvPr/>
              </p:nvSpPr>
              <p:spPr>
                <a:xfrm>
                  <a:off x="3899761" y="3424410"/>
                  <a:ext cx="310896" cy="310896"/>
                </a:xfrm>
                <a:prstGeom prst="ellipse">
                  <a:avLst/>
                </a:prstGeom>
                <a:grpFill/>
                <a:ln w="12700" cap="flat" cmpd="sng" algn="ctr">
                  <a:solidFill>
                    <a:schemeClr val="tx1"/>
                  </a:solidFill>
                  <a:prstDash val="solid"/>
                </a:ln>
                <a:effectLst/>
              </p:spPr>
              <p:txBody>
                <a:bodyPr rtlCol="0" anchor="ctr"/>
                <a:lstStyle/>
                <a:p>
                  <a:pPr algn="ctr" defTabSz="914400"/>
                  <a:endParaRPr lang="en-US" sz="1100" b="1" kern="0" dirty="0">
                    <a:solidFill>
                      <a:srgbClr val="FF0000"/>
                    </a:solidFill>
                    <a:latin typeface="Arial"/>
                  </a:endParaRPr>
                </a:p>
              </p:txBody>
            </p:sp>
          </p:grpSp>
          <p:grpSp>
            <p:nvGrpSpPr>
              <p:cNvPr id="44" name="Group 43"/>
              <p:cNvGrpSpPr/>
              <p:nvPr/>
            </p:nvGrpSpPr>
            <p:grpSpPr>
              <a:xfrm>
                <a:off x="2485846" y="5164540"/>
                <a:ext cx="425196" cy="736596"/>
                <a:chOff x="3842611" y="3424410"/>
                <a:chExt cx="425196" cy="736596"/>
              </a:xfrm>
              <a:solidFill>
                <a:schemeClr val="accent1"/>
              </a:solidFill>
            </p:grpSpPr>
            <p:sp>
              <p:nvSpPr>
                <p:cNvPr id="45" name="Rectangle 44"/>
                <p:cNvSpPr>
                  <a:spLocks noChangeAspect="1"/>
                </p:cNvSpPr>
                <p:nvPr/>
              </p:nvSpPr>
              <p:spPr>
                <a:xfrm>
                  <a:off x="3842611" y="3762520"/>
                  <a:ext cx="425196" cy="398486"/>
                </a:xfrm>
                <a:prstGeom prst="rect">
                  <a:avLst/>
                </a:prstGeom>
                <a:grpFill/>
                <a:ln w="12700" cap="flat" cmpd="sng" algn="ctr">
                  <a:solidFill>
                    <a:schemeClr val="tx1"/>
                  </a:solidFill>
                  <a:prstDash val="solid"/>
                </a:ln>
                <a:effectLst/>
              </p:spPr>
              <p:txBody>
                <a:bodyPr rtlCol="0" anchor="ctr"/>
                <a:lstStyle/>
                <a:p>
                  <a:pPr algn="ctr" defTabSz="914400"/>
                  <a:r>
                    <a:rPr lang="en-US" sz="1600" b="1" kern="0" dirty="0">
                      <a:solidFill>
                        <a:schemeClr val="bg1"/>
                      </a:solidFill>
                      <a:latin typeface="Arial"/>
                    </a:rPr>
                    <a:t>10</a:t>
                  </a:r>
                </a:p>
              </p:txBody>
            </p:sp>
            <p:sp>
              <p:nvSpPr>
                <p:cNvPr id="46" name="Oval 45"/>
                <p:cNvSpPr>
                  <a:spLocks noChangeAspect="1"/>
                </p:cNvSpPr>
                <p:nvPr/>
              </p:nvSpPr>
              <p:spPr>
                <a:xfrm>
                  <a:off x="3899761" y="3424410"/>
                  <a:ext cx="310896" cy="310896"/>
                </a:xfrm>
                <a:prstGeom prst="ellipse">
                  <a:avLst/>
                </a:prstGeom>
                <a:grpFill/>
                <a:ln w="12700" cap="flat" cmpd="sng" algn="ctr">
                  <a:solidFill>
                    <a:schemeClr val="tx1"/>
                  </a:solidFill>
                  <a:prstDash val="solid"/>
                </a:ln>
                <a:effectLst/>
              </p:spPr>
              <p:txBody>
                <a:bodyPr rtlCol="0" anchor="ctr"/>
                <a:lstStyle/>
                <a:p>
                  <a:pPr algn="ctr" defTabSz="914400"/>
                  <a:endParaRPr lang="en-US" sz="1100" b="1" kern="0" dirty="0">
                    <a:solidFill>
                      <a:schemeClr val="bg1"/>
                    </a:solidFill>
                    <a:latin typeface="Arial"/>
                  </a:endParaRPr>
                </a:p>
              </p:txBody>
            </p:sp>
          </p:grpSp>
          <p:grpSp>
            <p:nvGrpSpPr>
              <p:cNvPr id="47" name="Group 46"/>
              <p:cNvGrpSpPr/>
              <p:nvPr/>
            </p:nvGrpSpPr>
            <p:grpSpPr>
              <a:xfrm>
                <a:off x="3170092" y="5164540"/>
                <a:ext cx="425196" cy="736596"/>
                <a:chOff x="3842611" y="3424410"/>
                <a:chExt cx="425196" cy="736596"/>
              </a:xfrm>
              <a:solidFill>
                <a:schemeClr val="accent6"/>
              </a:solidFill>
            </p:grpSpPr>
            <p:sp>
              <p:nvSpPr>
                <p:cNvPr id="48" name="Rectangle 47"/>
                <p:cNvSpPr>
                  <a:spLocks noChangeAspect="1"/>
                </p:cNvSpPr>
                <p:nvPr/>
              </p:nvSpPr>
              <p:spPr>
                <a:xfrm>
                  <a:off x="3842611" y="3762520"/>
                  <a:ext cx="425196" cy="398486"/>
                </a:xfrm>
                <a:prstGeom prst="rect">
                  <a:avLst/>
                </a:prstGeom>
                <a:solidFill>
                  <a:schemeClr val="accent5"/>
                </a:solidFill>
                <a:ln w="12700" cap="flat" cmpd="sng" algn="ctr">
                  <a:solidFill>
                    <a:schemeClr val="tx1"/>
                  </a:solidFill>
                  <a:prstDash val="solid"/>
                </a:ln>
                <a:effectLst/>
              </p:spPr>
              <p:txBody>
                <a:bodyPr rtlCol="0" anchor="ctr"/>
                <a:lstStyle/>
                <a:p>
                  <a:pPr algn="ctr" defTabSz="914400"/>
                  <a:r>
                    <a:rPr lang="en-US" sz="1600" b="1" kern="0" dirty="0">
                      <a:solidFill>
                        <a:schemeClr val="bg1"/>
                      </a:solidFill>
                      <a:latin typeface="Arial"/>
                    </a:rPr>
                    <a:t>11</a:t>
                  </a:r>
                </a:p>
              </p:txBody>
            </p:sp>
            <p:sp>
              <p:nvSpPr>
                <p:cNvPr id="49" name="Oval 48"/>
                <p:cNvSpPr>
                  <a:spLocks noChangeAspect="1"/>
                </p:cNvSpPr>
                <p:nvPr/>
              </p:nvSpPr>
              <p:spPr>
                <a:xfrm>
                  <a:off x="3899761" y="3424410"/>
                  <a:ext cx="310896" cy="310896"/>
                </a:xfrm>
                <a:prstGeom prst="ellipse">
                  <a:avLst/>
                </a:prstGeom>
                <a:solidFill>
                  <a:schemeClr val="accent5"/>
                </a:solidFill>
                <a:ln w="12700" cap="flat" cmpd="sng" algn="ctr">
                  <a:solidFill>
                    <a:schemeClr val="tx1"/>
                  </a:solidFill>
                  <a:prstDash val="solid"/>
                </a:ln>
                <a:effectLst/>
              </p:spPr>
              <p:txBody>
                <a:bodyPr rtlCol="0" anchor="ctr"/>
                <a:lstStyle/>
                <a:p>
                  <a:pPr algn="ctr" defTabSz="914400"/>
                  <a:endParaRPr lang="en-US" sz="1100" kern="0" dirty="0">
                    <a:solidFill>
                      <a:schemeClr val="bg1"/>
                    </a:solidFill>
                    <a:latin typeface="Arial"/>
                  </a:endParaRPr>
                </a:p>
              </p:txBody>
            </p:sp>
          </p:grpSp>
          <p:grpSp>
            <p:nvGrpSpPr>
              <p:cNvPr id="53" name="Group 52"/>
              <p:cNvGrpSpPr/>
              <p:nvPr/>
            </p:nvGrpSpPr>
            <p:grpSpPr>
              <a:xfrm>
                <a:off x="3850747" y="5164540"/>
                <a:ext cx="425196" cy="736596"/>
                <a:chOff x="3842611" y="3424410"/>
                <a:chExt cx="425196" cy="736596"/>
              </a:xfrm>
              <a:solidFill>
                <a:schemeClr val="accent1"/>
              </a:solidFill>
            </p:grpSpPr>
            <p:sp>
              <p:nvSpPr>
                <p:cNvPr id="54" name="Rectangle 53"/>
                <p:cNvSpPr>
                  <a:spLocks noChangeAspect="1"/>
                </p:cNvSpPr>
                <p:nvPr/>
              </p:nvSpPr>
              <p:spPr>
                <a:xfrm>
                  <a:off x="3842611" y="3762520"/>
                  <a:ext cx="425196" cy="398486"/>
                </a:xfrm>
                <a:prstGeom prst="rect">
                  <a:avLst/>
                </a:prstGeom>
                <a:grpFill/>
                <a:ln w="12700" cap="flat" cmpd="sng" algn="ctr">
                  <a:solidFill>
                    <a:schemeClr val="tx1"/>
                  </a:solidFill>
                  <a:prstDash val="solid"/>
                </a:ln>
                <a:effectLst/>
              </p:spPr>
              <p:txBody>
                <a:bodyPr rtlCol="0" anchor="ctr"/>
                <a:lstStyle/>
                <a:p>
                  <a:pPr algn="ctr" defTabSz="914400"/>
                  <a:r>
                    <a:rPr lang="en-US" sz="1600" b="1" kern="0" dirty="0">
                      <a:solidFill>
                        <a:schemeClr val="bg1"/>
                      </a:solidFill>
                      <a:latin typeface="Arial"/>
                    </a:rPr>
                    <a:t>12</a:t>
                  </a:r>
                </a:p>
              </p:txBody>
            </p:sp>
            <p:sp>
              <p:nvSpPr>
                <p:cNvPr id="55" name="Oval 54"/>
                <p:cNvSpPr>
                  <a:spLocks noChangeAspect="1"/>
                </p:cNvSpPr>
                <p:nvPr/>
              </p:nvSpPr>
              <p:spPr>
                <a:xfrm>
                  <a:off x="3899761" y="3424410"/>
                  <a:ext cx="310896" cy="310896"/>
                </a:xfrm>
                <a:prstGeom prst="ellipse">
                  <a:avLst/>
                </a:prstGeom>
                <a:grpFill/>
                <a:ln w="12700" cap="flat" cmpd="sng" algn="ctr">
                  <a:solidFill>
                    <a:schemeClr val="tx1"/>
                  </a:solidFill>
                  <a:prstDash val="solid"/>
                </a:ln>
                <a:effectLst/>
              </p:spPr>
              <p:txBody>
                <a:bodyPr rtlCol="0" anchor="ctr"/>
                <a:lstStyle/>
                <a:p>
                  <a:pPr algn="ctr" defTabSz="914400"/>
                  <a:endParaRPr lang="en-US" sz="1100" b="1" kern="0" dirty="0">
                    <a:solidFill>
                      <a:schemeClr val="bg1"/>
                    </a:solidFill>
                    <a:latin typeface="Arial"/>
                  </a:endParaRPr>
                </a:p>
              </p:txBody>
            </p:sp>
          </p:grpSp>
          <p:sp>
            <p:nvSpPr>
              <p:cNvPr id="10" name="Rectangle: Rounded Corners 9"/>
              <p:cNvSpPr/>
              <p:nvPr/>
            </p:nvSpPr>
            <p:spPr>
              <a:xfrm>
                <a:off x="2346909" y="2791961"/>
                <a:ext cx="685800" cy="955267"/>
              </a:xfrm>
              <a:prstGeom prst="roundRect">
                <a:avLst/>
              </a:prstGeom>
              <a:noFill/>
              <a:ln w="12700" cap="flat" cmpd="sng" algn="ctr">
                <a:solidFill>
                  <a:srgbClr val="898989"/>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57" name="Rectangle: Rounded Corners 56"/>
              <p:cNvSpPr/>
              <p:nvPr/>
            </p:nvSpPr>
            <p:spPr>
              <a:xfrm>
                <a:off x="1676400" y="3930693"/>
                <a:ext cx="685800" cy="955267"/>
              </a:xfrm>
              <a:prstGeom prst="roundRect">
                <a:avLst/>
              </a:prstGeom>
              <a:noFill/>
              <a:ln w="12700" cap="flat" cmpd="sng" algn="ctr">
                <a:solidFill>
                  <a:srgbClr val="898989"/>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58" name="Rectangle: Rounded Corners 57"/>
              <p:cNvSpPr/>
              <p:nvPr/>
            </p:nvSpPr>
            <p:spPr>
              <a:xfrm>
                <a:off x="2340811" y="5064533"/>
                <a:ext cx="685800" cy="955267"/>
              </a:xfrm>
              <a:prstGeom prst="roundRect">
                <a:avLst/>
              </a:prstGeom>
              <a:noFill/>
              <a:ln w="12700" cap="flat" cmpd="sng" algn="ctr">
                <a:solidFill>
                  <a:srgbClr val="898989"/>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59" name="Rectangle: Rounded Corners 58"/>
              <p:cNvSpPr/>
              <p:nvPr/>
            </p:nvSpPr>
            <p:spPr>
              <a:xfrm>
                <a:off x="3725661" y="3930692"/>
                <a:ext cx="685800" cy="955267"/>
              </a:xfrm>
              <a:prstGeom prst="roundRect">
                <a:avLst/>
              </a:prstGeom>
              <a:noFill/>
              <a:ln w="12700" cap="flat" cmpd="sng" algn="ctr">
                <a:solidFill>
                  <a:srgbClr val="898989"/>
                </a:solidFill>
                <a:prstDash val="solid"/>
              </a:ln>
              <a:effectLst/>
            </p:spPr>
            <p:txBody>
              <a:bodyPr rtlCol="0" anchor="ctr"/>
              <a:lstStyle/>
              <a:p>
                <a:pPr algn="ctr" defTabSz="914400"/>
                <a:endParaRPr lang="en-US" sz="1100" b="1" kern="0" dirty="0">
                  <a:solidFill>
                    <a:srgbClr val="FF0000"/>
                  </a:solidFill>
                  <a:latin typeface="Arial"/>
                </a:endParaRPr>
              </a:p>
            </p:txBody>
          </p:sp>
          <p:cxnSp>
            <p:nvCxnSpPr>
              <p:cNvPr id="89" name="Straight Connector 88"/>
              <p:cNvCxnSpPr/>
              <p:nvPr/>
            </p:nvCxnSpPr>
            <p:spPr>
              <a:xfrm flipV="1">
                <a:off x="2679993" y="2630403"/>
                <a:ext cx="0" cy="161561"/>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57" idx="0"/>
              </p:cNvCxnSpPr>
              <p:nvPr/>
            </p:nvCxnSpPr>
            <p:spPr>
              <a:xfrm flipV="1">
                <a:off x="2019300" y="3810000"/>
                <a:ext cx="4647" cy="120693"/>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a:endCxn id="114" idx="0"/>
              </p:cNvCxnSpPr>
              <p:nvPr/>
            </p:nvCxnSpPr>
            <p:spPr>
              <a:xfrm flipV="1">
                <a:off x="2704796" y="4970154"/>
                <a:ext cx="117" cy="93004"/>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29047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29" name="Rectangle 21"/>
          <p:cNvSpPr>
            <a:spLocks noGrp="1" noChangeArrowheads="1"/>
          </p:cNvSpPr>
          <p:nvPr>
            <p:ph type="title"/>
          </p:nvPr>
        </p:nvSpPr>
        <p:spPr>
          <a:noFill/>
          <a:ln/>
        </p:spPr>
        <p:txBody>
          <a:bodyPr/>
          <a:lstStyle/>
          <a:p>
            <a:r>
              <a:rPr lang="en-US" altLang="en-US" dirty="0"/>
              <a:t>The Statistical Sampling Process</a:t>
            </a:r>
          </a:p>
        </p:txBody>
      </p:sp>
      <p:sp>
        <p:nvSpPr>
          <p:cNvPr id="3" name="Slide Number Placeholder 2"/>
          <p:cNvSpPr>
            <a:spLocks noGrp="1"/>
          </p:cNvSpPr>
          <p:nvPr>
            <p:ph type="sldNum" sz="quarter" idx="4"/>
          </p:nvPr>
        </p:nvSpPr>
        <p:spPr/>
        <p:txBody>
          <a:bodyPr/>
          <a:lstStyle/>
          <a:p>
            <a:fld id="{A8160BDD-7155-D744-B749-9730458604AD}" type="slidenum">
              <a:rPr lang="en-US" smtClean="0"/>
              <a:pPr/>
              <a:t>44</a:t>
            </a:fld>
            <a:endParaRPr lang="en-US" dirty="0"/>
          </a:p>
        </p:txBody>
      </p:sp>
      <p:sp>
        <p:nvSpPr>
          <p:cNvPr id="222227" name="Rectangle 19"/>
          <p:cNvSpPr>
            <a:spLocks noGrp="1" noChangeArrowheads="1"/>
          </p:cNvSpPr>
          <p:nvPr>
            <p:ph idx="1"/>
          </p:nvPr>
        </p:nvSpPr>
        <p:spPr>
          <a:noFill/>
          <a:ln/>
        </p:spPr>
        <p:txBody>
          <a:bodyPr/>
          <a:lstStyle/>
          <a:p>
            <a:r>
              <a:rPr lang="en-US" altLang="en-US" dirty="0"/>
              <a:t>Involves dividing sampling data into two categories: attribute and variable</a:t>
            </a:r>
            <a:r>
              <a:rPr lang="en-US" altLang="en-US" dirty="0">
                <a:cs typeface="Arial" panose="020B0604020202020204" pitchFamily="34" charset="0"/>
              </a:rPr>
              <a:t>—</a:t>
            </a:r>
            <a:r>
              <a:rPr lang="en-US" altLang="en-US" dirty="0"/>
              <a:t>each of which is gathered according to sampling plans.</a:t>
            </a:r>
          </a:p>
          <a:p>
            <a:r>
              <a:rPr lang="en-US" altLang="en-US" dirty="0"/>
              <a:t>Helps reduce overall quality costs when used during quality control.</a:t>
            </a:r>
          </a:p>
        </p:txBody>
      </p:sp>
      <p:sp>
        <p:nvSpPr>
          <p:cNvPr id="222228" name="Rectangle 20"/>
          <p:cNvSpPr>
            <a:spLocks noChangeArrowheads="1"/>
          </p:cNvSpPr>
          <p:nvPr/>
        </p:nvSpPr>
        <p:spPr bwMode="auto">
          <a:xfrm>
            <a:off x="3048000" y="5210728"/>
            <a:ext cx="2697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t>The statistical sampling process</a:t>
            </a:r>
          </a:p>
        </p:txBody>
      </p:sp>
      <p:grpSp>
        <p:nvGrpSpPr>
          <p:cNvPr id="2" name="Group 1"/>
          <p:cNvGrpSpPr/>
          <p:nvPr/>
        </p:nvGrpSpPr>
        <p:grpSpPr>
          <a:xfrm>
            <a:off x="1670054" y="3144966"/>
            <a:ext cx="5448910" cy="1873867"/>
            <a:chOff x="1843885" y="2932472"/>
            <a:chExt cx="5448910" cy="1873867"/>
          </a:xfrm>
        </p:grpSpPr>
        <p:sp>
          <p:nvSpPr>
            <p:cNvPr id="222215" name="Line 7"/>
            <p:cNvSpPr>
              <a:spLocks noChangeShapeType="1"/>
            </p:cNvSpPr>
            <p:nvPr/>
          </p:nvSpPr>
          <p:spPr bwMode="auto">
            <a:xfrm>
              <a:off x="4556126" y="3169734"/>
              <a:ext cx="8477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2216" name="Line 8"/>
            <p:cNvSpPr>
              <a:spLocks noChangeShapeType="1"/>
            </p:cNvSpPr>
            <p:nvPr/>
          </p:nvSpPr>
          <p:spPr bwMode="auto">
            <a:xfrm>
              <a:off x="4575176" y="3899984"/>
              <a:ext cx="8255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2223" name="Line 15"/>
            <p:cNvSpPr>
              <a:spLocks noChangeShapeType="1"/>
            </p:cNvSpPr>
            <p:nvPr/>
          </p:nvSpPr>
          <p:spPr bwMode="auto">
            <a:xfrm>
              <a:off x="4560888" y="4619122"/>
              <a:ext cx="8477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2224" name="Line 16"/>
            <p:cNvSpPr>
              <a:spLocks noChangeShapeType="1"/>
            </p:cNvSpPr>
            <p:nvPr/>
          </p:nvSpPr>
          <p:spPr bwMode="auto">
            <a:xfrm rot="16200000">
              <a:off x="3837491" y="3892550"/>
              <a:ext cx="14658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2225" name="Line 17"/>
            <p:cNvSpPr>
              <a:spLocks noChangeShapeType="1"/>
            </p:cNvSpPr>
            <p:nvPr/>
          </p:nvSpPr>
          <p:spPr bwMode="auto">
            <a:xfrm>
              <a:off x="3690938" y="4260347"/>
              <a:ext cx="8255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2226" name="Line 18"/>
            <p:cNvSpPr>
              <a:spLocks noChangeShapeType="1"/>
            </p:cNvSpPr>
            <p:nvPr/>
          </p:nvSpPr>
          <p:spPr bwMode="auto">
            <a:xfrm>
              <a:off x="3687763" y="3534859"/>
              <a:ext cx="8255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 name="Rounded Rectangle 143"/>
            <p:cNvSpPr/>
            <p:nvPr/>
          </p:nvSpPr>
          <p:spPr>
            <a:xfrm>
              <a:off x="1843885" y="3298046"/>
              <a:ext cx="1875629" cy="440714"/>
            </a:xfrm>
            <a:prstGeom prst="roundRect">
              <a:avLst/>
            </a:prstGeom>
            <a:solidFill>
              <a:schemeClr val="accent5"/>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Attribute</a:t>
              </a:r>
              <a:r>
                <a:rPr kumimoji="0" lang="en-US" sz="1300" b="1" i="0" u="none" strike="noStrike" kern="0" cap="none" spc="0" normalizeH="0" noProof="0" dirty="0">
                  <a:ln>
                    <a:noFill/>
                  </a:ln>
                  <a:solidFill>
                    <a:srgbClr val="FFFFFF"/>
                  </a:solidFill>
                  <a:effectLst/>
                  <a:uLnTx/>
                  <a:uFillTx/>
                  <a:latin typeface="Calibri"/>
                  <a:ea typeface="+mn-ea"/>
                  <a:cs typeface="Calibri"/>
                </a:rPr>
                <a:t> sampling data</a:t>
              </a:r>
              <a:endParaRPr kumimoji="0" lang="en-US" sz="1300" b="1" i="0" u="none" strike="noStrike" kern="0" cap="none" spc="0" normalizeH="0" baseline="0" noProof="0" dirty="0">
                <a:ln>
                  <a:noFill/>
                </a:ln>
                <a:solidFill>
                  <a:srgbClr val="FFFFFF"/>
                </a:solidFill>
                <a:effectLst/>
                <a:uLnTx/>
                <a:uFillTx/>
                <a:latin typeface="Calibri"/>
                <a:ea typeface="+mn-ea"/>
                <a:cs typeface="Calibri"/>
              </a:endParaRPr>
            </a:p>
          </p:txBody>
        </p:sp>
        <p:sp>
          <p:nvSpPr>
            <p:cNvPr id="23" name="Rounded Rectangle 143"/>
            <p:cNvSpPr/>
            <p:nvPr/>
          </p:nvSpPr>
          <p:spPr>
            <a:xfrm>
              <a:off x="1843885" y="4023534"/>
              <a:ext cx="1875629" cy="440714"/>
            </a:xfrm>
            <a:prstGeom prst="roundRect">
              <a:avLst/>
            </a:prstGeom>
            <a:solidFill>
              <a:schemeClr val="accent5"/>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Variable </a:t>
              </a:r>
              <a:r>
                <a:rPr kumimoji="0" lang="en-US" sz="1300" b="1" i="0" u="none" strike="noStrike" kern="0" cap="none" spc="0" normalizeH="0" noProof="0" dirty="0">
                  <a:ln>
                    <a:noFill/>
                  </a:ln>
                  <a:solidFill>
                    <a:srgbClr val="FFFFFF"/>
                  </a:solidFill>
                  <a:effectLst/>
                  <a:uLnTx/>
                  <a:uFillTx/>
                  <a:latin typeface="Calibri"/>
                  <a:ea typeface="+mn-ea"/>
                  <a:cs typeface="Calibri"/>
                </a:rPr>
                <a:t>sampling data</a:t>
              </a:r>
              <a:endParaRPr kumimoji="0" lang="en-US" sz="1300" b="1" i="0" u="none" strike="noStrike" kern="0" cap="none" spc="0" normalizeH="0" baseline="0" noProof="0" dirty="0">
                <a:ln>
                  <a:noFill/>
                </a:ln>
                <a:solidFill>
                  <a:srgbClr val="FFFFFF"/>
                </a:solidFill>
                <a:effectLst/>
                <a:uLnTx/>
                <a:uFillTx/>
                <a:latin typeface="Calibri"/>
                <a:ea typeface="+mn-ea"/>
                <a:cs typeface="Calibri"/>
              </a:endParaRPr>
            </a:p>
          </p:txBody>
        </p:sp>
        <p:sp>
          <p:nvSpPr>
            <p:cNvPr id="24" name="Rounded Rectangle 143"/>
            <p:cNvSpPr/>
            <p:nvPr/>
          </p:nvSpPr>
          <p:spPr>
            <a:xfrm>
              <a:off x="5417165" y="2932472"/>
              <a:ext cx="1875629" cy="440714"/>
            </a:xfrm>
            <a:prstGeom prst="roundRect">
              <a:avLst/>
            </a:prstGeom>
            <a:solidFill>
              <a:schemeClr val="accent5"/>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Corrective actions</a:t>
              </a:r>
            </a:p>
          </p:txBody>
        </p:sp>
        <p:sp>
          <p:nvSpPr>
            <p:cNvPr id="25" name="Rounded Rectangle 143"/>
            <p:cNvSpPr/>
            <p:nvPr/>
          </p:nvSpPr>
          <p:spPr>
            <a:xfrm>
              <a:off x="5409792" y="3652775"/>
              <a:ext cx="1875629" cy="440714"/>
            </a:xfrm>
            <a:prstGeom prst="roundRect">
              <a:avLst/>
            </a:prstGeom>
            <a:solidFill>
              <a:schemeClr val="accent5"/>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Trend</a:t>
              </a:r>
              <a:r>
                <a:rPr kumimoji="0" lang="en-US" sz="1300" b="1" i="0" u="none" strike="noStrike" kern="0" cap="none" spc="0" normalizeH="0" noProof="0" dirty="0">
                  <a:ln>
                    <a:noFill/>
                  </a:ln>
                  <a:solidFill>
                    <a:srgbClr val="FFFFFF"/>
                  </a:solidFill>
                  <a:effectLst/>
                  <a:uLnTx/>
                  <a:uFillTx/>
                  <a:latin typeface="Calibri"/>
                  <a:ea typeface="+mn-ea"/>
                  <a:cs typeface="Calibri"/>
                </a:rPr>
                <a:t> analysis</a:t>
              </a:r>
              <a:endParaRPr kumimoji="0" lang="en-US" sz="1300" b="1" i="0" u="none" strike="noStrike" kern="0" cap="none" spc="0" normalizeH="0" baseline="0" noProof="0" dirty="0">
                <a:ln>
                  <a:noFill/>
                </a:ln>
                <a:solidFill>
                  <a:srgbClr val="FFFFFF"/>
                </a:solidFill>
                <a:effectLst/>
                <a:uLnTx/>
                <a:uFillTx/>
                <a:latin typeface="Calibri"/>
                <a:ea typeface="+mn-ea"/>
                <a:cs typeface="Calibri"/>
              </a:endParaRPr>
            </a:p>
          </p:txBody>
        </p:sp>
        <p:sp>
          <p:nvSpPr>
            <p:cNvPr id="26" name="Rounded Rectangle 143"/>
            <p:cNvSpPr/>
            <p:nvPr/>
          </p:nvSpPr>
          <p:spPr>
            <a:xfrm>
              <a:off x="5417166" y="4365625"/>
              <a:ext cx="1875629" cy="440714"/>
            </a:xfrm>
            <a:prstGeom prst="roundRect">
              <a:avLst/>
            </a:prstGeom>
            <a:solidFill>
              <a:schemeClr val="accent5"/>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Defects reduced</a:t>
              </a:r>
            </a:p>
          </p:txBody>
        </p:sp>
      </p:grpSp>
    </p:spTree>
    <p:extLst>
      <p:ext uri="{BB962C8B-B14F-4D97-AF65-F5344CB8AC3E}">
        <p14:creationId xmlns:p14="http://schemas.microsoft.com/office/powerpoint/2010/main" val="3767501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3"/>
          <p:cNvSpPr>
            <a:spLocks noGrp="1" noChangeArrowheads="1"/>
          </p:cNvSpPr>
          <p:nvPr>
            <p:ph type="title"/>
          </p:nvPr>
        </p:nvSpPr>
        <p:spPr/>
        <p:txBody>
          <a:bodyPr/>
          <a:lstStyle/>
          <a:p>
            <a:r>
              <a:rPr lang="en-US" altLang="en-US"/>
              <a:t>Attribute Sampling Data</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45</a:t>
            </a:fld>
            <a:endParaRPr lang="en-US" dirty="0"/>
          </a:p>
        </p:txBody>
      </p:sp>
      <p:sp>
        <p:nvSpPr>
          <p:cNvPr id="224258" name="Rectangle 2"/>
          <p:cNvSpPr>
            <a:spLocks noGrp="1" noChangeArrowheads="1"/>
          </p:cNvSpPr>
          <p:nvPr>
            <p:ph idx="1"/>
          </p:nvPr>
        </p:nvSpPr>
        <p:spPr/>
        <p:txBody>
          <a:bodyPr/>
          <a:lstStyle/>
          <a:p>
            <a:r>
              <a:rPr lang="en-US" altLang="en-US" dirty="0"/>
              <a:t>Data from the sample that is counted, such as:</a:t>
            </a:r>
          </a:p>
          <a:p>
            <a:pPr lvl="1"/>
            <a:r>
              <a:rPr lang="en-US" altLang="en-US" dirty="0"/>
              <a:t>The number of employees participating in profit sharing.</a:t>
            </a:r>
          </a:p>
          <a:p>
            <a:pPr lvl="1"/>
            <a:r>
              <a:rPr lang="en-US" altLang="en-US" dirty="0"/>
              <a:t>The number of customer complaint calls.</a:t>
            </a:r>
          </a:p>
          <a:p>
            <a:pPr lvl="1"/>
            <a:r>
              <a:rPr lang="en-US" altLang="en-US" dirty="0"/>
              <a:t>The number of returned items.</a:t>
            </a:r>
          </a:p>
          <a:p>
            <a:r>
              <a:rPr lang="en-US" altLang="en-US" dirty="0"/>
              <a:t>Tells you whether or not a standard has been met.</a:t>
            </a:r>
          </a:p>
          <a:p>
            <a:endParaRPr lang="en-US" altLang="en-US" dirty="0"/>
          </a:p>
          <a:p>
            <a:pPr marL="344488" lvl="1" indent="0">
              <a:buNone/>
            </a:pPr>
            <a:r>
              <a:rPr lang="en-US" altLang="en-US" sz="1800" b="1" dirty="0"/>
              <a:t>Example</a:t>
            </a:r>
            <a:r>
              <a:rPr lang="en-US" altLang="en-US" sz="1800" dirty="0"/>
              <a:t>: Counting the number of widgets that do not meet the relevant operational definition from a random sample of 500 widgets.</a:t>
            </a:r>
          </a:p>
          <a:p>
            <a:pPr lvl="1"/>
            <a:r>
              <a:rPr lang="en-US" altLang="en-US" dirty="0"/>
              <a:t>Plan: Fewer than 10 defective widgets.</a:t>
            </a:r>
          </a:p>
          <a:p>
            <a:pPr lvl="1"/>
            <a:r>
              <a:rPr lang="en-US" altLang="en-US" dirty="0"/>
              <a:t>Actual: 30 defective widgets.</a:t>
            </a:r>
          </a:p>
          <a:p>
            <a:pPr lvl="1"/>
            <a:r>
              <a:rPr lang="en-US" altLang="en-US" dirty="0"/>
              <a:t>Sample did not pass inspection.</a:t>
            </a:r>
          </a:p>
        </p:txBody>
      </p:sp>
      <p:pic>
        <p:nvPicPr>
          <p:cNvPr id="224260" name="Picture 4" descr="computer-woman-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8496" y="4038600"/>
            <a:ext cx="3037187"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5757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type="title"/>
          </p:nvPr>
        </p:nvSpPr>
        <p:spPr/>
        <p:txBody>
          <a:bodyPr/>
          <a:lstStyle/>
          <a:p>
            <a:r>
              <a:rPr lang="en-US" altLang="en-US"/>
              <a:t>Variable Sampling Data</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46</a:t>
            </a:fld>
            <a:endParaRPr lang="en-US" dirty="0"/>
          </a:p>
        </p:txBody>
      </p:sp>
      <p:sp>
        <p:nvSpPr>
          <p:cNvPr id="225282" name="Rectangle 2"/>
          <p:cNvSpPr>
            <a:spLocks noGrp="1" noChangeArrowheads="1"/>
          </p:cNvSpPr>
          <p:nvPr>
            <p:ph idx="1"/>
          </p:nvPr>
        </p:nvSpPr>
        <p:spPr/>
        <p:txBody>
          <a:bodyPr/>
          <a:lstStyle/>
          <a:p>
            <a:r>
              <a:rPr lang="en-US" altLang="en-US" dirty="0"/>
              <a:t>Data from a sample measured on a continuous scale, such as:</a:t>
            </a:r>
          </a:p>
          <a:p>
            <a:pPr lvl="1"/>
            <a:r>
              <a:rPr lang="en-US" altLang="en-US" dirty="0"/>
              <a:t>Time</a:t>
            </a:r>
          </a:p>
          <a:p>
            <a:pPr lvl="1"/>
            <a:r>
              <a:rPr lang="en-US" altLang="en-US" dirty="0"/>
              <a:t>Temperature</a:t>
            </a:r>
          </a:p>
          <a:p>
            <a:pPr lvl="1"/>
            <a:r>
              <a:rPr lang="en-US" altLang="en-US" dirty="0"/>
              <a:t>Weight</a:t>
            </a:r>
          </a:p>
          <a:p>
            <a:r>
              <a:rPr lang="en-US" altLang="en-US" dirty="0"/>
              <a:t>Provide the same level of accuracy as attribute samples with much smaller sample sizes.</a:t>
            </a:r>
          </a:p>
          <a:p>
            <a:endParaRPr lang="en-US" altLang="en-US" dirty="0"/>
          </a:p>
          <a:p>
            <a:pPr marL="344488" lvl="1" indent="0">
              <a:buNone/>
            </a:pPr>
            <a:r>
              <a:rPr lang="en-US" altLang="en-US" sz="1800" b="1" dirty="0"/>
              <a:t>Example</a:t>
            </a:r>
            <a:r>
              <a:rPr lang="en-US" altLang="en-US" sz="1800" dirty="0"/>
              <a:t>: An ice cream manufacturing company using variable sampling data to ensure quality control.</a:t>
            </a:r>
          </a:p>
          <a:p>
            <a:pPr lvl="1"/>
            <a:r>
              <a:rPr lang="en-US" altLang="en-US" dirty="0"/>
              <a:t>Testing random batches to measure:</a:t>
            </a:r>
          </a:p>
          <a:p>
            <a:pPr lvl="2"/>
            <a:r>
              <a:rPr lang="en-US" altLang="en-US" dirty="0"/>
              <a:t>Flavor</a:t>
            </a:r>
          </a:p>
          <a:p>
            <a:pPr lvl="2"/>
            <a:r>
              <a:rPr lang="en-US" altLang="en-US" dirty="0"/>
              <a:t>Consistency</a:t>
            </a:r>
          </a:p>
          <a:p>
            <a:pPr lvl="2"/>
            <a:r>
              <a:rPr lang="en-US" altLang="en-US" dirty="0"/>
              <a:t>Color</a:t>
            </a:r>
          </a:p>
          <a:p>
            <a:pPr lvl="2"/>
            <a:r>
              <a:rPr lang="en-US" altLang="en-US" dirty="0"/>
              <a:t>Texture</a:t>
            </a:r>
          </a:p>
          <a:p>
            <a:pPr lvl="2"/>
            <a:r>
              <a:rPr lang="en-US" altLang="en-US" dirty="0"/>
              <a:t>Visual appeal</a:t>
            </a:r>
          </a:p>
        </p:txBody>
      </p:sp>
      <p:pic>
        <p:nvPicPr>
          <p:cNvPr id="225284" name="Picture 4" descr="079163-03e_po-4-man-comp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3425" y="4468813"/>
            <a:ext cx="29241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51824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title"/>
          </p:nvPr>
        </p:nvSpPr>
        <p:spPr/>
        <p:txBody>
          <a:bodyPr/>
          <a:lstStyle/>
          <a:p>
            <a:r>
              <a:rPr lang="en-US" altLang="en-US"/>
              <a:t>Guidelines for Managing Project Quality</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47</a:t>
            </a:fld>
            <a:endParaRPr lang="en-US" dirty="0"/>
          </a:p>
        </p:txBody>
      </p:sp>
      <p:sp>
        <p:nvSpPr>
          <p:cNvPr id="240642" name="Rectangle 2"/>
          <p:cNvSpPr>
            <a:spLocks noGrp="1" noChangeArrowheads="1"/>
          </p:cNvSpPr>
          <p:nvPr>
            <p:ph idx="1"/>
          </p:nvPr>
        </p:nvSpPr>
        <p:spPr/>
        <p:txBody>
          <a:bodyPr/>
          <a:lstStyle/>
          <a:p>
            <a:r>
              <a:rPr lang="en-US" altLang="en-US"/>
              <a:t>Conduct inspections to detect quality errors as work is ongoing.</a:t>
            </a:r>
          </a:p>
          <a:p>
            <a:r>
              <a:rPr lang="en-US" altLang="en-US"/>
              <a:t>Analyze quality variance to determine the root cause of the problem.</a:t>
            </a:r>
          </a:p>
          <a:p>
            <a:r>
              <a:rPr lang="en-US" altLang="en-US"/>
              <a:t>Use Pareto diagrams to focus corrective actions on the problems having the greatest effect on overall quality performance.</a:t>
            </a:r>
          </a:p>
          <a:p>
            <a:r>
              <a:rPr lang="en-US" altLang="en-US"/>
              <a:t>Use control charts to analyze and communicate the variability of a process or project activity over time.</a:t>
            </a:r>
          </a:p>
          <a:p>
            <a:r>
              <a:rPr lang="en-US" altLang="en-US"/>
              <a:t>Identify ways to eliminate causes of unsatisfactory results to minimize rework.</a:t>
            </a:r>
          </a:p>
          <a:p>
            <a:r>
              <a:rPr lang="en-US" altLang="en-US"/>
              <a:t>Initiate process adjustments by implementing corrective or preventative actions. </a:t>
            </a:r>
          </a:p>
          <a:p>
            <a:r>
              <a:rPr lang="en-US" altLang="en-US"/>
              <a:t>Continue to monitor, measure, and adjust quality throughout the project life cycle.</a:t>
            </a:r>
            <a:endParaRPr lang="en-US" altLang="en-US" dirty="0"/>
          </a:p>
        </p:txBody>
      </p:sp>
    </p:spTree>
    <p:extLst>
      <p:ext uri="{BB962C8B-B14F-4D97-AF65-F5344CB8AC3E}">
        <p14:creationId xmlns:p14="http://schemas.microsoft.com/office/powerpoint/2010/main" val="3132827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2E5297-37D1-42DB-B670-2B9C81EC22DF}"/>
              </a:ext>
            </a:extLst>
          </p:cNvPr>
          <p:cNvSpPr>
            <a:spLocks noGrp="1"/>
          </p:cNvSpPr>
          <p:nvPr>
            <p:ph type="body" sz="quarter" idx="13"/>
          </p:nvPr>
        </p:nvSpPr>
        <p:spPr/>
        <p:txBody>
          <a:bodyPr/>
          <a:lstStyle/>
          <a:p>
            <a:r>
              <a:rPr lang="en-US" dirty="0"/>
              <a:t>Controlling Project Quality</a:t>
            </a:r>
          </a:p>
        </p:txBody>
      </p:sp>
      <p:sp>
        <p:nvSpPr>
          <p:cNvPr id="3" name="Slide Number Placeholder 2">
            <a:extLst>
              <a:ext uri="{FF2B5EF4-FFF2-40B4-BE49-F238E27FC236}">
                <a16:creationId xmlns:a16="http://schemas.microsoft.com/office/drawing/2014/main" id="{11823B97-E70F-4948-B887-178E240DCCA8}"/>
              </a:ext>
            </a:extLst>
          </p:cNvPr>
          <p:cNvSpPr>
            <a:spLocks noGrp="1"/>
          </p:cNvSpPr>
          <p:nvPr>
            <p:ph type="sldNum" sz="quarter" idx="4"/>
          </p:nvPr>
        </p:nvSpPr>
        <p:spPr/>
        <p:txBody>
          <a:bodyPr/>
          <a:lstStyle/>
          <a:p>
            <a:fld id="{2066355A-084C-D24E-9AD2-7E4FC41EA627}" type="slidenum">
              <a:rPr lang="en-US" smtClean="0"/>
              <a:pPr/>
              <a:t>48</a:t>
            </a:fld>
            <a:endParaRPr lang="en-US" dirty="0"/>
          </a:p>
        </p:txBody>
      </p:sp>
    </p:spTree>
    <p:extLst>
      <p:ext uri="{BB962C8B-B14F-4D97-AF65-F5344CB8AC3E}">
        <p14:creationId xmlns:p14="http://schemas.microsoft.com/office/powerpoint/2010/main" val="1021901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3"/>
          </p:nvPr>
        </p:nvSpPr>
        <p:spPr/>
        <p:txBody>
          <a:bodyPr/>
          <a:lstStyle/>
          <a:p>
            <a:r>
              <a:rPr lang="en-US" dirty="0"/>
              <a:t>Of the three components, schedule, cost, and scope, which according to you has the most impact on the program outcome?</a:t>
            </a:r>
          </a:p>
          <a:p>
            <a:r>
              <a:rPr lang="en-US" dirty="0"/>
              <a:t>What performance measurement techniques will you use in the future to measure schedule performance?</a:t>
            </a:r>
          </a:p>
        </p:txBody>
      </p:sp>
      <p:sp>
        <p:nvSpPr>
          <p:cNvPr id="2" name="Slide Number Placeholder 1"/>
          <p:cNvSpPr>
            <a:spLocks noGrp="1"/>
          </p:cNvSpPr>
          <p:nvPr>
            <p:ph type="sldNum" sz="quarter" idx="4"/>
          </p:nvPr>
        </p:nvSpPr>
        <p:spPr/>
        <p:txBody>
          <a:bodyPr/>
          <a:lstStyle/>
          <a:p>
            <a:fld id="{A8160BDD-7155-D744-B749-9730458604AD}" type="slidenum">
              <a:rPr lang="en-US" smtClean="0"/>
              <a:pPr/>
              <a:t>49</a:t>
            </a:fld>
            <a:endParaRPr lang="en-US" dirty="0"/>
          </a:p>
        </p:txBody>
      </p:sp>
    </p:spTree>
    <p:extLst>
      <p:ext uri="{BB962C8B-B14F-4D97-AF65-F5344CB8AC3E}">
        <p14:creationId xmlns:p14="http://schemas.microsoft.com/office/powerpoint/2010/main" val="53445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type="title"/>
          </p:nvPr>
        </p:nvSpPr>
        <p:spPr/>
        <p:txBody>
          <a:bodyPr/>
          <a:lstStyle/>
          <a:p>
            <a:r>
              <a:rPr lang="en-US" altLang="en-US"/>
              <a:t>Variance</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5</a:t>
            </a:fld>
            <a:endParaRPr lang="en-US" dirty="0"/>
          </a:p>
        </p:txBody>
      </p:sp>
      <p:sp>
        <p:nvSpPr>
          <p:cNvPr id="3" name="Content Placeholder 2"/>
          <p:cNvSpPr>
            <a:spLocks noGrp="1"/>
          </p:cNvSpPr>
          <p:nvPr>
            <p:ph idx="1"/>
          </p:nvPr>
        </p:nvSpPr>
        <p:spPr/>
        <p:txBody>
          <a:bodyPr/>
          <a:lstStyle/>
          <a:p>
            <a:r>
              <a:rPr lang="en-US" dirty="0"/>
              <a:t>The quantifiable deviation from expected results for any product or result, including quality, schedule, and cost.</a:t>
            </a:r>
          </a:p>
          <a:p>
            <a:endParaRPr lang="en-US" dirty="0"/>
          </a:p>
          <a:p>
            <a:pPr marL="344488" lvl="1" indent="0">
              <a:buNone/>
            </a:pPr>
            <a:r>
              <a:rPr lang="en-US" sz="1800" b="1" dirty="0"/>
              <a:t>Example</a:t>
            </a:r>
            <a:r>
              <a:rPr lang="en-US" sz="1800" dirty="0"/>
              <a:t>: Late arrival of daily flight from Chicago to New York City. Typically 10- to 20-minute delay due to schedule variances caused by:</a:t>
            </a:r>
          </a:p>
          <a:p>
            <a:pPr lvl="1"/>
            <a:r>
              <a:rPr lang="en-US" dirty="0"/>
              <a:t> Mechanical breakdowns.</a:t>
            </a:r>
          </a:p>
          <a:p>
            <a:pPr lvl="1"/>
            <a:r>
              <a:rPr lang="en-US" dirty="0"/>
              <a:t> Human error.</a:t>
            </a:r>
          </a:p>
          <a:p>
            <a:pPr lvl="1"/>
            <a:r>
              <a:rPr lang="en-US" dirty="0"/>
              <a:t> Weather-related delays.</a:t>
            </a:r>
          </a:p>
        </p:txBody>
      </p:sp>
    </p:spTree>
    <p:extLst>
      <p:ext uri="{BB962C8B-B14F-4D97-AF65-F5344CB8AC3E}">
        <p14:creationId xmlns:p14="http://schemas.microsoft.com/office/powerpoint/2010/main" val="90546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dirty="0"/>
              <a:t>Variance Analysis</a:t>
            </a:r>
          </a:p>
        </p:txBody>
      </p:sp>
      <p:sp>
        <p:nvSpPr>
          <p:cNvPr id="2" name="Slide Number Placeholder 1"/>
          <p:cNvSpPr>
            <a:spLocks noGrp="1"/>
          </p:cNvSpPr>
          <p:nvPr>
            <p:ph type="sldNum" sz="quarter" idx="4"/>
          </p:nvPr>
        </p:nvSpPr>
        <p:spPr/>
        <p:txBody>
          <a:bodyPr/>
          <a:lstStyle/>
          <a:p>
            <a:fld id="{A8160BDD-7155-D744-B749-9730458604AD}" type="slidenum">
              <a:rPr lang="en-US" smtClean="0"/>
              <a:pPr/>
              <a:t>6</a:t>
            </a:fld>
            <a:endParaRPr lang="en-US" dirty="0"/>
          </a:p>
        </p:txBody>
      </p:sp>
      <p:sp>
        <p:nvSpPr>
          <p:cNvPr id="168963" name="Rectangle 3"/>
          <p:cNvSpPr>
            <a:spLocks noGrp="1" noChangeArrowheads="1"/>
          </p:cNvSpPr>
          <p:nvPr>
            <p:ph idx="1"/>
          </p:nvPr>
        </p:nvSpPr>
        <p:spPr/>
        <p:txBody>
          <a:bodyPr/>
          <a:lstStyle/>
          <a:p>
            <a:r>
              <a:rPr lang="en-US" altLang="en-US" dirty="0"/>
              <a:t>The comparison of the difference between the actual or predicted results and the original scope baseline or expected results.</a:t>
            </a:r>
          </a:p>
          <a:p>
            <a:r>
              <a:rPr lang="en-US" altLang="en-US" dirty="0"/>
              <a:t>Determine the cause and degree of variance relative to the scope baseline and decide if any corrective or preventive action is necessary.</a:t>
            </a:r>
          </a:p>
        </p:txBody>
      </p:sp>
    </p:spTree>
    <p:extLst>
      <p:ext uri="{BB962C8B-B14F-4D97-AF65-F5344CB8AC3E}">
        <p14:creationId xmlns:p14="http://schemas.microsoft.com/office/powerpoint/2010/main" val="63498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en-US"/>
              <a:t>Work Performance Measurements</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7</a:t>
            </a:fld>
            <a:endParaRPr lang="en-US" dirty="0"/>
          </a:p>
        </p:txBody>
      </p:sp>
      <p:sp>
        <p:nvSpPr>
          <p:cNvPr id="169987" name="Rectangle 3"/>
          <p:cNvSpPr>
            <a:spLocks noGrp="1" noChangeArrowheads="1"/>
          </p:cNvSpPr>
          <p:nvPr>
            <p:ph idx="1"/>
          </p:nvPr>
        </p:nvSpPr>
        <p:spPr/>
        <p:txBody>
          <a:bodyPr/>
          <a:lstStyle/>
          <a:p>
            <a:r>
              <a:rPr lang="en-US" altLang="en-US"/>
              <a:t>Measuring the variance between the planned and actual technical performance or other scope performance measurements.</a:t>
            </a:r>
          </a:p>
          <a:p>
            <a:r>
              <a:rPr lang="en-US" altLang="en-US"/>
              <a:t>Results are documented as a report and then communicated to project stakeholders.</a:t>
            </a:r>
          </a:p>
          <a:p>
            <a:r>
              <a:rPr lang="en-US" altLang="en-US"/>
              <a:t>Reports may include:</a:t>
            </a:r>
          </a:p>
          <a:p>
            <a:pPr lvl="1"/>
            <a:r>
              <a:rPr lang="en-US" altLang="en-US"/>
              <a:t>Features of the product planned versus features of the product being delivered.</a:t>
            </a:r>
          </a:p>
          <a:p>
            <a:pPr lvl="1"/>
            <a:r>
              <a:rPr lang="en-US" altLang="en-US"/>
              <a:t>Any addition or deletion to the features list.</a:t>
            </a:r>
          </a:p>
          <a:p>
            <a:pPr lvl="1"/>
            <a:r>
              <a:rPr lang="en-US" altLang="en-US"/>
              <a:t>New changes to the project scope.</a:t>
            </a:r>
            <a:endParaRPr lang="en-US" altLang="en-US" dirty="0"/>
          </a:p>
        </p:txBody>
      </p:sp>
    </p:spTree>
    <p:extLst>
      <p:ext uri="{BB962C8B-B14F-4D97-AF65-F5344CB8AC3E}">
        <p14:creationId xmlns:p14="http://schemas.microsoft.com/office/powerpoint/2010/main" val="296718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en-US" dirty="0"/>
              <a:t>Guidelines for Controlling the Project Scope</a:t>
            </a:r>
          </a:p>
        </p:txBody>
      </p:sp>
      <p:sp>
        <p:nvSpPr>
          <p:cNvPr id="2" name="Slide Number Placeholder 1"/>
          <p:cNvSpPr>
            <a:spLocks noGrp="1"/>
          </p:cNvSpPr>
          <p:nvPr>
            <p:ph type="sldNum" sz="quarter" idx="4"/>
          </p:nvPr>
        </p:nvSpPr>
        <p:spPr/>
        <p:txBody>
          <a:bodyPr/>
          <a:lstStyle/>
          <a:p>
            <a:fld id="{A8160BDD-7155-D744-B749-9730458604AD}" type="slidenum">
              <a:rPr lang="en-US" smtClean="0"/>
              <a:pPr/>
              <a:t>8</a:t>
            </a:fld>
            <a:endParaRPr lang="en-US" dirty="0"/>
          </a:p>
        </p:txBody>
      </p:sp>
      <p:sp>
        <p:nvSpPr>
          <p:cNvPr id="228356" name="Rectangle 4"/>
          <p:cNvSpPr>
            <a:spLocks noGrp="1" noChangeArrowheads="1"/>
          </p:cNvSpPr>
          <p:nvPr>
            <p:ph idx="1"/>
          </p:nvPr>
        </p:nvSpPr>
        <p:spPr>
          <a:noFill/>
          <a:ln/>
        </p:spPr>
        <p:txBody>
          <a:bodyPr/>
          <a:lstStyle/>
          <a:p>
            <a:r>
              <a:rPr lang="en-US" altLang="en-US" dirty="0"/>
              <a:t>Develop and implement a scope change control system.</a:t>
            </a:r>
          </a:p>
          <a:p>
            <a:r>
              <a:rPr lang="en-US" altLang="en-US" dirty="0"/>
              <a:t>Evaluate change requests by asking questions.</a:t>
            </a:r>
          </a:p>
          <a:p>
            <a:r>
              <a:rPr lang="en-US" altLang="en-US" dirty="0"/>
              <a:t>Identify and document corrective actions to bring expected future performance in line with planned performance.</a:t>
            </a:r>
          </a:p>
          <a:p>
            <a:r>
              <a:rPr lang="en-US" altLang="en-US" dirty="0"/>
              <a:t>Ensure that formal agreements are reached and new specifications detailed when the project scope is expanded.</a:t>
            </a:r>
          </a:p>
          <a:p>
            <a:r>
              <a:rPr lang="en-US" altLang="en-US" dirty="0"/>
              <a:t>Revise cost, schedule, or quality baselines to reflect changes,</a:t>
            </a:r>
            <a:br>
              <a:rPr lang="en-US" altLang="en-US" dirty="0"/>
            </a:br>
            <a:r>
              <a:rPr lang="en-US" altLang="en-US" dirty="0"/>
              <a:t>if necessary.</a:t>
            </a:r>
          </a:p>
          <a:p>
            <a:r>
              <a:rPr lang="en-US" altLang="en-US" dirty="0"/>
              <a:t>Use performance measurement techniques to monitor changes.</a:t>
            </a:r>
          </a:p>
          <a:p>
            <a:r>
              <a:rPr lang="en-US" altLang="en-US" dirty="0"/>
              <a:t>Document lessons learned during scope change control for future projects.</a:t>
            </a:r>
          </a:p>
        </p:txBody>
      </p:sp>
    </p:spTree>
    <p:extLst>
      <p:ext uri="{BB962C8B-B14F-4D97-AF65-F5344CB8AC3E}">
        <p14:creationId xmlns:p14="http://schemas.microsoft.com/office/powerpoint/2010/main" val="136218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4CB7C3-3348-46FE-8D65-BA22DCFC25A2}"/>
              </a:ext>
            </a:extLst>
          </p:cNvPr>
          <p:cNvSpPr>
            <a:spLocks noGrp="1"/>
          </p:cNvSpPr>
          <p:nvPr>
            <p:ph type="body" sz="quarter" idx="13"/>
          </p:nvPr>
        </p:nvSpPr>
        <p:spPr/>
        <p:txBody>
          <a:bodyPr/>
          <a:lstStyle/>
          <a:p>
            <a:r>
              <a:rPr lang="en-US" dirty="0"/>
              <a:t>Controlling the Project Scope</a:t>
            </a:r>
          </a:p>
        </p:txBody>
      </p:sp>
      <p:sp>
        <p:nvSpPr>
          <p:cNvPr id="2" name="Slide Number Placeholder 1"/>
          <p:cNvSpPr>
            <a:spLocks noGrp="1"/>
          </p:cNvSpPr>
          <p:nvPr>
            <p:ph type="sldNum" sz="quarter" idx="4"/>
          </p:nvPr>
        </p:nvSpPr>
        <p:spPr/>
        <p:txBody>
          <a:bodyPr/>
          <a:lstStyle/>
          <a:p>
            <a:fld id="{A8160BDD-7155-D744-B749-9730458604AD}" type="slidenum">
              <a:rPr lang="en-US" smtClean="0"/>
              <a:pPr/>
              <a:t>9</a:t>
            </a:fld>
            <a:endParaRPr lang="en-US" dirty="0"/>
          </a:p>
        </p:txBody>
      </p:sp>
    </p:spTree>
    <p:extLst>
      <p:ext uri="{BB962C8B-B14F-4D97-AF65-F5344CB8AC3E}">
        <p14:creationId xmlns:p14="http://schemas.microsoft.com/office/powerpoint/2010/main" val="1057493789"/>
      </p:ext>
    </p:extLst>
  </p:cSld>
  <p:clrMapOvr>
    <a:masterClrMapping/>
  </p:clrMapOvr>
</p:sld>
</file>

<file path=ppt/theme/theme1.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A7B58FB6-96A1-4839-BF62-68814BAFB378}" vid="{BBEF813D-8056-4871-BD8D-94183E3F05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1101</TotalTime>
  <Words>2543</Words>
  <Application>Microsoft Office PowerPoint</Application>
  <PresentationFormat>On-screen Show (4:3)</PresentationFormat>
  <Paragraphs>445</Paragraphs>
  <Slides>49</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5" baseType="lpstr">
      <vt:lpstr>Arial</vt:lpstr>
      <vt:lpstr>Calibri</vt:lpstr>
      <vt:lpstr>Myriad Pro</vt:lpstr>
      <vt:lpstr>Wingdings</vt:lpstr>
      <vt:lpstr>LO-CompTIA</vt:lpstr>
      <vt:lpstr>Flash Movie</vt:lpstr>
      <vt:lpstr>Monitoring and Controlling Project Constraints</vt:lpstr>
      <vt:lpstr>Verified Deliverables</vt:lpstr>
      <vt:lpstr>Inspections</vt:lpstr>
      <vt:lpstr>Inspection Report Components</vt:lpstr>
      <vt:lpstr>Variance</vt:lpstr>
      <vt:lpstr>Variance Analysis</vt:lpstr>
      <vt:lpstr>Work Performance Measurements</vt:lpstr>
      <vt:lpstr>Guidelines for Controlling the Project Scope</vt:lpstr>
      <vt:lpstr>PowerPoint Presentation</vt:lpstr>
      <vt:lpstr>Scheduling Tools</vt:lpstr>
      <vt:lpstr>EVM</vt:lpstr>
      <vt:lpstr>PV</vt:lpstr>
      <vt:lpstr>EV</vt:lpstr>
      <vt:lpstr>AC</vt:lpstr>
      <vt:lpstr>EVM Measures for Schedule Control</vt:lpstr>
      <vt:lpstr>Schedule Control Chart</vt:lpstr>
      <vt:lpstr>Gantt Chart</vt:lpstr>
      <vt:lpstr>Guidelines for Controlling the Project Schedule</vt:lpstr>
      <vt:lpstr>PowerPoint Presentation</vt:lpstr>
      <vt:lpstr>Cost Control</vt:lpstr>
      <vt:lpstr>EVM Measures for Cost Control</vt:lpstr>
      <vt:lpstr>Cost Control Chart</vt:lpstr>
      <vt:lpstr>Performance Reporting Techniques</vt:lpstr>
      <vt:lpstr>EVM Performance Measurement Analysis Techniques </vt:lpstr>
      <vt:lpstr>Project Schedule Showing Planned and Actual Work</vt:lpstr>
      <vt:lpstr>Project Schedule EVM Calculations </vt:lpstr>
      <vt:lpstr>Guidelines for Controlling Project Costs</vt:lpstr>
      <vt:lpstr>PowerPoint Presentation</vt:lpstr>
      <vt:lpstr>Activity Scenario</vt:lpstr>
      <vt:lpstr>Completed Cost Calculations</vt:lpstr>
      <vt:lpstr>Quality Control Measurements</vt:lpstr>
      <vt:lpstr>Causes of Variance</vt:lpstr>
      <vt:lpstr>Significance</vt:lpstr>
      <vt:lpstr>Root Cause Analysis</vt:lpstr>
      <vt:lpstr>Tolerances</vt:lpstr>
      <vt:lpstr>Variability Indications</vt:lpstr>
      <vt:lpstr>Standard Deviation and Variability</vt:lpstr>
      <vt:lpstr>Histograms</vt:lpstr>
      <vt:lpstr>Pareto Charts</vt:lpstr>
      <vt:lpstr>The 80/20 Rule</vt:lpstr>
      <vt:lpstr>Run Charts</vt:lpstr>
      <vt:lpstr>Scatter Charts</vt:lpstr>
      <vt:lpstr>Statistical Sampling</vt:lpstr>
      <vt:lpstr>The Statistical Sampling Process</vt:lpstr>
      <vt:lpstr>Attribute Sampling Data</vt:lpstr>
      <vt:lpstr>Variable Sampling Data</vt:lpstr>
      <vt:lpstr>Guidelines for Managing Project Quality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to Develop the Project Schedule</dc:title>
  <dc:creator>Laurie Perry</dc:creator>
  <cp:lastModifiedBy>Laurie Perry</cp:lastModifiedBy>
  <cp:revision>150</cp:revision>
  <dcterms:created xsi:type="dcterms:W3CDTF">2016-08-01T18:03:00Z</dcterms:created>
  <dcterms:modified xsi:type="dcterms:W3CDTF">2018-06-15T19:20:21Z</dcterms:modified>
</cp:coreProperties>
</file>