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7" r:id="rId1"/>
  </p:sldMasterIdLst>
  <p:notesMasterIdLst>
    <p:notesMasterId r:id="rId22"/>
  </p:notesMasterIdLst>
  <p:handoutMasterIdLst>
    <p:handoutMasterId r:id="rId23"/>
  </p:handoutMasterIdLst>
  <p:sldIdLst>
    <p:sldId id="261" r:id="rId2"/>
    <p:sldId id="264" r:id="rId3"/>
    <p:sldId id="283" r:id="rId4"/>
    <p:sldId id="266" r:id="rId5"/>
    <p:sldId id="267" r:id="rId6"/>
    <p:sldId id="268" r:id="rId7"/>
    <p:sldId id="269" r:id="rId8"/>
    <p:sldId id="271" r:id="rId9"/>
    <p:sldId id="272" r:id="rId10"/>
    <p:sldId id="273" r:id="rId11"/>
    <p:sldId id="284" r:id="rId12"/>
    <p:sldId id="287" r:id="rId13"/>
    <p:sldId id="275" r:id="rId14"/>
    <p:sldId id="276" r:id="rId15"/>
    <p:sldId id="263" r:id="rId16"/>
    <p:sldId id="277" r:id="rId17"/>
    <p:sldId id="278" r:id="rId18"/>
    <p:sldId id="280" r:id="rId19"/>
    <p:sldId id="288" r:id="rId20"/>
    <p:sldId id="26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C4C4"/>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35" autoAdjust="0"/>
    <p:restoredTop sz="96370" autoAdjust="0"/>
  </p:normalViewPr>
  <p:slideViewPr>
    <p:cSldViewPr>
      <p:cViewPr varScale="1">
        <p:scale>
          <a:sx n="107" d="100"/>
          <a:sy n="107" d="100"/>
        </p:scale>
        <p:origin x="1836" y="96"/>
      </p:cViewPr>
      <p:guideLst>
        <p:guide orient="horz" pos="2160"/>
        <p:guide pos="2880"/>
      </p:guideLst>
    </p:cSldViewPr>
  </p:slideViewPr>
  <p:notesTextViewPr>
    <p:cViewPr>
      <p:scale>
        <a:sx n="100" d="100"/>
        <a:sy n="100" d="100"/>
      </p:scale>
      <p:origin x="0" y="0"/>
    </p:cViewPr>
  </p:notesTextViewPr>
  <p:sorterViewPr>
    <p:cViewPr>
      <p:scale>
        <a:sx n="160" d="100"/>
        <a:sy n="160" d="100"/>
      </p:scale>
      <p:origin x="0" y="-1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F75AEF-6AF8-074D-A4DB-F71FD6F9C37D}" type="datetimeFigureOut">
              <a:rPr lang="en-US" smtClean="0"/>
              <a:t>6/15/2018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5D9A6D-5233-6641-90BA-8328590F05DD}" type="slidenum">
              <a:rPr lang="en-US" smtClean="0"/>
              <a:t>‹#›</a:t>
            </a:fld>
            <a:endParaRPr lang="en-US" dirty="0"/>
          </a:p>
        </p:txBody>
      </p:sp>
    </p:spTree>
    <p:extLst>
      <p:ext uri="{BB962C8B-B14F-4D97-AF65-F5344CB8AC3E}">
        <p14:creationId xmlns:p14="http://schemas.microsoft.com/office/powerpoint/2010/main" val="538546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AE85D-3A3F-7B46-A18E-DF160D9D2CC7}" type="datetimeFigureOut">
              <a:rPr lang="en-US" smtClean="0"/>
              <a:t>6/15/2018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DA35F-9E58-5D40-92C1-D8C7631003B0}" type="slidenum">
              <a:rPr lang="en-US" smtClean="0"/>
              <a:t>‹#›</a:t>
            </a:fld>
            <a:endParaRPr lang="en-US" dirty="0"/>
          </a:p>
        </p:txBody>
      </p:sp>
    </p:spTree>
    <p:extLst>
      <p:ext uri="{BB962C8B-B14F-4D97-AF65-F5344CB8AC3E}">
        <p14:creationId xmlns:p14="http://schemas.microsoft.com/office/powerpoint/2010/main" val="26903101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B98482-9654-4025-A8B6-45889BE691A6}" type="slidenum">
              <a:rPr lang="en-US" altLang="en-US"/>
              <a:pPr/>
              <a:t>13</a:t>
            </a:fld>
            <a:endParaRPr lang="en-US" altLang="en-US" dirty="0"/>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68172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4C3353-44FC-439A-AAFF-8B6BD44FB9C1}" type="slidenum">
              <a:rPr lang="en-US" altLang="en-US"/>
              <a:pPr/>
              <a:t>14</a:t>
            </a:fld>
            <a:endParaRPr lang="en-US" altLang="en-US" dirty="0"/>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842660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77943D-F927-4160-AE90-584FB65867D2}" type="slidenum">
              <a:rPr lang="en-US" altLang="en-US"/>
              <a:pPr/>
              <a:t>15</a:t>
            </a:fld>
            <a:endParaRPr lang="en-US" altLang="en-US" dirty="0"/>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017341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524D5D-C265-4E23-8FB9-7DD4727F450E}" type="slidenum">
              <a:rPr lang="en-US" altLang="en-US"/>
              <a:pPr/>
              <a:t>17</a:t>
            </a:fld>
            <a:endParaRPr lang="en-US" altLang="en-US" dirty="0"/>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778933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5C39F6-B94A-4991-9F6D-429419AADD34}" type="slidenum">
              <a:rPr lang="en-US" altLang="en-US"/>
              <a:pPr/>
              <a:t>18</a:t>
            </a:fld>
            <a:endParaRPr lang="en-US" altLang="en-US" dirty="0"/>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8338666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2" name="Picture 11" descr="CompTIA_logo.wmf">
            <a:extLst>
              <a:ext uri="{FF2B5EF4-FFF2-40B4-BE49-F238E27FC236}">
                <a16:creationId xmlns:a16="http://schemas.microsoft.com/office/drawing/2014/main"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12317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0" name="Picture 9" descr="CompTIA_logo.wmf">
            <a:extLst>
              <a:ext uri="{FF2B5EF4-FFF2-40B4-BE49-F238E27FC236}">
                <a16:creationId xmlns:a16="http://schemas.microsoft.com/office/drawing/2014/main"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93215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0" name="Picture 9" descr="CompTIA_logo.wmf">
            <a:extLst>
              <a:ext uri="{FF2B5EF4-FFF2-40B4-BE49-F238E27FC236}">
                <a16:creationId xmlns:a16="http://schemas.microsoft.com/office/drawing/2014/main"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id="{34B95CE2-0E56-964F-91A3-2CA6C7BDB8FE}"/>
              </a:ext>
            </a:extLst>
          </p:cNvPr>
          <p:cNvSpPr txBox="1"/>
          <p:nvPr userDrawn="1"/>
        </p:nvSpPr>
        <p:spPr>
          <a:xfrm>
            <a:off x="341925" y="291741"/>
            <a:ext cx="7883768" cy="461665"/>
          </a:xfrm>
          <a:prstGeom prst="rect">
            <a:avLst/>
          </a:prstGeom>
          <a:noFill/>
        </p:spPr>
        <p:txBody>
          <a:bodyPr wrap="square" rtlCol="0">
            <a:spAutoFit/>
          </a:bodyPr>
          <a:lstStyle/>
          <a:p>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37163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6" name="Picture 5" descr="CompTIA_logo.wmf">
            <a:extLst>
              <a:ext uri="{FF2B5EF4-FFF2-40B4-BE49-F238E27FC236}">
                <a16:creationId xmlns:a16="http://schemas.microsoft.com/office/drawing/2014/main"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897320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id="{50A4E754-7F02-4770-8121-961E43A23B05}"/>
              </a:ext>
            </a:extLst>
          </p:cNvPr>
          <p:cNvSpPr txBox="1"/>
          <p:nvPr/>
        </p:nvSpPr>
        <p:spPr>
          <a:xfrm>
            <a:off x="341925" y="291741"/>
            <a:ext cx="7883768" cy="461665"/>
          </a:xfrm>
          <a:prstGeom prst="rect">
            <a:avLst/>
          </a:prstGeom>
          <a:noFill/>
        </p:spPr>
        <p:txBody>
          <a:bodyPr wrap="square" rtlCol="0">
            <a:spAutoFit/>
          </a:bodyPr>
          <a:lstStyle/>
          <a:p>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0" name="Picture 9">
            <a:extLst>
              <a:ext uri="{FF2B5EF4-FFF2-40B4-BE49-F238E27FC236}">
                <a16:creationId xmlns:a16="http://schemas.microsoft.com/office/drawing/2014/main"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id="{40A7918C-164F-B149-AB86-72DB69D2A3B2}"/>
              </a:ext>
            </a:extLst>
          </p:cNvPr>
          <p:cNvSpPr txBox="1"/>
          <p:nvPr userDrawn="1"/>
        </p:nvSpPr>
        <p:spPr>
          <a:xfrm>
            <a:off x="341925" y="291741"/>
            <a:ext cx="7883768" cy="461665"/>
          </a:xfrm>
          <a:prstGeom prst="rect">
            <a:avLst/>
          </a:prstGeom>
          <a:noFill/>
        </p:spPr>
        <p:txBody>
          <a:bodyPr wrap="square" rtlCol="0">
            <a:spAutoFit/>
          </a:bodyPr>
          <a:lstStyle/>
          <a:p>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47683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144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sp>
        <p:nvSpPr>
          <p:cNvPr id="5" name="Slide Number Placeholder 5">
            <a:extLst>
              <a:ext uri="{FF2B5EF4-FFF2-40B4-BE49-F238E27FC236}">
                <a16:creationId xmlns:a16="http://schemas.microsoft.com/office/drawing/2014/main"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3736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sp>
        <p:nvSpPr>
          <p:cNvPr id="6" name="Slide Number Placeholder 5">
            <a:extLst>
              <a:ext uri="{FF2B5EF4-FFF2-40B4-BE49-F238E27FC236}">
                <a16:creationId xmlns:a16="http://schemas.microsoft.com/office/drawing/2014/main"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57936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sp>
        <p:nvSpPr>
          <p:cNvPr id="8" name="Slide Number Placeholder 5">
            <a:extLst>
              <a:ext uri="{FF2B5EF4-FFF2-40B4-BE49-F238E27FC236}">
                <a16:creationId xmlns:a16="http://schemas.microsoft.com/office/drawing/2014/main"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1177493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sp>
        <p:nvSpPr>
          <p:cNvPr id="6" name="Slide Number Placeholder 5">
            <a:extLst>
              <a:ext uri="{FF2B5EF4-FFF2-40B4-BE49-F238E27FC236}">
                <a16:creationId xmlns:a16="http://schemas.microsoft.com/office/drawing/2014/main"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39239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sp>
        <p:nvSpPr>
          <p:cNvPr id="6" name="Slide Number Placeholder 5">
            <a:extLst>
              <a:ext uri="{FF2B5EF4-FFF2-40B4-BE49-F238E27FC236}">
                <a16:creationId xmlns:a16="http://schemas.microsoft.com/office/drawing/2014/main"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75963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4" name="Picture 13" descr="CompTIA_logo.wmf">
            <a:extLst>
              <a:ext uri="{FF2B5EF4-FFF2-40B4-BE49-F238E27FC236}">
                <a16:creationId xmlns:a16="http://schemas.microsoft.com/office/drawing/2014/main"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2387712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sp>
        <p:nvSpPr>
          <p:cNvPr id="5" name="Slide Number Placeholder 5">
            <a:extLst>
              <a:ext uri="{FF2B5EF4-FFF2-40B4-BE49-F238E27FC236}">
                <a16:creationId xmlns:a16="http://schemas.microsoft.com/office/drawing/2014/main"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353952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sp>
        <p:nvSpPr>
          <p:cNvPr id="5" name="Slide Number Placeholder 5">
            <a:extLst>
              <a:ext uri="{FF2B5EF4-FFF2-40B4-BE49-F238E27FC236}">
                <a16:creationId xmlns:a16="http://schemas.microsoft.com/office/drawing/2014/main"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04765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ound Diagonal Corner Rectangle 5">
            <a:extLst>
              <a:ext uri="{FF2B5EF4-FFF2-40B4-BE49-F238E27FC236}">
                <a16:creationId xmlns:a16="http://schemas.microsoft.com/office/drawing/2014/main"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393776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8" name="Picture 7" descr="CompTIA_logo.wmf">
            <a:extLst>
              <a:ext uri="{FF2B5EF4-FFF2-40B4-BE49-F238E27FC236}">
                <a16:creationId xmlns:a16="http://schemas.microsoft.com/office/drawing/2014/main"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350888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8" name="Picture 7" descr="CompTIA_logo.wmf">
            <a:extLst>
              <a:ext uri="{FF2B5EF4-FFF2-40B4-BE49-F238E27FC236}">
                <a16:creationId xmlns:a16="http://schemas.microsoft.com/office/drawing/2014/main"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381377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2" name="Picture 11" descr="CompTIA_logo.wmf">
            <a:extLst>
              <a:ext uri="{FF2B5EF4-FFF2-40B4-BE49-F238E27FC236}">
                <a16:creationId xmlns:a16="http://schemas.microsoft.com/office/drawing/2014/main"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id="{DB3E63F8-33D9-BE4A-A84B-93A628628D2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36147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5" name="Picture 14" descr="CompTIA_logo.wmf">
            <a:extLst>
              <a:ext uri="{FF2B5EF4-FFF2-40B4-BE49-F238E27FC236}">
                <a16:creationId xmlns:a16="http://schemas.microsoft.com/office/drawing/2014/main"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id="{9D5CEE60-2C88-9E49-B28B-58454BEF351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68919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0" name="Picture 9" descr="CompTIA_logo.wmf">
            <a:extLst>
              <a:ext uri="{FF2B5EF4-FFF2-40B4-BE49-F238E27FC236}">
                <a16:creationId xmlns:a16="http://schemas.microsoft.com/office/drawing/2014/main"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80013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2" name="Picture 11" descr="CompTIA_logo.wmf">
            <a:extLst>
              <a:ext uri="{FF2B5EF4-FFF2-40B4-BE49-F238E27FC236}">
                <a16:creationId xmlns:a16="http://schemas.microsoft.com/office/drawing/2014/main"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id="{2A7E3B64-90B7-7849-9847-8B6319B6F077}"/>
              </a:ext>
            </a:extLst>
          </p:cNvPr>
          <p:cNvSpPr txBox="1"/>
          <p:nvPr userDrawn="1"/>
        </p:nvSpPr>
        <p:spPr>
          <a:xfrm>
            <a:off x="341925" y="291741"/>
            <a:ext cx="7883768" cy="461665"/>
          </a:xfrm>
          <a:prstGeom prst="rect">
            <a:avLst/>
          </a:prstGeom>
          <a:noFill/>
        </p:spPr>
        <p:txBody>
          <a:bodyPr wrap="square" rtlCol="0">
            <a:spAutoFit/>
          </a:bodyPr>
          <a:lstStyle/>
          <a:p>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31874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82401184"/>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 id="2147483835" r:id="rId18"/>
    <p:sldLayoutId id="2147483836" r:id="rId19"/>
    <p:sldLayoutId id="2147483837" r:id="rId20"/>
    <p:sldLayoutId id="2147483838" r:id="rId21"/>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Monitoring and Controlling Procurements</a:t>
            </a:r>
          </a:p>
        </p:txBody>
      </p:sp>
      <p:sp>
        <p:nvSpPr>
          <p:cNvPr id="2" name="Slide Number Placeholder 1"/>
          <p:cNvSpPr>
            <a:spLocks noGrp="1"/>
          </p:cNvSpPr>
          <p:nvPr>
            <p:ph type="sldNum" sz="quarter" idx="4"/>
          </p:nvPr>
        </p:nvSpPr>
        <p:spPr/>
        <p:txBody>
          <a:bodyPr/>
          <a:lstStyle/>
          <a:p>
            <a:fld id="{A8160BDD-7155-D744-B749-9730458604AD}" type="slidenum">
              <a:rPr lang="en-US" smtClean="0"/>
              <a:t>1</a:t>
            </a:fld>
            <a:endParaRPr lang="en-US" dirty="0"/>
          </a:p>
        </p:txBody>
      </p:sp>
      <p:sp>
        <p:nvSpPr>
          <p:cNvPr id="3" name="Content Placeholder 2"/>
          <p:cNvSpPr>
            <a:spLocks noGrp="1"/>
          </p:cNvSpPr>
          <p:nvPr>
            <p:ph idx="1"/>
          </p:nvPr>
        </p:nvSpPr>
        <p:spPr/>
        <p:txBody>
          <a:bodyPr/>
          <a:lstStyle/>
          <a:p>
            <a:r>
              <a:rPr lang="en-US" dirty="0"/>
              <a:t>Monitor and Control Vendors and Procurements</a:t>
            </a:r>
          </a:p>
          <a:p>
            <a:r>
              <a:rPr lang="en-US" dirty="0"/>
              <a:t>Handle Legal Issues</a:t>
            </a:r>
          </a:p>
        </p:txBody>
      </p:sp>
    </p:spTree>
    <p:extLst>
      <p:ext uri="{BB962C8B-B14F-4D97-AF65-F5344CB8AC3E}">
        <p14:creationId xmlns:p14="http://schemas.microsoft.com/office/powerpoint/2010/main" val="356983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en-US" dirty="0"/>
              <a:t>The Records Management System</a:t>
            </a:r>
          </a:p>
        </p:txBody>
      </p:sp>
      <p:sp>
        <p:nvSpPr>
          <p:cNvPr id="2" name="Slide Number Placeholder 1"/>
          <p:cNvSpPr>
            <a:spLocks noGrp="1"/>
          </p:cNvSpPr>
          <p:nvPr>
            <p:ph type="sldNum" sz="quarter" idx="4"/>
          </p:nvPr>
        </p:nvSpPr>
        <p:spPr/>
        <p:txBody>
          <a:bodyPr/>
          <a:lstStyle/>
          <a:p>
            <a:fld id="{A8160BDD-7155-D744-B749-9730458604AD}" type="slidenum">
              <a:rPr lang="en-US" smtClean="0"/>
              <a:t>10</a:t>
            </a:fld>
            <a:endParaRPr lang="en-US" dirty="0"/>
          </a:p>
        </p:txBody>
      </p:sp>
      <p:sp>
        <p:nvSpPr>
          <p:cNvPr id="176131" name="Rectangle 3"/>
          <p:cNvSpPr>
            <a:spLocks noGrp="1" noChangeArrowheads="1"/>
          </p:cNvSpPr>
          <p:nvPr>
            <p:ph idx="1"/>
          </p:nvPr>
        </p:nvSpPr>
        <p:spPr/>
        <p:txBody>
          <a:bodyPr/>
          <a:lstStyle/>
          <a:p>
            <a:r>
              <a:rPr lang="en-US" altLang="en-US" dirty="0"/>
              <a:t>A software application that is used to generate, track, and retrieve documents and for correspondence purposes.</a:t>
            </a:r>
          </a:p>
          <a:p>
            <a:r>
              <a:rPr lang="en-US" altLang="en-US" dirty="0"/>
              <a:t>Use to manage the project vendors, procurements, and contract documentation.</a:t>
            </a:r>
          </a:p>
          <a:p>
            <a:r>
              <a:rPr lang="en-US" altLang="en-US" dirty="0"/>
              <a:t>Contains the processes, control functions, and automation tools.</a:t>
            </a:r>
          </a:p>
          <a:p>
            <a:r>
              <a:rPr lang="en-US" altLang="en-US" dirty="0"/>
              <a:t>A subsystem of the PMIS.</a:t>
            </a:r>
          </a:p>
        </p:txBody>
      </p:sp>
      <p:pic>
        <p:nvPicPr>
          <p:cNvPr id="6" name="Picture 5" descr="... of installing the document capture system in your organisation"/>
          <p:cNvPicPr>
            <a:picLocks noChangeAspect="1"/>
          </p:cNvPicPr>
          <p:nvPr/>
        </p:nvPicPr>
        <p:blipFill>
          <a:blip r:embed="rId2"/>
          <a:stretch>
            <a:fillRect/>
          </a:stretch>
        </p:blipFill>
        <p:spPr>
          <a:xfrm>
            <a:off x="3937047" y="2895600"/>
            <a:ext cx="4267200" cy="3200400"/>
          </a:xfrm>
          <a:prstGeom prst="rect">
            <a:avLst/>
          </a:prstGeom>
        </p:spPr>
      </p:pic>
    </p:spTree>
    <p:extLst>
      <p:ext uri="{BB962C8B-B14F-4D97-AF65-F5344CB8AC3E}">
        <p14:creationId xmlns:p14="http://schemas.microsoft.com/office/powerpoint/2010/main" val="2910362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Guidelines for Monitoring and Controlling Procurements</a:t>
            </a:r>
          </a:p>
        </p:txBody>
      </p:sp>
      <p:sp>
        <p:nvSpPr>
          <p:cNvPr id="2" name="Slide Number Placeholder 1"/>
          <p:cNvSpPr>
            <a:spLocks noGrp="1"/>
          </p:cNvSpPr>
          <p:nvPr>
            <p:ph type="sldNum" sz="quarter" idx="4"/>
          </p:nvPr>
        </p:nvSpPr>
        <p:spPr/>
        <p:txBody>
          <a:bodyPr/>
          <a:lstStyle/>
          <a:p>
            <a:fld id="{A8160BDD-7155-D744-B749-9730458604AD}" type="slidenum">
              <a:rPr lang="en-US" smtClean="0"/>
              <a:pPr/>
              <a:t>11</a:t>
            </a:fld>
            <a:endParaRPr lang="en-US" dirty="0"/>
          </a:p>
        </p:txBody>
      </p:sp>
      <p:sp>
        <p:nvSpPr>
          <p:cNvPr id="4" name="Content Placeholder 3"/>
          <p:cNvSpPr>
            <a:spLocks noGrp="1"/>
          </p:cNvSpPr>
          <p:nvPr>
            <p:ph idx="1"/>
          </p:nvPr>
        </p:nvSpPr>
        <p:spPr/>
        <p:txBody>
          <a:bodyPr/>
          <a:lstStyle/>
          <a:p>
            <a:r>
              <a:rPr lang="en-US" altLang="en-US" dirty="0"/>
              <a:t>Index and store all contract correspondence for ease of retrieval.</a:t>
            </a:r>
          </a:p>
          <a:p>
            <a:r>
              <a:rPr lang="en-US" altLang="en-US" dirty="0"/>
              <a:t>Develop and implement an effective contract change control system.</a:t>
            </a:r>
          </a:p>
          <a:p>
            <a:r>
              <a:rPr lang="en-US" altLang="en-US" dirty="0"/>
              <a:t>Evaluate the risk of each contract change request.</a:t>
            </a:r>
          </a:p>
          <a:p>
            <a:r>
              <a:rPr lang="en-US" altLang="en-US" dirty="0"/>
              <a:t>Document all contract changes; incorporate them into the project plan.</a:t>
            </a:r>
          </a:p>
          <a:p>
            <a:r>
              <a:rPr lang="en-US" altLang="en-US" dirty="0"/>
              <a:t>Develop and implement an effective performance reporting system for the vendor.</a:t>
            </a:r>
          </a:p>
          <a:p>
            <a:r>
              <a:rPr lang="en-US" altLang="en-US" dirty="0"/>
              <a:t>Address performance reporting specifications imposed on the vendor.</a:t>
            </a:r>
          </a:p>
          <a:p>
            <a:r>
              <a:rPr lang="en-US" altLang="en-US" dirty="0"/>
              <a:t>Set performance milestones to monitor project progress.</a:t>
            </a:r>
          </a:p>
          <a:p>
            <a:r>
              <a:rPr lang="en-US" altLang="en-US" dirty="0"/>
              <a:t>Conduct site visits to determine how the vendor’s work is progressing.</a:t>
            </a:r>
          </a:p>
          <a:p>
            <a:r>
              <a:rPr lang="en-US" altLang="en-US" dirty="0"/>
              <a:t>Verify that the objectives of the project are being met.</a:t>
            </a:r>
          </a:p>
          <a:p>
            <a:r>
              <a:rPr lang="en-US" altLang="en-US" dirty="0"/>
              <a:t>Approve submitted invoices for payment in accordance with the contract and the project's payment system.</a:t>
            </a:r>
          </a:p>
        </p:txBody>
      </p:sp>
    </p:spTree>
    <p:extLst>
      <p:ext uri="{BB962C8B-B14F-4D97-AF65-F5344CB8AC3E}">
        <p14:creationId xmlns:p14="http://schemas.microsoft.com/office/powerpoint/2010/main" val="2392769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7DED44-6699-4E08-8198-172BE9FE572D}"/>
              </a:ext>
            </a:extLst>
          </p:cNvPr>
          <p:cNvSpPr>
            <a:spLocks noGrp="1"/>
          </p:cNvSpPr>
          <p:nvPr>
            <p:ph type="body" sz="quarter" idx="13"/>
          </p:nvPr>
        </p:nvSpPr>
        <p:spPr/>
        <p:txBody>
          <a:bodyPr/>
          <a:lstStyle/>
          <a:p>
            <a:r>
              <a:rPr lang="en-US" dirty="0"/>
              <a:t>Monitoring and Controlling Procurements</a:t>
            </a:r>
          </a:p>
        </p:txBody>
      </p:sp>
      <p:sp>
        <p:nvSpPr>
          <p:cNvPr id="3" name="Slide Number Placeholder 2">
            <a:extLst>
              <a:ext uri="{FF2B5EF4-FFF2-40B4-BE49-F238E27FC236}">
                <a16:creationId xmlns:a16="http://schemas.microsoft.com/office/drawing/2014/main" id="{D82F4159-E23D-4784-AAA2-8E5F4A1C6403}"/>
              </a:ext>
            </a:extLst>
          </p:cNvPr>
          <p:cNvSpPr>
            <a:spLocks noGrp="1"/>
          </p:cNvSpPr>
          <p:nvPr>
            <p:ph type="sldNum" sz="quarter" idx="4"/>
          </p:nvPr>
        </p:nvSpPr>
        <p:spPr/>
        <p:txBody>
          <a:bodyPr/>
          <a:lstStyle/>
          <a:p>
            <a:fld id="{2066355A-084C-D24E-9AD2-7E4FC41EA627}" type="slidenum">
              <a:rPr lang="en-US" smtClean="0"/>
              <a:pPr/>
              <a:t>12</a:t>
            </a:fld>
            <a:endParaRPr lang="en-US" dirty="0"/>
          </a:p>
        </p:txBody>
      </p:sp>
    </p:spTree>
    <p:extLst>
      <p:ext uri="{BB962C8B-B14F-4D97-AF65-F5344CB8AC3E}">
        <p14:creationId xmlns:p14="http://schemas.microsoft.com/office/powerpoint/2010/main" val="4138858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9236" name="Group 36"/>
          <p:cNvGraphicFramePr>
            <a:graphicFrameLocks noGrp="1"/>
          </p:cNvGraphicFramePr>
          <p:nvPr>
            <p:extLst>
              <p:ext uri="{D42A27DB-BD31-4B8C-83A1-F6EECF244321}">
                <p14:modId xmlns:p14="http://schemas.microsoft.com/office/powerpoint/2010/main" val="1764896585"/>
              </p:ext>
            </p:extLst>
          </p:nvPr>
        </p:nvGraphicFramePr>
        <p:xfrm>
          <a:off x="525463" y="2072640"/>
          <a:ext cx="8089900" cy="3261360"/>
        </p:xfrm>
        <a:graphic>
          <a:graphicData uri="http://schemas.openxmlformats.org/drawingml/2006/table">
            <a:tbl>
              <a:tblPr/>
              <a:tblGrid>
                <a:gridCol w="2293937">
                  <a:extLst>
                    <a:ext uri="{9D8B030D-6E8A-4147-A177-3AD203B41FA5}">
                      <a16:colId xmlns:a16="http://schemas.microsoft.com/office/drawing/2014/main" val="3521627785"/>
                    </a:ext>
                  </a:extLst>
                </a:gridCol>
                <a:gridCol w="5795963">
                  <a:extLst>
                    <a:ext uri="{9D8B030D-6E8A-4147-A177-3AD203B41FA5}">
                      <a16:colId xmlns:a16="http://schemas.microsoft.com/office/drawing/2014/main" val="2371770590"/>
                    </a:ext>
                  </a:extLst>
                </a:gridCol>
              </a:tblGrid>
              <a:tr h="457200">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Change</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Description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932755661"/>
                  </a:ext>
                </a:extLst>
              </a:tr>
              <a:tr h="381000">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Administrative changes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These are the nonsubstantive and most common changes to the way the contract is administered.</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836808943"/>
                  </a:ext>
                </a:extLst>
              </a:tr>
              <a:tr h="381000">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Contract modification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This is a substantive change to the contract requirements such as a new deadline or a change to the product requirements.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26306069"/>
                  </a:ext>
                </a:extLst>
              </a:tr>
              <a:tr h="381000">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Supplemental agreement</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This is an additional agreement related to the contract but negotiated separately.</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023667557"/>
                  </a:ext>
                </a:extLst>
              </a:tr>
              <a:tr h="381000">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Constructive changes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These are changes that the buyer may have caused through action or inaction.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627555671"/>
                  </a:ext>
                </a:extLst>
              </a:tr>
              <a:tr h="381000">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Termination of contract</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A contract may be terminated due to vendor default or for customer convenience. Defaults are due to nonperformance, such as late deliveries and poor quality, or nonperformance of some or all project requirements.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424970652"/>
                  </a:ext>
                </a:extLst>
              </a:tr>
            </a:tbl>
          </a:graphicData>
        </a:graphic>
      </p:graphicFrame>
      <p:sp>
        <p:nvSpPr>
          <p:cNvPr id="179225" name="Rectangle 25"/>
          <p:cNvSpPr>
            <a:spLocks noGrp="1" noChangeArrowheads="1"/>
          </p:cNvSpPr>
          <p:nvPr>
            <p:ph type="title"/>
          </p:nvPr>
        </p:nvSpPr>
        <p:spPr>
          <a:noFill/>
          <a:ln/>
        </p:spPr>
        <p:txBody>
          <a:bodyPr/>
          <a:lstStyle/>
          <a:p>
            <a:r>
              <a:rPr lang="en-US" altLang="en-US" dirty="0"/>
              <a:t>Changes to Contract Terms</a:t>
            </a:r>
          </a:p>
        </p:txBody>
      </p:sp>
      <p:sp>
        <p:nvSpPr>
          <p:cNvPr id="2" name="Slide Number Placeholder 1"/>
          <p:cNvSpPr>
            <a:spLocks noGrp="1"/>
          </p:cNvSpPr>
          <p:nvPr>
            <p:ph type="sldNum" sz="quarter" idx="4"/>
          </p:nvPr>
        </p:nvSpPr>
        <p:spPr/>
        <p:txBody>
          <a:bodyPr/>
          <a:lstStyle/>
          <a:p>
            <a:fld id="{A8160BDD-7155-D744-B749-9730458604AD}" type="slidenum">
              <a:rPr lang="en-US" smtClean="0"/>
              <a:t>13</a:t>
            </a:fld>
            <a:endParaRPr lang="en-US" dirty="0"/>
          </a:p>
        </p:txBody>
      </p:sp>
    </p:spTree>
    <p:extLst>
      <p:ext uri="{BB962C8B-B14F-4D97-AF65-F5344CB8AC3E}">
        <p14:creationId xmlns:p14="http://schemas.microsoft.com/office/powerpoint/2010/main" val="3998381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67" name="Rectangle 19"/>
          <p:cNvSpPr>
            <a:spLocks noGrp="1" noChangeArrowheads="1"/>
          </p:cNvSpPr>
          <p:nvPr>
            <p:ph type="title"/>
          </p:nvPr>
        </p:nvSpPr>
        <p:spPr>
          <a:noFill/>
          <a:ln/>
        </p:spPr>
        <p:txBody>
          <a:bodyPr/>
          <a:lstStyle/>
          <a:p>
            <a:r>
              <a:rPr lang="en-US" altLang="en-US" dirty="0"/>
              <a:t>Legal Concepts</a:t>
            </a:r>
          </a:p>
        </p:txBody>
      </p:sp>
      <p:graphicFrame>
        <p:nvGraphicFramePr>
          <p:cNvPr id="181250" name="Group 2"/>
          <p:cNvGraphicFramePr>
            <a:graphicFrameLocks noGrp="1"/>
          </p:cNvGraphicFramePr>
          <p:nvPr>
            <p:ph idx="1"/>
            <p:extLst>
              <p:ext uri="{D42A27DB-BD31-4B8C-83A1-F6EECF244321}">
                <p14:modId xmlns:p14="http://schemas.microsoft.com/office/powerpoint/2010/main" val="122798968"/>
              </p:ext>
            </p:extLst>
          </p:nvPr>
        </p:nvGraphicFramePr>
        <p:xfrm>
          <a:off x="341313" y="1306513"/>
          <a:ext cx="8461375" cy="4782821"/>
        </p:xfrm>
        <a:graphic>
          <a:graphicData uri="http://schemas.openxmlformats.org/drawingml/2006/table">
            <a:tbl>
              <a:tblPr/>
              <a:tblGrid>
                <a:gridCol w="2128401">
                  <a:extLst>
                    <a:ext uri="{9D8B030D-6E8A-4147-A177-3AD203B41FA5}">
                      <a16:colId xmlns:a16="http://schemas.microsoft.com/office/drawing/2014/main" val="828036721"/>
                    </a:ext>
                  </a:extLst>
                </a:gridCol>
                <a:gridCol w="6332974">
                  <a:extLst>
                    <a:ext uri="{9D8B030D-6E8A-4147-A177-3AD203B41FA5}">
                      <a16:colId xmlns:a16="http://schemas.microsoft.com/office/drawing/2014/main" val="1479024984"/>
                    </a:ext>
                  </a:extLst>
                </a:gridCol>
              </a:tblGrid>
              <a:tr h="419100">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Legal Issue</a:t>
                      </a:r>
                    </a:p>
                  </a:txBody>
                  <a:tcPr marL="92386" marR="9238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Description</a:t>
                      </a:r>
                    </a:p>
                  </a:txBody>
                  <a:tcPr marL="92386" marR="9238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514898477"/>
                  </a:ext>
                </a:extLst>
              </a:tr>
              <a:tr h="795338">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Warranty</a:t>
                      </a:r>
                    </a:p>
                  </a:txBody>
                  <a:tcPr marL="92386" marR="9238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A promise, explicit or implied, that goods or services will meet a pre-determined standard. The standard may cover reliability, fitness for use, and safety.</a:t>
                      </a:r>
                    </a:p>
                  </a:txBody>
                  <a:tcPr marL="92386" marR="9238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70264533"/>
                  </a:ext>
                </a:extLst>
              </a:tr>
              <a:tr h="500063">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Waiver</a:t>
                      </a:r>
                    </a:p>
                  </a:txBody>
                  <a:tcPr marL="92386" marR="9238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The giving up of a contract right, even inadvertently.</a:t>
                      </a:r>
                    </a:p>
                  </a:txBody>
                  <a:tcPr marL="92386" marR="9238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679585596"/>
                  </a:ext>
                </a:extLst>
              </a:tr>
              <a:tr h="660400">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Breach of contract</a:t>
                      </a:r>
                    </a:p>
                  </a:txBody>
                  <a:tcPr marL="92386" marR="9238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Failure to meet some or all of the obligations of a contract. It may result in damages paid to the injured party, litigation, or other ramifications.</a:t>
                      </a:r>
                    </a:p>
                  </a:txBody>
                  <a:tcPr marL="92386" marR="9238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766872413"/>
                  </a:ext>
                </a:extLst>
              </a:tr>
              <a:tr h="660400">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Non-Disclosure Agreement (NDA)</a:t>
                      </a:r>
                    </a:p>
                  </a:txBody>
                  <a:tcPr marL="92386" marR="9238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A legal contract that outlines confidential material, information, or knowledge that two parties wish to share only with each other and protects this information from being shared with other parties.</a:t>
                      </a:r>
                    </a:p>
                  </a:txBody>
                  <a:tcPr marL="92386" marR="9238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61213966"/>
                  </a:ext>
                </a:extLst>
              </a:tr>
              <a:tr h="660400">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Cease and Desist (C&amp;D) letter</a:t>
                      </a:r>
                    </a:p>
                  </a:txBody>
                  <a:tcPr marL="92386" marR="9238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A letter sent to an individual or a business to stop (cease) allegedly illegal activities and to not undertake them again (desist). Often used as a warning of impending legal action if it is ignored.</a:t>
                      </a:r>
                    </a:p>
                  </a:txBody>
                  <a:tcPr marL="92386" marR="9238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616122830"/>
                  </a:ext>
                </a:extLst>
              </a:tr>
              <a:tr h="660400">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Letter of Intent</a:t>
                      </a:r>
                    </a:p>
                  </a:txBody>
                  <a:tcPr marL="92386" marR="9238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A document that outlines an agreement between two parties before the agreement is finalized. Sometimes used to highlight fundamental terms of an agreement before potentially expensive legal negotiations are begun, or to indicate that the parties have begun negotiations.</a:t>
                      </a:r>
                    </a:p>
                  </a:txBody>
                  <a:tcPr marL="92386" marR="9238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889366696"/>
                  </a:ext>
                </a:extLst>
              </a:tr>
            </a:tbl>
          </a:graphicData>
        </a:graphic>
      </p:graphicFrame>
      <p:sp>
        <p:nvSpPr>
          <p:cNvPr id="2" name="Slide Number Placeholder 1">
            <a:extLst>
              <a:ext uri="{FF2B5EF4-FFF2-40B4-BE49-F238E27FC236}">
                <a16:creationId xmlns:a16="http://schemas.microsoft.com/office/drawing/2014/main" id="{5CE678C5-14F2-405F-81B3-3488BCAED3B6}"/>
              </a:ext>
            </a:extLst>
          </p:cNvPr>
          <p:cNvSpPr>
            <a:spLocks noGrp="1"/>
          </p:cNvSpPr>
          <p:nvPr>
            <p:ph type="sldNum" sz="quarter" idx="4"/>
          </p:nvPr>
        </p:nvSpPr>
        <p:spPr/>
        <p:txBody>
          <a:bodyPr/>
          <a:lstStyle/>
          <a:p>
            <a:fld id="{2066355A-084C-D24E-9AD2-7E4FC41EA627}" type="slidenum">
              <a:rPr lang="en-US" smtClean="0"/>
              <a:pPr/>
              <a:t>14</a:t>
            </a:fld>
            <a:endParaRPr lang="en-US" dirty="0"/>
          </a:p>
        </p:txBody>
      </p:sp>
    </p:spTree>
    <p:extLst>
      <p:ext uri="{BB962C8B-B14F-4D97-AF65-F5344CB8AC3E}">
        <p14:creationId xmlns:p14="http://schemas.microsoft.com/office/powerpoint/2010/main" val="4181245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2" name="Rectangle 22"/>
          <p:cNvSpPr>
            <a:spLocks noGrp="1" noChangeArrowheads="1"/>
          </p:cNvSpPr>
          <p:nvPr>
            <p:ph type="title"/>
          </p:nvPr>
        </p:nvSpPr>
        <p:spPr>
          <a:noFill/>
          <a:ln/>
        </p:spPr>
        <p:txBody>
          <a:bodyPr/>
          <a:lstStyle/>
          <a:p>
            <a:r>
              <a:rPr lang="en-US" altLang="en-US" dirty="0"/>
              <a:t>Types of Warranties</a:t>
            </a:r>
          </a:p>
        </p:txBody>
      </p:sp>
      <p:graphicFrame>
        <p:nvGraphicFramePr>
          <p:cNvPr id="266242" name="Group 2"/>
          <p:cNvGraphicFramePr>
            <a:graphicFrameLocks noGrp="1"/>
          </p:cNvGraphicFramePr>
          <p:nvPr>
            <p:ph idx="1"/>
            <p:extLst>
              <p:ext uri="{D42A27DB-BD31-4B8C-83A1-F6EECF244321}">
                <p14:modId xmlns:p14="http://schemas.microsoft.com/office/powerpoint/2010/main" val="3214808675"/>
              </p:ext>
            </p:extLst>
          </p:nvPr>
        </p:nvGraphicFramePr>
        <p:xfrm>
          <a:off x="341313" y="1306513"/>
          <a:ext cx="8461375" cy="3090864"/>
        </p:xfrm>
        <a:graphic>
          <a:graphicData uri="http://schemas.openxmlformats.org/drawingml/2006/table">
            <a:tbl>
              <a:tblPr/>
              <a:tblGrid>
                <a:gridCol w="2389555">
                  <a:extLst>
                    <a:ext uri="{9D8B030D-6E8A-4147-A177-3AD203B41FA5}">
                      <a16:colId xmlns:a16="http://schemas.microsoft.com/office/drawing/2014/main" val="1079243794"/>
                    </a:ext>
                  </a:extLst>
                </a:gridCol>
                <a:gridCol w="6071820">
                  <a:extLst>
                    <a:ext uri="{9D8B030D-6E8A-4147-A177-3AD203B41FA5}">
                      <a16:colId xmlns:a16="http://schemas.microsoft.com/office/drawing/2014/main" val="4259266157"/>
                    </a:ext>
                  </a:extLst>
                </a:gridCol>
              </a:tblGrid>
              <a:tr h="544513">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Type of Warranty</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Description</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924978967"/>
                  </a:ext>
                </a:extLst>
              </a:tr>
              <a:tr h="796925">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Express warranty</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If the predetermined standard for quality or performance is specified, either in a formal warranty or in the manufacturer's description of the product, it is considered an express warranty.</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774484718"/>
                  </a:ext>
                </a:extLst>
              </a:tr>
              <a:tr h="56515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Implied warranty</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If the predetermined standard for quality or performance exists but is not specified, it is considered an implied warranty.</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81233712"/>
                  </a:ext>
                </a:extLst>
              </a:tr>
              <a:tr h="573088">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Warranties of merchantability</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Implied warranties that require goods to be fit for ordinary usage. Any sale of an item is subject to warranties of merchantability.</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45658488"/>
                  </a:ext>
                </a:extLst>
              </a:tr>
              <a:tr h="611188">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Warranties of fitness for purpose</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Implied warranties that require goods to be fit for the usage that was intended by the buyer.</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62829131"/>
                  </a:ext>
                </a:extLst>
              </a:tr>
            </a:tbl>
          </a:graphicData>
        </a:graphic>
      </p:graphicFrame>
      <p:sp>
        <p:nvSpPr>
          <p:cNvPr id="2" name="Slide Number Placeholder 1">
            <a:extLst>
              <a:ext uri="{FF2B5EF4-FFF2-40B4-BE49-F238E27FC236}">
                <a16:creationId xmlns:a16="http://schemas.microsoft.com/office/drawing/2014/main" id="{3ACB211D-B094-4BA3-B1D4-64118E9C800C}"/>
              </a:ext>
            </a:extLst>
          </p:cNvPr>
          <p:cNvSpPr>
            <a:spLocks noGrp="1"/>
          </p:cNvSpPr>
          <p:nvPr>
            <p:ph type="sldNum" sz="quarter" idx="4"/>
          </p:nvPr>
        </p:nvSpPr>
        <p:spPr/>
        <p:txBody>
          <a:bodyPr/>
          <a:lstStyle/>
          <a:p>
            <a:fld id="{2066355A-084C-D24E-9AD2-7E4FC41EA627}" type="slidenum">
              <a:rPr lang="en-US" smtClean="0"/>
              <a:pPr/>
              <a:t>15</a:t>
            </a:fld>
            <a:endParaRPr lang="en-US" dirty="0"/>
          </a:p>
        </p:txBody>
      </p:sp>
    </p:spTree>
    <p:extLst>
      <p:ext uri="{BB962C8B-B14F-4D97-AF65-F5344CB8AC3E}">
        <p14:creationId xmlns:p14="http://schemas.microsoft.com/office/powerpoint/2010/main" val="2754864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title"/>
          </p:nvPr>
        </p:nvSpPr>
        <p:spPr/>
        <p:txBody>
          <a:bodyPr/>
          <a:lstStyle/>
          <a:p>
            <a:r>
              <a:rPr lang="en-US" altLang="en-US" dirty="0"/>
              <a:t>Types of Waivers</a:t>
            </a:r>
          </a:p>
        </p:txBody>
      </p:sp>
      <p:sp>
        <p:nvSpPr>
          <p:cNvPr id="2" name="Slide Number Placeholder 1"/>
          <p:cNvSpPr>
            <a:spLocks noGrp="1"/>
          </p:cNvSpPr>
          <p:nvPr>
            <p:ph type="sldNum" sz="quarter" idx="4"/>
          </p:nvPr>
        </p:nvSpPr>
        <p:spPr/>
        <p:txBody>
          <a:bodyPr/>
          <a:lstStyle/>
          <a:p>
            <a:fld id="{A8160BDD-7155-D744-B749-9730458604AD}" type="slidenum">
              <a:rPr lang="en-US" smtClean="0"/>
              <a:pPr/>
              <a:t>16</a:t>
            </a:fld>
            <a:endParaRPr lang="en-US" dirty="0"/>
          </a:p>
        </p:txBody>
      </p:sp>
      <p:sp>
        <p:nvSpPr>
          <p:cNvPr id="183298" name="Rectangle 2"/>
          <p:cNvSpPr>
            <a:spLocks noGrp="1" noChangeArrowheads="1"/>
          </p:cNvSpPr>
          <p:nvPr>
            <p:ph idx="1"/>
          </p:nvPr>
        </p:nvSpPr>
        <p:spPr/>
        <p:txBody>
          <a:bodyPr/>
          <a:lstStyle/>
          <a:p>
            <a:r>
              <a:rPr lang="en-US" altLang="en-US" dirty="0"/>
              <a:t>Inadvertently waiving contract rights includes:</a:t>
            </a:r>
          </a:p>
          <a:p>
            <a:pPr lvl="1"/>
            <a:r>
              <a:rPr lang="en-US" altLang="en-US" dirty="0"/>
              <a:t>Accepting a product that fails to meet quality or performance standards.</a:t>
            </a:r>
          </a:p>
          <a:p>
            <a:pPr lvl="1"/>
            <a:r>
              <a:rPr lang="en-US" altLang="en-US" dirty="0"/>
              <a:t>Accepting late deliveries.</a:t>
            </a:r>
          </a:p>
          <a:p>
            <a:pPr lvl="1"/>
            <a:r>
              <a:rPr lang="en-US" altLang="en-US" dirty="0"/>
              <a:t>Overlooking nonconformance to contractual obligations.</a:t>
            </a:r>
          </a:p>
          <a:p>
            <a:r>
              <a:rPr lang="en-US" altLang="en-US" dirty="0"/>
              <a:t>To protect against losses incurred by an inadvertent waiver of contract rights, some contracts are written to specifically exclude the possibility of waiving a specified right.</a:t>
            </a:r>
          </a:p>
        </p:txBody>
      </p:sp>
      <p:pic>
        <p:nvPicPr>
          <p:cNvPr id="4" name="Picture 4" descr="generic-meeting-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878" y="3657600"/>
            <a:ext cx="360224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5019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2" name="Rectangle 22"/>
          <p:cNvSpPr>
            <a:spLocks noGrp="1" noChangeArrowheads="1"/>
          </p:cNvSpPr>
          <p:nvPr>
            <p:ph type="title"/>
          </p:nvPr>
        </p:nvSpPr>
        <p:spPr>
          <a:noFill/>
          <a:ln/>
        </p:spPr>
        <p:txBody>
          <a:bodyPr/>
          <a:lstStyle/>
          <a:p>
            <a:r>
              <a:rPr lang="en-US" altLang="en-US" dirty="0"/>
              <a:t>Types of Breaches of Contract</a:t>
            </a:r>
          </a:p>
        </p:txBody>
      </p:sp>
      <p:sp>
        <p:nvSpPr>
          <p:cNvPr id="2" name="Slide Number Placeholder 1">
            <a:extLst>
              <a:ext uri="{FF2B5EF4-FFF2-40B4-BE49-F238E27FC236}">
                <a16:creationId xmlns:a16="http://schemas.microsoft.com/office/drawing/2014/main" id="{B5F41707-E504-46B2-B121-9910F2388178}"/>
              </a:ext>
            </a:extLst>
          </p:cNvPr>
          <p:cNvSpPr>
            <a:spLocks noGrp="1"/>
          </p:cNvSpPr>
          <p:nvPr>
            <p:ph type="sldNum" sz="quarter" idx="4"/>
          </p:nvPr>
        </p:nvSpPr>
        <p:spPr/>
        <p:txBody>
          <a:bodyPr/>
          <a:lstStyle/>
          <a:p>
            <a:fld id="{A8160BDD-7155-D744-B749-9730458604AD}" type="slidenum">
              <a:rPr lang="en-US" smtClean="0"/>
              <a:pPr/>
              <a:t>17</a:t>
            </a:fld>
            <a:endParaRPr lang="en-US" dirty="0"/>
          </a:p>
        </p:txBody>
      </p:sp>
      <p:graphicFrame>
        <p:nvGraphicFramePr>
          <p:cNvPr id="184322" name="Group 2"/>
          <p:cNvGraphicFramePr>
            <a:graphicFrameLocks noGrp="1"/>
          </p:cNvGraphicFramePr>
          <p:nvPr>
            <p:ph idx="1"/>
            <p:extLst>
              <p:ext uri="{D42A27DB-BD31-4B8C-83A1-F6EECF244321}">
                <p14:modId xmlns:p14="http://schemas.microsoft.com/office/powerpoint/2010/main" val="3704125257"/>
              </p:ext>
            </p:extLst>
          </p:nvPr>
        </p:nvGraphicFramePr>
        <p:xfrm>
          <a:off x="341313" y="1306513"/>
          <a:ext cx="8462293" cy="3370264"/>
        </p:xfrm>
        <a:graphic>
          <a:graphicData uri="http://schemas.openxmlformats.org/drawingml/2006/table">
            <a:tbl>
              <a:tblPr/>
              <a:tblGrid>
                <a:gridCol w="1960497">
                  <a:extLst>
                    <a:ext uri="{9D8B030D-6E8A-4147-A177-3AD203B41FA5}">
                      <a16:colId xmlns:a16="http://schemas.microsoft.com/office/drawing/2014/main" val="3397482577"/>
                    </a:ext>
                  </a:extLst>
                </a:gridCol>
                <a:gridCol w="6501796">
                  <a:extLst>
                    <a:ext uri="{9D8B030D-6E8A-4147-A177-3AD203B41FA5}">
                      <a16:colId xmlns:a16="http://schemas.microsoft.com/office/drawing/2014/main" val="2515183267"/>
                    </a:ext>
                  </a:extLst>
                </a:gridCol>
              </a:tblGrid>
              <a:tr h="563563">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Type of Breach</a:t>
                      </a:r>
                    </a:p>
                  </a:txBody>
                  <a:tcPr marL="100906" marR="10090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Description</a:t>
                      </a:r>
                    </a:p>
                  </a:txBody>
                  <a:tcPr marL="100906" marR="10090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144671937"/>
                  </a:ext>
                </a:extLst>
              </a:tr>
              <a:tr h="758825">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Anticipatory</a:t>
                      </a:r>
                    </a:p>
                  </a:txBody>
                  <a:tcPr marL="100906" marR="10090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An unavoidable indication that the other party will not be able to produce the performance necessary to fulfill the contract.</a:t>
                      </a:r>
                    </a:p>
                  </a:txBody>
                  <a:tcPr marL="100906" marR="10090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083966195"/>
                  </a:ext>
                </a:extLst>
              </a:tr>
              <a:tr h="555625">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Fundamental</a:t>
                      </a:r>
                    </a:p>
                  </a:txBody>
                  <a:tcPr marL="100906" marR="10090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A breach so serious that it negates the very foundation of the contract.</a:t>
                      </a:r>
                    </a:p>
                  </a:txBody>
                  <a:tcPr marL="100906" marR="10090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963013121"/>
                  </a:ext>
                </a:extLst>
              </a:tr>
              <a:tr h="630238">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Material</a:t>
                      </a:r>
                    </a:p>
                  </a:txBody>
                  <a:tcPr marL="100906" marR="10090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A serious breach that prevents the injured party from benefiting from the contract.</a:t>
                      </a:r>
                    </a:p>
                  </a:txBody>
                  <a:tcPr marL="100906" marR="10090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071955101"/>
                  </a:ext>
                </a:extLst>
              </a:tr>
              <a:tr h="862013">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Immaterial</a:t>
                      </a:r>
                    </a:p>
                  </a:txBody>
                  <a:tcPr marL="100906" marR="10090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buFont typeface="Wingdings" panose="05000000000000000000" pitchFamily="2" charset="2"/>
                        <a:defRPr>
                          <a:solidFill>
                            <a:schemeClr val="tx1"/>
                          </a:solidFill>
                          <a:latin typeface="Arial" panose="020B0604020202020204" pitchFamily="34" charset="0"/>
                        </a:defRPr>
                      </a:lvl1pPr>
                      <a:lvl2pPr>
                        <a:buSzPct val="80000"/>
                        <a:buFont typeface="Wingdings" panose="05000000000000000000" pitchFamily="2" charset="2"/>
                        <a:defRPr sz="1600">
                          <a:solidFill>
                            <a:schemeClr val="tx1"/>
                          </a:solidFill>
                          <a:latin typeface="Arial" panose="020B0604020202020204" pitchFamily="34" charset="0"/>
                        </a:defRPr>
                      </a:lvl2pPr>
                      <a:lvl3pPr>
                        <a:buSzPct val="60000"/>
                        <a:buFont typeface="Wingdings" panose="05000000000000000000" pitchFamily="2" charset="2"/>
                        <a:defRPr sz="14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The contract is breached in such a way that there is no resulting damage to the injured party; because there are no damages, the injured party is not entitled to receive compensation.</a:t>
                      </a:r>
                    </a:p>
                  </a:txBody>
                  <a:tcPr marL="100906" marR="100906"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797582939"/>
                  </a:ext>
                </a:extLst>
              </a:tr>
            </a:tbl>
          </a:graphicData>
        </a:graphic>
      </p:graphicFrame>
    </p:spTree>
    <p:extLst>
      <p:ext uri="{BB962C8B-B14F-4D97-AF65-F5344CB8AC3E}">
        <p14:creationId xmlns:p14="http://schemas.microsoft.com/office/powerpoint/2010/main" val="149992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type="title"/>
          </p:nvPr>
        </p:nvSpPr>
        <p:spPr/>
        <p:txBody>
          <a:bodyPr/>
          <a:lstStyle/>
          <a:p>
            <a:r>
              <a:rPr lang="en-US" altLang="en-US" dirty="0"/>
              <a:t>Guidelines for Handling Legal Issues</a:t>
            </a:r>
          </a:p>
        </p:txBody>
      </p:sp>
      <p:sp>
        <p:nvSpPr>
          <p:cNvPr id="2" name="Slide Number Placeholder 1"/>
          <p:cNvSpPr>
            <a:spLocks noGrp="1"/>
          </p:cNvSpPr>
          <p:nvPr>
            <p:ph type="sldNum" sz="quarter" idx="4"/>
          </p:nvPr>
        </p:nvSpPr>
        <p:spPr/>
        <p:txBody>
          <a:bodyPr/>
          <a:lstStyle/>
          <a:p>
            <a:fld id="{A8160BDD-7155-D744-B749-9730458604AD}" type="slidenum">
              <a:rPr lang="en-US" smtClean="0"/>
              <a:pPr/>
              <a:t>18</a:t>
            </a:fld>
            <a:endParaRPr lang="en-US" dirty="0"/>
          </a:p>
        </p:txBody>
      </p:sp>
      <p:sp>
        <p:nvSpPr>
          <p:cNvPr id="189442" name="Rectangle 2"/>
          <p:cNvSpPr>
            <a:spLocks noGrp="1" noChangeArrowheads="1"/>
          </p:cNvSpPr>
          <p:nvPr>
            <p:ph idx="1"/>
          </p:nvPr>
        </p:nvSpPr>
        <p:spPr>
          <a:xfrm>
            <a:off x="341925" y="1302040"/>
            <a:ext cx="8460150" cy="4870160"/>
          </a:xfrm>
        </p:spPr>
        <p:txBody>
          <a:bodyPr/>
          <a:lstStyle/>
          <a:p>
            <a:r>
              <a:rPr lang="en-US" altLang="en-US" dirty="0"/>
              <a:t>Have a good understanding of the differences between important legal terms that can, if ignored, have a significant impact on the project—warranty, waiver, and breach of contract.</a:t>
            </a:r>
          </a:p>
          <a:p>
            <a:r>
              <a:rPr lang="en-US" altLang="en-US" dirty="0"/>
              <a:t>Be sure to consult with somebody in your company's legal department or seek advice from an outside legal expert so you thoroughly understand any contracts that affect your project.</a:t>
            </a:r>
          </a:p>
          <a:p>
            <a:r>
              <a:rPr lang="en-US" altLang="en-US" dirty="0"/>
              <a:t>If your contract isn't written specifically to exclude inadvertent waivers, avoid doing any of the following that would waive your contract rights: </a:t>
            </a:r>
          </a:p>
          <a:p>
            <a:pPr lvl="1"/>
            <a:r>
              <a:rPr lang="en-US" altLang="en-US" dirty="0"/>
              <a:t>Accept a product that fails to meet standards for quality or performance.</a:t>
            </a:r>
          </a:p>
          <a:p>
            <a:pPr lvl="1"/>
            <a:r>
              <a:rPr lang="en-US" altLang="en-US" dirty="0"/>
              <a:t>Accept late deliveries.</a:t>
            </a:r>
          </a:p>
          <a:p>
            <a:pPr lvl="1"/>
            <a:r>
              <a:rPr lang="en-US" altLang="en-US" dirty="0"/>
              <a:t>Overlook an aspect of nonconformance to contractual obligations.</a:t>
            </a:r>
          </a:p>
        </p:txBody>
      </p:sp>
    </p:spTree>
    <p:extLst>
      <p:ext uri="{BB962C8B-B14F-4D97-AF65-F5344CB8AC3E}">
        <p14:creationId xmlns:p14="http://schemas.microsoft.com/office/powerpoint/2010/main" val="2174827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90A004-E13D-480A-A1CF-F3DFC2D78A7A}"/>
              </a:ext>
            </a:extLst>
          </p:cNvPr>
          <p:cNvSpPr>
            <a:spLocks noGrp="1"/>
          </p:cNvSpPr>
          <p:nvPr>
            <p:ph type="body" sz="quarter" idx="13"/>
          </p:nvPr>
        </p:nvSpPr>
        <p:spPr/>
        <p:txBody>
          <a:bodyPr/>
          <a:lstStyle/>
          <a:p>
            <a:r>
              <a:rPr lang="en-US" dirty="0"/>
              <a:t>Handling Legal Issues</a:t>
            </a:r>
          </a:p>
        </p:txBody>
      </p:sp>
      <p:sp>
        <p:nvSpPr>
          <p:cNvPr id="3" name="Slide Number Placeholder 2">
            <a:extLst>
              <a:ext uri="{FF2B5EF4-FFF2-40B4-BE49-F238E27FC236}">
                <a16:creationId xmlns:a16="http://schemas.microsoft.com/office/drawing/2014/main" id="{926F93F3-3636-475C-9E34-91C8690610A3}"/>
              </a:ext>
            </a:extLst>
          </p:cNvPr>
          <p:cNvSpPr>
            <a:spLocks noGrp="1"/>
          </p:cNvSpPr>
          <p:nvPr>
            <p:ph type="sldNum" sz="quarter" idx="4"/>
          </p:nvPr>
        </p:nvSpPr>
        <p:spPr/>
        <p:txBody>
          <a:bodyPr/>
          <a:lstStyle/>
          <a:p>
            <a:fld id="{2066355A-084C-D24E-9AD2-7E4FC41EA627}" type="slidenum">
              <a:rPr lang="en-US" smtClean="0"/>
              <a:pPr/>
              <a:t>19</a:t>
            </a:fld>
            <a:endParaRPr lang="en-US" dirty="0"/>
          </a:p>
        </p:txBody>
      </p:sp>
    </p:spTree>
    <p:extLst>
      <p:ext uri="{BB962C8B-B14F-4D97-AF65-F5344CB8AC3E}">
        <p14:creationId xmlns:p14="http://schemas.microsoft.com/office/powerpoint/2010/main" val="383232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en-US" dirty="0"/>
              <a:t>Vendor Management</a:t>
            </a:r>
          </a:p>
        </p:txBody>
      </p:sp>
      <p:sp>
        <p:nvSpPr>
          <p:cNvPr id="2" name="Slide Number Placeholder 1"/>
          <p:cNvSpPr>
            <a:spLocks noGrp="1"/>
          </p:cNvSpPr>
          <p:nvPr>
            <p:ph type="sldNum" sz="quarter" idx="4"/>
          </p:nvPr>
        </p:nvSpPr>
        <p:spPr/>
        <p:txBody>
          <a:bodyPr/>
          <a:lstStyle/>
          <a:p>
            <a:fld id="{A8160BDD-7155-D744-B749-9730458604AD}" type="slidenum">
              <a:rPr lang="en-US" smtClean="0"/>
              <a:t>2</a:t>
            </a:fld>
            <a:endParaRPr lang="en-US" dirty="0"/>
          </a:p>
        </p:txBody>
      </p:sp>
      <p:sp>
        <p:nvSpPr>
          <p:cNvPr id="167939" name="Rectangle 3"/>
          <p:cNvSpPr>
            <a:spLocks noGrp="1" noChangeArrowheads="1"/>
          </p:cNvSpPr>
          <p:nvPr>
            <p:ph idx="1"/>
          </p:nvPr>
        </p:nvSpPr>
        <p:spPr>
          <a:noFill/>
        </p:spPr>
        <p:txBody>
          <a:bodyPr/>
          <a:lstStyle/>
          <a:p>
            <a:pPr marL="381000" indent="-381000"/>
            <a:r>
              <a:rPr lang="en-US" altLang="en-US" dirty="0"/>
              <a:t>A management technique that is used to obtain and oversee contracted resources, including:</a:t>
            </a:r>
          </a:p>
          <a:p>
            <a:pPr marL="819150" lvl="1" indent="-304800"/>
            <a:r>
              <a:rPr lang="en-US" altLang="en-US" dirty="0"/>
              <a:t>People</a:t>
            </a:r>
          </a:p>
          <a:p>
            <a:pPr marL="819150" lvl="1" indent="-304800"/>
            <a:r>
              <a:rPr lang="en-US" altLang="en-US" dirty="0"/>
              <a:t>Facilities</a:t>
            </a:r>
          </a:p>
          <a:p>
            <a:pPr marL="819150" lvl="1" indent="-304800"/>
            <a:r>
              <a:rPr lang="en-US" altLang="en-US" dirty="0"/>
              <a:t>Equipment</a:t>
            </a:r>
          </a:p>
          <a:p>
            <a:pPr marL="819150" lvl="1" indent="-304800"/>
            <a:r>
              <a:rPr lang="en-US" altLang="en-US" dirty="0"/>
              <a:t>Materials</a:t>
            </a:r>
          </a:p>
          <a:p>
            <a:pPr marL="381000" indent="-381000"/>
            <a:r>
              <a:rPr lang="en-US" altLang="en-US" dirty="0"/>
              <a:t>Vendor Management involves:</a:t>
            </a:r>
          </a:p>
          <a:p>
            <a:pPr lvl="1"/>
            <a:r>
              <a:rPr lang="en-US" altLang="en-US" dirty="0"/>
              <a:t>The identification and selection of vendors.</a:t>
            </a:r>
          </a:p>
          <a:p>
            <a:pPr lvl="1"/>
            <a:r>
              <a:rPr lang="en-US" altLang="en-US" dirty="0"/>
              <a:t>The management of contract terms and conditions.</a:t>
            </a:r>
          </a:p>
          <a:p>
            <a:pPr marL="381000" indent="-381000">
              <a:buFont typeface="Wingdings" panose="05000000000000000000" pitchFamily="2" charset="2"/>
              <a:buNone/>
            </a:pPr>
            <a:endParaRPr lang="en-US" altLang="en-US" dirty="0"/>
          </a:p>
          <a:p>
            <a:pPr marL="344488" lvl="1" indent="3175">
              <a:buFont typeface="Wingdings" panose="05000000000000000000" pitchFamily="2" charset="2"/>
              <a:buNone/>
            </a:pPr>
            <a:r>
              <a:rPr lang="en-US" altLang="en-US" sz="1800" b="1" dirty="0"/>
              <a:t>Example</a:t>
            </a:r>
            <a:r>
              <a:rPr lang="en-US" altLang="en-US" sz="1800" dirty="0"/>
              <a:t>: Levying a 10% delay fee to cover additional costs of schedule delay on a contractor who delays the supply of materials in a construction project.</a:t>
            </a:r>
          </a:p>
        </p:txBody>
      </p:sp>
    </p:spTree>
    <p:extLst>
      <p:ext uri="{BB962C8B-B14F-4D97-AF65-F5344CB8AC3E}">
        <p14:creationId xmlns:p14="http://schemas.microsoft.com/office/powerpoint/2010/main" val="1761998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3"/>
          </p:nvPr>
        </p:nvSpPr>
        <p:spPr/>
        <p:txBody>
          <a:bodyPr/>
          <a:lstStyle/>
          <a:p>
            <a:r>
              <a:rPr lang="en-US"/>
              <a:t>How will developing and implementing an effective performance reporting system help you administer contracts on future projects? </a:t>
            </a:r>
          </a:p>
          <a:p>
            <a:r>
              <a:rPr lang="en-US"/>
              <a:t>What are the most common legal issues you’ve encountered when monitoring and controlling vendors? </a:t>
            </a:r>
            <a:endParaRPr 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20</a:t>
            </a:fld>
            <a:endParaRPr lang="en-US" dirty="0"/>
          </a:p>
        </p:txBody>
      </p:sp>
    </p:spTree>
    <p:extLst>
      <p:ext uri="{BB962C8B-B14F-4D97-AF65-F5344CB8AC3E}">
        <p14:creationId xmlns:p14="http://schemas.microsoft.com/office/powerpoint/2010/main" val="53445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en-US" dirty="0"/>
              <a:t>Procurement Documentation</a:t>
            </a:r>
          </a:p>
        </p:txBody>
      </p:sp>
      <p:sp>
        <p:nvSpPr>
          <p:cNvPr id="2" name="Slide Number Placeholder 1"/>
          <p:cNvSpPr>
            <a:spLocks noGrp="1"/>
          </p:cNvSpPr>
          <p:nvPr>
            <p:ph type="sldNum" sz="quarter" idx="4"/>
          </p:nvPr>
        </p:nvSpPr>
        <p:spPr/>
        <p:txBody>
          <a:bodyPr/>
          <a:lstStyle/>
          <a:p>
            <a:fld id="{A8160BDD-7155-D744-B749-9730458604AD}" type="slidenum">
              <a:rPr lang="en-US" smtClean="0"/>
              <a:t>3</a:t>
            </a:fld>
            <a:endParaRPr lang="en-US" dirty="0"/>
          </a:p>
        </p:txBody>
      </p:sp>
      <p:sp>
        <p:nvSpPr>
          <p:cNvPr id="178179" name="Rectangle 3"/>
          <p:cNvSpPr>
            <a:spLocks noGrp="1" noChangeArrowheads="1"/>
          </p:cNvSpPr>
          <p:nvPr>
            <p:ph idx="1"/>
          </p:nvPr>
        </p:nvSpPr>
        <p:spPr/>
        <p:txBody>
          <a:bodyPr/>
          <a:lstStyle/>
          <a:p>
            <a:r>
              <a:rPr lang="en-US" altLang="en-US" dirty="0"/>
              <a:t>Created when administering project procurements.</a:t>
            </a:r>
          </a:p>
          <a:p>
            <a:r>
              <a:rPr lang="en-US" altLang="en-US" dirty="0"/>
              <a:t>Acknowledged and validated for contract closure.</a:t>
            </a:r>
          </a:p>
          <a:p>
            <a:r>
              <a:rPr lang="en-US" altLang="en-US" dirty="0"/>
              <a:t>Contains information about vendor performances on:</a:t>
            </a:r>
          </a:p>
          <a:p>
            <a:pPr lvl="1"/>
            <a:r>
              <a:rPr lang="en-US" altLang="en-US" dirty="0"/>
              <a:t>Cost</a:t>
            </a:r>
          </a:p>
          <a:p>
            <a:pPr lvl="1"/>
            <a:r>
              <a:rPr lang="en-US" altLang="en-US" dirty="0"/>
              <a:t>Scope</a:t>
            </a:r>
          </a:p>
          <a:p>
            <a:pPr lvl="1"/>
            <a:r>
              <a:rPr lang="en-US" altLang="en-US" dirty="0"/>
              <a:t>Quality</a:t>
            </a:r>
          </a:p>
          <a:p>
            <a:pPr lvl="1"/>
            <a:r>
              <a:rPr lang="en-US" altLang="en-US" dirty="0"/>
              <a:t>Contract change notes</a:t>
            </a:r>
          </a:p>
          <a:p>
            <a:pPr lvl="1"/>
            <a:r>
              <a:rPr lang="en-US" altLang="en-US" dirty="0"/>
              <a:t>Approved and rejected changes</a:t>
            </a:r>
          </a:p>
          <a:p>
            <a:pPr lvl="1"/>
            <a:r>
              <a:rPr lang="en-US" altLang="en-US" dirty="0"/>
              <a:t>Payment notifications</a:t>
            </a:r>
          </a:p>
          <a:p>
            <a:pPr lvl="1"/>
            <a:r>
              <a:rPr lang="en-US" altLang="en-US" dirty="0"/>
              <a:t>Claims</a:t>
            </a:r>
          </a:p>
        </p:txBody>
      </p:sp>
    </p:spTree>
    <p:extLst>
      <p:ext uri="{BB962C8B-B14F-4D97-AF65-F5344CB8AC3E}">
        <p14:creationId xmlns:p14="http://schemas.microsoft.com/office/powerpoint/2010/main" val="360987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04800" y="201613"/>
            <a:ext cx="7005638" cy="609600"/>
          </a:xfrm>
        </p:spPr>
        <p:txBody>
          <a:bodyPr/>
          <a:lstStyle/>
          <a:p>
            <a:r>
              <a:rPr lang="en-US" altLang="en-US" dirty="0"/>
              <a:t>The Procurements Administrator’s Duties </a:t>
            </a:r>
          </a:p>
        </p:txBody>
      </p:sp>
      <p:sp>
        <p:nvSpPr>
          <p:cNvPr id="2" name="Slide Number Placeholder 1"/>
          <p:cNvSpPr>
            <a:spLocks noGrp="1"/>
          </p:cNvSpPr>
          <p:nvPr>
            <p:ph type="sldNum" sz="quarter" idx="4"/>
          </p:nvPr>
        </p:nvSpPr>
        <p:spPr/>
        <p:txBody>
          <a:bodyPr/>
          <a:lstStyle/>
          <a:p>
            <a:fld id="{A8160BDD-7155-D744-B749-9730458604AD}" type="slidenum">
              <a:rPr lang="en-US" smtClean="0"/>
              <a:t>4</a:t>
            </a:fld>
            <a:endParaRPr lang="en-US" dirty="0"/>
          </a:p>
        </p:txBody>
      </p:sp>
      <p:sp>
        <p:nvSpPr>
          <p:cNvPr id="171011" name="Rectangle 3"/>
          <p:cNvSpPr>
            <a:spLocks noGrp="1" noChangeArrowheads="1"/>
          </p:cNvSpPr>
          <p:nvPr>
            <p:ph idx="1"/>
          </p:nvPr>
        </p:nvSpPr>
        <p:spPr>
          <a:noFill/>
        </p:spPr>
        <p:txBody>
          <a:bodyPr/>
          <a:lstStyle/>
          <a:p>
            <a:r>
              <a:rPr lang="en-US" altLang="en-US" dirty="0"/>
              <a:t>Act as a contract compliance officer.</a:t>
            </a:r>
          </a:p>
          <a:p>
            <a:r>
              <a:rPr lang="en-US" altLang="en-US" dirty="0"/>
              <a:t>Interpret contract specifications and ensure that their terms are met.</a:t>
            </a:r>
          </a:p>
          <a:p>
            <a:r>
              <a:rPr lang="en-US" altLang="en-US" dirty="0"/>
              <a:t>Monitor vendor performance.</a:t>
            </a:r>
          </a:p>
          <a:p>
            <a:r>
              <a:rPr lang="en-US" altLang="en-US" dirty="0"/>
              <a:t>Integrate subcontracted elements.</a:t>
            </a:r>
          </a:p>
          <a:p>
            <a:r>
              <a:rPr lang="en-US" altLang="en-US" dirty="0"/>
              <a:t>Manage change requests.</a:t>
            </a:r>
          </a:p>
          <a:p>
            <a:r>
              <a:rPr lang="en-US" altLang="en-US" dirty="0"/>
              <a:t>Resolve disputes and manage payments.</a:t>
            </a:r>
          </a:p>
          <a:p>
            <a:r>
              <a:rPr lang="en-US" altLang="en-US" dirty="0"/>
              <a:t>Deal with contract breach, early termination, and other issues.</a:t>
            </a:r>
          </a:p>
        </p:txBody>
      </p:sp>
      <p:pic>
        <p:nvPicPr>
          <p:cNvPr id="171012" name="Picture 4" descr="female-testimonial-sm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3425" y="4468813"/>
            <a:ext cx="29241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951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en-US" dirty="0"/>
              <a:t>Procurement Performance Reviews</a:t>
            </a:r>
          </a:p>
        </p:txBody>
      </p:sp>
      <p:sp>
        <p:nvSpPr>
          <p:cNvPr id="2" name="Slide Number Placeholder 1"/>
          <p:cNvSpPr>
            <a:spLocks noGrp="1"/>
          </p:cNvSpPr>
          <p:nvPr>
            <p:ph type="sldNum" sz="quarter" idx="4"/>
          </p:nvPr>
        </p:nvSpPr>
        <p:spPr/>
        <p:txBody>
          <a:bodyPr/>
          <a:lstStyle/>
          <a:p>
            <a:fld id="{A8160BDD-7155-D744-B749-9730458604AD}" type="slidenum">
              <a:rPr lang="en-US" smtClean="0"/>
              <a:t>5</a:t>
            </a:fld>
            <a:endParaRPr lang="en-US" dirty="0"/>
          </a:p>
        </p:txBody>
      </p:sp>
      <p:sp>
        <p:nvSpPr>
          <p:cNvPr id="169987" name="Rectangle 3"/>
          <p:cNvSpPr>
            <a:spLocks noGrp="1" noChangeArrowheads="1"/>
          </p:cNvSpPr>
          <p:nvPr>
            <p:ph idx="1"/>
          </p:nvPr>
        </p:nvSpPr>
        <p:spPr>
          <a:noFill/>
        </p:spPr>
        <p:txBody>
          <a:bodyPr/>
          <a:lstStyle/>
          <a:p>
            <a:r>
              <a:rPr lang="en-US" altLang="en-US" dirty="0"/>
              <a:t>Evaluation of the vendor's work.</a:t>
            </a:r>
          </a:p>
          <a:p>
            <a:r>
              <a:rPr lang="en-US" altLang="en-US" dirty="0"/>
              <a:t>Verification that the work performed is in accordance with the scope, schedule, quality, and cost as defined by the contract.</a:t>
            </a:r>
          </a:p>
          <a:p>
            <a:endParaRPr lang="en-US" altLang="en-US" dirty="0"/>
          </a:p>
          <a:p>
            <a:pPr marL="344488" lvl="1" indent="3175">
              <a:buFont typeface="Wingdings" panose="05000000000000000000" pitchFamily="2" charset="2"/>
              <a:buNone/>
            </a:pPr>
            <a:r>
              <a:rPr lang="en-US" altLang="en-US" sz="1800" b="1" dirty="0"/>
              <a:t>Example</a:t>
            </a:r>
            <a:r>
              <a:rPr lang="en-US" altLang="en-US" sz="1800" dirty="0"/>
              <a:t>: Contract performance review of construction materials in a construction project.</a:t>
            </a:r>
          </a:p>
        </p:txBody>
      </p:sp>
    </p:spTree>
    <p:extLst>
      <p:ext uri="{BB962C8B-B14F-4D97-AF65-F5344CB8AC3E}">
        <p14:creationId xmlns:p14="http://schemas.microsoft.com/office/powerpoint/2010/main" val="380013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en-US" dirty="0"/>
              <a:t>The Contract Change Control System</a:t>
            </a:r>
          </a:p>
        </p:txBody>
      </p:sp>
      <p:sp>
        <p:nvSpPr>
          <p:cNvPr id="2" name="Slide Number Placeholder 1"/>
          <p:cNvSpPr>
            <a:spLocks noGrp="1"/>
          </p:cNvSpPr>
          <p:nvPr>
            <p:ph type="sldNum" sz="quarter" idx="4"/>
          </p:nvPr>
        </p:nvSpPr>
        <p:spPr/>
        <p:txBody>
          <a:bodyPr/>
          <a:lstStyle/>
          <a:p>
            <a:fld id="{A8160BDD-7155-D744-B749-9730458604AD}" type="slidenum">
              <a:rPr lang="en-US" smtClean="0"/>
              <a:t>6</a:t>
            </a:fld>
            <a:endParaRPr lang="en-US" dirty="0"/>
          </a:p>
        </p:txBody>
      </p:sp>
      <p:sp>
        <p:nvSpPr>
          <p:cNvPr id="172035" name="Rectangle 3"/>
          <p:cNvSpPr>
            <a:spLocks noGrp="1" noChangeArrowheads="1"/>
          </p:cNvSpPr>
          <p:nvPr>
            <p:ph idx="1"/>
          </p:nvPr>
        </p:nvSpPr>
        <p:spPr/>
        <p:txBody>
          <a:bodyPr/>
          <a:lstStyle/>
          <a:p>
            <a:r>
              <a:rPr lang="en-US" altLang="en-US" dirty="0"/>
              <a:t>An offshoot of the overall change control system, but dedicated specifically to control contract changes.</a:t>
            </a:r>
          </a:p>
          <a:p>
            <a:r>
              <a:rPr lang="en-US" altLang="en-US" dirty="0"/>
              <a:t>Documentation of the processes for project contract changes, dispute resolution, and approval levels to authorize changes.</a:t>
            </a:r>
          </a:p>
          <a:p>
            <a:endParaRPr lang="en-US" altLang="en-US" dirty="0"/>
          </a:p>
          <a:p>
            <a:pPr marL="344488" lvl="1" indent="3175">
              <a:buFont typeface="Wingdings" panose="05000000000000000000" pitchFamily="2" charset="2"/>
              <a:buNone/>
            </a:pPr>
            <a:r>
              <a:rPr lang="en-US" altLang="en-US" sz="1800" b="1" dirty="0"/>
              <a:t>Example</a:t>
            </a:r>
            <a:r>
              <a:rPr lang="en-US" altLang="en-US" sz="1800" dirty="0"/>
              <a:t>: A website designing company documenting the changes requested by its client in the contract change control system.</a:t>
            </a:r>
          </a:p>
        </p:txBody>
      </p:sp>
    </p:spTree>
    <p:extLst>
      <p:ext uri="{BB962C8B-B14F-4D97-AF65-F5344CB8AC3E}">
        <p14:creationId xmlns:p14="http://schemas.microsoft.com/office/powerpoint/2010/main" val="2054811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ltLang="en-US" dirty="0"/>
              <a:t>Vendor Inspection and Audit</a:t>
            </a:r>
          </a:p>
        </p:txBody>
      </p:sp>
      <p:sp>
        <p:nvSpPr>
          <p:cNvPr id="2" name="Slide Number Placeholder 1"/>
          <p:cNvSpPr>
            <a:spLocks noGrp="1"/>
          </p:cNvSpPr>
          <p:nvPr>
            <p:ph type="sldNum" sz="quarter" idx="4"/>
          </p:nvPr>
        </p:nvSpPr>
        <p:spPr/>
        <p:txBody>
          <a:bodyPr/>
          <a:lstStyle/>
          <a:p>
            <a:fld id="{A8160BDD-7155-D744-B749-9730458604AD}" type="slidenum">
              <a:rPr lang="en-US" smtClean="0"/>
              <a:pPr/>
              <a:t>7</a:t>
            </a:fld>
            <a:endParaRPr lang="en-US" dirty="0"/>
          </a:p>
        </p:txBody>
      </p:sp>
      <p:sp>
        <p:nvSpPr>
          <p:cNvPr id="173059" name="Rectangle 3"/>
          <p:cNvSpPr>
            <a:spLocks noGrp="1" noChangeArrowheads="1"/>
          </p:cNvSpPr>
          <p:nvPr>
            <p:ph idx="1"/>
          </p:nvPr>
        </p:nvSpPr>
        <p:spPr>
          <a:xfrm>
            <a:off x="341924" y="944880"/>
            <a:ext cx="4611076" cy="5455920"/>
          </a:xfrm>
        </p:spPr>
        <p:txBody>
          <a:bodyPr>
            <a:normAutofit fontScale="92500" lnSpcReduction="10000"/>
          </a:bodyPr>
          <a:lstStyle/>
          <a:p>
            <a:r>
              <a:rPr lang="en-US" altLang="en-US" sz="1600" dirty="0"/>
              <a:t>Buyer verifies compliance in the vendor’s work processes or deliverables. </a:t>
            </a:r>
          </a:p>
          <a:p>
            <a:r>
              <a:rPr lang="en-US" altLang="en-US" sz="1600" dirty="0"/>
              <a:t>Goal of the Audit: Establish a record that may be used to shape procurement practices for current and future projects.</a:t>
            </a:r>
          </a:p>
          <a:p>
            <a:r>
              <a:rPr lang="en-US" altLang="en-US" sz="1600" dirty="0"/>
              <a:t>Seeks to answer several questions about the </a:t>
            </a:r>
            <a:br>
              <a:rPr lang="en-US" altLang="en-US" sz="1600" dirty="0"/>
            </a:br>
            <a:r>
              <a:rPr lang="en-US" altLang="en-US" sz="1600" dirty="0"/>
              <a:t>procurement process, including:</a:t>
            </a:r>
          </a:p>
          <a:p>
            <a:pPr lvl="1"/>
            <a:r>
              <a:rPr lang="en-US" altLang="en-US" sz="1400" dirty="0"/>
              <a:t>Were the contract specifications completed </a:t>
            </a:r>
            <a:br>
              <a:rPr lang="en-US" altLang="en-US" sz="1400" dirty="0"/>
            </a:br>
            <a:r>
              <a:rPr lang="en-US" altLang="en-US" sz="1400" dirty="0"/>
              <a:t>as specified and were all terms and conditions </a:t>
            </a:r>
            <a:br>
              <a:rPr lang="en-US" altLang="en-US" sz="1400" dirty="0"/>
            </a:br>
            <a:r>
              <a:rPr lang="en-US" altLang="en-US" sz="1400" dirty="0"/>
              <a:t>met?</a:t>
            </a:r>
          </a:p>
          <a:p>
            <a:pPr lvl="1"/>
            <a:r>
              <a:rPr lang="en-US" altLang="en-US" sz="1400" dirty="0"/>
              <a:t>Were the quality, timelines, and cost </a:t>
            </a:r>
            <a:br>
              <a:rPr lang="en-US" altLang="en-US" sz="1400" dirty="0"/>
            </a:br>
            <a:r>
              <a:rPr lang="en-US" altLang="en-US" sz="1400" dirty="0"/>
              <a:t>acceptable?</a:t>
            </a:r>
          </a:p>
          <a:p>
            <a:pPr lvl="1"/>
            <a:r>
              <a:rPr lang="en-US" altLang="en-US" sz="1400" dirty="0"/>
              <a:t>Were the vendor's project management, </a:t>
            </a:r>
            <a:br>
              <a:rPr lang="en-US" altLang="en-US" sz="1400" dirty="0"/>
            </a:br>
            <a:r>
              <a:rPr lang="en-US" altLang="en-US" sz="1400" dirty="0"/>
              <a:t>contract management, financial management, </a:t>
            </a:r>
            <a:br>
              <a:rPr lang="en-US" altLang="en-US" sz="1400" dirty="0"/>
            </a:br>
            <a:r>
              <a:rPr lang="en-US" altLang="en-US" sz="1400" dirty="0"/>
              <a:t>and communications management practices </a:t>
            </a:r>
            <a:br>
              <a:rPr lang="en-US" altLang="en-US" sz="1400" dirty="0"/>
            </a:br>
            <a:r>
              <a:rPr lang="en-US" altLang="en-US" sz="1400" dirty="0"/>
              <a:t>acceptable?</a:t>
            </a:r>
          </a:p>
          <a:p>
            <a:pPr lvl="1"/>
            <a:r>
              <a:rPr lang="en-US" altLang="en-US" sz="1400" dirty="0"/>
              <a:t>Was the vendor able to accommodate requested </a:t>
            </a:r>
            <a:br>
              <a:rPr lang="en-US" altLang="en-US" sz="1400" dirty="0"/>
            </a:br>
            <a:r>
              <a:rPr lang="en-US" altLang="en-US" sz="1400" dirty="0"/>
              <a:t>changes?</a:t>
            </a:r>
          </a:p>
          <a:p>
            <a:pPr lvl="1"/>
            <a:r>
              <a:rPr lang="en-US" altLang="en-US" sz="1400" dirty="0"/>
              <a:t>Were the members of the vendor's staff </a:t>
            </a:r>
            <a:br>
              <a:rPr lang="en-US" altLang="en-US" sz="1400" dirty="0"/>
            </a:br>
            <a:r>
              <a:rPr lang="en-US" altLang="en-US" sz="1400" dirty="0"/>
              <a:t>acceptable? Did any individuals merit special </a:t>
            </a:r>
            <a:br>
              <a:rPr lang="en-US" altLang="en-US" sz="1400" dirty="0"/>
            </a:br>
            <a:r>
              <a:rPr lang="en-US" altLang="en-US" sz="1400" dirty="0"/>
              <a:t>recognition?</a:t>
            </a:r>
          </a:p>
          <a:p>
            <a:pPr lvl="1"/>
            <a:r>
              <a:rPr lang="en-US" altLang="en-US" sz="1400" dirty="0"/>
              <a:t>Was there anyone you will not recommend </a:t>
            </a:r>
            <a:br>
              <a:rPr lang="en-US" altLang="en-US" sz="1400" dirty="0"/>
            </a:br>
            <a:r>
              <a:rPr lang="en-US" altLang="en-US" sz="1400" dirty="0"/>
              <a:t>for future assignments?</a:t>
            </a:r>
          </a:p>
          <a:p>
            <a:pPr lvl="1"/>
            <a:r>
              <a:rPr lang="en-US" altLang="en-US" sz="1400" dirty="0"/>
              <a:t>Were there areas for improvement?</a:t>
            </a:r>
          </a:p>
          <a:p>
            <a:pPr lvl="1"/>
            <a:r>
              <a:rPr lang="en-US" altLang="en-US" sz="1400" dirty="0"/>
              <a:t>What were the lessons learned from this contract?</a:t>
            </a:r>
          </a:p>
        </p:txBody>
      </p:sp>
      <p:pic>
        <p:nvPicPr>
          <p:cNvPr id="3" name="Picture 2"/>
          <p:cNvPicPr>
            <a:picLocks noChangeAspect="1"/>
          </p:cNvPicPr>
          <p:nvPr/>
        </p:nvPicPr>
        <p:blipFill>
          <a:blip r:embed="rId2"/>
          <a:stretch>
            <a:fillRect/>
          </a:stretch>
        </p:blipFill>
        <p:spPr>
          <a:xfrm>
            <a:off x="5103659" y="1112161"/>
            <a:ext cx="3604572" cy="4145639"/>
          </a:xfrm>
          <a:prstGeom prst="rect">
            <a:avLst/>
          </a:prstGeom>
        </p:spPr>
      </p:pic>
    </p:spTree>
    <p:extLst>
      <p:ext uri="{BB962C8B-B14F-4D97-AF65-F5344CB8AC3E}">
        <p14:creationId xmlns:p14="http://schemas.microsoft.com/office/powerpoint/2010/main" val="1285042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en-US" dirty="0"/>
              <a:t>Payment Systems</a:t>
            </a:r>
          </a:p>
        </p:txBody>
      </p:sp>
      <p:sp>
        <p:nvSpPr>
          <p:cNvPr id="2" name="Slide Number Placeholder 1"/>
          <p:cNvSpPr>
            <a:spLocks noGrp="1"/>
          </p:cNvSpPr>
          <p:nvPr>
            <p:ph type="sldNum" sz="quarter" idx="4"/>
          </p:nvPr>
        </p:nvSpPr>
        <p:spPr/>
        <p:txBody>
          <a:bodyPr/>
          <a:lstStyle/>
          <a:p>
            <a:fld id="{A8160BDD-7155-D744-B749-9730458604AD}" type="slidenum">
              <a:rPr lang="en-US" smtClean="0"/>
              <a:t>8</a:t>
            </a:fld>
            <a:endParaRPr lang="en-US" dirty="0"/>
          </a:p>
        </p:txBody>
      </p:sp>
      <p:sp>
        <p:nvSpPr>
          <p:cNvPr id="174083" name="Rectangle 3"/>
          <p:cNvSpPr>
            <a:spLocks noGrp="1" noChangeArrowheads="1"/>
          </p:cNvSpPr>
          <p:nvPr>
            <p:ph idx="1"/>
          </p:nvPr>
        </p:nvSpPr>
        <p:spPr/>
        <p:txBody>
          <a:bodyPr/>
          <a:lstStyle/>
          <a:p>
            <a:r>
              <a:rPr lang="en-US" altLang="en-US" dirty="0"/>
              <a:t>Systems used to make payments to the vendors that are made contingent on the acceptance of the delivered goods or services and on the receipt of a valid invoice. </a:t>
            </a:r>
          </a:p>
        </p:txBody>
      </p:sp>
      <p:pic>
        <p:nvPicPr>
          <p:cNvPr id="5" name="Picture 4"/>
          <p:cNvPicPr>
            <a:picLocks noChangeAspect="1"/>
          </p:cNvPicPr>
          <p:nvPr/>
        </p:nvPicPr>
        <p:blipFill>
          <a:blip r:embed="rId2"/>
          <a:stretch>
            <a:fillRect/>
          </a:stretch>
        </p:blipFill>
        <p:spPr>
          <a:xfrm>
            <a:off x="3124200" y="2971800"/>
            <a:ext cx="2859272" cy="2219136"/>
          </a:xfrm>
          <a:prstGeom prst="rect">
            <a:avLst/>
          </a:prstGeom>
        </p:spPr>
      </p:pic>
    </p:spTree>
    <p:extLst>
      <p:ext uri="{BB962C8B-B14F-4D97-AF65-F5344CB8AC3E}">
        <p14:creationId xmlns:p14="http://schemas.microsoft.com/office/powerpoint/2010/main" val="161712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en-US" dirty="0"/>
              <a:t>Claims Administration</a:t>
            </a:r>
          </a:p>
        </p:txBody>
      </p:sp>
      <p:sp>
        <p:nvSpPr>
          <p:cNvPr id="2" name="Slide Number Placeholder 1"/>
          <p:cNvSpPr>
            <a:spLocks noGrp="1"/>
          </p:cNvSpPr>
          <p:nvPr>
            <p:ph type="sldNum" sz="quarter" idx="4"/>
          </p:nvPr>
        </p:nvSpPr>
        <p:spPr/>
        <p:txBody>
          <a:bodyPr/>
          <a:lstStyle/>
          <a:p>
            <a:fld id="{A8160BDD-7155-D744-B749-9730458604AD}" type="slidenum">
              <a:rPr lang="en-US" smtClean="0"/>
              <a:t>9</a:t>
            </a:fld>
            <a:endParaRPr lang="en-US" dirty="0"/>
          </a:p>
        </p:txBody>
      </p:sp>
      <p:sp>
        <p:nvSpPr>
          <p:cNvPr id="175107" name="Rectangle 3"/>
          <p:cNvSpPr>
            <a:spLocks noGrp="1" noChangeArrowheads="1"/>
          </p:cNvSpPr>
          <p:nvPr>
            <p:ph idx="1"/>
          </p:nvPr>
        </p:nvSpPr>
        <p:spPr/>
        <p:txBody>
          <a:bodyPr/>
          <a:lstStyle/>
          <a:p>
            <a:r>
              <a:rPr lang="en-US" altLang="en-US" dirty="0"/>
              <a:t>Disputes that arise when buyers and vendors cannot agree on changes.</a:t>
            </a:r>
          </a:p>
          <a:p>
            <a:r>
              <a:rPr lang="en-US" altLang="en-US" dirty="0"/>
              <a:t>Handled in accordance with contract terms and are managed throughout the term of the contract.</a:t>
            </a:r>
          </a:p>
        </p:txBody>
      </p:sp>
      <p:pic>
        <p:nvPicPr>
          <p:cNvPr id="7" name="Picture 6" descr="Oorspronkelijk bestand ‎ (SVG-bestand, nominaal 104 × 99 pixels ..."/>
          <p:cNvPicPr>
            <a:picLocks noChangeAspect="1"/>
          </p:cNvPicPr>
          <p:nvPr/>
        </p:nvPicPr>
        <p:blipFill>
          <a:blip r:embed="rId2">
            <a:grayscl/>
          </a:blip>
          <a:stretch>
            <a:fillRect/>
          </a:stretch>
        </p:blipFill>
        <p:spPr>
          <a:xfrm>
            <a:off x="2667000" y="2619021"/>
            <a:ext cx="3363665" cy="3201108"/>
          </a:xfrm>
          <a:prstGeom prst="rect">
            <a:avLst/>
          </a:prstGeom>
        </p:spPr>
      </p:pic>
      <p:sp>
        <p:nvSpPr>
          <p:cNvPr id="5" name="TextBox 4"/>
          <p:cNvSpPr txBox="1"/>
          <p:nvPr/>
        </p:nvSpPr>
        <p:spPr>
          <a:xfrm>
            <a:off x="3188276" y="3590168"/>
            <a:ext cx="2239909" cy="369332"/>
          </a:xfrm>
          <a:prstGeom prst="rect">
            <a:avLst/>
          </a:prstGeom>
          <a:solidFill>
            <a:schemeClr val="accent1"/>
          </a:solidFill>
          <a:ln>
            <a:solidFill>
              <a:schemeClr val="accent2"/>
            </a:solidFill>
          </a:ln>
          <a:effectLst>
            <a:outerShdw blurRad="50800" dist="38100" dir="2700000" algn="tl" rotWithShape="0">
              <a:prstClr val="black">
                <a:alpha val="40000"/>
              </a:prstClr>
            </a:outerShdw>
          </a:effectLst>
        </p:spPr>
        <p:txBody>
          <a:bodyPr wrap="none" rtlCol="0">
            <a:spAutoFit/>
          </a:bodyPr>
          <a:lstStyle/>
          <a:p>
            <a:r>
              <a:rPr lang="en-US" dirty="0">
                <a:solidFill>
                  <a:schemeClr val="bg1"/>
                </a:solidFill>
              </a:rPr>
              <a:t>Claims Administration</a:t>
            </a:r>
          </a:p>
        </p:txBody>
      </p:sp>
    </p:spTree>
    <p:extLst>
      <p:ext uri="{BB962C8B-B14F-4D97-AF65-F5344CB8AC3E}">
        <p14:creationId xmlns:p14="http://schemas.microsoft.com/office/powerpoint/2010/main" val="3455260923"/>
      </p:ext>
    </p:extLst>
  </p:cSld>
  <p:clrMapOvr>
    <a:masterClrMapping/>
  </p:clrMapOvr>
</p:sld>
</file>

<file path=ppt/theme/theme1.xml><?xml version="1.0" encoding="utf-8"?>
<a:theme xmlns:a="http://schemas.openxmlformats.org/drawingml/2006/main" name="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A7B58FB6-96A1-4839-BF62-68814BAFB378}" vid="{BBEF813D-8056-4871-BD8D-94183E3F05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355</TotalTime>
  <Words>1339</Words>
  <Application>Microsoft Office PowerPoint</Application>
  <PresentationFormat>On-screen Show (4:3)</PresentationFormat>
  <Paragraphs>169</Paragraphs>
  <Slides>20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Myriad Pro</vt:lpstr>
      <vt:lpstr>Wingdings</vt:lpstr>
      <vt:lpstr>LO-CompTIA</vt:lpstr>
      <vt:lpstr>Monitoring and Controlling Procurements</vt:lpstr>
      <vt:lpstr>Vendor Management</vt:lpstr>
      <vt:lpstr>Procurement Documentation</vt:lpstr>
      <vt:lpstr>The Procurements Administrator’s Duties </vt:lpstr>
      <vt:lpstr>Procurement Performance Reviews</vt:lpstr>
      <vt:lpstr>The Contract Change Control System</vt:lpstr>
      <vt:lpstr>Vendor Inspection and Audit</vt:lpstr>
      <vt:lpstr>Payment Systems</vt:lpstr>
      <vt:lpstr>Claims Administration</vt:lpstr>
      <vt:lpstr>The Records Management System</vt:lpstr>
      <vt:lpstr>Guidelines for Monitoring and Controlling Procurements</vt:lpstr>
      <vt:lpstr>PowerPoint Presentation</vt:lpstr>
      <vt:lpstr>Changes to Contract Terms</vt:lpstr>
      <vt:lpstr>Legal Concepts</vt:lpstr>
      <vt:lpstr>Types of Warranties</vt:lpstr>
      <vt:lpstr>Types of Waivers</vt:lpstr>
      <vt:lpstr>Types of Breaches of Contract</vt:lpstr>
      <vt:lpstr>Guidelines for Handling Legal Issues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Preparing to Develop the Project Schedule</dc:title>
  <dc:creator>Laurie Perry</dc:creator>
  <cp:lastModifiedBy>Laurie Perry</cp:lastModifiedBy>
  <cp:revision>76</cp:revision>
  <dcterms:created xsi:type="dcterms:W3CDTF">2016-08-01T18:03:00Z</dcterms:created>
  <dcterms:modified xsi:type="dcterms:W3CDTF">2018-06-15T19:46:58Z</dcterms:modified>
</cp:coreProperties>
</file>