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2" r:id="rId3"/>
    <p:sldId id="263" r:id="rId4"/>
    <p:sldId id="265" r:id="rId5"/>
    <p:sldId id="291" r:id="rId6"/>
    <p:sldId id="267" r:id="rId7"/>
    <p:sldId id="270" r:id="rId8"/>
    <p:sldId id="271" r:id="rId9"/>
    <p:sldId id="272" r:id="rId10"/>
    <p:sldId id="282" r:id="rId11"/>
    <p:sldId id="290" r:id="rId12"/>
    <p:sldId id="292" r:id="rId13"/>
    <p:sldId id="285" r:id="rId14"/>
    <p:sldId id="274" r:id="rId15"/>
    <p:sldId id="275" r:id="rId16"/>
    <p:sldId id="276" r:id="rId17"/>
    <p:sldId id="277" r:id="rId18"/>
    <p:sldId id="278" r:id="rId19"/>
    <p:sldId id="284" r:id="rId20"/>
    <p:sldId id="280" r:id="rId21"/>
    <p:sldId id="281" r:id="rId22"/>
    <p:sldId id="289" r:id="rId23"/>
    <p:sldId id="293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8168" autoAdjust="0"/>
  </p:normalViewPr>
  <p:slideViewPr>
    <p:cSldViewPr>
      <p:cViewPr varScale="1">
        <p:scale>
          <a:sx n="111" d="100"/>
          <a:sy n="111" d="100"/>
        </p:scale>
        <p:origin x="17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1FFAD-EB9B-4E2A-8804-316338F15F6F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9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1FFAD-EB9B-4E2A-8804-316338F15F6F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864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9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7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96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0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2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1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5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57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the Final Product</a:t>
            </a:r>
          </a:p>
          <a:p>
            <a:r>
              <a:rPr lang="en-US" dirty="0"/>
              <a:t>Close Project Procurements</a:t>
            </a:r>
          </a:p>
          <a:p>
            <a:r>
              <a:rPr lang="en-US" dirty="0"/>
              <a:t>Close a Project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Issues in Contract Closeout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61339"/>
              </p:ext>
            </p:extLst>
          </p:nvPr>
        </p:nvGraphicFramePr>
        <p:xfrm>
          <a:off x="1030654" y="1457960"/>
          <a:ext cx="708269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808">
                  <a:extLst>
                    <a:ext uri="{9D8B030D-6E8A-4147-A177-3AD203B41FA5}">
                      <a16:colId xmlns:a16="http://schemas.microsoft.com/office/drawing/2014/main" val="2504158913"/>
                    </a:ext>
                  </a:extLst>
                </a:gridCol>
                <a:gridCol w="4957885">
                  <a:extLst>
                    <a:ext uri="{9D8B030D-6E8A-4147-A177-3AD203B41FA5}">
                      <a16:colId xmlns:a16="http://schemas.microsoft.com/office/drawing/2014/main" val="2398418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2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Incomplete contract closeout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Contracts may be terminated</a:t>
                      </a:r>
                      <a:r>
                        <a:rPr lang="en-US" sz="1400" baseline="0" dirty="0"/>
                        <a:t> early due to vendor non-performance or through no fault of the vendor whatsoever.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If a project is prematurely shut down due to issues within the customer or project organization, how does that impact contact closeout?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3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Seller staff evaluations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 some cases, vendors request that you participate</a:t>
                      </a:r>
                      <a:r>
                        <a:rPr lang="en-US" sz="1400" baseline="0" dirty="0"/>
                        <a:t> in evaluating their staff members participating in the project.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In other cases, you might choose to send letters of commendation to a vendor to recognize the performance of some staff members.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Your organization might have a policy that limits your participation in evaluating the ongoing performance of vendor staff.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Most organizations allow letters of commendation to recognize the contribution of particular vendor staff members.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Usually a copy is sent to both the individual staff member and to the vendor organization.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3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Closing Project Procurements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all required products or services were provided by the vendor.</a:t>
            </a:r>
          </a:p>
          <a:p>
            <a:r>
              <a:rPr lang="en-US" dirty="0"/>
              <a:t>Make sure that any buyer-furnished property or information was returned to the buyer.</a:t>
            </a:r>
          </a:p>
          <a:p>
            <a:r>
              <a:rPr lang="en-US" dirty="0"/>
              <a:t>Settle any outstanding contracting issues. Are there any claims or investigations pending on this contract?</a:t>
            </a:r>
          </a:p>
          <a:p>
            <a:r>
              <a:rPr lang="en-US" dirty="0"/>
              <a:t>Conduct a procurement audit to identify successes and failures of the procurement process.</a:t>
            </a:r>
          </a:p>
          <a:p>
            <a:r>
              <a:rPr lang="en-US" dirty="0"/>
              <a:t>Conduct a vendor inspection and audit to evaluate the performance of the vendor.</a:t>
            </a:r>
          </a:p>
          <a:p>
            <a:r>
              <a:rPr lang="en-US" dirty="0"/>
              <a:t>Address any outstanding invoices and payments.</a:t>
            </a:r>
          </a:p>
          <a:p>
            <a:r>
              <a:rPr lang="en-US" dirty="0"/>
              <a:t>Archive the complete contract file with the project archives.</a:t>
            </a:r>
          </a:p>
          <a:p>
            <a:r>
              <a:rPr lang="en-US" dirty="0"/>
              <a:t>Provide the vendor with formal written notice that the contract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18209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3CA0DE-4A75-438B-B6F4-675A72E72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Closing a Contract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A473F-77C4-4F1A-BC96-2B08D45B8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0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closure documents and make them available for future projects.</a:t>
            </a:r>
          </a:p>
          <a:p>
            <a:r>
              <a:rPr lang="en-US" dirty="0"/>
              <a:t>Enables others to learn and benefit from your project experience.</a:t>
            </a:r>
          </a:p>
          <a:p>
            <a:r>
              <a:rPr lang="en-US" dirty="0"/>
              <a:t>Organize the data that was collected during the project, such as status reports, performance measurement information, and change requests.</a:t>
            </a:r>
          </a:p>
          <a:p>
            <a:r>
              <a:rPr lang="en-US" dirty="0"/>
              <a:t>Archive reports and data on a company intranet site for accessibility and availability long after the project has ended.</a:t>
            </a:r>
          </a:p>
          <a:p>
            <a:r>
              <a:rPr lang="en-US" dirty="0"/>
              <a:t>Develop an archiving system for your organization by using a collaboration tool, such as Microsoft SharePoint.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Administrative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Verify and document project results to formalize project or phase completion.</a:t>
            </a:r>
          </a:p>
          <a:p>
            <a:r>
              <a:rPr lang="en-US" altLang="en-US" dirty="0"/>
              <a:t>Gather and update project documentation and relevant records and reports.</a:t>
            </a:r>
          </a:p>
          <a:p>
            <a:r>
              <a:rPr lang="en-US" altLang="en-US" dirty="0"/>
              <a:t>Ensure that the phase or project requirements were met and formal acceptance was granted.</a:t>
            </a:r>
          </a:p>
          <a:p>
            <a:r>
              <a:rPr lang="en-US" altLang="en-US" dirty="0"/>
              <a:t>Ensure that project objectives are completely met.</a:t>
            </a:r>
          </a:p>
          <a:p>
            <a:r>
              <a:rPr lang="en-US" altLang="en-US" dirty="0"/>
              <a:t>Document the objectives that were not met and take actions, if necessary.</a:t>
            </a:r>
          </a:p>
        </p:txBody>
      </p:sp>
      <p:pic>
        <p:nvPicPr>
          <p:cNvPr id="197638" name="Picture 6" descr="079163-06b_po-3-2-confere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2" y="3438841"/>
            <a:ext cx="4392857" cy="296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58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Project Records to Archive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project management plan and subsidiary plans and supporting detail.</a:t>
            </a:r>
          </a:p>
          <a:p>
            <a:r>
              <a:rPr lang="en-US" altLang="en-US" dirty="0"/>
              <a:t>Project performance records, audit reports, and financial records.</a:t>
            </a:r>
          </a:p>
          <a:p>
            <a:r>
              <a:rPr lang="en-US" altLang="en-US" dirty="0"/>
              <a:t>Contract documentation as completed.</a:t>
            </a:r>
          </a:p>
          <a:p>
            <a:r>
              <a:rPr lang="en-US" altLang="en-US" dirty="0"/>
              <a:t>Copies of all communication, status reports, meeting minutes, and change requests.</a:t>
            </a:r>
          </a:p>
          <a:p>
            <a:r>
              <a:rPr lang="en-US" altLang="en-US" dirty="0"/>
              <a:t>Relevant project databases.</a:t>
            </a:r>
          </a:p>
          <a:p>
            <a:r>
              <a:rPr lang="en-US" altLang="en-US" dirty="0"/>
              <a:t>Staff evaluations.</a:t>
            </a:r>
          </a:p>
          <a:p>
            <a:r>
              <a:rPr lang="en-US" altLang="en-US" dirty="0"/>
              <a:t>Lessons learned reports and final project report.</a:t>
            </a:r>
          </a:p>
          <a:p>
            <a:r>
              <a:rPr lang="en-US" altLang="en-US" dirty="0"/>
              <a:t>Formal acceptance documentation.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97500" y="3254298"/>
            <a:ext cx="2505640" cy="2683440"/>
            <a:chOff x="5393296" y="3293884"/>
            <a:chExt cx="2666127" cy="31681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3296" y="3293884"/>
              <a:ext cx="1761598" cy="27795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7398" y="3479532"/>
              <a:ext cx="1761598" cy="277954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825" y="3682464"/>
              <a:ext cx="1761598" cy="27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Lessons Learned Reports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41925" y="1295400"/>
            <a:ext cx="8460150" cy="4481345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Documents that capture salient and helpful information about the work done in a project or a project phase.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Identify both the project team's strengths and areas for improvement.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Compiled for the benefit of future project teams.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 indent="3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 Compiling lessons learned for a project involving the launch of a new product line.</a:t>
            </a:r>
          </a:p>
          <a:p>
            <a:pPr marL="747713" indent="-285750">
              <a:lnSpc>
                <a:spcPct val="110000"/>
              </a:lnSpc>
            </a:pPr>
            <a:r>
              <a:rPr lang="en-US" altLang="en-US" sz="1600" dirty="0"/>
              <a:t>Questioning the key team members and stakeholders about:</a:t>
            </a:r>
          </a:p>
          <a:p>
            <a:pPr marL="1147763" lvl="2">
              <a:lnSpc>
                <a:spcPct val="110000"/>
              </a:lnSpc>
            </a:pPr>
            <a:r>
              <a:rPr lang="en-US" altLang="en-US" dirty="0"/>
              <a:t>What went well in the project.</a:t>
            </a:r>
          </a:p>
          <a:p>
            <a:pPr marL="1147763" lvl="2">
              <a:lnSpc>
                <a:spcPct val="110000"/>
              </a:lnSpc>
            </a:pPr>
            <a:r>
              <a:rPr lang="en-US" altLang="en-US" dirty="0"/>
              <a:t>What they will do differently next time.</a:t>
            </a:r>
          </a:p>
          <a:p>
            <a:pPr marL="747713" indent="-285750">
              <a:lnSpc>
                <a:spcPct val="110000"/>
              </a:lnSpc>
            </a:pPr>
            <a:r>
              <a:rPr lang="en-US" altLang="en-US" sz="1600" dirty="0"/>
              <a:t>The project manager’s document includes:</a:t>
            </a:r>
          </a:p>
          <a:p>
            <a:pPr marL="1147763" lvl="2">
              <a:lnSpc>
                <a:spcPct val="110000"/>
              </a:lnSpc>
            </a:pPr>
            <a:r>
              <a:rPr lang="en-US" altLang="en-US" dirty="0"/>
              <a:t>Challenges that had been overcome.</a:t>
            </a:r>
          </a:p>
          <a:p>
            <a:pPr marL="1147763" lvl="2">
              <a:lnSpc>
                <a:spcPct val="110000"/>
              </a:lnSpc>
            </a:pPr>
            <a:r>
              <a:rPr lang="en-US" altLang="en-US" dirty="0"/>
              <a:t>Suggestions that were generated.</a:t>
            </a:r>
          </a:p>
          <a:p>
            <a:pPr marL="1147763" lvl="2">
              <a:lnSpc>
                <a:spcPct val="110000"/>
              </a:lnSpc>
            </a:pPr>
            <a:r>
              <a:rPr lang="en-US" altLang="en-US" dirty="0"/>
              <a:t>Lessons learned.</a:t>
            </a:r>
          </a:p>
        </p:txBody>
      </p:sp>
    </p:spTree>
    <p:extLst>
      <p:ext uri="{BB962C8B-B14F-4D97-AF65-F5344CB8AC3E}">
        <p14:creationId xmlns:p14="http://schemas.microsoft.com/office/powerpoint/2010/main" val="73795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44" name="Rectangle 1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Considerations of Lessons Learned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lessons learned. </a:t>
            </a:r>
          </a:p>
          <a:p>
            <a:r>
              <a:rPr lang="en-US" dirty="0"/>
              <a:t>Conflict management lessons learned. </a:t>
            </a:r>
          </a:p>
          <a:p>
            <a:r>
              <a:rPr lang="en-US" dirty="0"/>
              <a:t>Vendor lessons learned. </a:t>
            </a:r>
          </a:p>
          <a:p>
            <a:r>
              <a:rPr lang="en-US" dirty="0"/>
              <a:t>Customer lessons learned. </a:t>
            </a:r>
          </a:p>
          <a:p>
            <a:r>
              <a:rPr lang="en-US" dirty="0"/>
              <a:t>Strategic lessons learned. </a:t>
            </a:r>
          </a:p>
          <a:p>
            <a:r>
              <a:rPr lang="en-US" dirty="0"/>
              <a:t>Tactical lessons learned. </a:t>
            </a:r>
          </a:p>
          <a:p>
            <a:r>
              <a:rPr lang="en-US" dirty="0"/>
              <a:t>Other aspects of lessons learned. </a:t>
            </a:r>
          </a:p>
        </p:txBody>
      </p:sp>
      <p:pic>
        <p:nvPicPr>
          <p:cNvPr id="200845" name="Picture 141" descr="084607-wiifm-02h-3-woman-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57" y="2895600"/>
            <a:ext cx="406841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52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Closure Meetings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Sessions held at the end of a project or phase.</a:t>
            </a:r>
          </a:p>
          <a:p>
            <a:r>
              <a:rPr lang="en-US" altLang="en-US" dirty="0"/>
              <a:t>Involve:</a:t>
            </a:r>
          </a:p>
          <a:p>
            <a:pPr lvl="1"/>
            <a:r>
              <a:rPr lang="en-US" altLang="en-US" dirty="0"/>
              <a:t>Discussing the work.</a:t>
            </a:r>
          </a:p>
          <a:p>
            <a:pPr lvl="1"/>
            <a:r>
              <a:rPr lang="en-US" altLang="en-US" dirty="0"/>
              <a:t>Reviewing lessons learned.</a:t>
            </a:r>
          </a:p>
          <a:p>
            <a:r>
              <a:rPr lang="en-US" altLang="en-US" dirty="0"/>
              <a:t>May include stakeholders, team members, project resources, and customers.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indent="3175">
              <a:buFont typeface="Wingdings" panose="05000000000000000000" pitchFamily="2" charset="2"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 Closure meetings for fire safety equipment inspections. The stakeholders, project team members, and representatives from the fire marshal's office will:</a:t>
            </a:r>
          </a:p>
          <a:p>
            <a:pPr lvl="1"/>
            <a:r>
              <a:rPr lang="en-US" altLang="en-US" dirty="0"/>
              <a:t>Review records.</a:t>
            </a:r>
          </a:p>
          <a:p>
            <a:pPr lvl="1"/>
            <a:r>
              <a:rPr lang="en-US" altLang="en-US" dirty="0"/>
              <a:t>Complete and sign inspection certificates.</a:t>
            </a:r>
          </a:p>
          <a:p>
            <a:pPr lvl="1"/>
            <a:r>
              <a:rPr lang="en-US" altLang="en-US" dirty="0"/>
              <a:t>Review, approve, and sign plans for evacuation procedures.</a:t>
            </a:r>
          </a:p>
          <a:p>
            <a:pPr lvl="1"/>
            <a:r>
              <a:rPr lang="en-US" altLang="en-US" dirty="0"/>
              <a:t>Document inspections and testing of fire safety equipment.</a:t>
            </a:r>
          </a:p>
        </p:txBody>
      </p:sp>
    </p:spTree>
    <p:extLst>
      <p:ext uri="{BB962C8B-B14F-4D97-AF65-F5344CB8AC3E}">
        <p14:creationId xmlns:p14="http://schemas.microsoft.com/office/powerpoint/2010/main" val="356656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vs. Debriefing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Auditing</a:t>
            </a:r>
            <a:r>
              <a:rPr lang="en-US" dirty="0"/>
              <a:t> is an examination of a project’s goals and achievements, including adequacy, accuracy, efficiency, effectiveness, and the project’s compliance with applicable methodologies and regulations.</a:t>
            </a:r>
          </a:p>
          <a:p>
            <a:r>
              <a:rPr lang="en-US" i="1" dirty="0"/>
              <a:t>Debriefing</a:t>
            </a:r>
            <a:r>
              <a:rPr lang="en-US" dirty="0"/>
              <a:t> is a less formal, more cooperative means of discussing the positives and the natives of the project, what works, and what will be done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06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Accepted Deliverables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Deliverables that are completed, accepted, and formally signed-off.</a:t>
            </a:r>
          </a:p>
          <a:p>
            <a:r>
              <a:rPr lang="en-US" altLang="en-US" dirty="0"/>
              <a:t>Deliverables that are formally signed-off or acknowledged by the sponsors or customers are moved toward project closure.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86" y="3368196"/>
            <a:ext cx="2669827" cy="1889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50235"/>
            <a:ext cx="1219200" cy="13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Historical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aggregate of lessons learned and other useful information collected from preceding projects.</a:t>
            </a:r>
          </a:p>
          <a:p>
            <a:r>
              <a:rPr lang="en-US" altLang="en-US" dirty="0"/>
              <a:t>Plans, standards and procedures, estimations, metrics, and risks are some of the historical information that can be referred to when managing pertinent programs.</a:t>
            </a:r>
          </a:p>
        </p:txBody>
      </p:sp>
    </p:spTree>
    <p:extLst>
      <p:ext uri="{BB962C8B-B14F-4D97-AF65-F5344CB8AC3E}">
        <p14:creationId xmlns:p14="http://schemas.microsoft.com/office/powerpoint/2010/main" val="352444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Guidelines for Creating a Project Closure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en-US" dirty="0"/>
              <a:t>Define the organization of the project.</a:t>
            </a:r>
          </a:p>
          <a:p>
            <a:pPr marL="381000" indent="-381000"/>
            <a:r>
              <a:rPr lang="en-US" altLang="en-US" dirty="0"/>
              <a:t>Document project strengths and weaknesses and the techniques used to get results.</a:t>
            </a:r>
          </a:p>
          <a:p>
            <a:pPr marL="381000" indent="-381000"/>
            <a:r>
              <a:rPr lang="en-US" altLang="en-US" dirty="0"/>
              <a:t>Document project team recommendations.</a:t>
            </a:r>
          </a:p>
          <a:p>
            <a:pPr marL="381000" indent="-381000"/>
            <a:r>
              <a:rPr lang="en-US" altLang="en-US" dirty="0"/>
              <a:t>Define the project’s cultural impact on the organizational structure and culture.</a:t>
            </a:r>
          </a:p>
          <a:p>
            <a:pPr marL="381000" indent="-381000"/>
            <a:r>
              <a:rPr lang="en-US" altLang="en-US" dirty="0"/>
              <a:t>Explain how the project’s capabilities support the organization’s strategic objectives.</a:t>
            </a:r>
          </a:p>
          <a:p>
            <a:pPr marL="381000" indent="-381000"/>
            <a:r>
              <a:rPr lang="en-US" altLang="en-US" dirty="0"/>
              <a:t>Lay out recommendations for maintenance.</a:t>
            </a:r>
          </a:p>
          <a:p>
            <a:pPr marL="381000" indent="-381000"/>
            <a:r>
              <a:rPr lang="en-US" altLang="en-US" dirty="0"/>
              <a:t>Consider using a shared location (corporate intranet, groupware repository) to collect, document, and share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19248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Guidelines for Closing a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en-US" dirty="0"/>
              <a:t>Use a project termination checklist, if available.</a:t>
            </a:r>
          </a:p>
          <a:p>
            <a:pPr marL="381000" indent="-381000"/>
            <a:r>
              <a:rPr lang="en-US" altLang="en-US" dirty="0"/>
              <a:t>Gather and organize performance measurement documentation.</a:t>
            </a:r>
          </a:p>
          <a:p>
            <a:pPr marL="381000" indent="-381000"/>
            <a:r>
              <a:rPr lang="en-US" altLang="en-US" dirty="0"/>
              <a:t>Release project resources. Recognize and reward team members appropriately.</a:t>
            </a:r>
          </a:p>
          <a:p>
            <a:pPr marL="381000" indent="-381000"/>
            <a:r>
              <a:rPr lang="en-US" altLang="en-US" dirty="0"/>
              <a:t>Update records and resource pool database.</a:t>
            </a:r>
          </a:p>
          <a:p>
            <a:pPr marL="381000" indent="-381000"/>
            <a:r>
              <a:rPr lang="en-US" altLang="en-US" dirty="0"/>
              <a:t>Analyze project success and effectiveness.</a:t>
            </a:r>
          </a:p>
          <a:p>
            <a:pPr marL="381000" indent="-381000"/>
            <a:r>
              <a:rPr lang="en-US" altLang="en-US" dirty="0"/>
              <a:t>Finalize lessons learned reports and a final project report.</a:t>
            </a:r>
          </a:p>
          <a:p>
            <a:pPr marL="381000" indent="-381000"/>
            <a:r>
              <a:rPr lang="en-US" altLang="en-US" dirty="0"/>
              <a:t>Obtain project approval from customers.</a:t>
            </a:r>
          </a:p>
          <a:p>
            <a:pPr marL="381000" indent="-381000"/>
            <a:r>
              <a:rPr lang="en-US" altLang="en-US" dirty="0"/>
              <a:t>Archive indexed project records.</a:t>
            </a:r>
          </a:p>
          <a:p>
            <a:pPr marL="381000" indent="-381000"/>
            <a:r>
              <a:rPr lang="en-US" altLang="en-US" dirty="0"/>
              <a:t>Celebrate the success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37347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CEC04-907E-4738-B5BE-CEE33189B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Closing a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58998-FD85-40A8-BEA8-4EBD8D1AF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2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steps do you plan to take to improve the project closure process in the future?</a:t>
            </a:r>
          </a:p>
          <a:p>
            <a:r>
              <a:rPr lang="en-US" dirty="0"/>
              <a:t>How will compiling a formal lessons learned report help you manage future projects more effectively? Explain your ideas.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Final Product, Service, or Result Transition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process of transferring the final product that the project was authorized to produce.</a:t>
            </a:r>
          </a:p>
          <a:p>
            <a:r>
              <a:rPr lang="en-US" altLang="en-US" dirty="0"/>
              <a:t>Usually reviewed for completeness and accuracy before it can be transitioned to its recipients.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24" y="3368196"/>
            <a:ext cx="3145276" cy="18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Delivering the Final Product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Perform the final user acceptance or operational test.</a:t>
            </a:r>
          </a:p>
          <a:p>
            <a:r>
              <a:rPr lang="en-US" altLang="en-US" dirty="0"/>
              <a:t>Transfer source code and system configurations to production support.</a:t>
            </a:r>
          </a:p>
          <a:p>
            <a:r>
              <a:rPr lang="en-US" altLang="en-US" dirty="0"/>
              <a:t>Identify issues and errors and report to support personnel.</a:t>
            </a:r>
          </a:p>
          <a:p>
            <a:r>
              <a:rPr lang="en-US" altLang="en-US" dirty="0"/>
              <a:t>Provide operational support personnel with the documentation created.</a:t>
            </a:r>
          </a:p>
          <a:p>
            <a:r>
              <a:rPr lang="en-US" altLang="en-US" dirty="0"/>
              <a:t>Communicate the transfer date and verify that the stakeholders are prepared to accept the deliverables.</a:t>
            </a:r>
          </a:p>
          <a:p>
            <a:r>
              <a:rPr lang="en-US" altLang="en-US" dirty="0"/>
              <a:t>Check that all the stakeholders’ handoff requirements have been met.</a:t>
            </a:r>
          </a:p>
          <a:p>
            <a:r>
              <a:rPr lang="en-US" altLang="en-US" dirty="0"/>
              <a:t>Make sure that the training plan has been executed.</a:t>
            </a:r>
          </a:p>
          <a:p>
            <a:r>
              <a:rPr lang="en-US" altLang="en-US" dirty="0"/>
              <a:t>Ensure that the project team is prepared to provide floor support.</a:t>
            </a:r>
          </a:p>
          <a:p>
            <a:r>
              <a:rPr lang="en-US" altLang="en-US" dirty="0"/>
              <a:t>Perform the activities that were specified in the handoff deliverables checklist.</a:t>
            </a:r>
          </a:p>
          <a:p>
            <a:r>
              <a:rPr lang="en-US" altLang="en-US" dirty="0"/>
              <a:t>Manage customer perceptions.</a:t>
            </a:r>
          </a:p>
          <a:p>
            <a:r>
              <a:rPr lang="en-US" altLang="en-US" dirty="0"/>
              <a:t>Secure the appropriate approval and sign-offs.</a:t>
            </a:r>
          </a:p>
        </p:txBody>
      </p:sp>
    </p:spTree>
    <p:extLst>
      <p:ext uri="{BB962C8B-B14F-4D97-AF65-F5344CB8AC3E}">
        <p14:creationId xmlns:p14="http://schemas.microsoft.com/office/powerpoint/2010/main" val="323435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709EB8-056D-4A9F-A4FB-886ED70B34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Delivering the Final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090C9-B38C-47CF-974A-44F27D9C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Procurement Audits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Formal evaluation of the effectiveness of the procurement process itself.</a:t>
            </a:r>
          </a:p>
          <a:p>
            <a:r>
              <a:rPr lang="en-US" altLang="en-US" dirty="0"/>
              <a:t>Audit Goal: To establish a record that may be used to shape procurement practices in other contracts for projects.</a:t>
            </a:r>
          </a:p>
          <a:p>
            <a:r>
              <a:rPr lang="en-US" altLang="en-US" dirty="0"/>
              <a:t>Audit consists of the following elements of the procurement process: </a:t>
            </a:r>
          </a:p>
          <a:p>
            <a:pPr lvl="1"/>
            <a:r>
              <a:rPr lang="en-US" altLang="en-US" dirty="0"/>
              <a:t>Make or Buy Analysis</a:t>
            </a:r>
          </a:p>
          <a:p>
            <a:pPr lvl="1"/>
            <a:r>
              <a:rPr lang="en-US" altLang="en-US" dirty="0"/>
              <a:t>Preparation of the procurement SOW and procurement documents</a:t>
            </a:r>
          </a:p>
          <a:p>
            <a:pPr lvl="1"/>
            <a:r>
              <a:rPr lang="en-US" altLang="en-US" dirty="0"/>
              <a:t>Selection of selected vendors</a:t>
            </a:r>
          </a:p>
          <a:p>
            <a:pPr lvl="1"/>
            <a:r>
              <a:rPr lang="en-US" altLang="en-US" dirty="0"/>
              <a:t>Adequacy of the procurement contract</a:t>
            </a:r>
          </a:p>
          <a:p>
            <a:pPr lvl="1"/>
            <a:r>
              <a:rPr lang="en-US" altLang="en-US" dirty="0"/>
              <a:t>Contract administration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5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953000" y="3810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dirty="0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57200" y="12334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Procurement Audit Lessons Learned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provide invaluable information for future contracts.</a:t>
            </a:r>
          </a:p>
          <a:p>
            <a:r>
              <a:rPr lang="en-US" dirty="0"/>
              <a:t>Helps others in the organization apply the learning to their situations.</a:t>
            </a:r>
          </a:p>
        </p:txBody>
      </p:sp>
      <p:pic>
        <p:nvPicPr>
          <p:cNvPr id="190472" name="Picture 8" descr="079163-03e_po-12-man-fem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667000"/>
            <a:ext cx="29241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6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Negotiated Settlements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Undertaken to arrive at a final equitable settlement of all outstanding issues, claims, and disputes by negotiation.</a:t>
            </a:r>
          </a:p>
          <a:p>
            <a:r>
              <a:rPr lang="en-US" altLang="en-US" dirty="0"/>
              <a:t>Parties may resort to Alternative Dispute Resolution (ADR), if settlement cannot be achieved through direct negotiations.</a:t>
            </a:r>
          </a:p>
        </p:txBody>
      </p:sp>
    </p:spTree>
    <p:extLst>
      <p:ext uri="{BB962C8B-B14F-4D97-AF65-F5344CB8AC3E}">
        <p14:creationId xmlns:p14="http://schemas.microsoft.com/office/powerpoint/2010/main" val="61241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Closed Procurements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Usually a formal written document between the buyer and the vendor stating that no considerations are pending from either party.</a:t>
            </a:r>
          </a:p>
          <a:p>
            <a:r>
              <a:rPr lang="en-US" altLang="en-US" dirty="0"/>
              <a:t>The contract spells out the terms and conditions for contract acceptance and closure.</a:t>
            </a:r>
          </a:p>
          <a:p>
            <a:r>
              <a:rPr lang="en-US" altLang="en-US" dirty="0"/>
              <a:t>Terms and conditions are usually included in the procurement management plan.</a:t>
            </a:r>
          </a:p>
          <a:p>
            <a:r>
              <a:rPr lang="en-US" altLang="en-US" dirty="0"/>
              <a:t>The buyer receives what was expected and is satisfied.</a:t>
            </a:r>
          </a:p>
          <a:p>
            <a:r>
              <a:rPr lang="en-US" altLang="en-US" dirty="0"/>
              <a:t>The vendor receives the payment and other aspects as prescribed in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94663619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1441</Words>
  <Application>Microsoft Office PowerPoint</Application>
  <PresentationFormat>On-screen Show (4:3)</PresentationFormat>
  <Paragraphs>176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Myriad Pro</vt:lpstr>
      <vt:lpstr>Wingdings</vt:lpstr>
      <vt:lpstr>LO-CompTIA</vt:lpstr>
      <vt:lpstr>Closing the Project</vt:lpstr>
      <vt:lpstr>Accepted Deliverables</vt:lpstr>
      <vt:lpstr>The Final Product, Service, or Result Transition</vt:lpstr>
      <vt:lpstr>Guidelines for Delivering the Final Product</vt:lpstr>
      <vt:lpstr>PowerPoint Presentation</vt:lpstr>
      <vt:lpstr>Procurement Audits</vt:lpstr>
      <vt:lpstr>Procurement Audit Lessons Learned</vt:lpstr>
      <vt:lpstr>Negotiated Settlements</vt:lpstr>
      <vt:lpstr>Closed Procurements</vt:lpstr>
      <vt:lpstr>Special Issues in Contract Closeout</vt:lpstr>
      <vt:lpstr>Guidelines for Closing Project Procurements</vt:lpstr>
      <vt:lpstr>PowerPoint Presentation</vt:lpstr>
      <vt:lpstr>Knowledge Management</vt:lpstr>
      <vt:lpstr>Administrative Closure</vt:lpstr>
      <vt:lpstr>Project Records to Archive</vt:lpstr>
      <vt:lpstr>Lessons Learned Reports</vt:lpstr>
      <vt:lpstr>Considerations of Lessons Learned</vt:lpstr>
      <vt:lpstr>Closure Meetings</vt:lpstr>
      <vt:lpstr>Auditing vs. Debriefing</vt:lpstr>
      <vt:lpstr>Historical Information</vt:lpstr>
      <vt:lpstr>Guidelines for Creating a Project Closure Report</vt:lpstr>
      <vt:lpstr>Guidelines for Closing a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61</cp:revision>
  <dcterms:created xsi:type="dcterms:W3CDTF">2016-08-01T18:03:00Z</dcterms:created>
  <dcterms:modified xsi:type="dcterms:W3CDTF">2018-06-15T19:50:33Z</dcterms:modified>
</cp:coreProperties>
</file>