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9" r:id="rId3"/>
    <p:sldId id="262" r:id="rId4"/>
    <p:sldId id="29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3" r:id="rId15"/>
    <p:sldId id="279" r:id="rId16"/>
    <p:sldId id="292" r:id="rId17"/>
    <p:sldId id="264" r:id="rId18"/>
    <p:sldId id="291" r:id="rId19"/>
    <p:sldId id="296" r:id="rId20"/>
    <p:sldId id="293" r:id="rId21"/>
    <p:sldId id="282" r:id="rId22"/>
    <p:sldId id="283" r:id="rId23"/>
    <p:sldId id="265" r:id="rId24"/>
    <p:sldId id="284" r:id="rId25"/>
    <p:sldId id="285" r:id="rId26"/>
    <p:sldId id="294" r:id="rId27"/>
    <p:sldId id="267" r:id="rId28"/>
    <p:sldId id="289" r:id="rId29"/>
    <p:sldId id="286" r:id="rId30"/>
    <p:sldId id="266" r:id="rId31"/>
    <p:sldId id="288" r:id="rId32"/>
    <p:sldId id="295" r:id="rId33"/>
    <p:sldId id="26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5433" autoAdjust="0"/>
  </p:normalViewPr>
  <p:slideViewPr>
    <p:cSldViewPr>
      <p:cViewPr varScale="1">
        <p:scale>
          <a:sx n="111" d="100"/>
          <a:sy n="111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7B902-BF41-4C09-AD26-9992018D4169}" type="doc">
      <dgm:prSet loTypeId="urn:microsoft.com/office/officeart/2005/8/layout/process5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60C4BDB-E619-463C-AB8D-4780EEC8D56F}">
      <dgm:prSet phldrT="[Text]"/>
      <dgm:spPr/>
      <dgm:t>
        <a:bodyPr/>
        <a:lstStyle/>
        <a:p>
          <a:r>
            <a:rPr lang="en-US" dirty="0"/>
            <a:t>Receive check</a:t>
          </a:r>
        </a:p>
      </dgm:t>
    </dgm:pt>
    <dgm:pt modelId="{C086D3E4-E062-4C41-B9BD-A0D6508ADCFC}" type="parTrans" cxnId="{DD5866C3-6CD1-4699-BBE9-2319AB6AD25A}">
      <dgm:prSet/>
      <dgm:spPr/>
      <dgm:t>
        <a:bodyPr/>
        <a:lstStyle/>
        <a:p>
          <a:endParaRPr lang="en-US"/>
        </a:p>
      </dgm:t>
    </dgm:pt>
    <dgm:pt modelId="{44F90E82-5B7E-43B0-A394-D7648DEA4DC9}" type="sibTrans" cxnId="{DD5866C3-6CD1-4699-BBE9-2319AB6AD25A}">
      <dgm:prSet/>
      <dgm:spPr/>
      <dgm:t>
        <a:bodyPr/>
        <a:lstStyle/>
        <a:p>
          <a:endParaRPr lang="en-US" dirty="0"/>
        </a:p>
      </dgm:t>
    </dgm:pt>
    <dgm:pt modelId="{5FA63566-09CC-4B62-BA55-C8BF83E69B34}">
      <dgm:prSet phldrT="[Text]"/>
      <dgm:spPr/>
      <dgm:t>
        <a:bodyPr/>
        <a:lstStyle/>
        <a:p>
          <a:r>
            <a:rPr lang="en-US" dirty="0"/>
            <a:t>Drive to bank</a:t>
          </a:r>
        </a:p>
      </dgm:t>
    </dgm:pt>
    <dgm:pt modelId="{6ACA43FA-6C7B-4D5A-B0C4-F4F155FB7ADC}" type="parTrans" cxnId="{4EBA66E3-44F2-42D6-BD21-F72270CC9A5C}">
      <dgm:prSet/>
      <dgm:spPr/>
      <dgm:t>
        <a:bodyPr/>
        <a:lstStyle/>
        <a:p>
          <a:endParaRPr lang="en-US"/>
        </a:p>
      </dgm:t>
    </dgm:pt>
    <dgm:pt modelId="{A4D690AD-F302-4B9E-82F1-7CDBD73BE3F1}" type="sibTrans" cxnId="{4EBA66E3-44F2-42D6-BD21-F72270CC9A5C}">
      <dgm:prSet/>
      <dgm:spPr/>
      <dgm:t>
        <a:bodyPr/>
        <a:lstStyle/>
        <a:p>
          <a:endParaRPr lang="en-US" dirty="0"/>
        </a:p>
      </dgm:t>
    </dgm:pt>
    <dgm:pt modelId="{E0BFBA25-5EE2-47B8-8561-385B48C1CDB7}">
      <dgm:prSet phldrT="[Text]"/>
      <dgm:spPr/>
      <dgm:t>
        <a:bodyPr/>
        <a:lstStyle/>
        <a:p>
          <a:r>
            <a:rPr lang="en-US" dirty="0"/>
            <a:t>Prepare deposit slip</a:t>
          </a:r>
        </a:p>
      </dgm:t>
    </dgm:pt>
    <dgm:pt modelId="{D3F6C8A5-C7A0-494B-AEA7-A1AD98C737B7}" type="parTrans" cxnId="{9B3A0170-4B2E-481C-A1C8-A757EAD9AB32}">
      <dgm:prSet/>
      <dgm:spPr/>
      <dgm:t>
        <a:bodyPr/>
        <a:lstStyle/>
        <a:p>
          <a:endParaRPr lang="en-US"/>
        </a:p>
      </dgm:t>
    </dgm:pt>
    <dgm:pt modelId="{91AB4325-55F6-49B5-9804-BFB9B4DF3A40}" type="sibTrans" cxnId="{9B3A0170-4B2E-481C-A1C8-A757EAD9AB32}">
      <dgm:prSet/>
      <dgm:spPr/>
      <dgm:t>
        <a:bodyPr/>
        <a:lstStyle/>
        <a:p>
          <a:endParaRPr lang="en-US" dirty="0"/>
        </a:p>
      </dgm:t>
    </dgm:pt>
    <dgm:pt modelId="{C8E1DBD3-8B5F-4E86-A712-33CAC76ED375}">
      <dgm:prSet phldrT="[Text]"/>
      <dgm:spPr/>
      <dgm:t>
        <a:bodyPr/>
        <a:lstStyle/>
        <a:p>
          <a:r>
            <a:rPr lang="en-US" dirty="0"/>
            <a:t>Wait in line</a:t>
          </a:r>
        </a:p>
      </dgm:t>
    </dgm:pt>
    <dgm:pt modelId="{2B288461-E205-45BE-AB46-939B3F51D031}" type="parTrans" cxnId="{761369BB-BE81-47D7-B36D-D1DE881B1F71}">
      <dgm:prSet/>
      <dgm:spPr/>
      <dgm:t>
        <a:bodyPr/>
        <a:lstStyle/>
        <a:p>
          <a:endParaRPr lang="en-US"/>
        </a:p>
      </dgm:t>
    </dgm:pt>
    <dgm:pt modelId="{8A3568FE-4F81-4AE6-A4A4-B51577CC0379}" type="sibTrans" cxnId="{761369BB-BE81-47D7-B36D-D1DE881B1F71}">
      <dgm:prSet/>
      <dgm:spPr/>
      <dgm:t>
        <a:bodyPr/>
        <a:lstStyle/>
        <a:p>
          <a:endParaRPr lang="en-US" dirty="0"/>
        </a:p>
      </dgm:t>
    </dgm:pt>
    <dgm:pt modelId="{A5C71984-C7EE-4DB7-8F5F-470105A2204F}">
      <dgm:prSet phldrT="[Text]"/>
      <dgm:spPr/>
      <dgm:t>
        <a:bodyPr/>
        <a:lstStyle/>
        <a:p>
          <a:r>
            <a:rPr lang="en-US" dirty="0"/>
            <a:t>Give deposit to teller</a:t>
          </a:r>
        </a:p>
      </dgm:t>
    </dgm:pt>
    <dgm:pt modelId="{1F277BBC-E9F7-4A98-8971-EACB3C29DBD4}" type="parTrans" cxnId="{5350D03C-A2E1-4514-B394-E46BB45983D5}">
      <dgm:prSet/>
      <dgm:spPr/>
      <dgm:t>
        <a:bodyPr/>
        <a:lstStyle/>
        <a:p>
          <a:endParaRPr lang="en-US"/>
        </a:p>
      </dgm:t>
    </dgm:pt>
    <dgm:pt modelId="{BAFA6BF5-7F53-4D8A-948F-F358FDB71E24}" type="sibTrans" cxnId="{5350D03C-A2E1-4514-B394-E46BB45983D5}">
      <dgm:prSet/>
      <dgm:spPr/>
      <dgm:t>
        <a:bodyPr/>
        <a:lstStyle/>
        <a:p>
          <a:endParaRPr lang="en-US" dirty="0"/>
        </a:p>
      </dgm:t>
    </dgm:pt>
    <dgm:pt modelId="{FC81145A-5F07-4163-B148-F1A0B9483A9C}">
      <dgm:prSet phldrT="[Text]"/>
      <dgm:spPr/>
      <dgm:t>
        <a:bodyPr/>
        <a:lstStyle/>
        <a:p>
          <a:r>
            <a:rPr lang="en-US" dirty="0"/>
            <a:t>Receive receipt</a:t>
          </a:r>
        </a:p>
      </dgm:t>
    </dgm:pt>
    <dgm:pt modelId="{94D8EE7D-0824-4809-8B5B-0355353C52FD}" type="parTrans" cxnId="{B7BC4C03-1C39-46CB-8BC8-18CFED83405D}">
      <dgm:prSet/>
      <dgm:spPr/>
      <dgm:t>
        <a:bodyPr/>
        <a:lstStyle/>
        <a:p>
          <a:endParaRPr lang="en-US"/>
        </a:p>
      </dgm:t>
    </dgm:pt>
    <dgm:pt modelId="{27A6D4AD-628F-46F6-BAEC-1AB8A56BA36D}" type="sibTrans" cxnId="{B7BC4C03-1C39-46CB-8BC8-18CFED83405D}">
      <dgm:prSet/>
      <dgm:spPr/>
      <dgm:t>
        <a:bodyPr/>
        <a:lstStyle/>
        <a:p>
          <a:endParaRPr lang="en-US"/>
        </a:p>
      </dgm:t>
    </dgm:pt>
    <dgm:pt modelId="{25BBB67A-E656-49C1-8E73-62644310AEC9}" type="pres">
      <dgm:prSet presAssocID="{E9F7B902-BF41-4C09-AD26-9992018D4169}" presName="diagram" presStyleCnt="0">
        <dgm:presLayoutVars>
          <dgm:dir/>
          <dgm:resizeHandles val="exact"/>
        </dgm:presLayoutVars>
      </dgm:prSet>
      <dgm:spPr/>
    </dgm:pt>
    <dgm:pt modelId="{B5BFE589-26F3-4B42-8C5B-167066B633ED}" type="pres">
      <dgm:prSet presAssocID="{360C4BDB-E619-463C-AB8D-4780EEC8D56F}" presName="node" presStyleLbl="node1" presStyleIdx="0" presStyleCnt="6">
        <dgm:presLayoutVars>
          <dgm:bulletEnabled val="1"/>
        </dgm:presLayoutVars>
      </dgm:prSet>
      <dgm:spPr/>
    </dgm:pt>
    <dgm:pt modelId="{B8E7906E-05E4-443E-AC07-6B7A150CC297}" type="pres">
      <dgm:prSet presAssocID="{44F90E82-5B7E-43B0-A394-D7648DEA4DC9}" presName="sibTrans" presStyleLbl="sibTrans2D1" presStyleIdx="0" presStyleCnt="5"/>
      <dgm:spPr/>
    </dgm:pt>
    <dgm:pt modelId="{B4C664FF-B1E4-4BA0-998C-3C6241434C90}" type="pres">
      <dgm:prSet presAssocID="{44F90E82-5B7E-43B0-A394-D7648DEA4DC9}" presName="connectorText" presStyleLbl="sibTrans2D1" presStyleIdx="0" presStyleCnt="5"/>
      <dgm:spPr/>
    </dgm:pt>
    <dgm:pt modelId="{33E19CCC-9E05-40BC-99D2-C2144DAE8030}" type="pres">
      <dgm:prSet presAssocID="{5FA63566-09CC-4B62-BA55-C8BF83E69B34}" presName="node" presStyleLbl="node1" presStyleIdx="1" presStyleCnt="6">
        <dgm:presLayoutVars>
          <dgm:bulletEnabled val="1"/>
        </dgm:presLayoutVars>
      </dgm:prSet>
      <dgm:spPr/>
    </dgm:pt>
    <dgm:pt modelId="{FE32F559-7F97-487C-BABE-876F0C6DED40}" type="pres">
      <dgm:prSet presAssocID="{A4D690AD-F302-4B9E-82F1-7CDBD73BE3F1}" presName="sibTrans" presStyleLbl="sibTrans2D1" presStyleIdx="1" presStyleCnt="5"/>
      <dgm:spPr/>
    </dgm:pt>
    <dgm:pt modelId="{C1D0029C-0504-497B-8271-00BBA13CB4B4}" type="pres">
      <dgm:prSet presAssocID="{A4D690AD-F302-4B9E-82F1-7CDBD73BE3F1}" presName="connectorText" presStyleLbl="sibTrans2D1" presStyleIdx="1" presStyleCnt="5"/>
      <dgm:spPr/>
    </dgm:pt>
    <dgm:pt modelId="{B87E6D48-486E-4E32-91D8-64F3B08E8CB1}" type="pres">
      <dgm:prSet presAssocID="{E0BFBA25-5EE2-47B8-8561-385B48C1CDB7}" presName="node" presStyleLbl="node1" presStyleIdx="2" presStyleCnt="6">
        <dgm:presLayoutVars>
          <dgm:bulletEnabled val="1"/>
        </dgm:presLayoutVars>
      </dgm:prSet>
      <dgm:spPr/>
    </dgm:pt>
    <dgm:pt modelId="{F2F3E20F-8E5E-4E24-953F-6E0704317BAE}" type="pres">
      <dgm:prSet presAssocID="{91AB4325-55F6-49B5-9804-BFB9B4DF3A40}" presName="sibTrans" presStyleLbl="sibTrans2D1" presStyleIdx="2" presStyleCnt="5"/>
      <dgm:spPr/>
    </dgm:pt>
    <dgm:pt modelId="{3D02E8DB-9B4E-4958-B5CE-FD68741D6B78}" type="pres">
      <dgm:prSet presAssocID="{91AB4325-55F6-49B5-9804-BFB9B4DF3A40}" presName="connectorText" presStyleLbl="sibTrans2D1" presStyleIdx="2" presStyleCnt="5"/>
      <dgm:spPr/>
    </dgm:pt>
    <dgm:pt modelId="{1E3B2A43-633A-48C5-997A-9E65F6AAEE4D}" type="pres">
      <dgm:prSet presAssocID="{C8E1DBD3-8B5F-4E86-A712-33CAC76ED375}" presName="node" presStyleLbl="node1" presStyleIdx="3" presStyleCnt="6">
        <dgm:presLayoutVars>
          <dgm:bulletEnabled val="1"/>
        </dgm:presLayoutVars>
      </dgm:prSet>
      <dgm:spPr/>
    </dgm:pt>
    <dgm:pt modelId="{873BEC09-8A4E-47CE-8DE1-ACDFF038BF0C}" type="pres">
      <dgm:prSet presAssocID="{8A3568FE-4F81-4AE6-A4A4-B51577CC0379}" presName="sibTrans" presStyleLbl="sibTrans2D1" presStyleIdx="3" presStyleCnt="5"/>
      <dgm:spPr/>
    </dgm:pt>
    <dgm:pt modelId="{8E8F8B98-C47D-4853-A8C7-F65ECA7F1BAB}" type="pres">
      <dgm:prSet presAssocID="{8A3568FE-4F81-4AE6-A4A4-B51577CC0379}" presName="connectorText" presStyleLbl="sibTrans2D1" presStyleIdx="3" presStyleCnt="5"/>
      <dgm:spPr/>
    </dgm:pt>
    <dgm:pt modelId="{09882584-67F3-4AA7-9064-E4EA027F1422}" type="pres">
      <dgm:prSet presAssocID="{A5C71984-C7EE-4DB7-8F5F-470105A2204F}" presName="node" presStyleLbl="node1" presStyleIdx="4" presStyleCnt="6">
        <dgm:presLayoutVars>
          <dgm:bulletEnabled val="1"/>
        </dgm:presLayoutVars>
      </dgm:prSet>
      <dgm:spPr/>
    </dgm:pt>
    <dgm:pt modelId="{EADC4D8A-C03D-4D66-B642-5AB7700D0EF6}" type="pres">
      <dgm:prSet presAssocID="{BAFA6BF5-7F53-4D8A-948F-F358FDB71E24}" presName="sibTrans" presStyleLbl="sibTrans2D1" presStyleIdx="4" presStyleCnt="5"/>
      <dgm:spPr/>
    </dgm:pt>
    <dgm:pt modelId="{752377DD-A2C2-4731-AA20-970B6E497416}" type="pres">
      <dgm:prSet presAssocID="{BAFA6BF5-7F53-4D8A-948F-F358FDB71E24}" presName="connectorText" presStyleLbl="sibTrans2D1" presStyleIdx="4" presStyleCnt="5"/>
      <dgm:spPr/>
    </dgm:pt>
    <dgm:pt modelId="{8582AE28-7885-4DC2-A28F-0BEB22B56172}" type="pres">
      <dgm:prSet presAssocID="{FC81145A-5F07-4163-B148-F1A0B9483A9C}" presName="node" presStyleLbl="node1" presStyleIdx="5" presStyleCnt="6">
        <dgm:presLayoutVars>
          <dgm:bulletEnabled val="1"/>
        </dgm:presLayoutVars>
      </dgm:prSet>
      <dgm:spPr/>
    </dgm:pt>
  </dgm:ptLst>
  <dgm:cxnLst>
    <dgm:cxn modelId="{B7BC4C03-1C39-46CB-8BC8-18CFED83405D}" srcId="{E9F7B902-BF41-4C09-AD26-9992018D4169}" destId="{FC81145A-5F07-4163-B148-F1A0B9483A9C}" srcOrd="5" destOrd="0" parTransId="{94D8EE7D-0824-4809-8B5B-0355353C52FD}" sibTransId="{27A6D4AD-628F-46F6-BAEC-1AB8A56BA36D}"/>
    <dgm:cxn modelId="{5350D03C-A2E1-4514-B394-E46BB45983D5}" srcId="{E9F7B902-BF41-4C09-AD26-9992018D4169}" destId="{A5C71984-C7EE-4DB7-8F5F-470105A2204F}" srcOrd="4" destOrd="0" parTransId="{1F277BBC-E9F7-4A98-8971-EACB3C29DBD4}" sibTransId="{BAFA6BF5-7F53-4D8A-948F-F358FDB71E24}"/>
    <dgm:cxn modelId="{975E8043-71DF-4401-9A5F-06898A922A8D}" type="presOf" srcId="{E9F7B902-BF41-4C09-AD26-9992018D4169}" destId="{25BBB67A-E656-49C1-8E73-62644310AEC9}" srcOrd="0" destOrd="0" presId="urn:microsoft.com/office/officeart/2005/8/layout/process5"/>
    <dgm:cxn modelId="{B46EB76E-3DC6-4394-83EC-C9CAB8C58B92}" type="presOf" srcId="{A4D690AD-F302-4B9E-82F1-7CDBD73BE3F1}" destId="{C1D0029C-0504-497B-8271-00BBA13CB4B4}" srcOrd="1" destOrd="0" presId="urn:microsoft.com/office/officeart/2005/8/layout/process5"/>
    <dgm:cxn modelId="{D954D76F-C733-46E5-B6AC-A92BB874F958}" type="presOf" srcId="{8A3568FE-4F81-4AE6-A4A4-B51577CC0379}" destId="{873BEC09-8A4E-47CE-8DE1-ACDFF038BF0C}" srcOrd="0" destOrd="0" presId="urn:microsoft.com/office/officeart/2005/8/layout/process5"/>
    <dgm:cxn modelId="{9B3A0170-4B2E-481C-A1C8-A757EAD9AB32}" srcId="{E9F7B902-BF41-4C09-AD26-9992018D4169}" destId="{E0BFBA25-5EE2-47B8-8561-385B48C1CDB7}" srcOrd="2" destOrd="0" parTransId="{D3F6C8A5-C7A0-494B-AEA7-A1AD98C737B7}" sibTransId="{91AB4325-55F6-49B5-9804-BFB9B4DF3A40}"/>
    <dgm:cxn modelId="{57DA7970-157C-4318-8115-5EE49609BEFE}" type="presOf" srcId="{91AB4325-55F6-49B5-9804-BFB9B4DF3A40}" destId="{F2F3E20F-8E5E-4E24-953F-6E0704317BAE}" srcOrd="0" destOrd="0" presId="urn:microsoft.com/office/officeart/2005/8/layout/process5"/>
    <dgm:cxn modelId="{8EE15B72-566A-41F6-8557-956BA8E015E6}" type="presOf" srcId="{44F90E82-5B7E-43B0-A394-D7648DEA4DC9}" destId="{B8E7906E-05E4-443E-AC07-6B7A150CC297}" srcOrd="0" destOrd="0" presId="urn:microsoft.com/office/officeart/2005/8/layout/process5"/>
    <dgm:cxn modelId="{EEA10553-5104-4F6F-BAD7-A4CDD27491EE}" type="presOf" srcId="{C8E1DBD3-8B5F-4E86-A712-33CAC76ED375}" destId="{1E3B2A43-633A-48C5-997A-9E65F6AAEE4D}" srcOrd="0" destOrd="0" presId="urn:microsoft.com/office/officeart/2005/8/layout/process5"/>
    <dgm:cxn modelId="{1B085375-A9EA-4CE3-A512-D449A38D4A53}" type="presOf" srcId="{5FA63566-09CC-4B62-BA55-C8BF83E69B34}" destId="{33E19CCC-9E05-40BC-99D2-C2144DAE8030}" srcOrd="0" destOrd="0" presId="urn:microsoft.com/office/officeart/2005/8/layout/process5"/>
    <dgm:cxn modelId="{6E119E78-C2B4-40A2-A4BC-2B6641A6D32B}" type="presOf" srcId="{8A3568FE-4F81-4AE6-A4A4-B51577CC0379}" destId="{8E8F8B98-C47D-4853-A8C7-F65ECA7F1BAB}" srcOrd="1" destOrd="0" presId="urn:microsoft.com/office/officeart/2005/8/layout/process5"/>
    <dgm:cxn modelId="{899BE880-5284-41A8-9D58-77FBEF6D60A8}" type="presOf" srcId="{360C4BDB-E619-463C-AB8D-4780EEC8D56F}" destId="{B5BFE589-26F3-4B42-8C5B-167066B633ED}" srcOrd="0" destOrd="0" presId="urn:microsoft.com/office/officeart/2005/8/layout/process5"/>
    <dgm:cxn modelId="{77B7FB8B-CB4D-4989-937E-EF02EE219037}" type="presOf" srcId="{BAFA6BF5-7F53-4D8A-948F-F358FDB71E24}" destId="{EADC4D8A-C03D-4D66-B642-5AB7700D0EF6}" srcOrd="0" destOrd="0" presId="urn:microsoft.com/office/officeart/2005/8/layout/process5"/>
    <dgm:cxn modelId="{B81B889A-3773-4A44-A1DD-E2E5BE3CD1A3}" type="presOf" srcId="{91AB4325-55F6-49B5-9804-BFB9B4DF3A40}" destId="{3D02E8DB-9B4E-4958-B5CE-FD68741D6B78}" srcOrd="1" destOrd="0" presId="urn:microsoft.com/office/officeart/2005/8/layout/process5"/>
    <dgm:cxn modelId="{6535039F-DA1C-4C12-8112-E6D6E0ACDB07}" type="presOf" srcId="{BAFA6BF5-7F53-4D8A-948F-F358FDB71E24}" destId="{752377DD-A2C2-4731-AA20-970B6E497416}" srcOrd="1" destOrd="0" presId="urn:microsoft.com/office/officeart/2005/8/layout/process5"/>
    <dgm:cxn modelId="{73EE46A0-9150-43BC-8DBD-49A81FE3D32D}" type="presOf" srcId="{A5C71984-C7EE-4DB7-8F5F-470105A2204F}" destId="{09882584-67F3-4AA7-9064-E4EA027F1422}" srcOrd="0" destOrd="0" presId="urn:microsoft.com/office/officeart/2005/8/layout/process5"/>
    <dgm:cxn modelId="{AC2581A4-5C30-4304-B1C2-864986F4A319}" type="presOf" srcId="{FC81145A-5F07-4163-B148-F1A0B9483A9C}" destId="{8582AE28-7885-4DC2-A28F-0BEB22B56172}" srcOrd="0" destOrd="0" presId="urn:microsoft.com/office/officeart/2005/8/layout/process5"/>
    <dgm:cxn modelId="{07FDBAA6-503E-45C5-AE45-EFBF8C5BD16E}" type="presOf" srcId="{A4D690AD-F302-4B9E-82F1-7CDBD73BE3F1}" destId="{FE32F559-7F97-487C-BABE-876F0C6DED40}" srcOrd="0" destOrd="0" presId="urn:microsoft.com/office/officeart/2005/8/layout/process5"/>
    <dgm:cxn modelId="{761369BB-BE81-47D7-B36D-D1DE881B1F71}" srcId="{E9F7B902-BF41-4C09-AD26-9992018D4169}" destId="{C8E1DBD3-8B5F-4E86-A712-33CAC76ED375}" srcOrd="3" destOrd="0" parTransId="{2B288461-E205-45BE-AB46-939B3F51D031}" sibTransId="{8A3568FE-4F81-4AE6-A4A4-B51577CC0379}"/>
    <dgm:cxn modelId="{DD5866C3-6CD1-4699-BBE9-2319AB6AD25A}" srcId="{E9F7B902-BF41-4C09-AD26-9992018D4169}" destId="{360C4BDB-E619-463C-AB8D-4780EEC8D56F}" srcOrd="0" destOrd="0" parTransId="{C086D3E4-E062-4C41-B9BD-A0D6508ADCFC}" sibTransId="{44F90E82-5B7E-43B0-A394-D7648DEA4DC9}"/>
    <dgm:cxn modelId="{7C3E35CD-05A7-49A3-9879-5567E8E08C6F}" type="presOf" srcId="{44F90E82-5B7E-43B0-A394-D7648DEA4DC9}" destId="{B4C664FF-B1E4-4BA0-998C-3C6241434C90}" srcOrd="1" destOrd="0" presId="urn:microsoft.com/office/officeart/2005/8/layout/process5"/>
    <dgm:cxn modelId="{4EBA66E3-44F2-42D6-BD21-F72270CC9A5C}" srcId="{E9F7B902-BF41-4C09-AD26-9992018D4169}" destId="{5FA63566-09CC-4B62-BA55-C8BF83E69B34}" srcOrd="1" destOrd="0" parTransId="{6ACA43FA-6C7B-4D5A-B0C4-F4F155FB7ADC}" sibTransId="{A4D690AD-F302-4B9E-82F1-7CDBD73BE3F1}"/>
    <dgm:cxn modelId="{C2E50DFF-6210-49F7-B06E-5A84D017E312}" type="presOf" srcId="{E0BFBA25-5EE2-47B8-8561-385B48C1CDB7}" destId="{B87E6D48-486E-4E32-91D8-64F3B08E8CB1}" srcOrd="0" destOrd="0" presId="urn:microsoft.com/office/officeart/2005/8/layout/process5"/>
    <dgm:cxn modelId="{89F6EBC7-0CFD-4275-9260-EE527BAFE33A}" type="presParOf" srcId="{25BBB67A-E656-49C1-8E73-62644310AEC9}" destId="{B5BFE589-26F3-4B42-8C5B-167066B633ED}" srcOrd="0" destOrd="0" presId="urn:microsoft.com/office/officeart/2005/8/layout/process5"/>
    <dgm:cxn modelId="{31A90749-3DED-4159-A3B1-D0658E1AD507}" type="presParOf" srcId="{25BBB67A-E656-49C1-8E73-62644310AEC9}" destId="{B8E7906E-05E4-443E-AC07-6B7A150CC297}" srcOrd="1" destOrd="0" presId="urn:microsoft.com/office/officeart/2005/8/layout/process5"/>
    <dgm:cxn modelId="{105DBDDD-CB74-4CF3-B873-41D0B665F024}" type="presParOf" srcId="{B8E7906E-05E4-443E-AC07-6B7A150CC297}" destId="{B4C664FF-B1E4-4BA0-998C-3C6241434C90}" srcOrd="0" destOrd="0" presId="urn:microsoft.com/office/officeart/2005/8/layout/process5"/>
    <dgm:cxn modelId="{9AC3015A-DA76-4284-9EDF-8A40B1AFB892}" type="presParOf" srcId="{25BBB67A-E656-49C1-8E73-62644310AEC9}" destId="{33E19CCC-9E05-40BC-99D2-C2144DAE8030}" srcOrd="2" destOrd="0" presId="urn:microsoft.com/office/officeart/2005/8/layout/process5"/>
    <dgm:cxn modelId="{267BE359-3B49-40B3-8693-97412C38DD0E}" type="presParOf" srcId="{25BBB67A-E656-49C1-8E73-62644310AEC9}" destId="{FE32F559-7F97-487C-BABE-876F0C6DED40}" srcOrd="3" destOrd="0" presId="urn:microsoft.com/office/officeart/2005/8/layout/process5"/>
    <dgm:cxn modelId="{37729CFB-BB60-4BFE-A48B-26E5126D5E5A}" type="presParOf" srcId="{FE32F559-7F97-487C-BABE-876F0C6DED40}" destId="{C1D0029C-0504-497B-8271-00BBA13CB4B4}" srcOrd="0" destOrd="0" presId="urn:microsoft.com/office/officeart/2005/8/layout/process5"/>
    <dgm:cxn modelId="{208079EC-8066-4854-887C-582DE700E97D}" type="presParOf" srcId="{25BBB67A-E656-49C1-8E73-62644310AEC9}" destId="{B87E6D48-486E-4E32-91D8-64F3B08E8CB1}" srcOrd="4" destOrd="0" presId="urn:microsoft.com/office/officeart/2005/8/layout/process5"/>
    <dgm:cxn modelId="{B10BB5D0-89F9-4BD8-B1F3-545F3E7A3F08}" type="presParOf" srcId="{25BBB67A-E656-49C1-8E73-62644310AEC9}" destId="{F2F3E20F-8E5E-4E24-953F-6E0704317BAE}" srcOrd="5" destOrd="0" presId="urn:microsoft.com/office/officeart/2005/8/layout/process5"/>
    <dgm:cxn modelId="{25C4C7DE-169D-49FA-8C43-CBE0307CC72A}" type="presParOf" srcId="{F2F3E20F-8E5E-4E24-953F-6E0704317BAE}" destId="{3D02E8DB-9B4E-4958-B5CE-FD68741D6B78}" srcOrd="0" destOrd="0" presId="urn:microsoft.com/office/officeart/2005/8/layout/process5"/>
    <dgm:cxn modelId="{2B4BDBDE-79E1-46BB-9E29-A7DC21468617}" type="presParOf" srcId="{25BBB67A-E656-49C1-8E73-62644310AEC9}" destId="{1E3B2A43-633A-48C5-997A-9E65F6AAEE4D}" srcOrd="6" destOrd="0" presId="urn:microsoft.com/office/officeart/2005/8/layout/process5"/>
    <dgm:cxn modelId="{8CB5A08E-AE42-4CEB-8FAB-C25737447635}" type="presParOf" srcId="{25BBB67A-E656-49C1-8E73-62644310AEC9}" destId="{873BEC09-8A4E-47CE-8DE1-ACDFF038BF0C}" srcOrd="7" destOrd="0" presId="urn:microsoft.com/office/officeart/2005/8/layout/process5"/>
    <dgm:cxn modelId="{9B2937F6-DD0C-494E-9C33-CE87DF37E48C}" type="presParOf" srcId="{873BEC09-8A4E-47CE-8DE1-ACDFF038BF0C}" destId="{8E8F8B98-C47D-4853-A8C7-F65ECA7F1BAB}" srcOrd="0" destOrd="0" presId="urn:microsoft.com/office/officeart/2005/8/layout/process5"/>
    <dgm:cxn modelId="{8C729F30-C039-4788-970F-F77D34BF693D}" type="presParOf" srcId="{25BBB67A-E656-49C1-8E73-62644310AEC9}" destId="{09882584-67F3-4AA7-9064-E4EA027F1422}" srcOrd="8" destOrd="0" presId="urn:microsoft.com/office/officeart/2005/8/layout/process5"/>
    <dgm:cxn modelId="{65CF28AB-FF62-4711-9E92-DBE8AF6838C3}" type="presParOf" srcId="{25BBB67A-E656-49C1-8E73-62644310AEC9}" destId="{EADC4D8A-C03D-4D66-B642-5AB7700D0EF6}" srcOrd="9" destOrd="0" presId="urn:microsoft.com/office/officeart/2005/8/layout/process5"/>
    <dgm:cxn modelId="{1F4A6708-04AD-455E-A5D2-E2801BD33BAF}" type="presParOf" srcId="{EADC4D8A-C03D-4D66-B642-5AB7700D0EF6}" destId="{752377DD-A2C2-4731-AA20-970B6E497416}" srcOrd="0" destOrd="0" presId="urn:microsoft.com/office/officeart/2005/8/layout/process5"/>
    <dgm:cxn modelId="{28E6E913-E66A-4271-AB2F-49B918769705}" type="presParOf" srcId="{25BBB67A-E656-49C1-8E73-62644310AEC9}" destId="{8582AE28-7885-4DC2-A28F-0BEB22B5617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A7D30-292B-424C-86D0-8275E735F02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A314C3D-7CE3-4176-8558-D5ABB76EA764}">
      <dgm:prSet phldrT="[Text]"/>
      <dgm:spPr/>
      <dgm:t>
        <a:bodyPr/>
        <a:lstStyle/>
        <a:p>
          <a:r>
            <a:rPr lang="en-US" dirty="0"/>
            <a:t>1. Identify potential project stakeholders</a:t>
          </a:r>
        </a:p>
      </dgm:t>
    </dgm:pt>
    <dgm:pt modelId="{EE2F6B51-771A-4EE0-87DC-EC2A36444378}" type="parTrans" cxnId="{A759D13E-5920-4E64-AAE1-F4AC5FBEECD5}">
      <dgm:prSet/>
      <dgm:spPr/>
      <dgm:t>
        <a:bodyPr/>
        <a:lstStyle/>
        <a:p>
          <a:endParaRPr lang="en-US"/>
        </a:p>
      </dgm:t>
    </dgm:pt>
    <dgm:pt modelId="{98310970-AF2F-48A6-8D49-96921CEE4454}" type="sibTrans" cxnId="{A759D13E-5920-4E64-AAE1-F4AC5FBEECD5}">
      <dgm:prSet/>
      <dgm:spPr/>
      <dgm:t>
        <a:bodyPr/>
        <a:lstStyle/>
        <a:p>
          <a:endParaRPr lang="en-US"/>
        </a:p>
      </dgm:t>
    </dgm:pt>
    <dgm:pt modelId="{A2BF9160-936D-47D5-8F3D-7131745EA0D2}">
      <dgm:prSet phldrT="[Text]"/>
      <dgm:spPr/>
      <dgm:t>
        <a:bodyPr/>
        <a:lstStyle/>
        <a:p>
          <a:r>
            <a:rPr lang="en-US" dirty="0"/>
            <a:t>2. Classify stakeholders based on impact or support</a:t>
          </a:r>
        </a:p>
      </dgm:t>
    </dgm:pt>
    <dgm:pt modelId="{EF20C0F5-5FA3-4BFE-A14E-8014B0FB98B0}" type="parTrans" cxnId="{BB06E52D-AD62-4047-A6FB-83AD65CF5907}">
      <dgm:prSet/>
      <dgm:spPr/>
      <dgm:t>
        <a:bodyPr/>
        <a:lstStyle/>
        <a:p>
          <a:endParaRPr lang="en-US"/>
        </a:p>
      </dgm:t>
    </dgm:pt>
    <dgm:pt modelId="{E1BB5985-A587-4046-A7EB-B93A99852FE0}" type="sibTrans" cxnId="{BB06E52D-AD62-4047-A6FB-83AD65CF5907}">
      <dgm:prSet/>
      <dgm:spPr/>
      <dgm:t>
        <a:bodyPr/>
        <a:lstStyle/>
        <a:p>
          <a:endParaRPr lang="en-US"/>
        </a:p>
      </dgm:t>
    </dgm:pt>
    <dgm:pt modelId="{2AE94E34-F2D6-4F3C-9978-50DAAB7F69F4}">
      <dgm:prSet phldrT="[Text]"/>
      <dgm:spPr/>
      <dgm:t>
        <a:bodyPr/>
        <a:lstStyle/>
        <a:p>
          <a:r>
            <a:rPr lang="en-US" dirty="0"/>
            <a:t>3. Plan for stakeholder reaction and response</a:t>
          </a:r>
        </a:p>
      </dgm:t>
    </dgm:pt>
    <dgm:pt modelId="{23E9C6AD-A980-4405-8A64-9F5D21C834CE}" type="parTrans" cxnId="{D8562753-A942-44FB-9785-9B986A830971}">
      <dgm:prSet/>
      <dgm:spPr/>
      <dgm:t>
        <a:bodyPr/>
        <a:lstStyle/>
        <a:p>
          <a:endParaRPr lang="en-US"/>
        </a:p>
      </dgm:t>
    </dgm:pt>
    <dgm:pt modelId="{ED406C32-CFC6-4E6E-8363-DB8706AFA87F}" type="sibTrans" cxnId="{D8562753-A942-44FB-9785-9B986A830971}">
      <dgm:prSet/>
      <dgm:spPr/>
      <dgm:t>
        <a:bodyPr/>
        <a:lstStyle/>
        <a:p>
          <a:endParaRPr lang="en-US"/>
        </a:p>
      </dgm:t>
    </dgm:pt>
    <dgm:pt modelId="{330A76AC-AAC8-4E80-8A44-20C2D67287E4}" type="pres">
      <dgm:prSet presAssocID="{6E0A7D30-292B-424C-86D0-8275E735F021}" presName="Name0" presStyleCnt="0">
        <dgm:presLayoutVars>
          <dgm:dir/>
          <dgm:resizeHandles val="exact"/>
        </dgm:presLayoutVars>
      </dgm:prSet>
      <dgm:spPr/>
    </dgm:pt>
    <dgm:pt modelId="{6D6F20A9-1774-459C-8501-482DBC881826}" type="pres">
      <dgm:prSet presAssocID="{2A314C3D-7CE3-4176-8558-D5ABB76EA764}" presName="composite" presStyleCnt="0"/>
      <dgm:spPr/>
    </dgm:pt>
    <dgm:pt modelId="{F365174B-140D-437F-90DE-13358E11F2A8}" type="pres">
      <dgm:prSet presAssocID="{2A314C3D-7CE3-4176-8558-D5ABB76EA764}" presName="bgChev" presStyleLbl="node1" presStyleIdx="0" presStyleCnt="3"/>
      <dgm:spPr/>
    </dgm:pt>
    <dgm:pt modelId="{1828DB61-ABC2-4DDB-98EA-77559565294B}" type="pres">
      <dgm:prSet presAssocID="{2A314C3D-7CE3-4176-8558-D5ABB76EA764}" presName="txNode" presStyleLbl="fgAcc1" presStyleIdx="0" presStyleCnt="3">
        <dgm:presLayoutVars>
          <dgm:bulletEnabled val="1"/>
        </dgm:presLayoutVars>
      </dgm:prSet>
      <dgm:spPr/>
    </dgm:pt>
    <dgm:pt modelId="{D9CC2DD0-D90E-41DE-9821-9D107E7C0BDF}" type="pres">
      <dgm:prSet presAssocID="{98310970-AF2F-48A6-8D49-96921CEE4454}" presName="compositeSpace" presStyleCnt="0"/>
      <dgm:spPr/>
    </dgm:pt>
    <dgm:pt modelId="{D5ECC7C1-8C02-4D35-B191-D69675DC55E0}" type="pres">
      <dgm:prSet presAssocID="{A2BF9160-936D-47D5-8F3D-7131745EA0D2}" presName="composite" presStyleCnt="0"/>
      <dgm:spPr/>
    </dgm:pt>
    <dgm:pt modelId="{393EC78F-EEC8-43EF-A3AB-CD9B70553108}" type="pres">
      <dgm:prSet presAssocID="{A2BF9160-936D-47D5-8F3D-7131745EA0D2}" presName="bgChev" presStyleLbl="node1" presStyleIdx="1" presStyleCnt="3"/>
      <dgm:spPr/>
    </dgm:pt>
    <dgm:pt modelId="{2519608E-2096-4680-8D43-855893387F53}" type="pres">
      <dgm:prSet presAssocID="{A2BF9160-936D-47D5-8F3D-7131745EA0D2}" presName="txNode" presStyleLbl="fgAcc1" presStyleIdx="1" presStyleCnt="3">
        <dgm:presLayoutVars>
          <dgm:bulletEnabled val="1"/>
        </dgm:presLayoutVars>
      </dgm:prSet>
      <dgm:spPr/>
    </dgm:pt>
    <dgm:pt modelId="{229BCC5C-6DF7-4379-BC11-B6862E253251}" type="pres">
      <dgm:prSet presAssocID="{E1BB5985-A587-4046-A7EB-B93A99852FE0}" presName="compositeSpace" presStyleCnt="0"/>
      <dgm:spPr/>
    </dgm:pt>
    <dgm:pt modelId="{4C149724-904D-4ACB-A891-539AAD620A69}" type="pres">
      <dgm:prSet presAssocID="{2AE94E34-F2D6-4F3C-9978-50DAAB7F69F4}" presName="composite" presStyleCnt="0"/>
      <dgm:spPr/>
    </dgm:pt>
    <dgm:pt modelId="{F909C8E9-D7D6-40A0-BB69-8468FF174664}" type="pres">
      <dgm:prSet presAssocID="{2AE94E34-F2D6-4F3C-9978-50DAAB7F69F4}" presName="bgChev" presStyleLbl="node1" presStyleIdx="2" presStyleCnt="3"/>
      <dgm:spPr/>
    </dgm:pt>
    <dgm:pt modelId="{CDC5DF29-6015-44FF-A159-37846F6B7E5E}" type="pres">
      <dgm:prSet presAssocID="{2AE94E34-F2D6-4F3C-9978-50DAAB7F69F4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BB06E52D-AD62-4047-A6FB-83AD65CF5907}" srcId="{6E0A7D30-292B-424C-86D0-8275E735F021}" destId="{A2BF9160-936D-47D5-8F3D-7131745EA0D2}" srcOrd="1" destOrd="0" parTransId="{EF20C0F5-5FA3-4BFE-A14E-8014B0FB98B0}" sibTransId="{E1BB5985-A587-4046-A7EB-B93A99852FE0}"/>
    <dgm:cxn modelId="{7D659038-7084-4D94-9FF9-D00D0ED6097E}" type="presOf" srcId="{6E0A7D30-292B-424C-86D0-8275E735F021}" destId="{330A76AC-AAC8-4E80-8A44-20C2D67287E4}" srcOrd="0" destOrd="0" presId="urn:microsoft.com/office/officeart/2005/8/layout/chevronAccent+Icon"/>
    <dgm:cxn modelId="{A759D13E-5920-4E64-AAE1-F4AC5FBEECD5}" srcId="{6E0A7D30-292B-424C-86D0-8275E735F021}" destId="{2A314C3D-7CE3-4176-8558-D5ABB76EA764}" srcOrd="0" destOrd="0" parTransId="{EE2F6B51-771A-4EE0-87DC-EC2A36444378}" sibTransId="{98310970-AF2F-48A6-8D49-96921CEE4454}"/>
    <dgm:cxn modelId="{D8562753-A942-44FB-9785-9B986A830971}" srcId="{6E0A7D30-292B-424C-86D0-8275E735F021}" destId="{2AE94E34-F2D6-4F3C-9978-50DAAB7F69F4}" srcOrd="2" destOrd="0" parTransId="{23E9C6AD-A980-4405-8A64-9F5D21C834CE}" sibTransId="{ED406C32-CFC6-4E6E-8363-DB8706AFA87F}"/>
    <dgm:cxn modelId="{6A26F083-3B78-4F2C-8D3D-6E717C126ACC}" type="presOf" srcId="{2AE94E34-F2D6-4F3C-9978-50DAAB7F69F4}" destId="{CDC5DF29-6015-44FF-A159-37846F6B7E5E}" srcOrd="0" destOrd="0" presId="urn:microsoft.com/office/officeart/2005/8/layout/chevronAccent+Icon"/>
    <dgm:cxn modelId="{83D16E8C-0921-4236-B29C-3445EEBF4D34}" type="presOf" srcId="{A2BF9160-936D-47D5-8F3D-7131745EA0D2}" destId="{2519608E-2096-4680-8D43-855893387F53}" srcOrd="0" destOrd="0" presId="urn:microsoft.com/office/officeart/2005/8/layout/chevronAccent+Icon"/>
    <dgm:cxn modelId="{568136F5-273C-4995-8149-2DF6C7BC3D9A}" type="presOf" srcId="{2A314C3D-7CE3-4176-8558-D5ABB76EA764}" destId="{1828DB61-ABC2-4DDB-98EA-77559565294B}" srcOrd="0" destOrd="0" presId="urn:microsoft.com/office/officeart/2005/8/layout/chevronAccent+Icon"/>
    <dgm:cxn modelId="{119F90AF-039A-4F96-BB0F-532A8A6FA832}" type="presParOf" srcId="{330A76AC-AAC8-4E80-8A44-20C2D67287E4}" destId="{6D6F20A9-1774-459C-8501-482DBC881826}" srcOrd="0" destOrd="0" presId="urn:microsoft.com/office/officeart/2005/8/layout/chevronAccent+Icon"/>
    <dgm:cxn modelId="{058A2961-89A0-4530-B2D2-0014B9AEDB13}" type="presParOf" srcId="{6D6F20A9-1774-459C-8501-482DBC881826}" destId="{F365174B-140D-437F-90DE-13358E11F2A8}" srcOrd="0" destOrd="0" presId="urn:microsoft.com/office/officeart/2005/8/layout/chevronAccent+Icon"/>
    <dgm:cxn modelId="{CF4A6E20-EED1-4624-BF90-A585D1BE9A01}" type="presParOf" srcId="{6D6F20A9-1774-459C-8501-482DBC881826}" destId="{1828DB61-ABC2-4DDB-98EA-77559565294B}" srcOrd="1" destOrd="0" presId="urn:microsoft.com/office/officeart/2005/8/layout/chevronAccent+Icon"/>
    <dgm:cxn modelId="{537A6F47-8617-4A34-BF62-DCB7F676FA48}" type="presParOf" srcId="{330A76AC-AAC8-4E80-8A44-20C2D67287E4}" destId="{D9CC2DD0-D90E-41DE-9821-9D107E7C0BDF}" srcOrd="1" destOrd="0" presId="urn:microsoft.com/office/officeart/2005/8/layout/chevronAccent+Icon"/>
    <dgm:cxn modelId="{D6C21BAE-85ED-4FC9-9268-2A1735331F08}" type="presParOf" srcId="{330A76AC-AAC8-4E80-8A44-20C2D67287E4}" destId="{D5ECC7C1-8C02-4D35-B191-D69675DC55E0}" srcOrd="2" destOrd="0" presId="urn:microsoft.com/office/officeart/2005/8/layout/chevronAccent+Icon"/>
    <dgm:cxn modelId="{D856B9D9-B454-4F58-9676-9769D71EF7E6}" type="presParOf" srcId="{D5ECC7C1-8C02-4D35-B191-D69675DC55E0}" destId="{393EC78F-EEC8-43EF-A3AB-CD9B70553108}" srcOrd="0" destOrd="0" presId="urn:microsoft.com/office/officeart/2005/8/layout/chevronAccent+Icon"/>
    <dgm:cxn modelId="{31314095-9413-4339-A7BC-97C9B3BE3BBC}" type="presParOf" srcId="{D5ECC7C1-8C02-4D35-B191-D69675DC55E0}" destId="{2519608E-2096-4680-8D43-855893387F53}" srcOrd="1" destOrd="0" presId="urn:microsoft.com/office/officeart/2005/8/layout/chevronAccent+Icon"/>
    <dgm:cxn modelId="{C1637DAC-3607-4E27-9D2A-622E89AFD7E2}" type="presParOf" srcId="{330A76AC-AAC8-4E80-8A44-20C2D67287E4}" destId="{229BCC5C-6DF7-4379-BC11-B6862E253251}" srcOrd="3" destOrd="0" presId="urn:microsoft.com/office/officeart/2005/8/layout/chevronAccent+Icon"/>
    <dgm:cxn modelId="{529B6D44-E9DE-4A75-A312-3F7085664DD3}" type="presParOf" srcId="{330A76AC-AAC8-4E80-8A44-20C2D67287E4}" destId="{4C149724-904D-4ACB-A891-539AAD620A69}" srcOrd="4" destOrd="0" presId="urn:microsoft.com/office/officeart/2005/8/layout/chevronAccent+Icon"/>
    <dgm:cxn modelId="{2E2A8735-A3C5-42B9-A119-4AF4D3B43336}" type="presParOf" srcId="{4C149724-904D-4ACB-A891-539AAD620A69}" destId="{F909C8E9-D7D6-40A0-BB69-8468FF174664}" srcOrd="0" destOrd="0" presId="urn:microsoft.com/office/officeart/2005/8/layout/chevronAccent+Icon"/>
    <dgm:cxn modelId="{854723DB-29C9-4340-B48F-8D14FA99EE9A}" type="presParOf" srcId="{4C149724-904D-4ACB-A891-539AAD620A69}" destId="{CDC5DF29-6015-44FF-A159-37846F6B7E5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FE589-26F3-4B42-8C5B-167066B633ED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Receive check</a:t>
          </a:r>
        </a:p>
      </dsp:txBody>
      <dsp:txXfrm>
        <a:off x="33499" y="779029"/>
        <a:ext cx="1545106" cy="904550"/>
      </dsp:txXfrm>
    </dsp:sp>
    <dsp:sp modelId="{B8E7906E-05E4-443E-AC07-6B7A150CC297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747670" y="1112161"/>
        <a:ext cx="237646" cy="238286"/>
      </dsp:txXfrm>
    </dsp:sp>
    <dsp:sp modelId="{33E19CCC-9E05-40BC-99D2-C2144DAE8030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5107"/>
            <a:satOff val="-1542"/>
            <a:lumOff val="152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Drive to bank</a:t>
          </a:r>
        </a:p>
      </dsp:txBody>
      <dsp:txXfrm>
        <a:off x="2275446" y="779029"/>
        <a:ext cx="1545106" cy="904550"/>
      </dsp:txXfrm>
    </dsp:sp>
    <dsp:sp modelId="{FE32F559-7F97-487C-BABE-876F0C6DED40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2648"/>
            <a:satOff val="-1030"/>
            <a:lumOff val="142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989617" y="1112161"/>
        <a:ext cx="237646" cy="238286"/>
      </dsp:txXfrm>
    </dsp:sp>
    <dsp:sp modelId="{B87E6D48-486E-4E32-91D8-64F3B08E8CB1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0214"/>
            <a:satOff val="-3085"/>
            <a:lumOff val="305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Prepare deposit slip</a:t>
          </a:r>
        </a:p>
      </dsp:txBody>
      <dsp:txXfrm>
        <a:off x="4517393" y="779029"/>
        <a:ext cx="1545106" cy="904550"/>
      </dsp:txXfrm>
    </dsp:sp>
    <dsp:sp modelId="{F2F3E20F-8E5E-4E24-953F-6E0704317BAE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85296"/>
            <a:satOff val="-2059"/>
            <a:lumOff val="28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5170803" y="1852644"/>
        <a:ext cx="238286" cy="237646"/>
      </dsp:txXfrm>
    </dsp:sp>
    <dsp:sp modelId="{1E3B2A43-633A-48C5-997A-9E65F6AAEE4D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05320"/>
            <a:satOff val="-4627"/>
            <a:lumOff val="458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Wait in line</a:t>
          </a:r>
        </a:p>
      </dsp:txBody>
      <dsp:txXfrm>
        <a:off x="4517393" y="2380420"/>
        <a:ext cx="1545106" cy="904550"/>
      </dsp:txXfrm>
    </dsp:sp>
    <dsp:sp modelId="{873BEC09-8A4E-47CE-8DE1-ACDFF038BF0C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85296"/>
            <a:satOff val="-2059"/>
            <a:lumOff val="28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10800000">
        <a:off x="4110682" y="2713551"/>
        <a:ext cx="237646" cy="238286"/>
      </dsp:txXfrm>
    </dsp:sp>
    <dsp:sp modelId="{09882584-67F3-4AA7-9064-E4EA027F1422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0214"/>
            <a:satOff val="-3085"/>
            <a:lumOff val="305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Give deposit to teller</a:t>
          </a:r>
        </a:p>
      </dsp:txBody>
      <dsp:txXfrm>
        <a:off x="2275446" y="2380420"/>
        <a:ext cx="1545106" cy="904550"/>
      </dsp:txXfrm>
    </dsp:sp>
    <dsp:sp modelId="{EADC4D8A-C03D-4D66-B642-5AB7700D0EF6}">
      <dsp:nvSpPr>
        <dsp:cNvPr id="0" name=""/>
        <dsp:cNvSpPr/>
      </dsp:nvSpPr>
      <dsp:spPr>
        <a:xfrm rot="10800000">
          <a:off x="1766887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2648"/>
            <a:satOff val="-1030"/>
            <a:lumOff val="142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10800000">
        <a:off x="1868735" y="2713551"/>
        <a:ext cx="237646" cy="238286"/>
      </dsp:txXfrm>
    </dsp:sp>
    <dsp:sp modelId="{8582AE28-7885-4DC2-A28F-0BEB22B56172}">
      <dsp:nvSpPr>
        <dsp:cNvPr id="0" name=""/>
        <dsp:cNvSpPr/>
      </dsp:nvSpPr>
      <dsp:spPr>
        <a:xfrm>
          <a:off x="5357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5107"/>
            <a:satOff val="-1542"/>
            <a:lumOff val="152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Receive receipt</a:t>
          </a:r>
        </a:p>
      </dsp:txBody>
      <dsp:txXfrm>
        <a:off x="33499" y="2380420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5174B-140D-437F-90DE-13358E11F2A8}">
      <dsp:nvSpPr>
        <dsp:cNvPr id="0" name=""/>
        <dsp:cNvSpPr/>
      </dsp:nvSpPr>
      <dsp:spPr>
        <a:xfrm>
          <a:off x="991" y="1866739"/>
          <a:ext cx="2491313" cy="96164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8DB61-ABC2-4DDB-98EA-77559565294B}">
      <dsp:nvSpPr>
        <dsp:cNvPr id="0" name=""/>
        <dsp:cNvSpPr/>
      </dsp:nvSpPr>
      <dsp:spPr>
        <a:xfrm>
          <a:off x="665341" y="2107150"/>
          <a:ext cx="2103775" cy="96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Identify potential project stakeholders</a:t>
          </a:r>
        </a:p>
      </dsp:txBody>
      <dsp:txXfrm>
        <a:off x="693507" y="2135316"/>
        <a:ext cx="2047443" cy="905314"/>
      </dsp:txXfrm>
    </dsp:sp>
    <dsp:sp modelId="{393EC78F-EEC8-43EF-A3AB-CD9B70553108}">
      <dsp:nvSpPr>
        <dsp:cNvPr id="0" name=""/>
        <dsp:cNvSpPr/>
      </dsp:nvSpPr>
      <dsp:spPr>
        <a:xfrm>
          <a:off x="2846624" y="1866739"/>
          <a:ext cx="2491313" cy="96164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9608E-2096-4680-8D43-855893387F53}">
      <dsp:nvSpPr>
        <dsp:cNvPr id="0" name=""/>
        <dsp:cNvSpPr/>
      </dsp:nvSpPr>
      <dsp:spPr>
        <a:xfrm>
          <a:off x="3510974" y="2107150"/>
          <a:ext cx="2103775" cy="96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Classify stakeholders based on impact or support</a:t>
          </a:r>
        </a:p>
      </dsp:txBody>
      <dsp:txXfrm>
        <a:off x="3539140" y="2135316"/>
        <a:ext cx="2047443" cy="905314"/>
      </dsp:txXfrm>
    </dsp:sp>
    <dsp:sp modelId="{F909C8E9-D7D6-40A0-BB69-8468FF174664}">
      <dsp:nvSpPr>
        <dsp:cNvPr id="0" name=""/>
        <dsp:cNvSpPr/>
      </dsp:nvSpPr>
      <dsp:spPr>
        <a:xfrm>
          <a:off x="5692257" y="1866739"/>
          <a:ext cx="2491313" cy="96164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5DF29-6015-44FF-A159-37846F6B7E5E}">
      <dsp:nvSpPr>
        <dsp:cNvPr id="0" name=""/>
        <dsp:cNvSpPr/>
      </dsp:nvSpPr>
      <dsp:spPr>
        <a:xfrm>
          <a:off x="6356607" y="2107150"/>
          <a:ext cx="2103775" cy="96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Plan for stakeholder reaction and response</a:t>
          </a:r>
        </a:p>
      </dsp:txBody>
      <dsp:txXfrm>
        <a:off x="6384773" y="2135316"/>
        <a:ext cx="2047443" cy="90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7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0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5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2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57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7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9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55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7932614" cy="844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3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Project Selection Process</a:t>
            </a:r>
          </a:p>
          <a:p>
            <a:r>
              <a:rPr lang="en-US" dirty="0"/>
              <a:t>Prepare a Project SOW</a:t>
            </a:r>
          </a:p>
          <a:p>
            <a:r>
              <a:rPr lang="en-US" dirty="0"/>
              <a:t>Create a Project Charter</a:t>
            </a:r>
          </a:p>
          <a:p>
            <a:r>
              <a:rPr lang="en-US" dirty="0"/>
              <a:t>Identify Project Stakeholders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evaluation method to determine if the project is feasible in terms of financial, technical, and business aspects. </a:t>
            </a:r>
          </a:p>
          <a:p>
            <a:r>
              <a:rPr lang="en-US" dirty="0"/>
              <a:t>Provides technical and operational data to management to make a decision about project selection. </a:t>
            </a:r>
          </a:p>
          <a:p>
            <a:r>
              <a:rPr lang="en-US" dirty="0"/>
              <a:t> Includes:</a:t>
            </a:r>
          </a:p>
          <a:p>
            <a:pPr lvl="1"/>
            <a:r>
              <a:rPr lang="en-US" dirty="0"/>
              <a:t> Problem description</a:t>
            </a:r>
          </a:p>
          <a:p>
            <a:pPr lvl="1"/>
            <a:r>
              <a:rPr lang="en-US" dirty="0"/>
              <a:t> Summary of historical data</a:t>
            </a:r>
          </a:p>
          <a:p>
            <a:pPr lvl="1"/>
            <a:r>
              <a:rPr lang="en-US" dirty="0"/>
              <a:t> Evaluation of available technologies</a:t>
            </a:r>
          </a:p>
          <a:p>
            <a:pPr lvl="1"/>
            <a:r>
              <a:rPr lang="en-US" dirty="0"/>
              <a:t> Evaluation of organization’s technical capabilities</a:t>
            </a:r>
          </a:p>
          <a:p>
            <a:pPr lvl="1"/>
            <a:r>
              <a:rPr lang="en-US" dirty="0"/>
              <a:t> Cost and time estimates</a:t>
            </a:r>
          </a:p>
          <a:p>
            <a:pPr lvl="1"/>
            <a:r>
              <a:rPr lang="en-US" dirty="0"/>
              <a:t> Assumptions and constraints</a:t>
            </a:r>
          </a:p>
          <a:p>
            <a:pPr lvl="1"/>
            <a:r>
              <a:rPr lang="en-US" dirty="0"/>
              <a:t> Recommendations</a:t>
            </a:r>
          </a:p>
          <a:p>
            <a:pPr lvl="1"/>
            <a:r>
              <a:rPr lang="en-US" dirty="0"/>
              <a:t> Statement of project goals and milestones</a:t>
            </a:r>
          </a:p>
        </p:txBody>
      </p:sp>
    </p:spTree>
    <p:extLst>
      <p:ext uri="{BB962C8B-B14F-4D97-AF65-F5344CB8AC3E}">
        <p14:creationId xmlns:p14="http://schemas.microsoft.com/office/powerpoint/2010/main" val="21763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Feasibility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the extent an organization's shared values support the project's goals.</a:t>
            </a:r>
          </a:p>
          <a:p>
            <a:r>
              <a:rPr lang="en-US" dirty="0"/>
              <a:t>Cultural issues that prevent the absorption of the proposed change must be detected.</a:t>
            </a:r>
          </a:p>
          <a:p>
            <a:r>
              <a:rPr lang="en-US" dirty="0"/>
              <a:t>Can be achieved by looking at the relationship among people, processes, and platforms involved in the implementation of the solution.</a:t>
            </a:r>
          </a:p>
          <a:p>
            <a:r>
              <a:rPr lang="en-US" dirty="0"/>
              <a:t>Consider these questions to examine cultural feasibility:</a:t>
            </a:r>
          </a:p>
          <a:p>
            <a:pPr lvl="1"/>
            <a:r>
              <a:rPr lang="en-US" dirty="0"/>
              <a:t>What key business processes are involved in the proposed change?</a:t>
            </a:r>
          </a:p>
          <a:p>
            <a:pPr lvl="1"/>
            <a:r>
              <a:rPr lang="en-US" dirty="0"/>
              <a:t>What is the essence or nature of those business processes?</a:t>
            </a:r>
          </a:p>
          <a:p>
            <a:pPr lvl="1"/>
            <a:r>
              <a:rPr lang="en-US" dirty="0"/>
              <a:t>Who within the organization supports those key business processes?</a:t>
            </a:r>
          </a:p>
          <a:p>
            <a:pPr lvl="1"/>
            <a:r>
              <a:rPr lang="en-US" dirty="0"/>
              <a:t>What is the technical proficiency of the staff and can they handle the proposed change?</a:t>
            </a:r>
          </a:p>
          <a:p>
            <a:pPr lvl="1"/>
            <a:r>
              <a:rPr lang="en-US" dirty="0"/>
              <a:t>What is the technical proficiency of the intended audience or customers and can they handle the proposed change?</a:t>
            </a:r>
          </a:p>
          <a:p>
            <a:pPr lvl="1"/>
            <a:r>
              <a:rPr lang="en-US" dirty="0"/>
              <a:t>Does the intended audience believe that the proposed solution can help or benefit them?</a:t>
            </a:r>
          </a:p>
        </p:txBody>
      </p:sp>
    </p:spTree>
    <p:extLst>
      <p:ext uri="{BB962C8B-B14F-4D97-AF65-F5344CB8AC3E}">
        <p14:creationId xmlns:p14="http://schemas.microsoft.com/office/powerpoint/2010/main" val="43837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feasibility study to analyze the technical considerations of a proposed project.</a:t>
            </a:r>
          </a:p>
          <a:p>
            <a:r>
              <a:rPr lang="en-US" dirty="0"/>
              <a:t>An SME should be brought in to assist the quantification of the systems’ impact when you encounter the following situations: </a:t>
            </a:r>
          </a:p>
          <a:p>
            <a:pPr lvl="1"/>
            <a:r>
              <a:rPr lang="en-US" dirty="0"/>
              <a:t>The proposed project has never been attempted before.</a:t>
            </a:r>
          </a:p>
          <a:p>
            <a:pPr lvl="1"/>
            <a:r>
              <a:rPr lang="en-US" dirty="0"/>
              <a:t>The proposed project will interact with any key business process or mission-critical systems.</a:t>
            </a:r>
          </a:p>
          <a:p>
            <a:pPr lvl="1"/>
            <a:r>
              <a:rPr lang="en-US" dirty="0"/>
              <a:t>The project team for the proposed project does not contain personnel sufficiently knowledgeable or certified in key aspects of the technology in question.</a:t>
            </a:r>
          </a:p>
          <a:p>
            <a:pPr lvl="1"/>
            <a:r>
              <a:rPr lang="en-US" dirty="0"/>
              <a:t>The systems’ impact cannot be accurately re-created and tested in a simulation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6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295401"/>
            <a:ext cx="8460150" cy="4572000"/>
          </a:xfrm>
        </p:spPr>
        <p:txBody>
          <a:bodyPr/>
          <a:lstStyle/>
          <a:p>
            <a:r>
              <a:rPr lang="en-US" dirty="0"/>
              <a:t>A comparison of the estimated costs versus the predicted benefits of the project.</a:t>
            </a:r>
          </a:p>
          <a:p>
            <a:r>
              <a:rPr lang="en-US" dirty="0"/>
              <a:t>Helps decision makers make informed choices about project selection.</a:t>
            </a:r>
          </a:p>
          <a:p>
            <a:endParaRPr lang="en-US" dirty="0"/>
          </a:p>
          <a:p>
            <a:pPr marL="746125" lvl="1" indent="-398463">
              <a:buNone/>
            </a:pPr>
            <a:r>
              <a:rPr lang="en-US" sz="1800" b="1" dirty="0"/>
              <a:t>Example</a:t>
            </a:r>
            <a:r>
              <a:rPr lang="en-US" sz="1800" dirty="0"/>
              <a:t>: Increased e-commerce capability for a retail organization.</a:t>
            </a:r>
          </a:p>
          <a:p>
            <a:pPr lvl="1"/>
            <a:r>
              <a:rPr lang="en-US" dirty="0"/>
              <a:t>The rough cost estimates are:</a:t>
            </a:r>
          </a:p>
          <a:p>
            <a:pPr lvl="1"/>
            <a:r>
              <a:rPr lang="en-US" dirty="0"/>
              <a:t>Predicted cost = $25K in the next five years.</a:t>
            </a:r>
          </a:p>
          <a:p>
            <a:pPr lvl="1"/>
            <a:r>
              <a:rPr lang="en-US" dirty="0"/>
              <a:t>Predicted increase in sales: 5% of $1 million = $50K.</a:t>
            </a:r>
          </a:p>
          <a:p>
            <a:pPr lvl="1"/>
            <a:r>
              <a:rPr lang="en-US" dirty="0"/>
              <a:t>Predicted net benefit = $25K.</a:t>
            </a:r>
          </a:p>
        </p:txBody>
      </p:sp>
    </p:spTree>
    <p:extLst>
      <p:ext uri="{BB962C8B-B14F-4D97-AF65-F5344CB8AC3E}">
        <p14:creationId xmlns:p14="http://schemas.microsoft.com/office/powerpoint/2010/main" val="189994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1212560"/>
          </a:xfrm>
        </p:spPr>
        <p:txBody>
          <a:bodyPr/>
          <a:lstStyle/>
          <a:p>
            <a:r>
              <a:rPr lang="en-US" dirty="0"/>
              <a:t>A technique that formally documents the manner in which work gets done and displays that work in a flowchart.</a:t>
            </a:r>
          </a:p>
          <a:p>
            <a:r>
              <a:rPr lang="en-US" dirty="0"/>
              <a:t>Helpful in breaking down large or complex jobs into discrete tasks and decisions.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304600"/>
              </p:ext>
            </p:extLst>
          </p:nvPr>
        </p:nvGraphicFramePr>
        <p:xfrm>
          <a:off x="15240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89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Cases, Prototypes, and Scenarios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64258"/>
              </p:ext>
            </p:extLst>
          </p:nvPr>
        </p:nvGraphicFramePr>
        <p:xfrm>
          <a:off x="1006232" y="2722245"/>
          <a:ext cx="7131537" cy="1925955"/>
        </p:xfrm>
        <a:graphic>
          <a:graphicData uri="http://schemas.openxmlformats.org/drawingml/2006/table">
            <a:tbl>
              <a:tblPr/>
              <a:tblGrid>
                <a:gridCol w="1958972">
                  <a:extLst>
                    <a:ext uri="{9D8B030D-6E8A-4147-A177-3AD203B41FA5}">
                      <a16:colId xmlns:a16="http://schemas.microsoft.com/office/drawing/2014/main" val="1442085897"/>
                    </a:ext>
                  </a:extLst>
                </a:gridCol>
                <a:gridCol w="5172565">
                  <a:extLst>
                    <a:ext uri="{9D8B030D-6E8A-4147-A177-3AD203B41FA5}">
                      <a16:colId xmlns:a16="http://schemas.microsoft.com/office/drawing/2014/main" val="78535087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45829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case analysis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method for designing information systems by breaking down requirements into user functions.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5584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Prototype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simulated version of a new system, essential for clarifying information elements.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32123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Scenarios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method for developing potential or likely eventualities for different situations.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49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13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E86132-7B8E-4BCF-B2EF-0284D9841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Reviewing Project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4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internal </a:t>
            </a:r>
            <a:r>
              <a:rPr lang="en-US" dirty="0"/>
              <a:t>SOW is supplied by the project's sponsor in response to an organizational need. It is generally referred to as the Project SOW.</a:t>
            </a:r>
          </a:p>
          <a:p>
            <a:r>
              <a:rPr lang="en-US" dirty="0"/>
              <a:t>An </a:t>
            </a:r>
            <a:r>
              <a:rPr lang="en-US" i="1" dirty="0"/>
              <a:t>external </a:t>
            </a:r>
            <a:r>
              <a:rPr lang="en-US" dirty="0"/>
              <a:t>SOW is usually supplied to a potential client during the procurement process. </a:t>
            </a:r>
          </a:p>
          <a:p>
            <a:pPr lvl="1"/>
            <a:r>
              <a:rPr lang="en-US" dirty="0"/>
              <a:t>An external project (or Procurement) SOW could be included with a request for a proposal or as part of a contract.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3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products, services, or results that the project will deliver. </a:t>
            </a:r>
          </a:p>
          <a:p>
            <a:r>
              <a:rPr lang="en-US" dirty="0"/>
              <a:t>Contains or references the following: </a:t>
            </a:r>
          </a:p>
          <a:p>
            <a:pPr lvl="1"/>
            <a:r>
              <a:rPr lang="en-US" dirty="0"/>
              <a:t>Business need</a:t>
            </a:r>
          </a:p>
          <a:p>
            <a:pPr lvl="2"/>
            <a:r>
              <a:rPr lang="en-US" dirty="0"/>
              <a:t>Market demand</a:t>
            </a:r>
          </a:p>
          <a:p>
            <a:pPr lvl="2"/>
            <a:r>
              <a:rPr lang="en-US" dirty="0"/>
              <a:t>Technological advance</a:t>
            </a:r>
          </a:p>
          <a:p>
            <a:pPr lvl="2"/>
            <a:r>
              <a:rPr lang="en-US" dirty="0"/>
              <a:t>Legal requirement</a:t>
            </a:r>
          </a:p>
          <a:p>
            <a:pPr lvl="2"/>
            <a:r>
              <a:rPr lang="en-US" dirty="0"/>
              <a:t>Government regulation</a:t>
            </a:r>
          </a:p>
          <a:p>
            <a:pPr lvl="2"/>
            <a:r>
              <a:rPr lang="en-US" dirty="0"/>
              <a:t>Environmental consideration</a:t>
            </a:r>
          </a:p>
          <a:p>
            <a:pPr lvl="1"/>
            <a:r>
              <a:rPr lang="en-US" dirty="0"/>
              <a:t>High-level scope definition</a:t>
            </a:r>
          </a:p>
          <a:p>
            <a:pPr lvl="2"/>
            <a:r>
              <a:rPr lang="en-US" dirty="0"/>
              <a:t>Characteristics of the product, service, or result</a:t>
            </a:r>
          </a:p>
          <a:p>
            <a:pPr lvl="2"/>
            <a:r>
              <a:rPr lang="en-US" dirty="0"/>
              <a:t>Any known high-level project risks</a:t>
            </a:r>
          </a:p>
          <a:p>
            <a:pPr lvl="1"/>
            <a:r>
              <a:rPr lang="en-US" dirty="0"/>
              <a:t>Strategic plan</a:t>
            </a:r>
          </a:p>
          <a:p>
            <a:pPr lvl="2"/>
            <a:r>
              <a:rPr lang="en-US" dirty="0"/>
              <a:t>Organization’s strategic vision, goals, and objectives</a:t>
            </a:r>
          </a:p>
          <a:p>
            <a:pPr lvl="2"/>
            <a:r>
              <a:rPr lang="en-US" dirty="0"/>
              <a:t>High-level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15053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Preparing a Project SOW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description and scope of the project. </a:t>
            </a:r>
          </a:p>
          <a:p>
            <a:pPr lvl="1"/>
            <a:r>
              <a:rPr lang="en-US" dirty="0"/>
              <a:t>Benefit to the organization.</a:t>
            </a:r>
          </a:p>
          <a:p>
            <a:pPr lvl="1"/>
            <a:r>
              <a:rPr lang="en-US" dirty="0"/>
              <a:t>Business need that is driving the project.</a:t>
            </a:r>
          </a:p>
          <a:p>
            <a:r>
              <a:rPr lang="en-US" dirty="0"/>
              <a:t>Identify the major deliverables and any anticipated milestone events. </a:t>
            </a:r>
          </a:p>
          <a:p>
            <a:r>
              <a:rPr lang="en-US" dirty="0"/>
              <a:t>Identify resource requirements. </a:t>
            </a:r>
          </a:p>
          <a:p>
            <a:pPr lvl="1"/>
            <a:r>
              <a:rPr lang="en-US" dirty="0"/>
              <a:t>Human resource needs</a:t>
            </a:r>
          </a:p>
          <a:p>
            <a:pPr lvl="1"/>
            <a:r>
              <a:rPr lang="en-US" dirty="0"/>
              <a:t>Other resources,  such as hardware, software, funding, etc.</a:t>
            </a:r>
          </a:p>
          <a:p>
            <a:r>
              <a:rPr lang="en-US" dirty="0"/>
              <a:t>Identify risks or other concerns that might affect the project. </a:t>
            </a:r>
          </a:p>
          <a:p>
            <a:r>
              <a:rPr lang="en-US" dirty="0"/>
              <a:t>Define the criteria used to indicate when the project is complete. </a:t>
            </a:r>
          </a:p>
          <a:p>
            <a:r>
              <a:rPr lang="en-US" dirty="0"/>
              <a:t>Use the mandated project SOW format, if one exists, or modify an existing SOW from a previous, similar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and Operational Relevance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Strategic</a:t>
            </a:r>
          </a:p>
          <a:p>
            <a:r>
              <a:rPr lang="en-US"/>
              <a:t>Determines whether the project is aligned with the company's strategic goals.</a:t>
            </a:r>
          </a:p>
          <a:p>
            <a:r>
              <a:rPr lang="en-US"/>
              <a:t>Decides if the project should be taken up.</a:t>
            </a:r>
          </a:p>
          <a:p>
            <a:r>
              <a:rPr lang="en-US"/>
              <a:t>To establish strategic relevance:</a:t>
            </a:r>
          </a:p>
          <a:p>
            <a:pPr lvl="1"/>
            <a:r>
              <a:rPr lang="en-US"/>
              <a:t>Check if the desired future state aligns with the organizational strategic objectives.</a:t>
            </a:r>
          </a:p>
          <a:p>
            <a:pPr lvl="1"/>
            <a:r>
              <a:rPr lang="en-US"/>
              <a:t>Check if the project objectives and the strategic priorities are clearly defined and communicated by senior leadership.</a:t>
            </a:r>
          </a:p>
          <a:p>
            <a:r>
              <a:rPr lang="en-US"/>
              <a:t>Strategic objectives are inherently dynamic and influenced by unpredictable market events.</a:t>
            </a:r>
          </a:p>
          <a:p>
            <a:pPr marL="0" indent="0">
              <a:buNone/>
            </a:pPr>
            <a:r>
              <a:rPr lang="en-US" b="1"/>
              <a:t>Operational</a:t>
            </a:r>
          </a:p>
          <a:p>
            <a:r>
              <a:rPr lang="en-US"/>
              <a:t>Requires the desired future state to be in alignment with the operational priorities set by tactical management.</a:t>
            </a:r>
          </a:p>
          <a:p>
            <a:r>
              <a:rPr lang="en-US"/>
              <a:t>Requires that the project objectives and operational priorities are clearly defined and communicated by tactical management.</a:t>
            </a:r>
          </a:p>
          <a:p>
            <a:r>
              <a:rPr lang="en-US"/>
              <a:t>Operational priorities are influenced by both established and emerging strategic priorities.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87F2-5564-4A4F-8552-BC451752D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Preparing a Project SOW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4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that justifies the investments made for a project.</a:t>
            </a:r>
          </a:p>
          <a:p>
            <a:r>
              <a:rPr lang="en-US" dirty="0"/>
              <a:t>Describes how an investment aligns with the organization's policy.</a:t>
            </a:r>
          </a:p>
          <a:p>
            <a:r>
              <a:rPr lang="en-US" dirty="0"/>
              <a:t>Outlines the technical, investment, and regulatory factors influencing the project.</a:t>
            </a:r>
          </a:p>
          <a:p>
            <a:r>
              <a:rPr lang="en-US" dirty="0"/>
              <a:t>Provides a framework to link an investment proposal to the achievement of an organizational objective.</a:t>
            </a:r>
          </a:p>
          <a:p>
            <a:endParaRPr lang="en-US" dirty="0"/>
          </a:p>
          <a:p>
            <a:pPr marL="346075" indent="0">
              <a:buNone/>
            </a:pPr>
            <a:r>
              <a:rPr lang="en-US" b="1" dirty="0"/>
              <a:t>Example</a:t>
            </a:r>
            <a:r>
              <a:rPr lang="en-US" dirty="0"/>
              <a:t>: The business case for adding a geothermal energy project to GCCG’s portfolio includes: </a:t>
            </a:r>
          </a:p>
          <a:p>
            <a:pPr lvl="1"/>
            <a:r>
              <a:rPr lang="en-US" dirty="0"/>
              <a:t>Details of the proposed investments, including the timeline.</a:t>
            </a:r>
          </a:p>
          <a:p>
            <a:pPr lvl="1"/>
            <a:r>
              <a:rPr lang="en-US" dirty="0"/>
              <a:t>Expected returns from the project with the proposed timeline.</a:t>
            </a:r>
          </a:p>
          <a:p>
            <a:pPr lvl="1"/>
            <a:r>
              <a:rPr lang="en-US" dirty="0"/>
              <a:t>Expected ROIs.</a:t>
            </a:r>
          </a:p>
          <a:p>
            <a:pPr lvl="1"/>
            <a:r>
              <a:rPr lang="en-US" dirty="0"/>
              <a:t>Reference to the payback period in the context of organizational strategies and project objectives.</a:t>
            </a:r>
          </a:p>
        </p:txBody>
      </p:sp>
    </p:spTree>
    <p:extLst>
      <p:ext uri="{BB962C8B-B14F-4D97-AF65-F5344CB8AC3E}">
        <p14:creationId xmlns:p14="http://schemas.microsoft.com/office/powerpoint/2010/main" val="165571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24781"/>
              </p:ext>
            </p:extLst>
          </p:nvPr>
        </p:nvGraphicFramePr>
        <p:xfrm>
          <a:off x="457200" y="1447797"/>
          <a:ext cx="8229600" cy="4724403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1079627751"/>
                    </a:ext>
                  </a:extLst>
                </a:gridCol>
                <a:gridCol w="5751512">
                  <a:extLst>
                    <a:ext uri="{9D8B030D-6E8A-4147-A177-3AD203B41FA5}">
                      <a16:colId xmlns:a16="http://schemas.microsoft.com/office/drawing/2014/main" val="2730496889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Component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850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Business need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Substantiates the business reason for conducting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49528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contribution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Determines the project's contribution toward the organization's objectives.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74915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Stakeholders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Lists the project stakeholders, their expectations, and contribution toward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3877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Constraints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Compiles the limitations of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50185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Strategic risks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Lists the risks that the project may face and the possible risk management measures.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73507"/>
                  </a:ext>
                </a:extLst>
              </a:tr>
              <a:tr h="407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Benefits evaluation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Analyzes and outlines the key benefits to be obtained.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2428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roles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Lists the members of the project team and their respective job roles in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79271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Benefits realization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Provides an outline of the benefits realization plan.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528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Contingency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Outlines the alternate solutions for unplanned accidents.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70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5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1925" y="1302040"/>
            <a:ext cx="2401275" cy="4920960"/>
          </a:xfrm>
        </p:spPr>
        <p:txBody>
          <a:bodyPr/>
          <a:lstStyle/>
          <a:p>
            <a:r>
              <a:rPr lang="en-US" dirty="0"/>
              <a:t>Document that formally launches and authorizes a new project, or authorizes an existing project to continue with its next phase.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62" y="1380806"/>
            <a:ext cx="5707875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1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Charter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143430"/>
          </a:xfrm>
        </p:spPr>
        <p:txBody>
          <a:bodyPr>
            <a:normAutofit/>
          </a:bodyPr>
          <a:lstStyle/>
          <a:p>
            <a:r>
              <a:rPr lang="en-US" dirty="0"/>
              <a:t>Project purpose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Project authorization</a:t>
            </a:r>
          </a:p>
          <a:p>
            <a:r>
              <a:rPr lang="en-US" dirty="0"/>
              <a:t>Scope definition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Project deliverables</a:t>
            </a:r>
          </a:p>
          <a:p>
            <a:r>
              <a:rPr lang="en-US" dirty="0"/>
              <a:t>Project milestones and cost estimates</a:t>
            </a:r>
          </a:p>
          <a:p>
            <a:r>
              <a:rPr lang="en-US" dirty="0"/>
              <a:t>General project approach</a:t>
            </a:r>
          </a:p>
          <a:p>
            <a:r>
              <a:rPr lang="en-US" dirty="0"/>
              <a:t>Constraints and assumptions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Project stakeholders</a:t>
            </a:r>
          </a:p>
          <a:p>
            <a:r>
              <a:rPr lang="en-US" dirty="0"/>
              <a:t>Related documents</a:t>
            </a:r>
          </a:p>
          <a:p>
            <a:r>
              <a:rPr lang="en-US" dirty="0"/>
              <a:t>Project organizational structure</a:t>
            </a:r>
          </a:p>
          <a:p>
            <a:r>
              <a:rPr lang="en-US" dirty="0"/>
              <a:t>Issuing authority</a:t>
            </a:r>
          </a:p>
        </p:txBody>
      </p:sp>
    </p:spTree>
    <p:extLst>
      <p:ext uri="{BB962C8B-B14F-4D97-AF65-F5344CB8AC3E}">
        <p14:creationId xmlns:p14="http://schemas.microsoft.com/office/powerpoint/2010/main" val="414372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Creating a Project Charter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the prerequisites required to create a project charter.</a:t>
            </a:r>
          </a:p>
          <a:p>
            <a:r>
              <a:rPr lang="en-US" dirty="0"/>
              <a:t>Use a corporate template, if there is one.</a:t>
            </a:r>
          </a:p>
          <a:p>
            <a:r>
              <a:rPr lang="en-US" dirty="0"/>
              <a:t>Involve an expert, if necessary.</a:t>
            </a:r>
          </a:p>
          <a:p>
            <a:r>
              <a:rPr lang="en-US" dirty="0"/>
              <a:t>Include project and authority ID information.</a:t>
            </a:r>
          </a:p>
          <a:p>
            <a:r>
              <a:rPr lang="en-US" dirty="0"/>
              <a:t>Include a clear, concise description of the business need, opportunity, or threat.</a:t>
            </a:r>
          </a:p>
          <a:p>
            <a:r>
              <a:rPr lang="en-US" dirty="0"/>
              <a:t>Include summary descriptions of the project product or services.</a:t>
            </a:r>
          </a:p>
          <a:p>
            <a:r>
              <a:rPr lang="en-US" dirty="0"/>
              <a:t>Include a description of the project’s relationships to need.</a:t>
            </a:r>
          </a:p>
          <a:p>
            <a:r>
              <a:rPr lang="en-US" dirty="0"/>
              <a:t>Consider any known constraints and assumptions.</a:t>
            </a:r>
          </a:p>
          <a:p>
            <a:r>
              <a:rPr lang="en-US" dirty="0"/>
              <a:t>Ensure that the people with the required knowledge and authority sign the project charter.</a:t>
            </a:r>
          </a:p>
          <a:p>
            <a:r>
              <a:rPr lang="en-US" dirty="0"/>
              <a:t>Distribute the charter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68755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ABBE9-5722-4917-9B75-5EE2CC17E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Project Charter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4091864"/>
              </p:ext>
            </p:extLst>
          </p:nvPr>
        </p:nvGraphicFramePr>
        <p:xfrm>
          <a:off x="341313" y="1306513"/>
          <a:ext cx="8461375" cy="493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581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Register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755360"/>
          </a:xfrm>
        </p:spPr>
        <p:txBody>
          <a:bodyPr/>
          <a:lstStyle/>
          <a:p>
            <a:r>
              <a:rPr lang="en-US" dirty="0"/>
              <a:t>Document that identifies stakeholders of a project with information that includes their identification, assessment, and stakeholder classification.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0" y="2308525"/>
            <a:ext cx="739966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Management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management strategy that is created to ensure maximum support and minimize the negative impacts of stakeholders throughout the project life cycle.</a:t>
            </a:r>
          </a:p>
          <a:p>
            <a:r>
              <a:rPr lang="en-US" dirty="0"/>
              <a:t>A stakeholder management strategy document can include:</a:t>
            </a:r>
          </a:p>
          <a:p>
            <a:pPr lvl="1"/>
            <a:r>
              <a:rPr lang="en-US" dirty="0"/>
              <a:t>Stakeholder identification.</a:t>
            </a:r>
          </a:p>
          <a:p>
            <a:pPr lvl="1"/>
            <a:r>
              <a:rPr lang="en-US" dirty="0"/>
              <a:t>Stakeholder map.</a:t>
            </a:r>
          </a:p>
          <a:p>
            <a:pPr lvl="1"/>
            <a:r>
              <a:rPr lang="en-US" dirty="0"/>
              <a:t>Stakeholder analysis influence and importance matrix.</a:t>
            </a:r>
          </a:p>
          <a:p>
            <a:pPr lvl="1"/>
            <a:r>
              <a:rPr lang="en-US" dirty="0"/>
              <a:t>Stakeholder list.</a:t>
            </a:r>
          </a:p>
          <a:p>
            <a:pPr lvl="1"/>
            <a:r>
              <a:rPr lang="en-US" dirty="0"/>
              <a:t>Stakeholder communication.</a:t>
            </a:r>
          </a:p>
          <a:p>
            <a:pPr lvl="1"/>
            <a:r>
              <a:rPr lang="en-US" dirty="0"/>
              <a:t>Communication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Reconciliation of Strategic, Tactical, and Operational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600200"/>
            <a:ext cx="8377395" cy="4216400"/>
            <a:chOff x="535702" y="1600200"/>
            <a:chExt cx="8377395" cy="4216400"/>
          </a:xfrm>
        </p:grpSpPr>
        <p:sp>
          <p:nvSpPr>
            <p:cNvPr id="21" name="Right Arrow 20"/>
            <p:cNvSpPr/>
            <p:nvPr/>
          </p:nvSpPr>
          <p:spPr>
            <a:xfrm>
              <a:off x="1162049" y="1600200"/>
              <a:ext cx="7124700" cy="42164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535702" y="2865119"/>
              <a:ext cx="1340383" cy="1686560"/>
            </a:xfrm>
            <a:custGeom>
              <a:avLst/>
              <a:gdLst>
                <a:gd name="connsiteX0" fmla="*/ 0 w 1340383"/>
                <a:gd name="connsiteY0" fmla="*/ 223402 h 1686560"/>
                <a:gd name="connsiteX1" fmla="*/ 223402 w 1340383"/>
                <a:gd name="connsiteY1" fmla="*/ 0 h 1686560"/>
                <a:gd name="connsiteX2" fmla="*/ 1116981 w 1340383"/>
                <a:gd name="connsiteY2" fmla="*/ 0 h 1686560"/>
                <a:gd name="connsiteX3" fmla="*/ 1340383 w 1340383"/>
                <a:gd name="connsiteY3" fmla="*/ 223402 h 1686560"/>
                <a:gd name="connsiteX4" fmla="*/ 1340383 w 1340383"/>
                <a:gd name="connsiteY4" fmla="*/ 1463158 h 1686560"/>
                <a:gd name="connsiteX5" fmla="*/ 1116981 w 1340383"/>
                <a:gd name="connsiteY5" fmla="*/ 1686560 h 1686560"/>
                <a:gd name="connsiteX6" fmla="*/ 223402 w 1340383"/>
                <a:gd name="connsiteY6" fmla="*/ 1686560 h 1686560"/>
                <a:gd name="connsiteX7" fmla="*/ 0 w 1340383"/>
                <a:gd name="connsiteY7" fmla="*/ 1463158 h 1686560"/>
                <a:gd name="connsiteX8" fmla="*/ 0 w 1340383"/>
                <a:gd name="connsiteY8" fmla="*/ 223402 h 168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383" h="1686560">
                  <a:moveTo>
                    <a:pt x="0" y="223402"/>
                  </a:moveTo>
                  <a:cubicBezTo>
                    <a:pt x="0" y="100020"/>
                    <a:pt x="100020" y="0"/>
                    <a:pt x="223402" y="0"/>
                  </a:cubicBezTo>
                  <a:lnTo>
                    <a:pt x="1116981" y="0"/>
                  </a:lnTo>
                  <a:cubicBezTo>
                    <a:pt x="1240363" y="0"/>
                    <a:pt x="1340383" y="100020"/>
                    <a:pt x="1340383" y="223402"/>
                  </a:cubicBezTo>
                  <a:lnTo>
                    <a:pt x="1340383" y="1463158"/>
                  </a:lnTo>
                  <a:cubicBezTo>
                    <a:pt x="1340383" y="1586540"/>
                    <a:pt x="1240363" y="1686560"/>
                    <a:pt x="1116981" y="1686560"/>
                  </a:cubicBezTo>
                  <a:lnTo>
                    <a:pt x="223402" y="1686560"/>
                  </a:lnTo>
                  <a:cubicBezTo>
                    <a:pt x="100020" y="1686560"/>
                    <a:pt x="0" y="1586540"/>
                    <a:pt x="0" y="1463158"/>
                  </a:cubicBezTo>
                  <a:lnTo>
                    <a:pt x="0" y="223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82" tIns="122582" rIns="122582" bIns="12258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bg1"/>
                  </a:solidFill>
                </a:rPr>
                <a:t>Organization’s Strategic Goals</a:t>
              </a:r>
              <a:endParaRPr lang="en-US" sz="15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943104" y="2865119"/>
              <a:ext cx="1340383" cy="1686560"/>
            </a:xfrm>
            <a:custGeom>
              <a:avLst/>
              <a:gdLst>
                <a:gd name="connsiteX0" fmla="*/ 0 w 1340383"/>
                <a:gd name="connsiteY0" fmla="*/ 223402 h 1686560"/>
                <a:gd name="connsiteX1" fmla="*/ 223402 w 1340383"/>
                <a:gd name="connsiteY1" fmla="*/ 0 h 1686560"/>
                <a:gd name="connsiteX2" fmla="*/ 1116981 w 1340383"/>
                <a:gd name="connsiteY2" fmla="*/ 0 h 1686560"/>
                <a:gd name="connsiteX3" fmla="*/ 1340383 w 1340383"/>
                <a:gd name="connsiteY3" fmla="*/ 223402 h 1686560"/>
                <a:gd name="connsiteX4" fmla="*/ 1340383 w 1340383"/>
                <a:gd name="connsiteY4" fmla="*/ 1463158 h 1686560"/>
                <a:gd name="connsiteX5" fmla="*/ 1116981 w 1340383"/>
                <a:gd name="connsiteY5" fmla="*/ 1686560 h 1686560"/>
                <a:gd name="connsiteX6" fmla="*/ 223402 w 1340383"/>
                <a:gd name="connsiteY6" fmla="*/ 1686560 h 1686560"/>
                <a:gd name="connsiteX7" fmla="*/ 0 w 1340383"/>
                <a:gd name="connsiteY7" fmla="*/ 1463158 h 1686560"/>
                <a:gd name="connsiteX8" fmla="*/ 0 w 1340383"/>
                <a:gd name="connsiteY8" fmla="*/ 223402 h 168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383" h="1686560">
                  <a:moveTo>
                    <a:pt x="0" y="223402"/>
                  </a:moveTo>
                  <a:cubicBezTo>
                    <a:pt x="0" y="100020"/>
                    <a:pt x="100020" y="0"/>
                    <a:pt x="223402" y="0"/>
                  </a:cubicBezTo>
                  <a:lnTo>
                    <a:pt x="1116981" y="0"/>
                  </a:lnTo>
                  <a:cubicBezTo>
                    <a:pt x="1240363" y="0"/>
                    <a:pt x="1340383" y="100020"/>
                    <a:pt x="1340383" y="223402"/>
                  </a:cubicBezTo>
                  <a:lnTo>
                    <a:pt x="1340383" y="1463158"/>
                  </a:lnTo>
                  <a:cubicBezTo>
                    <a:pt x="1340383" y="1586540"/>
                    <a:pt x="1240363" y="1686560"/>
                    <a:pt x="1116981" y="1686560"/>
                  </a:cubicBezTo>
                  <a:lnTo>
                    <a:pt x="223402" y="1686560"/>
                  </a:lnTo>
                  <a:cubicBezTo>
                    <a:pt x="100020" y="1686560"/>
                    <a:pt x="0" y="1586540"/>
                    <a:pt x="0" y="1463158"/>
                  </a:cubicBezTo>
                  <a:lnTo>
                    <a:pt x="0" y="223402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82" tIns="122582" rIns="122582" bIns="12258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bg1"/>
                  </a:solidFill>
                </a:rPr>
                <a:t>Reconcile project’s business requirement</a:t>
              </a:r>
              <a:endParaRPr lang="en-US" sz="15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50507" y="2865119"/>
              <a:ext cx="1340383" cy="1686560"/>
            </a:xfrm>
            <a:custGeom>
              <a:avLst/>
              <a:gdLst>
                <a:gd name="connsiteX0" fmla="*/ 0 w 1340383"/>
                <a:gd name="connsiteY0" fmla="*/ 223402 h 1686560"/>
                <a:gd name="connsiteX1" fmla="*/ 223402 w 1340383"/>
                <a:gd name="connsiteY1" fmla="*/ 0 h 1686560"/>
                <a:gd name="connsiteX2" fmla="*/ 1116981 w 1340383"/>
                <a:gd name="connsiteY2" fmla="*/ 0 h 1686560"/>
                <a:gd name="connsiteX3" fmla="*/ 1340383 w 1340383"/>
                <a:gd name="connsiteY3" fmla="*/ 223402 h 1686560"/>
                <a:gd name="connsiteX4" fmla="*/ 1340383 w 1340383"/>
                <a:gd name="connsiteY4" fmla="*/ 1463158 h 1686560"/>
                <a:gd name="connsiteX5" fmla="*/ 1116981 w 1340383"/>
                <a:gd name="connsiteY5" fmla="*/ 1686560 h 1686560"/>
                <a:gd name="connsiteX6" fmla="*/ 223402 w 1340383"/>
                <a:gd name="connsiteY6" fmla="*/ 1686560 h 1686560"/>
                <a:gd name="connsiteX7" fmla="*/ 0 w 1340383"/>
                <a:gd name="connsiteY7" fmla="*/ 1463158 h 1686560"/>
                <a:gd name="connsiteX8" fmla="*/ 0 w 1340383"/>
                <a:gd name="connsiteY8" fmla="*/ 223402 h 168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383" h="1686560">
                  <a:moveTo>
                    <a:pt x="0" y="223402"/>
                  </a:moveTo>
                  <a:cubicBezTo>
                    <a:pt x="0" y="100020"/>
                    <a:pt x="100020" y="0"/>
                    <a:pt x="223402" y="0"/>
                  </a:cubicBezTo>
                  <a:lnTo>
                    <a:pt x="1116981" y="0"/>
                  </a:lnTo>
                  <a:cubicBezTo>
                    <a:pt x="1240363" y="0"/>
                    <a:pt x="1340383" y="100020"/>
                    <a:pt x="1340383" y="223402"/>
                  </a:cubicBezTo>
                  <a:lnTo>
                    <a:pt x="1340383" y="1463158"/>
                  </a:lnTo>
                  <a:cubicBezTo>
                    <a:pt x="1340383" y="1586540"/>
                    <a:pt x="1240363" y="1686560"/>
                    <a:pt x="1116981" y="1686560"/>
                  </a:cubicBezTo>
                  <a:lnTo>
                    <a:pt x="223402" y="1686560"/>
                  </a:lnTo>
                  <a:cubicBezTo>
                    <a:pt x="100020" y="1686560"/>
                    <a:pt x="0" y="1586540"/>
                    <a:pt x="0" y="1463158"/>
                  </a:cubicBezTo>
                  <a:lnTo>
                    <a:pt x="0" y="22340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82" tIns="122582" rIns="122582" bIns="12258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bg1"/>
                  </a:solidFill>
                </a:rPr>
                <a:t>Organization’s Tactical Goals</a:t>
              </a:r>
              <a:endParaRPr lang="en-US" sz="15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757909" y="2865119"/>
              <a:ext cx="1340383" cy="1686560"/>
            </a:xfrm>
            <a:custGeom>
              <a:avLst/>
              <a:gdLst>
                <a:gd name="connsiteX0" fmla="*/ 0 w 1340383"/>
                <a:gd name="connsiteY0" fmla="*/ 223402 h 1686560"/>
                <a:gd name="connsiteX1" fmla="*/ 223402 w 1340383"/>
                <a:gd name="connsiteY1" fmla="*/ 0 h 1686560"/>
                <a:gd name="connsiteX2" fmla="*/ 1116981 w 1340383"/>
                <a:gd name="connsiteY2" fmla="*/ 0 h 1686560"/>
                <a:gd name="connsiteX3" fmla="*/ 1340383 w 1340383"/>
                <a:gd name="connsiteY3" fmla="*/ 223402 h 1686560"/>
                <a:gd name="connsiteX4" fmla="*/ 1340383 w 1340383"/>
                <a:gd name="connsiteY4" fmla="*/ 1463158 h 1686560"/>
                <a:gd name="connsiteX5" fmla="*/ 1116981 w 1340383"/>
                <a:gd name="connsiteY5" fmla="*/ 1686560 h 1686560"/>
                <a:gd name="connsiteX6" fmla="*/ 223402 w 1340383"/>
                <a:gd name="connsiteY6" fmla="*/ 1686560 h 1686560"/>
                <a:gd name="connsiteX7" fmla="*/ 0 w 1340383"/>
                <a:gd name="connsiteY7" fmla="*/ 1463158 h 1686560"/>
                <a:gd name="connsiteX8" fmla="*/ 0 w 1340383"/>
                <a:gd name="connsiteY8" fmla="*/ 223402 h 168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383" h="1686560">
                  <a:moveTo>
                    <a:pt x="0" y="223402"/>
                  </a:moveTo>
                  <a:cubicBezTo>
                    <a:pt x="0" y="100020"/>
                    <a:pt x="100020" y="0"/>
                    <a:pt x="223402" y="0"/>
                  </a:cubicBezTo>
                  <a:lnTo>
                    <a:pt x="1116981" y="0"/>
                  </a:lnTo>
                  <a:cubicBezTo>
                    <a:pt x="1240363" y="0"/>
                    <a:pt x="1340383" y="100020"/>
                    <a:pt x="1340383" y="223402"/>
                  </a:cubicBezTo>
                  <a:lnTo>
                    <a:pt x="1340383" y="1463158"/>
                  </a:lnTo>
                  <a:cubicBezTo>
                    <a:pt x="1340383" y="1586540"/>
                    <a:pt x="1240363" y="1686560"/>
                    <a:pt x="1116981" y="1686560"/>
                  </a:cubicBezTo>
                  <a:lnTo>
                    <a:pt x="223402" y="1686560"/>
                  </a:lnTo>
                  <a:cubicBezTo>
                    <a:pt x="100020" y="1686560"/>
                    <a:pt x="0" y="1586540"/>
                    <a:pt x="0" y="1463158"/>
                  </a:cubicBezTo>
                  <a:lnTo>
                    <a:pt x="0" y="223402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82" tIns="122582" rIns="122582" bIns="12258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bg1"/>
                  </a:solidFill>
                </a:rPr>
                <a:t>Reconcile project’s functional requirement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165312" y="2865119"/>
              <a:ext cx="1340383" cy="1686560"/>
            </a:xfrm>
            <a:custGeom>
              <a:avLst/>
              <a:gdLst>
                <a:gd name="connsiteX0" fmla="*/ 0 w 1340383"/>
                <a:gd name="connsiteY0" fmla="*/ 223402 h 1686560"/>
                <a:gd name="connsiteX1" fmla="*/ 223402 w 1340383"/>
                <a:gd name="connsiteY1" fmla="*/ 0 h 1686560"/>
                <a:gd name="connsiteX2" fmla="*/ 1116981 w 1340383"/>
                <a:gd name="connsiteY2" fmla="*/ 0 h 1686560"/>
                <a:gd name="connsiteX3" fmla="*/ 1340383 w 1340383"/>
                <a:gd name="connsiteY3" fmla="*/ 223402 h 1686560"/>
                <a:gd name="connsiteX4" fmla="*/ 1340383 w 1340383"/>
                <a:gd name="connsiteY4" fmla="*/ 1463158 h 1686560"/>
                <a:gd name="connsiteX5" fmla="*/ 1116981 w 1340383"/>
                <a:gd name="connsiteY5" fmla="*/ 1686560 h 1686560"/>
                <a:gd name="connsiteX6" fmla="*/ 223402 w 1340383"/>
                <a:gd name="connsiteY6" fmla="*/ 1686560 h 1686560"/>
                <a:gd name="connsiteX7" fmla="*/ 0 w 1340383"/>
                <a:gd name="connsiteY7" fmla="*/ 1463158 h 1686560"/>
                <a:gd name="connsiteX8" fmla="*/ 0 w 1340383"/>
                <a:gd name="connsiteY8" fmla="*/ 223402 h 168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383" h="1686560">
                  <a:moveTo>
                    <a:pt x="0" y="223402"/>
                  </a:moveTo>
                  <a:cubicBezTo>
                    <a:pt x="0" y="100020"/>
                    <a:pt x="100020" y="0"/>
                    <a:pt x="223402" y="0"/>
                  </a:cubicBezTo>
                  <a:lnTo>
                    <a:pt x="1116981" y="0"/>
                  </a:lnTo>
                  <a:cubicBezTo>
                    <a:pt x="1240363" y="0"/>
                    <a:pt x="1340383" y="100020"/>
                    <a:pt x="1340383" y="223402"/>
                  </a:cubicBezTo>
                  <a:lnTo>
                    <a:pt x="1340383" y="1463158"/>
                  </a:lnTo>
                  <a:cubicBezTo>
                    <a:pt x="1340383" y="1586540"/>
                    <a:pt x="1240363" y="1686560"/>
                    <a:pt x="1116981" y="1686560"/>
                  </a:cubicBezTo>
                  <a:lnTo>
                    <a:pt x="223402" y="1686560"/>
                  </a:lnTo>
                  <a:cubicBezTo>
                    <a:pt x="100020" y="1686560"/>
                    <a:pt x="0" y="1586540"/>
                    <a:pt x="0" y="1463158"/>
                  </a:cubicBezTo>
                  <a:lnTo>
                    <a:pt x="0" y="22340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82" tIns="122582" rIns="122582" bIns="12258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bg1"/>
                  </a:solidFill>
                </a:rPr>
                <a:t>Organization’s Operational Goals</a:t>
              </a:r>
              <a:endParaRPr lang="en-US" sz="15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572714" y="2865119"/>
              <a:ext cx="1340383" cy="1686560"/>
            </a:xfrm>
            <a:custGeom>
              <a:avLst/>
              <a:gdLst>
                <a:gd name="connsiteX0" fmla="*/ 0 w 1340383"/>
                <a:gd name="connsiteY0" fmla="*/ 223402 h 1686560"/>
                <a:gd name="connsiteX1" fmla="*/ 223402 w 1340383"/>
                <a:gd name="connsiteY1" fmla="*/ 0 h 1686560"/>
                <a:gd name="connsiteX2" fmla="*/ 1116981 w 1340383"/>
                <a:gd name="connsiteY2" fmla="*/ 0 h 1686560"/>
                <a:gd name="connsiteX3" fmla="*/ 1340383 w 1340383"/>
                <a:gd name="connsiteY3" fmla="*/ 223402 h 1686560"/>
                <a:gd name="connsiteX4" fmla="*/ 1340383 w 1340383"/>
                <a:gd name="connsiteY4" fmla="*/ 1463158 h 1686560"/>
                <a:gd name="connsiteX5" fmla="*/ 1116981 w 1340383"/>
                <a:gd name="connsiteY5" fmla="*/ 1686560 h 1686560"/>
                <a:gd name="connsiteX6" fmla="*/ 223402 w 1340383"/>
                <a:gd name="connsiteY6" fmla="*/ 1686560 h 1686560"/>
                <a:gd name="connsiteX7" fmla="*/ 0 w 1340383"/>
                <a:gd name="connsiteY7" fmla="*/ 1463158 h 1686560"/>
                <a:gd name="connsiteX8" fmla="*/ 0 w 1340383"/>
                <a:gd name="connsiteY8" fmla="*/ 223402 h 168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0383" h="1686560">
                  <a:moveTo>
                    <a:pt x="0" y="223402"/>
                  </a:moveTo>
                  <a:cubicBezTo>
                    <a:pt x="0" y="100020"/>
                    <a:pt x="100020" y="0"/>
                    <a:pt x="223402" y="0"/>
                  </a:cubicBezTo>
                  <a:lnTo>
                    <a:pt x="1116981" y="0"/>
                  </a:lnTo>
                  <a:cubicBezTo>
                    <a:pt x="1240363" y="0"/>
                    <a:pt x="1340383" y="100020"/>
                    <a:pt x="1340383" y="223402"/>
                  </a:cubicBezTo>
                  <a:lnTo>
                    <a:pt x="1340383" y="1463158"/>
                  </a:lnTo>
                  <a:cubicBezTo>
                    <a:pt x="1340383" y="1586540"/>
                    <a:pt x="1240363" y="1686560"/>
                    <a:pt x="1116981" y="1686560"/>
                  </a:cubicBezTo>
                  <a:lnTo>
                    <a:pt x="223402" y="1686560"/>
                  </a:lnTo>
                  <a:cubicBezTo>
                    <a:pt x="100020" y="1686560"/>
                    <a:pt x="0" y="1586540"/>
                    <a:pt x="0" y="1463158"/>
                  </a:cubicBezTo>
                  <a:lnTo>
                    <a:pt x="0" y="223402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582" tIns="122582" rIns="122582" bIns="12258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bg1"/>
                  </a:solidFill>
                </a:rPr>
                <a:t>Reconcile project’s technical requirement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22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Analysis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1136360"/>
          </a:xfrm>
        </p:spPr>
        <p:txBody>
          <a:bodyPr/>
          <a:lstStyle/>
          <a:p>
            <a:r>
              <a:rPr lang="en-US" dirty="0"/>
              <a:t>Document that lists the project stakeholders and describes their interests and the ways in which they influence the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" y="2532811"/>
            <a:ext cx="8144962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Identifying Project Stakeholders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internal and external parties who may be impacted by the project.</a:t>
            </a:r>
          </a:p>
          <a:p>
            <a:r>
              <a:rPr lang="en-US" dirty="0"/>
              <a:t>Gather the relevant documents to identify the stakeholder needs (i.e., the project charter and procurement documents). </a:t>
            </a:r>
          </a:p>
          <a:p>
            <a:r>
              <a:rPr lang="en-US" dirty="0"/>
              <a:t>Identify groups or individuals with specialized training or knowledge.</a:t>
            </a:r>
          </a:p>
          <a:p>
            <a:r>
              <a:rPr lang="en-US" dirty="0"/>
              <a:t>Interview the identified stakeholders.</a:t>
            </a:r>
          </a:p>
          <a:p>
            <a:r>
              <a:rPr lang="en-US" dirty="0"/>
              <a:t>Identify the key stakeholders of the project.</a:t>
            </a:r>
          </a:p>
          <a:p>
            <a:r>
              <a:rPr lang="en-US" dirty="0"/>
              <a:t>Classify the potential impact or support of each stakeholder.</a:t>
            </a:r>
          </a:p>
          <a:p>
            <a:r>
              <a:rPr lang="en-US" dirty="0"/>
              <a:t>Assess how stakeholders will react or respond in various situations (i.e., bad news) during the project life cycle.</a:t>
            </a:r>
          </a:p>
          <a:p>
            <a:r>
              <a:rPr lang="en-US" dirty="0"/>
              <a:t>Document stakeholder information in the stakeholder register.</a:t>
            </a:r>
          </a:p>
          <a:p>
            <a:r>
              <a:rPr lang="en-US" dirty="0"/>
              <a:t>Devise a stakeholder management strategy to increase support and minimize negative impact.</a:t>
            </a:r>
          </a:p>
        </p:txBody>
      </p:sp>
    </p:spTree>
    <p:extLst>
      <p:ext uri="{BB962C8B-B14F-4D97-AF65-F5344CB8AC3E}">
        <p14:creationId xmlns:p14="http://schemas.microsoft.com/office/powerpoint/2010/main" val="195017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AED7-48C9-4525-89A4-5BEB660A1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Project Stakeholders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is the project initiation phase (process group) important while managing a project in your organization?</a:t>
            </a:r>
          </a:p>
          <a:p>
            <a:r>
              <a:rPr lang="en-US" dirty="0"/>
              <a:t>How do you think creating the Project SOWs in your organization helps you manage your projects?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223"/>
            <a:ext cx="4692713" cy="392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33600" y="564898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sample list of project requirements for a travel reservation company to increase its market share.</a:t>
            </a:r>
          </a:p>
        </p:txBody>
      </p:sp>
    </p:spTree>
    <p:extLst>
      <p:ext uri="{BB962C8B-B14F-4D97-AF65-F5344CB8AC3E}">
        <p14:creationId xmlns:p14="http://schemas.microsoft.com/office/powerpoint/2010/main" val="409271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Selection Criteria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standards and measurements an organization uses to select and prioritize projects.</a:t>
            </a:r>
          </a:p>
          <a:p>
            <a:r>
              <a:rPr lang="en-US"/>
              <a:t>Any project selected should be clearly linked to one or more strategic goals.</a:t>
            </a:r>
          </a:p>
          <a:p>
            <a:r>
              <a:rPr lang="en-US"/>
              <a:t>Selection criteria may be:</a:t>
            </a:r>
          </a:p>
          <a:p>
            <a:pPr lvl="1"/>
            <a:r>
              <a:rPr lang="en-US"/>
              <a:t>Qualitative</a:t>
            </a:r>
          </a:p>
          <a:p>
            <a:pPr lvl="1"/>
            <a:r>
              <a:rPr lang="en-US"/>
              <a:t>Quantitative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systematic approach used to analyze the value of a proposed project in order to choose among competing proposals.</a:t>
            </a:r>
          </a:p>
          <a:p>
            <a:r>
              <a:rPr lang="en-US" dirty="0"/>
              <a:t>These methods should take into account:</a:t>
            </a:r>
          </a:p>
          <a:p>
            <a:pPr lvl="1"/>
            <a:r>
              <a:rPr lang="en-US" dirty="0"/>
              <a:t>The organization’s strategic objectives.</a:t>
            </a:r>
          </a:p>
          <a:p>
            <a:pPr lvl="1"/>
            <a:r>
              <a:rPr lang="en-US" dirty="0"/>
              <a:t>Historical information about past successes and failures.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800" b="1" dirty="0"/>
              <a:t>Example:</a:t>
            </a:r>
            <a:r>
              <a:rPr lang="en-US" sz="1800" dirty="0"/>
              <a:t> Opportunity to implement two new projects, but has resources for only one by the end of a fiscal year. Prioritization based on:</a:t>
            </a:r>
          </a:p>
          <a:p>
            <a:pPr lvl="1"/>
            <a:r>
              <a:rPr lang="en-US" dirty="0"/>
              <a:t>Projected cost analysis.</a:t>
            </a:r>
          </a:p>
          <a:p>
            <a:pPr lvl="1"/>
            <a:r>
              <a:rPr lang="en-US" dirty="0"/>
              <a:t>Projected duration analysis.</a:t>
            </a:r>
          </a:p>
          <a:p>
            <a:pPr lvl="1"/>
            <a:r>
              <a:rPr lang="en-US" dirty="0"/>
              <a:t>Projected financial benefits analysis.</a:t>
            </a:r>
          </a:p>
        </p:txBody>
      </p:sp>
    </p:spTree>
    <p:extLst>
      <p:ext uri="{BB962C8B-B14F-4D97-AF65-F5344CB8AC3E}">
        <p14:creationId xmlns:p14="http://schemas.microsoft.com/office/powerpoint/2010/main" val="40726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 Decision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70735"/>
              </p:ext>
            </p:extLst>
          </p:nvPr>
        </p:nvGraphicFramePr>
        <p:xfrm>
          <a:off x="457200" y="1981199"/>
          <a:ext cx="8229600" cy="3505201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1463192545"/>
                    </a:ext>
                  </a:extLst>
                </a:gridCol>
                <a:gridCol w="5969000">
                  <a:extLst>
                    <a:ext uri="{9D8B030D-6E8A-4147-A177-3AD203B41FA5}">
                      <a16:colId xmlns:a16="http://schemas.microsoft.com/office/drawing/2014/main" val="3031626251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Decision Model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87340"/>
                  </a:ext>
                </a:extLst>
              </a:tr>
              <a:tr h="153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Benefit Measurement Models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Analyze the predicted value of the completed projects in different ways.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 present the value in terms of: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Forecasted revenue.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 on Investment (ROI).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Predicted consumer demand.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Internal Rate of Return (IRR).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08530"/>
                  </a:ext>
                </a:extLst>
              </a:tr>
              <a:tr h="154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Mathematical Models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different types of mathematical formulas and algorithms to determine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optimal course of action. May consider variables such as: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Mathematical models and algorithms.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Business constraints.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Highest possible profit.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Relevant laws and safety regulations.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8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1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Capital Budgeting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Helps senior executives make decisions about when and whether to make significant investments in capital expenditures such as:</a:t>
            </a:r>
          </a:p>
          <a:p>
            <a:pPr lvl="1"/>
            <a:r>
              <a:rPr lang="en-US"/>
              <a:t>New equipment</a:t>
            </a:r>
          </a:p>
          <a:p>
            <a:pPr lvl="1"/>
            <a:r>
              <a:rPr lang="en-US"/>
              <a:t>Machinery</a:t>
            </a:r>
          </a:p>
          <a:p>
            <a:pPr lvl="1"/>
            <a:r>
              <a:rPr lang="en-US"/>
              <a:t>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and Rating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scoring and rating system to find the best available solution or outcome.</a:t>
            </a:r>
          </a:p>
        </p:txBody>
      </p:sp>
      <p:graphicFrame>
        <p:nvGraphicFramePr>
          <p:cNvPr id="6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10283"/>
              </p:ext>
            </p:extLst>
          </p:nvPr>
        </p:nvGraphicFramePr>
        <p:xfrm>
          <a:off x="914400" y="2273616"/>
          <a:ext cx="7315200" cy="2907984"/>
        </p:xfrm>
        <a:graphic>
          <a:graphicData uri="http://schemas.openxmlformats.org/drawingml/2006/table">
            <a:tbl>
              <a:tblPr/>
              <a:tblGrid>
                <a:gridCol w="2009775">
                  <a:extLst>
                    <a:ext uri="{9D8B030D-6E8A-4147-A177-3AD203B41FA5}">
                      <a16:colId xmlns:a16="http://schemas.microsoft.com/office/drawing/2014/main" val="2075185222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4667926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Rating 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542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 tree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Selection criteria arranged along the branches of a tree flowchart.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69893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Criteria profiling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criteria are scored for comparison.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3755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Weighted factor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Different criteria may be weighted and scored for comparison.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3049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Q-sorting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Groups of people rate the relative priority of a number of projects.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77425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Delphi 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Experts are located remotely and remain anonymous, yet participate in group decision making. Consensus is achieved through group ranking.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8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34791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-CompTIA" id="{14F04422-BAF0-0847-8182-CCC30E21D050}" vid="{083B29FB-BB07-8E41-9755-3C4A34B11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1974</Words>
  <Application>Microsoft Office PowerPoint</Application>
  <PresentationFormat>On-screen Show (4:3)</PresentationFormat>
  <Paragraphs>292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Myriad Pro</vt:lpstr>
      <vt:lpstr>Wingdings</vt:lpstr>
      <vt:lpstr>LO-CompTIA</vt:lpstr>
      <vt:lpstr>Initiating the Project</vt:lpstr>
      <vt:lpstr>Strategic and Operational Relevance</vt:lpstr>
      <vt:lpstr>Reconciliation of Strategic, Tactical, and Operational Goals</vt:lpstr>
      <vt:lpstr>Project Requirements</vt:lpstr>
      <vt:lpstr>Project Selection Criteria</vt:lpstr>
      <vt:lpstr>Project Selection Methods</vt:lpstr>
      <vt:lpstr>Project Selection Decision Models</vt:lpstr>
      <vt:lpstr>Capital Budgeting</vt:lpstr>
      <vt:lpstr>Scoring and Rating Systems</vt:lpstr>
      <vt:lpstr>Feasibility Analysis</vt:lpstr>
      <vt:lpstr>Cultural Feasibility</vt:lpstr>
      <vt:lpstr>Technical Feasibility</vt:lpstr>
      <vt:lpstr>Cost-Benefit Analysis</vt:lpstr>
      <vt:lpstr>Workflow Analysis</vt:lpstr>
      <vt:lpstr>Use Cases, Prototypes, and Scenarios</vt:lpstr>
      <vt:lpstr>PowerPoint Presentation</vt:lpstr>
      <vt:lpstr>SOW</vt:lpstr>
      <vt:lpstr>Project SOW</vt:lpstr>
      <vt:lpstr>Guidelines for Preparing a Project SOW</vt:lpstr>
      <vt:lpstr>PowerPoint Presentation</vt:lpstr>
      <vt:lpstr>Business Case</vt:lpstr>
      <vt:lpstr>Business Case Components</vt:lpstr>
      <vt:lpstr>Project Charter</vt:lpstr>
      <vt:lpstr>Project Charter Components</vt:lpstr>
      <vt:lpstr>Guidelines for Creating a Project Charter</vt:lpstr>
      <vt:lpstr>PowerPoint Presentation</vt:lpstr>
      <vt:lpstr>Stakeholder Analysis</vt:lpstr>
      <vt:lpstr>Stakeholder Register</vt:lpstr>
      <vt:lpstr>Stakeholder Management Strategies</vt:lpstr>
      <vt:lpstr>Stakeholder Analysis Matrix</vt:lpstr>
      <vt:lpstr>Guidelines for Identifying Project Stakeholders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Initiating a Project</dc:title>
  <dc:creator>Laurie Perry</dc:creator>
  <cp:lastModifiedBy>Laurie Perry</cp:lastModifiedBy>
  <cp:revision>81</cp:revision>
  <dcterms:created xsi:type="dcterms:W3CDTF">2016-08-01T17:57:35Z</dcterms:created>
  <dcterms:modified xsi:type="dcterms:W3CDTF">2018-06-15T20:20:18Z</dcterms:modified>
</cp:coreProperties>
</file>