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7"/>
  </p:notesMasterIdLst>
  <p:handoutMasterIdLst>
    <p:handoutMasterId r:id="rId38"/>
  </p:handoutMasterIdLst>
  <p:sldIdLst>
    <p:sldId id="261" r:id="rId2"/>
    <p:sldId id="294" r:id="rId3"/>
    <p:sldId id="265" r:id="rId4"/>
    <p:sldId id="266" r:id="rId5"/>
    <p:sldId id="262" r:id="rId6"/>
    <p:sldId id="295" r:id="rId7"/>
    <p:sldId id="268" r:id="rId8"/>
    <p:sldId id="269" r:id="rId9"/>
    <p:sldId id="270" r:id="rId10"/>
    <p:sldId id="264" r:id="rId11"/>
    <p:sldId id="273" r:id="rId12"/>
    <p:sldId id="274" r:id="rId13"/>
    <p:sldId id="302" r:id="rId14"/>
    <p:sldId id="275" r:id="rId15"/>
    <p:sldId id="276" r:id="rId16"/>
    <p:sldId id="277" r:id="rId17"/>
    <p:sldId id="305" r:id="rId18"/>
    <p:sldId id="280" r:id="rId19"/>
    <p:sldId id="281" r:id="rId20"/>
    <p:sldId id="306" r:id="rId21"/>
    <p:sldId id="303" r:id="rId22"/>
    <p:sldId id="283" r:id="rId23"/>
    <p:sldId id="284" r:id="rId24"/>
    <p:sldId id="285" r:id="rId25"/>
    <p:sldId id="286" r:id="rId26"/>
    <p:sldId id="287" r:id="rId27"/>
    <p:sldId id="304" r:id="rId28"/>
    <p:sldId id="307" r:id="rId29"/>
    <p:sldId id="289" r:id="rId30"/>
    <p:sldId id="296" r:id="rId31"/>
    <p:sldId id="291" r:id="rId32"/>
    <p:sldId id="292" r:id="rId33"/>
    <p:sldId id="293" r:id="rId34"/>
    <p:sldId id="308" r:id="rId35"/>
    <p:sldId id="260" r:id="rId36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550" autoAdjust="0"/>
  </p:normalViewPr>
  <p:slideViewPr>
    <p:cSldViewPr>
      <p:cViewPr varScale="1">
        <p:scale>
          <a:sx n="111" d="100"/>
          <a:sy n="111" d="100"/>
        </p:scale>
        <p:origin x="1764" y="102"/>
      </p:cViewPr>
      <p:guideLst>
        <p:guide orient="horz" pos="2784"/>
        <p:guide pos="4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2:46.378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0-12 0,'19'0'250,"0"0"-250,0 0 16,19 0 0,-19 0-16,19 0 15,-19 0 1,0 0 0,0 0-16,-1 0 15,1 0 1,19 0-1,-19 0 1,0 0 15,19 0 1,-19 0-17,19 0 1,-19 0-16,0 0 15,0 0 1,19 0 0,-19 0-1,0 0 48,0 0-48,0 0 1,0 0 0,0 0-16,0 0 15,18 0 1,-18 0 31,0 0 0,0 0-32,0 8-15,0-8 16,0 0 0,0 0 374,0 0-390,0 0 16,0 0-1,0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58.6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0,'0'19'313,"0"19"-313,0-19 16,0 0-1,0 0-15,0 0 16,0-1-16,0 1 15,0 0-15,0 0 32,0 0-17,0 0-15,0 0 32,0 0-17,0 0-15,0 0 16,0 0-1,0 0 1,0 0 0,0 0 15,0 0-15,0 0-16,0 0 15,0 0 1,0 19-1,0-19 1,0 0 0,0 0-16,0 18 0,0-18 31,0 0-15,0 0-16,0 0 15,0 0 1,0 0-1,0 0 1,0 19 0,0-19-1,0 0-15,0 0 16,0 0 0,0 0-1,0 0 1,0 0-1,0 0 17,0 0-17,0 0-15,0 0 16,0-1 0,0 1-16,0 0 15,0 0-15,0 0 16,0 19-1,0-19 1,0 0 0,0 0-1,0 0-15,0 0 16,0 0 0,0 0 15,0 0-16,0 0 17,0 0-17,0 0 1,0 0 0,0 0-1,0 0 1,0 0 15,0-1-15,0 1 15,0 0-15,0 0-1,0 0 16,0 0 1,0 0-1,0 0-15,0 0-1,0 0 16,0 0 16,0 0-15,0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4:03.5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0,'19'0'219,"0"0"-203,19 0-1,-19 0-15,0 0 16,19 18-16,0-18 16,0 0-16,-19 18 15,0-18-15,-1 0 16,1 19 0,0-19-16,0 0 31,0 0-16,0 0-15,0 0 16,0 0-16,0 0 16,19 0-16,-19 0 15,0 0 1,0 18-16,0-18 16,19 18-16,-19-18 15,0 0 1,0 0 15,0 0 0,0 0-15,-1 18 0,1-18-1,0 0 1,0 0-1,0 0 1,0 0 0,0 0-1,0 0 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26365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7-02-01T16:34:24.7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6803 4798 0,'24'0'313,"0"0"-313,0 0 46,0 0 48,24 0-47,-24 0-16,-1 0-31,25 0 32,0 0-32,-48 24 31,24-24-31,0 0 15,0 0-15,23 0 16,-23 0 0,24 0-16,-24 0 15,0 0 1,23 24 0,-23-24-16,0 0 31,24 24-16,-24-24-15,24 0 16,-25 0 0,1 0-1,0 0-15,0 0 16,48 0 0,-48 0-1,-1 0-15,25 23 16,-24-23 15,0 0-31,0 0 16,0 24-1,-1-24 1,1 0-16,48 0 16,-48 0-1,24 0 1,-25 0-1,49 0 1,-48 0-16,24 24 16,-24-24-1,-1 0-15,25 0 16,-24 0 0,24 24-16,-24-24 15,23 0 1,-23 0-1,0 0-15,24 0 16,-24 0 0,24 0-16,-1 0 31,-23 0-31,48 0 47,-48 24-32,23-24 1,1 0-16,-24 0 16,24 0-1,-1 24 1,-23-24 0,24 0 15,-24 0-16,0 0 1,0 0 0,0 0-16,23 0 47,1 0-47,-24 0 15,24 0 1,-24 0 15,-1 0-31,1 0 16,0 24-1,0-24-15,0 0 0,0 0 0,0 0 32,0 0-17,23 0-15,1 0 16,-24 0 15,0 0-15,0 0-16,23 0 15,1 0 1,24 0 0,-48 0-16,23 24 15,25-24 1,-48 0-16,24 0 15,119 0 1,-120 0 0,1 23-1,0-23 1,-24 0 0,0 0-16,0 0 15,-1 0 1,1 0-1,24 0-15,0 24 32,-24-24-1,23 0-31,-23 0 16,24 0 15,-24 0-31,24 0 15,-24 0 1,23 0 0,-23 0-16,24 0 15,0 0-15,-25 0 32,1 0-17,24 0-15,0 0 16,-24 0 15,23 0-31,-23 0 16,0 0-1,24 0 1,-24 0 0,0 0-16,23-24 15,-23 24-15,0 0 16,0 0-16,0 0 15,0 0-15,0 0 16,23 0-16,-23 0 16,0-23-1,24 23-15,-24 0 16,24 0 0,-25 0-1,1 0-15,0 0 16,24 0 15,-24 0-31,24 0 16,-25 0-1,25 0 17,-24 0-32,24 0 15,-1-24 1,1 24-1,-24 0 1,0 0-16,24 0 16,71-24-1,-95 24-15,48 0 16,-49 0 0,1 0-16,48 0 15,-48-24 1,0 24-1,23 0 1,-23 0-16,0 0 16,24 0-1,-24 0 1,0 0 0,23 0-16,-23 0 15,0 0 1,0 0-16,0 0 15,0 0-15,23 0 16,-23 0 0,0 0-16,24 0 15,-24 0-15,0 0 47,23 0-47,25 0 31,-48 0 1,0 0-17,24 0-15,-25 0 16,1 0 0,48 0-16,-48 0 15,0 0 1,47 0-16,-47-24 15,72 24 1,-72 0 0,-1 0-16,25 0 15,-24 0-15,48 0 32,-48 0-17,23 0 1,-23 0-16,24 0 31,23 0-31,-47 0 16,48-24-1,-48 24 1,47 0 0,-47 0-16,0 0 15,72 0-15,-25 0 16,-47 0-1,48 0-15,-1 0 16,49-24 0,-96 24-16,0 0 15,47 0-15,-47 0 16,24 0 0,0 0-1,-25-24-15,1 24 16,24 0-1,-24 0 1,0 0-16,23 0 16,-23 0-1,0 0-15,48-23 16,-48 23-16,47 0 16,49 0-1,-73 0-15,1 0 16,72 0 15,-49 0-31,-23 0 16,-24-24-16,24 24 15,-1 0-15,-23 0 16,24 0-16,47-24 16,-47 24-1,-24 0-15,71 0 16,-47 0-16,-24 0 15,48 0 1,-48-24-16,23 24 31,-23 0-15,48 0 0,-48 0-1,23 0 1,-23 0-16,0 0 15,0 0-15,0 0 32,71 0-17,-71 0 1,0 0-16,0 0 31,0 0-31,0 0 16,0 0-1,0 0-15,-1 0 16,25 0 15,-24 0-15,0 0 15,47 0 0,-47 0-15,24 24 0,-24-24-1,0 0-15,0 24 16,0-24-16,-1 0 0,1 24 47,0-24-16,24 23 16,0 1-31,-24-24-1,-1 24 1,1-24-1,0 24 1,0 0 0,0-24-1,0 0-15,0 24 16,23-24 15,-47 24-15,24 0-1,0-24 1,0 0 0,-24 23-1,24-23 1,0 24 0,0 0 15,0 0-31,-1 0 47,1 24-32,0-48 1,-24 24 0,48 47-1,-24-71 1,-24 24-1,24 0 1,0 24 0,-24-24-16,23-1 15,1 1-15,-24 0 16,0 24 0,0-24-16,24 0 15,0 23 1,-24 1-16,0 0 15,24-48-15,-24 48 16,24-25 0,-24 1-16,0 0 15,0 0 1,0 0 15,0 0-31,24-24 0,-24 48 16,0-25-1,0 25 1,0-24-16,23 24 16,-23-24-1,0 23 1,24-23-16,-24 0 16,0 0-1,0 0-15,0 0 16,0 24-1,0-25 1,0 25 0,0-24-1,24 24 1,-24-24-16,0 0 16,0-1-16,0 1 15,0 0 1,0 0-16,0 0 31,0 0-31,0 0 0,0-1 31,0 25-31,0-24 16,0 24 15,0 0-15,0-25-1,0 1-15,0 24 32,0-24-17,-24 24 1,24-24 15,0 23 0,0-23-15,-24 0 0,24 0-1,-23 0 17,23 0-17,-24 0 16,0-1 32,0-23-32,0 24-15,0 0 15,0-24-31,1 0 16,-1 0-16,24 24 15,-24-24 1,0 0 0,0 0 30,0 0-14,0 0-17,0 0 17,-23 0-17,23 0 1,-24 0 15,0 24-15,-23-24 15,47 0-31,-24 0 0,0 0 16,24 0-1,1 0 1,-49 24-1,48-24 1,-24 0 15,1 0-31,23 0 16,-48 0 0,48 0-16,0 0 15,-23 0-15,23 0 16,0 0 15,-24 0-31,0 0 0,25 0 16,-1 0-1,-24 24 1,24-24 0,0 0 15,0 0 0,0 0-31,-23 0 16,-25 24-16,48-24 15,-24 0 1,-23 0-16,47 0 16,-24 0-1,-23 0 1,23 0-16,24 0 15,0 0 1,24 23 0,-24-23-16,-24 0 15,1 0 1,-49 0 0,48 24-16,1-24 15,-49 0 1,49 0-16,-97 24 31,120-24 0,-23 0-31,-1 0 16,24 0-16,-48 0 16,25 0-16,23 0 0,-24 0 15,24 0-15,0 0 31,-23 0-15,-1 24-16,24-24 16,-48 0-1,25 0-15,23 0 16,0 0-16,-24 24 16,24-24-1,-23 0 1,23 0-1,-24 0 1,24 0 0,-71 0-16,71 0 15,0 0 1,-48 24-16,24-24 16,-71 24-1,71-24 1,-47 24-16,71-24 15,-95 23-15,71-23 16,24 0 0,-24 0-16,24 0 15,-23 0 1,-25 0 0,72 24-16,-24-24 15,-47 0-15,47 0 16,0 0-1,0 0-15,0 0 16,0 0-16,-24 0 16,25 24-1,-1-24-15,-48 0 32,48 0-32,-47 24 0,47-24 15,0 0-15,-48 0 16,24 24 15,-143 0-31,168-24 0,-1 0 16,-72 0-1,48 0-15,25 0 16,-49 0 0,48 0-1,0 24-15,-23-24 47,-25 0-31,48 0-16,-24 0 15,-23 23 1,47-23-16,-48 0 16,24 0-16,1 0 15,23 0 1,0 0-1,0 0 1,0 0-16,-24 0 16,1 0-16,23 0 15,-72 0 17,1 0-32,-96 24 15,143-24 1,-47 0-1,71 0-15,-24 0 16,0 0 0,24 0-16,-23 0 15,23 0 1,0 0 0,0 0-16,-24 0 0,1 0 15,23 0 1,0 0-16,-24 0 15,-24 0 1,49 0 0,-1 0-1,0 0-15,0 0 32,0 0-17,-24 0 1,24 0-1,1 0 1,-49 0 0,24 0-1,24 0-15,-47-24 16,47 24 0,0 0-16,-24 0 15,24 0 1,1 0-16,-1 0 15,0 0 1,0 0 15,-24 0-31,24 0 32,0 0-17,1 0 1,-1 0-1,0-23 1,0 23 0,0 0-1,0 0 32,0 0-16,0 0-15,1 0 15,-1 0 1,0 0-17,0 0 16,0 0-15,0 0 15,0 0 1,0 0-1,1 0 0,-1 0 0,0-24 1,0 24-17,-24 0 1,24 0-1,-23 0 1,23 0 0,0 0 15,0 0-31,0 0 16,0 0-16,-23 0 15,23 0-15,-24-24 31,24 24-15,0 0 0,-24 0-1,25 0-15,-25 0 16,24 0 0,0 0-16,-48 0 15,1 0-15,47-24 16,-24 24-1,0 0-15,1 0 16,-25-24 0,48 24-16,0 0 15,0 0-15,1 0 16,-25 0-16,0 0 31,0-24-31,25 24 0,-1 0 16,-72 0-1,72 0-15,-23-24 16,-1 24-16,24 0 16,-48-23-1,1 23-15,47 0 32,-48 0-17,48 0 1,-23 0-16,23 0 15,-24-24 1,24 24 0,0 0-1,0 0-15,0 0 32,1 0-17,-1 0 16,0-24 1,0 24-1,0 0 0,0 0-15,-24 0-1,25 0-15,-1 0 16,0 0 0,0 0 15,0 0-15,0 0-1,0 0 32,1 0-47,-1 0 63,0 0-32,0 0-16,0 0 1,0-24 0,0 24-1,0 0 17,1 0-1,-1 0 31,0 0-46,0 0 0,0 0-1,0 0-15,0 0 31,-23 0-31,23 0 32,-24 0 15,48-24-32,-24 24 1,0 0 15,0 0-31,0 0 31,1 0 1,-1-24-1,0 24 16,0 0-32,0 0 17,0 0-17,0 0 63,0 0-62,1 0 46,-1 0-30,0 0 15,0 0-1,0 0 48,24-24-63,-24 24 1,0 0 61,0 0 1,1 0 1094,-1 0-1173,0 0 1,-24 0 0,24 0-16,24-24 15,-24 24-15,1 0 16,-1 0-1,0 0 1,0 0-16,0 0 16,0 0 15,-24-23-15,1 23-16,23 0 31,-48 0-16,-47-24-15,71 24 16,-24 0 0,49-24-16,-1 24 15,-24 0 1,24 0-16,0 0 16,0 0-1,0 0 1,-23 0-1,23 0-15,0-24 0,-24 24 16,24 0 0,1 0-16,-49-24 15,48 24 1,-24 0 0,1 0 15,23 0-31,-24 0 31,0 0-31,-23-24 31,47 24-31,0 0 16,-48 0-16,48 0 16,0 0-1,1-24 1,-25 24-16,24 0 31,0 0-15,-24 0-16,-23 0 31,47 0-15,-48 0-1,48 0-15,-23 0 47,-1 0-31,0 0-16,24 0 31,0 0-15,1 0-1,-1 0 1,0 0 15,0 0-15,0 0 15,-24 0 0,1 0-15,23 0-1,0 0 17,0 0-17,0 0 17,0 0-32,0 0 0,0 0 15,1 0 1,-1 0 15,0 24-31,0-24 47,0 0-31,-24 0-1,24 24 1,-23-24 15,23 24-15,0-24-1,0 0-15,0 24 16,0-24 0,0 24-1,1-24-15,-25 24 47,24-1-47,0-23 16,0 0-1,0 24-15,-23 0 16,23 0 0,0 0-1,0-24-15,-24 48 16,24-48-1,-23 47-15,23-47 16,24 24 0,-24-24-16,0 24 15,0 0-15,0-24 32,24 24-17,-24-24 1,24 24-1,-47-24 1,47 24 0,-24-1-16,24 1 31,-24 0-15,0 0-1,0 0 1,0 0 15,0 0-15,24 0-1,-23-1 1,23 1 0,0 0-1,-24 0-15,-24 24 16,48 0-16,-24 23 31,24-23-15,0-24-16,-24 24 31,24-25-31,0 1 16,-24 0-16,24 0 15,0 0 1,0 24-16,0-24 31,0-1-31,0 1 16,0 72-1,0-25 1,0-47 0,0 24-1,0 24 1,0-49-16,0 25 15,0-24 1,0 0 0,0 0-16,0 0 15,0 0-15,0 23 16,24 1 0,-24-24-1,0 24-15,24-1 31,0 1-31,-24-24 16,0 0-16,24 24 16,-24-24-1,0 23-15,24-47 16,-24 48-16,0 0 16,0-24-1,24 23 1,-1 1-16,1 0 15,-24 0 1,24-25 0,-24 1-16,0 0 15,24 24-15,-24-24 16,24 24 0,-24-25-16,0 1 15,24 24-15,-24-24 16,0 0-1,24 24 1,0-1 0,-24-23-1,23 72 1,-23-72 15,0-1-31,48 49 31,-48-48-15,24 48-16,-24-49 16,0 1-16,24 24 15,0 0 1,0 23-16,-24-23 16,24-24-1,-24 0-15,0 24 16,23-25 15,-23 1-15,24 0-16,-24 0 15,0 0 1,0 24 0,24-48-16,-24 24 15,24 71 16,-24-71-15,24 24 0,-24-24-1,24-24 1,-24 23-16,0 25 16,24 0 15,-24-24-31,23 0 15,-23 0 17,24-1-17,-24 1-15,24 24 47,-24-24-16,0 0 16,24 0-47,0 0 16,0-1 15,-24 1 0,0 0-15,48 0 0,-25 0 31,-23 0-16,24-24-16,0 24 1,0-24 0,0 0-16,24 23 15,-24-23 17,-1 24-17,1-24 1,24 0-16,-48 24 15,96-24 1,-25 24 15,1-24-31,-48 0 16,23 24 15,25-24-31,0 0 0,-48 0 16,23 0-16,-23 0 15,0 24 1,24-24-16,-24 0 31,-1 0-15,1 0 0,0 0 15,24 24-16,-24-24-15,0 0 16,23 0-16,-23 0 16,0 0-1,0 0-15,0 0 16,0 0-16,0 0 31,23 0-15,1 0-16,0 0 31,24 24-31,-49-24 16,1 0-1,0 0 1,24 0-16,-24 0 16,0 0-1,0 0 1,-1 0-16,25 23 15,0-23-15,0 0 16,-1 0 0,-23 0-1,24 0-15,-24 0 47,0 0-31,0 0-1,23 0 1,-23 0-16,0 0 16,95 0-1,-95 0 1,0 0-16,48 0 0,-48 0 16,0 0-1,23 0-15,1 24 16,-24-24-16,71 0 31,-71 0-15,24 0-16,0 0 15,-24 0-15,0 0 16,71 0 0,-71 0-1,0 0-15,0 0 16,23 0-1,25 0 1,-48 0 0,24 0-16,-25 0 15,1 0-15,0 0 16,24 0 0,-24 0-1,24 0-15,-1 24 16,-23-24-1,0 0-15,24 0 16,0 0 0,-25 0-1,49 0-15,-24 0 16,47 0 15,-47 0-31,0 0 16,71 0-1,-71 0-15,23 0 16,-47 0 0,0 0-16,48 0 15,-24 0 1,-25 0-16,25 0 0,0 0 16,0 0-1,-24 0 1,-1 0-16,1 0 15,24 0 17,-24 0-32,0 0 15,0 0-15,0 0 16,23 0 0,-23 0-1,0 0 1,24 0-1,0 0-15,23 0 16,-47 0 0,48 0-16,-1 0 47,-47 0-47,24 0 15,47 0-15,-71 0 16,24 0-16,0 0 15,71 0-15,-95 0 16,24 0-16,47 0 16,-71 0-1,48 0-15,-1 0 16,1-24 15,-48 24-31,71 0 16,-47 0-16,0 0 15,-24 0 1,71 0-16,-71 0 16,71-24-1,-47 24 1,24 0-16,-48 0 0,95 0 16,-71 0-16,0 0 15,71 0 1,-71 0-16,23 0 31,49 0-31,-73-23 16,-23 23-1,72 0-15,-25 0 16,-47 0-16,48 0 16,-1 0-1,25 0 1,-72 0-1,71 0 1,1-24-16,-1 24 16,-47 0-1,-24 0-15,71 0 16,-71 0 0,0 0-16,72 0 15,-72 0-15,-1 0 31,73 0-31,-48 0 16,-1-24-16,49 24 16,95 0 15,-143-24-31,23 24 16,72 0-1,-95-24-15,24 24 16,71 0-16,-119 0 15,47 0 1,25 0-16,-24 0 16,-25 0-16,73 0 15,-73 0 1,25-24-16,24 24 16,-25 0-1,25 0-15,-25 0 16,25 0 15,-25-24-31,1 24 16,95 0-16,-95 0 15,-25 0 1,25 0-16,71 0 16,-71 0-16,0 0 15,47 0 1,-47 0-16,47 0 15,-71 0-15,-1 0 16,73 0-16,-73 0 16,25 0-16,-24 0 15,23 24 1,-47-24-16,96 0 16,-96 0-16,23 0 15,1 0 16,24 0-15,23 24-16,1-24 16,-72 0-1,47 0-15,-23 0 16,23 24-16,49-24 16,-72 24-1,-1-24-15,73 24 0,-73-24 16,1 0-1,48 0-15,-49 0 32,49 0-17,-72 0-15,24 24 16,-1-24 15,-23 0-15,0 0-16,24 0 15,0 0-15,-48 23 16,47-23 0,-23 0-16,0 0 15,48 0-15,-49 24 32,1-24-17,0 0-15,24 0 16,-24 0-1,24 0 1,-25 0-16,1 0 0,0 0 16,0 24-1,0-24 1,0 0 0,0 0-1,23 24 1,-23-24-1,24 0 1,-24 24 0,0-24-16,-24 24 15,24-24 1,23 0 0,-23 24-16,0 0 15,0-24 1,0 23-16,0-23 15,24 48 17,-25-24-17,1 0 1,0-24 0,-24 24-1,0 0 63,24-24-46,-24 24-32,0-1 15,0 1 1,0 0-1,24-24 1,-24 48 0,24-24-1,-24 0 17,0 0-17,0-1 16,0 1-15,24-24 0,-24 24-1,0 0 1,0 0 0,0 0 15,0 24-16,0-1 17,0-23-32,0 24 15,0-24 17,0 0-32,0-1 15,0 1 16,0 24-31,0 0 32,0-24-17,0 0 1,0-1-16,0 1 16,0 24-1,0-24 1,0 0-16,0 24 15,0-1 1,0-23-16,0 24 16,0-24-16,0 0 31,-24 47-15,24-23-1,0-24 16,0 0-15,0 0 0,0 0-1,0 23 1,-24-23 0,24 0-1,0 0 1,0 0-1,0 24-15,-24-1 32,24-23-17,0 0 32,0 0-47,0 0 16,0 0 15,0-1 16,0 1-31,0 0 15,-24 0 31,24 0-15,-24 0-31,-23 24-1,23-25 48,0 1-32,0-24-15,24 24-1,-24 0 1,0-24 0,0 24-1,0 0 17,1 0-17,-1-24-15,0 24 31,0-24-15,24 23 0,-24-23-1,0 24 1,-47-24 0,71 24-1,-24-24-15,0 0 16,-24 24-1,24 0 17,0-24-17,-23 0 1,23 24 0,-48 0-1,24-24 1,24 0-16,-71 24 15,71-24-15,-24 0 16,25 23 15,-1-23-15,0 0 0,-24 0-16,-71 0 15,95 0-15,-24 0 16,-71 0-1,71 0-15,-24 0 16,48 0 0,1 0-1,-1 0-15,0 0 63,-24 0-63,0 0 31,24 0-31,1 0 16,-25 0-16,24 0 15,0 0-15,0 0 16,0 0 0,0 0 15,1 0-16,-1 0-15,0 0 32,-24 0-32,-23 0 15,47 0 1,0 0 15,-24 0-15,24 0-1,-24 0 1,25 0 0,-49 0-1,48 0 1,-71 0-16,71 0 16,-48 0-1,48 0-15,-24 0 16,25 0 15,-1 0-31,0 0 31,-24 0-15,0 0 0,-47 0-1,71 0-15,0 0 16,-24 0-1,-23 24-15,-25-24 16,49 0 0,-1 0-1,24 0-15,0 0 32,-48 0-17,49 0-15,-1 0 16,-24 24-1,24-24-15,0 0 0,-47 0 32,-1 0-17,48 0 1,0 0 0,-24 0-16,1 0 15,-1 0 1,24 0-1,-24 0-15,1 0 0,23 0 16,-24 0 0,-24 0-16,49 0 15,-1 0 1,-48 0 0,48 0-16,-24 0 31,25 0-16,-1 0 1,0 0-16,0 0 16,0 0-16,-24 0 15,24 24 1,1-24-16,-25 0 16,0 0-16,24 0 15,0 0 1,0 0-16,1 0 15,-1 0 1,0 0 0,0 0-16,0 0 15,-24 0-15,24 0 32,1 0-32,-49 0 15,48 0-15,-24 0 16,-23 0-1,47 0 17,0 0-32,-24 0 15,24 0 1,1 0 0,-25 0-16,0 0 15,24 0 1,-24 0-1,25 0-15,-1 0 16,0 0 0,0 0-1,0 0 1,-24 0 0,24 0-16,1 0 15,-73 0 1,72 0-16,-24 0 15,-71 0 1,95 0-16,0 0 16,-47 0-1,47 0 1,0 0-16,0 0 16,0 0-1,0 0-15,-23 0 16,23 0-1,-24 0 1,24 0-16,-47 0 16,23 0-16,0-24 15,-47 24-15,71 0 16,-24 0-16,-48 0 16,73 0-16,-1 0 31,-24 0 0,0 0-31,48-24 16,-71 24-16,47 0 15,-24 0-15,-71 0 16,95 0 0,-48 0-16,1 0 15,47 0 1,0 0-1,0 0 1,0 0 0,0 0-1,0 0-15,-47 0 16,-49 0-16,73 0 16,-97 0 15,97 0-31,23 0 0,-48-24 15,48 24 1,0 0-16,0 0 16,-23 0 31,-1 0-47,-48 0 15,73 0 1,-121 0-16,121 0 15,-49 0-15,0 0 16,48-23 0,-23 23-1,23 0 17,-24 0-32,0 0 15,-23 0 1,-311-24-1,239 24-15,-144 0 16,239 0-16,-95 0 16,119 0-1,-24 0-15,25 0 63,-1 0-48,-48 0 1,-23 0-16,-49 0 16,73 0-1,-120 0 1,167 0-16,0 0 47,-48 0 15,49 0-62,-25 0 16,-119 0 0,71 0-16,25 0 0,-25 0 15,72 0 1,-119 0 93,47 0-93,1 0-16,-168 0 15,216 0 1,-1 0-16,-24 0 0,48 0 109,1-24 391,-1 24-484,0-24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14.7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0,'19'0'235,"0"0"-204,0 0-15,0 0-16,0 0 31,0 0-15,0 0-1,0 0 1,0 0-1,-1 0 32,1 0-47,0 0 0,19 0 16,-19 0 15,0 0-15,0 0-1,0 0 1,0 0 0,0 0-1,0 0 1,0 0 0,0 0 77,0 0-77,0 0 0,0 0-16,19 0 15,-19 0-15,0 0 16,0 0-1,0 0 95,-1 0-95,1 0 1,0 0 31,0 0-16,0 0-15,0 0-1,0 0 251,0 0-141,0 0-109,0 0-1,0 0 17,0 0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29.7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0,'19'0'234,"0"0"-218,0 0-1,0 0 1,0 0 0,0 0-16,0 0 31,0 0-16,0 0 17,0 0-32,0 0 15,0 0 1,-1 0-16,1 0 31,0 0 0,0 0-15,0 0-16,0 0 16,0 0-1,0 0-15,0 0 32,0 0-17,0 17 1,0-17-16,0 0 15,0 0-15,0 0 16,0 0-16,0 0 16,0 0-1,0 0 1,0 0 0,0 0-1,0 0 32,18 0-31,-18 0-1,0 0-15,0 0 16,19 18-16,-19-18 16,0 0 15,19 17 16,-19-17-32,19 0-15,-19 0 16,0 0-16,19 0 16,-19 0-16,0 0 15,0 0 79,0 0 47,0 0-110,-1 0-16,1 0 1,-19 18 0,38-18-1,-19 0 157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33.7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0,'0'38'328,"0"-19"-297,0 19-15,0-19 31,0 0-16,0 0 0,0 0 0,0 0 48,0 0-79,0 0 15,0 0 16,0-1-15,0 1 0,0 0-1,0 0 17,0 0-1,0 0-31,0 0 31,0 0 0,0 0-15,0 0 0,0 0 15,0 0-16,0 0 17,0 0-17,0 19 17,0-19-1,0 0 0,0 19-15,0-19-1,0 0 1,0 0 0,-8 18-16,8-18 31,0 0-16,0 0 1,0 0-16,0 0 16,0 0-1,0 0 1,0 0 0,0 19-1,0-19 32,0 0-31,0 19 15,0-19-15,-8-19-1,8 19 1,0 0-1,0 0-15,0 0 32,0 0-32,0-1 15,0 20 17,0-19-17,0 0-15,0 0 16,0 19-1,0-19 1,0 0 15,0 0-15,0 0 15,0 0-15,0 0 15,0 0-31,0 0 16,0 0 15,0 0-15,0 0-1,0 0 1,0 0-1,0 0 17,0-1-17,0 1 48,0 19-32,0-19 16,0 0 31,0 0-47,0 0-31,0 0 32,0 0 93,0 0-94,0 0-16,8-19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37.8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 1744 0,'0'-19'125,"0"0"-94,0 0-15,0-38 0,0 38-1,0 0 1,0 0-16,0 0 15,0-18 1,0 18-16,0 0 16,-14 0-1,14 0 32,0-19 0,0 19-16,0 0-15,-14 0-16,14 0 16,0 0-1,0 0 1,-14 0-1,14-19 1,0 19 0,0 0-16,0 0 15,-14 19 1,14-19-16,0-18 16,0 18-1,0 0 16,0 0-31,0 0 16,0 0 0,0-19-1,0 19 1,0 0 0,0 0-16,0 0 15,0 0 1,0 0-1,0 0 17,0 0-32,0 0 31,0-19-15,0 19-1,0 0 16,0 0-15,0 1 0,0-1-1,0 0 1,0 0 0,0 0-1,0 0 1,0 0-1,0 0 1,0-19 0,0 19-1,0-19 32,0 19-31,0 0-1,0 0 1,0 0 0,0 0-1,0 0 1,0 0-16,0-19 16,0 19 15,0 1-31,14-1 15,-14 0 1,0 0 0,0 0 15,0 0-15,0 0 15,0 0-16,0-19 32,0 19 0,0 0 109,0-19-140,0 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41.9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0,'19'0'203,"0"0"-188,38 0-15,0 0 16,-38 0-16,38 0 16,-38 0-16,37 0 15,-37 0-15,19 0 16,-19 0-16,19 0 15,-19 0 1,0 0 0,19 0-1,-19 0-15,19 0 16,-19 0 0,19 0-16,0 0 15,-19 0-15,18 0 16,-18 0-16,19 0 15,-19 0-15,0 0 16,19 0 0,-19 0-16,0 0 15,0 0-15,19 0 16,-19 0 0,19 0-16,-19 0 15,0 0 1,19 0-16,-19 0 31,0 0-15,-1 0 15,1 0 0,0 0 0,0 0-15,0 0-16,0 0 31,0 0-31,0 0 32,0 0-17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47.2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0,'19'0'203,"0"0"-187,0 0 0,19 0-16,-19 0 15,0 0-15,0 0 16,19 7-16,-19-7 16,0 0-1,18 0-15,-18 0 16,0 0-1,0 0 1,0 0 0,0 0-16,0 0 15,0 0-15,0 0 16,38 0 0,-38 0-1,0 0-15,0 0 16,19 0-16,-19 0 15,0 0 1,0 0-16,0 0 16,0 0-1,-1 0 1,20 0-16,19 0 16,-38 0-1,0 0-15,0 0 16,0 0-1,0 0-15,0 0 16,19 0 0,-19 0-1,0 0 1,0 0-16,0 0 16,0 0-16,0 0 31,0 0-16,0 0 1,0 0-16,18 0 16,1 0-1,-19 0 1,0 0 15,0 0 0,0 0 173,0 0-189,0 0 1,0 0-1,0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50.2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0-24 0,'38'0'203,"-19"0"-203,0 0 16,19 0-16,-1 0 16,-18 0-16,19 0 15,-19 0-15,38 0 16,-19 0-16,-19 0 15,0 0-15,19 0 16,-19 0 0,0 0-16,0 0 15,0 0-15,0 0 16,0 0 0,0 0-16,-1 0 15,1 0 1,0 0-16,0 0 15,0 0-15,0 0 16,0 0 0,0 0-16,0 0 15,19 0-15,0 0 16,-19 0-16,0 0 16,19 0-16,-19 0 15,0 0-15,0 0 16,0 0-16,0 0 15,-1 0-15,20 0 16,-19 0 0,0 0-16,19 0 15,-19 0 1,0 0-16,0 0 16,0 0-1,0 0 1,0 6-1,0-6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7-01-18T17:03:55.6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-13 0 0,'0'19'219,"0"0"-203,0 0-1,0 19-15,0-19 16,0 0-1,0 19 1,0-19-16,0 0 16,0 0-1,0 0 1,0-1 0,0 1-1,0 0 1,0 0-16,0 0 15,0 0-15,0 0 16,0 0 0,0 19-16,-8-19 15,8 0 1,0 0 0,0 0-1,0 0 16,0 0-15,0 19 0,0-19-1,0 0-15,0 0 32,0 0-32,0 0 15,0-1-15,0 1 16,0 0-1,0 0 1,0 0 0,0 0-1,0 0 1,0 0-16,0 0 16,0 0-1,0 0 1,0 0-1,0 19 1,0-19 15,0 0-31,0 0 16,0 0 0,0 0-1,0 0 1,0 0-16,0 0 31,0 18-15,0-18-16,0 0 15,0 19 1,0-19 0,0 0-1,0 0 1,0 0-16,0 0 15,0 0 17,0 0-17,0 0 1,0 0 0,0 0-1,0 0 16,0 19-15,0-19 0,0 0-1,0 0 1,0-1 0,0 1-1,0 0 1,0 0-1,0 0 1,0 0 15,0 0 1,0 0-1,0 0-31,0 0 31,0 0-15,0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0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07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33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96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2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3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4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5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3160" cy="150690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0940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the Project Schedule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a Project Schedule</a:t>
            </a:r>
          </a:p>
          <a:p>
            <a:r>
              <a:rPr lang="en-US"/>
              <a:t>Identify the Critical Path</a:t>
            </a:r>
          </a:p>
          <a:p>
            <a:r>
              <a:rPr lang="en-US"/>
              <a:t>Optimize the Project Schedule</a:t>
            </a:r>
          </a:p>
          <a:p>
            <a:r>
              <a:rPr lang="en-US"/>
              <a:t>Create a Schedule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 Chain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resource limitations.</a:t>
            </a:r>
          </a:p>
          <a:p>
            <a:r>
              <a:rPr lang="en-US" dirty="0"/>
              <a:t>Adjust the schedule accordingly.</a:t>
            </a:r>
          </a:p>
          <a:p>
            <a:r>
              <a:rPr lang="en-US" dirty="0"/>
              <a:t>Plan and manage reserves.</a:t>
            </a:r>
          </a:p>
          <a:p>
            <a:r>
              <a:rPr lang="en-US" dirty="0"/>
              <a:t>Mitigate possible cost and schedule risks.</a:t>
            </a:r>
          </a:p>
          <a:p>
            <a:r>
              <a:rPr lang="en-US" dirty="0"/>
              <a:t>Established by analyzing the critical path alongside available resources.</a:t>
            </a:r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00400"/>
            <a:ext cx="6194461" cy="2971579"/>
            <a:chOff x="1369800" y="1676621"/>
            <a:chExt cx="6194461" cy="2971579"/>
          </a:xfrm>
        </p:grpSpPr>
        <p:grpSp>
          <p:nvGrpSpPr>
            <p:cNvPr id="5" name="Group 4"/>
            <p:cNvGrpSpPr/>
            <p:nvPr/>
          </p:nvGrpSpPr>
          <p:grpSpPr>
            <a:xfrm>
              <a:off x="1369800" y="1676621"/>
              <a:ext cx="6194461" cy="2971579"/>
              <a:chOff x="2565604" y="1397436"/>
              <a:chExt cx="6194461" cy="2971579"/>
            </a:xfrm>
          </p:grpSpPr>
          <p:sp>
            <p:nvSpPr>
              <p:cNvPr id="29" name="Freeform 28"/>
              <p:cNvSpPr/>
              <p:nvPr/>
            </p:nvSpPr>
            <p:spPr>
              <a:xfrm rot="5400000" flipH="1">
                <a:off x="7451330" y="2840235"/>
                <a:ext cx="814167" cy="85980"/>
              </a:xfrm>
              <a:custGeom>
                <a:avLst/>
                <a:gdLst>
                  <a:gd name="connsiteX0" fmla="*/ 0 w 382904"/>
                  <a:gd name="connsiteY0" fmla="*/ 45720 h 91440"/>
                  <a:gd name="connsiteX1" fmla="*/ 382904 w 382904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4" h="91440">
                    <a:moveTo>
                      <a:pt x="0" y="45720"/>
                    </a:moveTo>
                    <a:lnTo>
                      <a:pt x="382904" y="45720"/>
                    </a:lnTo>
                  </a:path>
                </a:pathLst>
              </a:custGeom>
              <a:noFill/>
              <a:ln w="25400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3815" tIns="43652" rIns="193814" bIns="43653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 dirty="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363447" y="1891069"/>
                <a:ext cx="382904" cy="91440"/>
              </a:xfrm>
              <a:custGeom>
                <a:avLst/>
                <a:gdLst>
                  <a:gd name="connsiteX0" fmla="*/ 0 w 382904"/>
                  <a:gd name="connsiteY0" fmla="*/ 45720 h 91440"/>
                  <a:gd name="connsiteX1" fmla="*/ 382904 w 382904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4" h="91440">
                    <a:moveTo>
                      <a:pt x="0" y="45720"/>
                    </a:moveTo>
                    <a:lnTo>
                      <a:pt x="382904" y="45720"/>
                    </a:lnTo>
                  </a:path>
                </a:pathLst>
              </a:custGeom>
              <a:noFill/>
              <a:ln w="25400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3815" tIns="43653" rIns="193814" bIns="4365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 dirty="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567404" y="1397436"/>
                <a:ext cx="1797843" cy="1078706"/>
              </a:xfrm>
              <a:custGeom>
                <a:avLst/>
                <a:gdLst>
                  <a:gd name="connsiteX0" fmla="*/ 0 w 1797843"/>
                  <a:gd name="connsiteY0" fmla="*/ 0 h 1078706"/>
                  <a:gd name="connsiteX1" fmla="*/ 1797843 w 1797843"/>
                  <a:gd name="connsiteY1" fmla="*/ 0 h 1078706"/>
                  <a:gd name="connsiteX2" fmla="*/ 1797843 w 1797843"/>
                  <a:gd name="connsiteY2" fmla="*/ 1078706 h 1078706"/>
                  <a:gd name="connsiteX3" fmla="*/ 0 w 1797843"/>
                  <a:gd name="connsiteY3" fmla="*/ 1078706 h 1078706"/>
                  <a:gd name="connsiteX4" fmla="*/ 0 w 1797843"/>
                  <a:gd name="connsiteY4" fmla="*/ 0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843" h="1078706">
                    <a:moveTo>
                      <a:pt x="0" y="0"/>
                    </a:moveTo>
                    <a:lnTo>
                      <a:pt x="1797843" y="0"/>
                    </a:lnTo>
                    <a:lnTo>
                      <a:pt x="1797843" y="1078706"/>
                    </a:lnTo>
                    <a:lnTo>
                      <a:pt x="0" y="107870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Task 1.1 </a:t>
                </a:r>
                <a:br>
                  <a:rPr lang="en-US" sz="1500" kern="1200" dirty="0"/>
                </a:br>
                <a:r>
                  <a:rPr lang="en-US" sz="1500" kern="1200" dirty="0"/>
                  <a:t>Duration 4 days</a:t>
                </a:r>
                <a:br>
                  <a:rPr lang="en-US" sz="1500" kern="1200" dirty="0"/>
                </a:br>
                <a:r>
                  <a:rPr lang="en-US" sz="1500" kern="1200" dirty="0"/>
                  <a:t>Mar 4-7</a:t>
                </a:r>
                <a:br>
                  <a:rPr lang="en-US" sz="1500" kern="1200" dirty="0"/>
                </a:br>
                <a:r>
                  <a:rPr lang="en-US" sz="1500" kern="1200" dirty="0"/>
                  <a:t>Samantha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4778752" y="1397436"/>
                <a:ext cx="1797843" cy="1078706"/>
              </a:xfrm>
              <a:custGeom>
                <a:avLst/>
                <a:gdLst>
                  <a:gd name="connsiteX0" fmla="*/ 0 w 1797843"/>
                  <a:gd name="connsiteY0" fmla="*/ 0 h 1078706"/>
                  <a:gd name="connsiteX1" fmla="*/ 1797843 w 1797843"/>
                  <a:gd name="connsiteY1" fmla="*/ 0 h 1078706"/>
                  <a:gd name="connsiteX2" fmla="*/ 1797843 w 1797843"/>
                  <a:gd name="connsiteY2" fmla="*/ 1078706 h 1078706"/>
                  <a:gd name="connsiteX3" fmla="*/ 0 w 1797843"/>
                  <a:gd name="connsiteY3" fmla="*/ 1078706 h 1078706"/>
                  <a:gd name="connsiteX4" fmla="*/ 0 w 1797843"/>
                  <a:gd name="connsiteY4" fmla="*/ 0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843" h="1078706">
                    <a:moveTo>
                      <a:pt x="0" y="0"/>
                    </a:moveTo>
                    <a:lnTo>
                      <a:pt x="1797843" y="0"/>
                    </a:lnTo>
                    <a:lnTo>
                      <a:pt x="1797843" y="1078706"/>
                    </a:lnTo>
                    <a:lnTo>
                      <a:pt x="0" y="107870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Task 1.2</a:t>
                </a:r>
                <a:br>
                  <a:rPr lang="en-US" sz="1500" kern="1200" dirty="0"/>
                </a:br>
                <a:r>
                  <a:rPr lang="en-US" sz="1500" kern="1200" dirty="0"/>
                  <a:t>Duration 2 days</a:t>
                </a:r>
                <a:br>
                  <a:rPr lang="en-US" sz="1500" kern="1200" dirty="0"/>
                </a:br>
                <a:r>
                  <a:rPr lang="en-US" sz="1500" kern="1200" dirty="0"/>
                  <a:t>Mar 8-9</a:t>
                </a:r>
                <a:br>
                  <a:rPr lang="en-US" sz="1500" kern="1200" dirty="0"/>
                </a:br>
                <a:r>
                  <a:rPr lang="en-US" sz="1500" kern="1200" dirty="0"/>
                  <a:t>James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63447" y="3740022"/>
                <a:ext cx="382904" cy="91440"/>
              </a:xfrm>
              <a:custGeom>
                <a:avLst/>
                <a:gdLst>
                  <a:gd name="connsiteX0" fmla="*/ 0 w 382904"/>
                  <a:gd name="connsiteY0" fmla="*/ 45720 h 91440"/>
                  <a:gd name="connsiteX1" fmla="*/ 382904 w 382904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4" h="91440">
                    <a:moveTo>
                      <a:pt x="0" y="45720"/>
                    </a:moveTo>
                    <a:lnTo>
                      <a:pt x="382904" y="45720"/>
                    </a:lnTo>
                  </a:path>
                </a:pathLst>
              </a:custGeom>
              <a:noFill/>
              <a:ln w="25400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3815" tIns="43652" rIns="193814" bIns="43653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54788" y="1397436"/>
                <a:ext cx="1797843" cy="1078706"/>
              </a:xfrm>
              <a:custGeom>
                <a:avLst/>
                <a:gdLst>
                  <a:gd name="connsiteX0" fmla="*/ 0 w 1797843"/>
                  <a:gd name="connsiteY0" fmla="*/ 0 h 1078706"/>
                  <a:gd name="connsiteX1" fmla="*/ 1797843 w 1797843"/>
                  <a:gd name="connsiteY1" fmla="*/ 0 h 1078706"/>
                  <a:gd name="connsiteX2" fmla="*/ 1797843 w 1797843"/>
                  <a:gd name="connsiteY2" fmla="*/ 1078706 h 1078706"/>
                  <a:gd name="connsiteX3" fmla="*/ 0 w 1797843"/>
                  <a:gd name="connsiteY3" fmla="*/ 1078706 h 1078706"/>
                  <a:gd name="connsiteX4" fmla="*/ 0 w 1797843"/>
                  <a:gd name="connsiteY4" fmla="*/ 0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843" h="1078706">
                    <a:moveTo>
                      <a:pt x="0" y="0"/>
                    </a:moveTo>
                    <a:lnTo>
                      <a:pt x="1797843" y="0"/>
                    </a:lnTo>
                    <a:lnTo>
                      <a:pt x="1797843" y="1078706"/>
                    </a:lnTo>
                    <a:lnTo>
                      <a:pt x="0" y="107870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Task 3.1</a:t>
                </a:r>
                <a:br>
                  <a:rPr lang="en-US" sz="1500" kern="1200" dirty="0"/>
                </a:br>
                <a:r>
                  <a:rPr lang="en-US" sz="1500" kern="1200" dirty="0"/>
                  <a:t>Duration 7 days</a:t>
                </a:r>
                <a:br>
                  <a:rPr lang="en-US" sz="1500" kern="1200" dirty="0"/>
                </a:br>
                <a:r>
                  <a:rPr lang="en-US" sz="1500" kern="1200" dirty="0"/>
                  <a:t>Mar 10-16</a:t>
                </a:r>
                <a:br>
                  <a:rPr lang="en-US" sz="1500" kern="1200" dirty="0"/>
                </a:br>
                <a:r>
                  <a:rPr lang="en-US" sz="1500" kern="1200" dirty="0"/>
                  <a:t>Carol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65604" y="3290309"/>
                <a:ext cx="1797843" cy="1078706"/>
              </a:xfrm>
              <a:custGeom>
                <a:avLst/>
                <a:gdLst>
                  <a:gd name="connsiteX0" fmla="*/ 0 w 1797843"/>
                  <a:gd name="connsiteY0" fmla="*/ 0 h 1078706"/>
                  <a:gd name="connsiteX1" fmla="*/ 1797843 w 1797843"/>
                  <a:gd name="connsiteY1" fmla="*/ 0 h 1078706"/>
                  <a:gd name="connsiteX2" fmla="*/ 1797843 w 1797843"/>
                  <a:gd name="connsiteY2" fmla="*/ 1078706 h 1078706"/>
                  <a:gd name="connsiteX3" fmla="*/ 0 w 1797843"/>
                  <a:gd name="connsiteY3" fmla="*/ 1078706 h 1078706"/>
                  <a:gd name="connsiteX4" fmla="*/ 0 w 1797843"/>
                  <a:gd name="connsiteY4" fmla="*/ 0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843" h="1078706">
                    <a:moveTo>
                      <a:pt x="0" y="0"/>
                    </a:moveTo>
                    <a:lnTo>
                      <a:pt x="1797843" y="0"/>
                    </a:lnTo>
                    <a:lnTo>
                      <a:pt x="1797843" y="1078706"/>
                    </a:lnTo>
                    <a:lnTo>
                      <a:pt x="0" y="107870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Task 2.1</a:t>
                </a:r>
                <a:br>
                  <a:rPr lang="en-US" sz="1500" kern="1200" dirty="0"/>
                </a:br>
                <a:r>
                  <a:rPr lang="en-US" sz="1500" kern="1200" dirty="0"/>
                  <a:t>Duration 3 days</a:t>
                </a:r>
                <a:br>
                  <a:rPr lang="en-US" sz="1500" kern="1200" dirty="0"/>
                </a:br>
                <a:r>
                  <a:rPr lang="en-US" sz="1500" kern="1200" dirty="0"/>
                  <a:t>Mar 10-12</a:t>
                </a:r>
                <a:br>
                  <a:rPr lang="en-US" sz="1500" kern="1200" dirty="0"/>
                </a:br>
                <a:r>
                  <a:rPr lang="en-US" sz="1500" kern="1200" dirty="0"/>
                  <a:t>Michael</a:t>
                </a: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811153" y="3257371"/>
                <a:ext cx="1797843" cy="1078706"/>
              </a:xfrm>
              <a:custGeom>
                <a:avLst/>
                <a:gdLst>
                  <a:gd name="connsiteX0" fmla="*/ 0 w 1797843"/>
                  <a:gd name="connsiteY0" fmla="*/ 0 h 1078706"/>
                  <a:gd name="connsiteX1" fmla="*/ 1797843 w 1797843"/>
                  <a:gd name="connsiteY1" fmla="*/ 0 h 1078706"/>
                  <a:gd name="connsiteX2" fmla="*/ 1797843 w 1797843"/>
                  <a:gd name="connsiteY2" fmla="*/ 1078706 h 1078706"/>
                  <a:gd name="connsiteX3" fmla="*/ 0 w 1797843"/>
                  <a:gd name="connsiteY3" fmla="*/ 1078706 h 1078706"/>
                  <a:gd name="connsiteX4" fmla="*/ 0 w 1797843"/>
                  <a:gd name="connsiteY4" fmla="*/ 0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843" h="1078706">
                    <a:moveTo>
                      <a:pt x="0" y="0"/>
                    </a:moveTo>
                    <a:lnTo>
                      <a:pt x="1797843" y="0"/>
                    </a:lnTo>
                    <a:lnTo>
                      <a:pt x="1797843" y="1078706"/>
                    </a:lnTo>
                    <a:lnTo>
                      <a:pt x="0" y="107870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Task 2.2</a:t>
                </a:r>
                <a:br>
                  <a:rPr lang="en-US" sz="1500" kern="1200" dirty="0"/>
                </a:br>
                <a:r>
                  <a:rPr lang="en-US" sz="1500" kern="1200" dirty="0"/>
                  <a:t>Duration 4 days</a:t>
                </a:r>
                <a:br>
                  <a:rPr lang="en-US" sz="1500" kern="1200" dirty="0"/>
                </a:br>
                <a:r>
                  <a:rPr lang="en-US" sz="1500" kern="1200" dirty="0"/>
                  <a:t>Mar 13-16</a:t>
                </a:r>
                <a:br>
                  <a:rPr lang="en-US" sz="1500" kern="1200" dirty="0"/>
                </a:br>
                <a:r>
                  <a:rPr lang="en-US" sz="1500" kern="1200" dirty="0"/>
                  <a:t>Carol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608996" y="1887327"/>
                <a:ext cx="382904" cy="91440"/>
              </a:xfrm>
              <a:custGeom>
                <a:avLst/>
                <a:gdLst>
                  <a:gd name="connsiteX0" fmla="*/ 0 w 382904"/>
                  <a:gd name="connsiteY0" fmla="*/ 45720 h 91440"/>
                  <a:gd name="connsiteX1" fmla="*/ 382904 w 382904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4" h="91440">
                    <a:moveTo>
                      <a:pt x="0" y="45720"/>
                    </a:moveTo>
                    <a:lnTo>
                      <a:pt x="382904" y="45720"/>
                    </a:lnTo>
                  </a:path>
                </a:pathLst>
              </a:custGeom>
              <a:noFill/>
              <a:ln w="25400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3815" tIns="43653" rIns="193814" bIns="4365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962222" y="3246389"/>
                <a:ext cx="1797843" cy="1078706"/>
              </a:xfrm>
              <a:custGeom>
                <a:avLst/>
                <a:gdLst>
                  <a:gd name="connsiteX0" fmla="*/ 0 w 1797843"/>
                  <a:gd name="connsiteY0" fmla="*/ 0 h 1078706"/>
                  <a:gd name="connsiteX1" fmla="*/ 1797843 w 1797843"/>
                  <a:gd name="connsiteY1" fmla="*/ 0 h 1078706"/>
                  <a:gd name="connsiteX2" fmla="*/ 1797843 w 1797843"/>
                  <a:gd name="connsiteY2" fmla="*/ 1078706 h 1078706"/>
                  <a:gd name="connsiteX3" fmla="*/ 0 w 1797843"/>
                  <a:gd name="connsiteY3" fmla="*/ 1078706 h 1078706"/>
                  <a:gd name="connsiteX4" fmla="*/ 0 w 1797843"/>
                  <a:gd name="connsiteY4" fmla="*/ 0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843" h="1078706">
                    <a:moveTo>
                      <a:pt x="0" y="0"/>
                    </a:moveTo>
                    <a:lnTo>
                      <a:pt x="1797843" y="0"/>
                    </a:lnTo>
                    <a:lnTo>
                      <a:pt x="1797843" y="1078706"/>
                    </a:lnTo>
                    <a:lnTo>
                      <a:pt x="0" y="107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Carol is over allocated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6594052" y="3735591"/>
                <a:ext cx="382904" cy="91440"/>
              </a:xfrm>
              <a:custGeom>
                <a:avLst/>
                <a:gdLst>
                  <a:gd name="connsiteX0" fmla="*/ 0 w 382904"/>
                  <a:gd name="connsiteY0" fmla="*/ 45720 h 91440"/>
                  <a:gd name="connsiteX1" fmla="*/ 382904 w 382904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4" h="91440">
                    <a:moveTo>
                      <a:pt x="0" y="45720"/>
                    </a:moveTo>
                    <a:lnTo>
                      <a:pt x="382904" y="45720"/>
                    </a:lnTo>
                  </a:path>
                </a:pathLst>
              </a:custGeom>
              <a:noFill/>
              <a:ln w="25400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3815" tIns="43652" rIns="193814" bIns="43653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 dirty="0"/>
              </a:p>
            </p:txBody>
          </p:sp>
        </p:grpSp>
        <p:cxnSp>
          <p:nvCxnSpPr>
            <p:cNvPr id="22" name="Elbow Connector 21"/>
            <p:cNvCxnSpPr/>
            <p:nvPr/>
          </p:nvCxnSpPr>
          <p:spPr>
            <a:xfrm rot="5400000" flipH="1" flipV="1">
              <a:off x="5081034" y="2718834"/>
              <a:ext cx="1017332" cy="1012599"/>
            </a:xfrm>
            <a:prstGeom prst="bentConnector3">
              <a:avLst/>
            </a:prstGeom>
            <a:ln w="25400"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08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What-If Scenario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consider different situations that may occur and influence the schedule.</a:t>
            </a:r>
          </a:p>
          <a:p>
            <a:r>
              <a:rPr lang="en-US" dirty="0"/>
              <a:t>Computes different schedules based on potential delays.</a:t>
            </a:r>
          </a:p>
          <a:p>
            <a:r>
              <a:rPr lang="en-US" dirty="0"/>
              <a:t>Simulated outcomes can be used in risk response plans.</a:t>
            </a:r>
          </a:p>
          <a:p>
            <a:r>
              <a:rPr lang="en-US" dirty="0"/>
              <a:t>Helps select the optimum plan.</a:t>
            </a:r>
          </a:p>
          <a:p>
            <a:endParaRPr lang="en-US" dirty="0"/>
          </a:p>
          <a:p>
            <a:pPr marL="746125" lvl="1" indent="-401638">
              <a:buNone/>
            </a:pPr>
            <a:r>
              <a:rPr lang="en-US" sz="1800" b="1" dirty="0"/>
              <a:t>Example</a:t>
            </a:r>
            <a:r>
              <a:rPr lang="en-US" sz="1800" dirty="0"/>
              <a:t>: What-if scenarios for planned move of headquarters.</a:t>
            </a:r>
          </a:p>
          <a:p>
            <a:pPr lvl="1"/>
            <a:r>
              <a:rPr lang="en-US" dirty="0"/>
              <a:t>What if the contractor finishes late?</a:t>
            </a:r>
          </a:p>
          <a:p>
            <a:pPr lvl="1"/>
            <a:r>
              <a:rPr lang="en-US" dirty="0"/>
              <a:t>What if key decision makers are elsewhere during planning?</a:t>
            </a:r>
          </a:p>
          <a:p>
            <a:pPr lvl="1"/>
            <a:r>
              <a:rPr lang="en-US" dirty="0"/>
              <a:t>What if a union strike affects construction workers?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 Leveling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Used to analyze the schedule model.</a:t>
            </a:r>
          </a:p>
          <a:p>
            <a:r>
              <a:rPr lang="en-US" altLang="en-US" dirty="0"/>
              <a:t>Helps readjust the work as appropriate so that people are not overly allocated.</a:t>
            </a:r>
          </a:p>
          <a:p>
            <a:r>
              <a:rPr lang="en-US" altLang="en-US" i="1" dirty="0"/>
              <a:t>Automated Leveling </a:t>
            </a:r>
            <a:r>
              <a:rPr lang="en-US" altLang="en-US" dirty="0"/>
              <a:t>utilizes the project management software capability to level resources. Often, it pushes out the project’s completion date or reallocates resources to inappropriate times due to the constraints.</a:t>
            </a:r>
            <a:endParaRPr lang="en-US" altLang="en-US" i="1" dirty="0"/>
          </a:p>
          <a:p>
            <a:r>
              <a:rPr lang="en-US" altLang="en-US" i="1" dirty="0"/>
              <a:t>Resource Smoothing </a:t>
            </a:r>
            <a:r>
              <a:rPr lang="en-US" altLang="en-US" dirty="0"/>
              <a:t>is a technique that reschedules activities in a project to ensure that appropriate resources are allocated to each activity. </a:t>
            </a:r>
            <a:endParaRPr lang="en-US" altLang="en-US" i="1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marL="344488" lvl="1" indent="0"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Allocating the most expensive hourly workers in a construction project appropriately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272491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 Formats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 </a:t>
            </a:r>
          </a:p>
          <a:p>
            <a:r>
              <a:rPr lang="en-US" dirty="0"/>
              <a:t>Milestone Chart</a:t>
            </a:r>
          </a:p>
          <a:p>
            <a:r>
              <a:rPr lang="en-US" dirty="0"/>
              <a:t>Project Schedule Network Diagram with Dates</a:t>
            </a:r>
          </a:p>
        </p:txBody>
      </p:sp>
    </p:spTree>
    <p:extLst>
      <p:ext uri="{BB962C8B-B14F-4D97-AF65-F5344CB8AC3E}">
        <p14:creationId xmlns:p14="http://schemas.microsoft.com/office/powerpoint/2010/main" val="12700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start and end dates, duration, and order.</a:t>
            </a:r>
          </a:p>
          <a:p>
            <a:r>
              <a:rPr lang="en-US" dirty="0"/>
              <a:t>Shows precedence relationships.</a:t>
            </a:r>
          </a:p>
          <a:p>
            <a:r>
              <a:rPr lang="en-US" dirty="0"/>
              <a:t>Shows percentage completion and actual progress.</a:t>
            </a:r>
          </a:p>
          <a:p>
            <a:r>
              <a:rPr lang="en-US" dirty="0"/>
              <a:t>Used to present project status to the project team and management.</a:t>
            </a:r>
          </a:p>
        </p:txBody>
      </p:sp>
      <p:pic>
        <p:nvPicPr>
          <p:cNvPr id="430087" name="Picture 7" descr="f085062-5e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43225"/>
            <a:ext cx="557446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0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Milestone Chart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Provides the summary level view of a project’s milestones.</a:t>
            </a:r>
          </a:p>
          <a:p>
            <a:r>
              <a:rPr lang="en-US"/>
              <a:t>Uses icons or symbols.</a:t>
            </a:r>
          </a:p>
          <a:p>
            <a:r>
              <a:rPr lang="en-US"/>
              <a:t>Useful for upper management, who are not interested in fine details.</a:t>
            </a:r>
            <a:endParaRPr lang="en-US" dirty="0"/>
          </a:p>
        </p:txBody>
      </p:sp>
      <p:pic>
        <p:nvPicPr>
          <p:cNvPr id="431111" name="Picture 7" descr="f085495-04e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7869"/>
            <a:ext cx="8229600" cy="36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8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Schedule Network Diagram with Dates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Assigns start and finish dates to activities.</a:t>
            </a:r>
          </a:p>
          <a:p>
            <a:r>
              <a:rPr lang="en-US"/>
              <a:t>Communicates the project status in terms of activity precedence relationships.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914400" y="2148551"/>
            <a:ext cx="7158557" cy="4252249"/>
            <a:chOff x="992722" y="2133600"/>
            <a:chExt cx="7158557" cy="4252249"/>
          </a:xfrm>
        </p:grpSpPr>
        <p:grpSp>
          <p:nvGrpSpPr>
            <p:cNvPr id="3" name="Group 2"/>
            <p:cNvGrpSpPr/>
            <p:nvPr/>
          </p:nvGrpSpPr>
          <p:grpSpPr>
            <a:xfrm>
              <a:off x="992722" y="2133600"/>
              <a:ext cx="7158557" cy="4252249"/>
              <a:chOff x="969825" y="2133600"/>
              <a:chExt cx="7158557" cy="42522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53450" y="2362200"/>
                <a:ext cx="7037099" cy="4023649"/>
                <a:chOff x="887701" y="2234722"/>
                <a:chExt cx="7037099" cy="402364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887701" y="364973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A</a:t>
                      </a:r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4.2.1</a:t>
                    </a: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</a:t>
                    </a: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2041472" y="364973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B</a:t>
                      </a:r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4.2.2</a:t>
                    </a: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</a:t>
                    </a: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25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</a:t>
                    </a: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25</a:t>
                    </a: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3249901" y="223472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C</a:t>
                      </a:r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4.2.3</a:t>
                    </a: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25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29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36</a:t>
                    </a: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40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4416296" y="223472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D</a:t>
                      </a:r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4.2.4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29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40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</a:t>
                    </a: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48</a:t>
                    </a: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604184" y="223472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E</a:t>
                      </a: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4.2.5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</a:t>
                    </a: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48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13</a:t>
                    </a: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61</a:t>
                    </a: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916517" y="364973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H</a:t>
                      </a:r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4.2.8</a:t>
                    </a: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61</a:t>
                    </a: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66</a:t>
                    </a: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61</a:t>
                    </a: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66</a:t>
                    </a: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3687908" y="493661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F</a:t>
                      </a: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4.2.6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25</a:t>
                    </a: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41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25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16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41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5251393" y="4936612"/>
                  <a:ext cx="1008283" cy="979985"/>
                  <a:chOff x="685800" y="2650210"/>
                  <a:chExt cx="1008283" cy="979985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685800" y="2650827"/>
                    <a:ext cx="990600" cy="979368"/>
                    <a:chOff x="1981200" y="1640305"/>
                    <a:chExt cx="5029200" cy="423912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981200" y="1640305"/>
                      <a:ext cx="5029200" cy="4239126"/>
                    </a:xfrm>
                    <a:prstGeom prst="rect">
                      <a:avLst/>
                    </a:prstGeom>
                    <a:grpFill/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r>
                        <a:rPr lang="en-US" sz="1100" b="1" kern="0" dirty="0">
                          <a:latin typeface="Arial"/>
                        </a:rPr>
                        <a:t>Activity G</a:t>
                      </a: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9812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334000" y="1640305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9812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53340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3657600" y="4203031"/>
                      <a:ext cx="1676400" cy="16764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76831" y="2697253"/>
                    <a:ext cx="4514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4.2.7</a:t>
                    </a: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5800" y="2650827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49</a:t>
                    </a: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341292" y="2650210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61</a:t>
                    </a: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87682" y="3244969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49</a:t>
                    </a: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90600" y="3242278"/>
                    <a:ext cx="3614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12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348204" y="3242278"/>
                    <a:ext cx="3458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LF</a:t>
                    </a:r>
                  </a:p>
                  <a:p>
                    <a:pPr algn="ctr"/>
                    <a:r>
                      <a: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61</a:t>
                    </a:r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094325" y="4628139"/>
                  <a:ext cx="5950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0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248096" y="4636392"/>
                  <a:ext cx="5950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0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505200" y="3256133"/>
                  <a:ext cx="6735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11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630110" y="3256133"/>
                  <a:ext cx="6735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11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755020" y="3256133"/>
                  <a:ext cx="6735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11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7167468" y="4642674"/>
                  <a:ext cx="5950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885690" y="5981669"/>
                  <a:ext cx="5950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0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452225" y="5996761"/>
                  <a:ext cx="5950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 = 0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878301" y="4115990"/>
                  <a:ext cx="16317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52" idx="3"/>
                  <a:endCxn id="39" idx="1"/>
                </p:cNvCxnSpPr>
                <p:nvPr/>
              </p:nvCxnSpPr>
              <p:spPr>
                <a:xfrm>
                  <a:off x="4678508" y="5426913"/>
                  <a:ext cx="57288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39" idx="3"/>
                </p:cNvCxnSpPr>
                <p:nvPr/>
              </p:nvCxnSpPr>
              <p:spPr>
                <a:xfrm>
                  <a:off x="6241993" y="5426913"/>
                  <a:ext cx="46360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lbow Connector 24"/>
                <p:cNvCxnSpPr>
                  <a:stCxn id="117" idx="3"/>
                  <a:endCxn id="104" idx="1"/>
                </p:cNvCxnSpPr>
                <p:nvPr/>
              </p:nvCxnSpPr>
              <p:spPr>
                <a:xfrm flipV="1">
                  <a:off x="3032072" y="2725023"/>
                  <a:ext cx="217829" cy="141501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lbow Connector 25"/>
                <p:cNvCxnSpPr>
                  <a:endCxn id="52" idx="1"/>
                </p:cNvCxnSpPr>
                <p:nvPr/>
              </p:nvCxnSpPr>
              <p:spPr>
                <a:xfrm rot="16200000" flipH="1">
                  <a:off x="2756021" y="4495025"/>
                  <a:ext cx="1321917" cy="541857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4" idx="3"/>
                  <a:endCxn id="91" idx="1"/>
                </p:cNvCxnSpPr>
                <p:nvPr/>
              </p:nvCxnSpPr>
              <p:spPr>
                <a:xfrm>
                  <a:off x="4240501" y="2725023"/>
                  <a:ext cx="175795" cy="0"/>
                </a:xfrm>
                <a:prstGeom prst="straightConnector1">
                  <a:avLst/>
                </a:prstGeom>
                <a:ln w="19050">
                  <a:solidFill>
                    <a:schemeClr val="accent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91" idx="3"/>
                  <a:endCxn id="78" idx="1"/>
                </p:cNvCxnSpPr>
                <p:nvPr/>
              </p:nvCxnSpPr>
              <p:spPr>
                <a:xfrm>
                  <a:off x="5406896" y="2725023"/>
                  <a:ext cx="197288" cy="0"/>
                </a:xfrm>
                <a:prstGeom prst="straightConnector1">
                  <a:avLst/>
                </a:prstGeom>
                <a:ln w="19050">
                  <a:solidFill>
                    <a:schemeClr val="accent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6719633" y="4115990"/>
                  <a:ext cx="19688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/>
                <p:cNvCxnSpPr>
                  <a:stCxn id="78" idx="3"/>
                </p:cNvCxnSpPr>
                <p:nvPr/>
              </p:nvCxnSpPr>
              <p:spPr>
                <a:xfrm>
                  <a:off x="6594784" y="2725023"/>
                  <a:ext cx="120508" cy="1390967"/>
                </a:xfrm>
                <a:prstGeom prst="bentConnector2">
                  <a:avLst/>
                </a:prstGeom>
                <a:ln w="19050">
                  <a:solidFill>
                    <a:schemeClr val="accent2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705600" y="4115990"/>
                  <a:ext cx="0" cy="13109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969825" y="3537456"/>
                <a:ext cx="5180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 Feb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510355" y="3537456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 Feb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42469" y="3537456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 Feb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698636" y="3537456"/>
                <a:ext cx="518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 Mar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335566" y="2133600"/>
                <a:ext cx="518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 Mar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61950" y="4811967"/>
                <a:ext cx="518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 Mar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352162" y="4811967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31 Mar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37205" y="4811967"/>
                <a:ext cx="5822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 Apr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894789" y="4811967"/>
                <a:ext cx="5822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28 Apr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942443" y="2133600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13 Mar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495800" y="2133600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13 Mar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049157" y="2133600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 Mar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659777" y="2133600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 Mar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273602" y="2133600"/>
                <a:ext cx="5822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13 Apr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995355" y="3537455"/>
                <a:ext cx="5822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28 Apr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589452" y="3537454"/>
                <a:ext cx="5389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 May</a:t>
                </a:r>
              </a:p>
            </p:txBody>
          </p:sp>
        </p:grpSp>
        <p:sp>
          <p:nvSpPr>
            <p:cNvPr id="287" name="TextBox 286"/>
            <p:cNvSpPr txBox="1"/>
            <p:nvPr/>
          </p:nvSpPr>
          <p:spPr>
            <a:xfrm>
              <a:off x="4895327" y="5302617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FS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81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82CB3-137C-4FB1-A09C-0F9DEAD99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Developing a Project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19F3B-A515-478F-B0AB-D0284FC25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Completed Project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61" y="1403935"/>
            <a:ext cx="6001679" cy="4050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20781-140E-45FD-8019-3486BD06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71" y="5040359"/>
            <a:ext cx="1645920" cy="1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Activities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activities on the critical path.</a:t>
            </a:r>
          </a:p>
          <a:p>
            <a:r>
              <a:rPr lang="en-US"/>
              <a:t>Have ES = LS and EF = LF.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2284074"/>
            <a:ext cx="7037099" cy="4192926"/>
            <a:chOff x="887701" y="2284074"/>
            <a:chExt cx="7037099" cy="4192926"/>
          </a:xfrm>
        </p:grpSpPr>
        <p:grpSp>
          <p:nvGrpSpPr>
            <p:cNvPr id="7" name="Group 6"/>
            <p:cNvGrpSpPr/>
            <p:nvPr/>
          </p:nvGrpSpPr>
          <p:grpSpPr>
            <a:xfrm>
              <a:off x="887701" y="2284074"/>
              <a:ext cx="7037099" cy="4192926"/>
              <a:chOff x="887701" y="2234722"/>
              <a:chExt cx="7037099" cy="41929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38600" y="3843999"/>
                <a:ext cx="1857680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algn="ctr" rt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F8F8F8"/>
                    </a:solidFill>
                    <a:latin typeface="Arial" charset="0"/>
                  </a:rPr>
                  <a:t>Critical activities: </a:t>
                </a:r>
              </a:p>
              <a:p>
                <a:pPr algn="ctr" rt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F8F8F8"/>
                    </a:solidFill>
                    <a:latin typeface="Arial" charset="0"/>
                  </a:rPr>
                  <a:t>A, B, F, G and H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887701" y="364973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A</a:t>
                    </a: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4.2.1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041472" y="364973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B</a:t>
                    </a: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14" name="TextBox 113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4.2.2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249901" y="223472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C</a:t>
                    </a: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4.2.3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29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36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416296" y="223472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D</a:t>
                    </a: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4.2.4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29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48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604184" y="223472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E</a:t>
                    </a: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4.2.5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48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916517" y="364973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H</a:t>
                    </a: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62" name="TextBox 61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4.2.8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66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66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687908" y="493661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F</a:t>
                    </a: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4.2.6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41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16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41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1393" y="493661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G</a:t>
                    </a: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4.2.7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49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49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094325" y="4628139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48096" y="4636392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05200" y="3256133"/>
                <a:ext cx="6735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11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 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30110" y="3256133"/>
                <a:ext cx="6735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11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 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55020" y="3256133"/>
                <a:ext cx="6735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11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11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67468" y="4642674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85690" y="5981669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52225" y="5996761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878301" y="4115990"/>
                <a:ext cx="1631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5" idx="3"/>
                <a:endCxn id="42" idx="1"/>
              </p:cNvCxnSpPr>
              <p:nvPr/>
            </p:nvCxnSpPr>
            <p:spPr>
              <a:xfrm>
                <a:off x="4678508" y="5426913"/>
                <a:ext cx="5728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42" idx="3"/>
              </p:cNvCxnSpPr>
              <p:nvPr/>
            </p:nvCxnSpPr>
            <p:spPr>
              <a:xfrm>
                <a:off x="6241993" y="5426913"/>
                <a:ext cx="46360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20" idx="3"/>
                <a:endCxn id="107" idx="1"/>
              </p:cNvCxnSpPr>
              <p:nvPr/>
            </p:nvCxnSpPr>
            <p:spPr>
              <a:xfrm flipV="1">
                <a:off x="3032072" y="2725023"/>
                <a:ext cx="217829" cy="141501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55" idx="1"/>
              </p:cNvCxnSpPr>
              <p:nvPr/>
            </p:nvCxnSpPr>
            <p:spPr>
              <a:xfrm rot="16200000" flipH="1">
                <a:off x="2756021" y="4495025"/>
                <a:ext cx="1321917" cy="54185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07" idx="3"/>
                <a:endCxn id="94" idx="1"/>
              </p:cNvCxnSpPr>
              <p:nvPr/>
            </p:nvCxnSpPr>
            <p:spPr>
              <a:xfrm>
                <a:off x="4240501" y="2725023"/>
                <a:ext cx="175795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441400" y="2725023"/>
                <a:ext cx="197288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6719633" y="4115990"/>
                <a:ext cx="1968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81" idx="3"/>
              </p:cNvCxnSpPr>
              <p:nvPr/>
            </p:nvCxnSpPr>
            <p:spPr>
              <a:xfrm>
                <a:off x="6594784" y="2725023"/>
                <a:ext cx="120508" cy="1390967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705600" y="4115990"/>
                <a:ext cx="0" cy="1310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4707803" y="5225299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FS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84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Schedules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project team's plan for starting and finishing activities on specific dates and in a certain sequence. </a:t>
            </a:r>
          </a:p>
          <a:p>
            <a:r>
              <a:rPr lang="en-US"/>
              <a:t>Specifies planned dates for meeting project milestones.</a:t>
            </a:r>
          </a:p>
          <a:p>
            <a:r>
              <a:rPr lang="en-US"/>
              <a:t>Coordinates activities to form a master plan in order to complete the project objectives on time. </a:t>
            </a:r>
          </a:p>
          <a:p>
            <a:r>
              <a:rPr lang="en-US"/>
              <a:t>Tracks schedule performance and keeps upper management and project stakeholders informed about the project's status.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94" y="3581400"/>
            <a:ext cx="5379612" cy="27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698CC0-43D2-49A7-BE8E-13A5CA7FE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the Critical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B3E20-1476-4989-80A3-97B2A0C48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0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Critical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934075" cy="46958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48320" y="1727280"/>
              <a:ext cx="5655240" cy="3627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480" y="1663920"/>
                <a:ext cx="5686920" cy="37537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96D7147-AAE4-4F93-A224-315B76F68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571" y="5040359"/>
            <a:ext cx="1645920" cy="1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 Compression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shortening of the project schedule without affecting the project scope.</a:t>
            </a:r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Fast-tracking</a:t>
            </a:r>
          </a:p>
          <a:p>
            <a:pPr lvl="1"/>
            <a:r>
              <a:rPr lang="en-US" dirty="0"/>
              <a:t>Crashing</a:t>
            </a:r>
          </a:p>
          <a:p>
            <a:endParaRPr lang="en-US" dirty="0"/>
          </a:p>
          <a:p>
            <a:pPr marL="344488" lvl="1" indent="-4763">
              <a:buNone/>
            </a:pPr>
            <a:r>
              <a:rPr lang="en-US" sz="1800" b="1" dirty="0"/>
              <a:t>Example</a:t>
            </a:r>
            <a:r>
              <a:rPr lang="en-US" sz="1800" dirty="0"/>
              <a:t>: Schedule compression using fast-tracking for building and installing cabinets.</a:t>
            </a:r>
          </a:p>
          <a:p>
            <a:pPr lvl="1"/>
            <a:r>
              <a:rPr lang="en-US" dirty="0"/>
              <a:t>Involves a carpenter and subcontractor.</a:t>
            </a:r>
          </a:p>
          <a:p>
            <a:pPr lvl="1"/>
            <a:r>
              <a:rPr lang="en-US" dirty="0"/>
              <a:t>The subcontractor installs cabinets while the carpenter builds them.</a:t>
            </a:r>
          </a:p>
          <a:p>
            <a:pPr lvl="1"/>
            <a:r>
              <a:rPr lang="en-US" dirty="0"/>
              <a:t>Changes precedence.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3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Fast Tracking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compressing the project duration.</a:t>
            </a:r>
          </a:p>
          <a:p>
            <a:r>
              <a:rPr lang="en-US" dirty="0"/>
              <a:t>Involves performing sequential activities concurrently.</a:t>
            </a:r>
          </a:p>
          <a:p>
            <a:endParaRPr lang="en-US" dirty="0"/>
          </a:p>
          <a:p>
            <a:pPr marL="746125" lvl="1" indent="-401638">
              <a:buNone/>
            </a:pPr>
            <a:r>
              <a:rPr lang="en-US" sz="1800" b="1" dirty="0"/>
              <a:t>Example</a:t>
            </a:r>
            <a:r>
              <a:rPr lang="en-US" sz="1800" dirty="0"/>
              <a:t>: Fast-tracking activities for launching a new product.</a:t>
            </a:r>
          </a:p>
          <a:p>
            <a:pPr lvl="1"/>
            <a:r>
              <a:rPr lang="en-US" dirty="0"/>
              <a:t>Product and user manual developed concurrently.</a:t>
            </a:r>
          </a:p>
          <a:p>
            <a:pPr lvl="1"/>
            <a:r>
              <a:rPr lang="en-US" dirty="0"/>
              <a:t>Project duration shortened.</a:t>
            </a:r>
          </a:p>
        </p:txBody>
      </p:sp>
    </p:spTree>
    <p:extLst>
      <p:ext uri="{BB962C8B-B14F-4D97-AF65-F5344CB8AC3E}">
        <p14:creationId xmlns:p14="http://schemas.microsoft.com/office/powerpoint/2010/main" val="29147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Analyzes cost and schedule trade-offs to determine how to obtain the greatest amount of schedule compression for the least incremental cost.</a:t>
            </a:r>
          </a:p>
          <a:p>
            <a:r>
              <a:rPr lang="en-US" dirty="0"/>
              <a:t>Involves allocating more resources to activities on the critical path.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3223418" y="5867400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Crash costs of a website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2956" y="2621002"/>
                <a:ext cx="576170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𝐶𝑟𝑎𝑠h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𝑤𝑒𝑒𝑘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𝐶𝑟𝑎𝑠h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𝐶𝑟𝑎𝑠h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56" y="2621002"/>
                <a:ext cx="5761705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8" y="3656690"/>
            <a:ext cx="7592464" cy="20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Crash Cost Plotting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Techniques for analyzing the crash costs by creating a graph or visual representation</a:t>
            </a:r>
            <a:r>
              <a:rPr lang="en-US" dirty="0"/>
              <a:t>.</a:t>
            </a:r>
          </a:p>
          <a:p>
            <a:r>
              <a:rPr lang="en-US" dirty="0"/>
              <a:t>Activities plotted from right to left, starting with the lowest crash cost per week.</a:t>
            </a:r>
          </a:p>
        </p:txBody>
      </p:sp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3346450" y="5791200"/>
            <a:ext cx="259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Crash costs plotted on a graph</a:t>
            </a:r>
          </a:p>
        </p:txBody>
      </p:sp>
      <p:pic>
        <p:nvPicPr>
          <p:cNvPr id="442376" name="Picture 8" descr="f085062-5g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590800"/>
            <a:ext cx="48006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21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Delaying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project scheduling process where activities are postponed to accommodate the availability of resources.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May be caused by internal or external resources.</a:t>
            </a:r>
          </a:p>
        </p:txBody>
      </p:sp>
      <p:pic>
        <p:nvPicPr>
          <p:cNvPr id="3" name="Picture 2" descr="wpid-Expect-Delays-sign - htxt.afri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124200"/>
            <a:ext cx="4495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Optimizing the Project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your resource leveling options. </a:t>
            </a:r>
          </a:p>
          <a:p>
            <a:r>
              <a:rPr lang="en-US" dirty="0"/>
              <a:t>Consider fast tracking the project.</a:t>
            </a:r>
          </a:p>
          <a:p>
            <a:r>
              <a:rPr lang="en-US" dirty="0"/>
              <a:t>Analyze activities on the critical path to determine if crashing the schedule will produce a viable option.</a:t>
            </a:r>
          </a:p>
          <a:p>
            <a:r>
              <a:rPr lang="en-US" dirty="0"/>
              <a:t>Identify if any resources are overly allocated. Prioritize the project tasks assigned to resources to avoid over allocation.</a:t>
            </a:r>
          </a:p>
          <a:p>
            <a:r>
              <a:rPr lang="en-US" dirty="0"/>
              <a:t>Analyze each activity on the critical path to determine whether reducing the scope is a viable option for reducing duration.</a:t>
            </a:r>
          </a:p>
          <a:p>
            <a:r>
              <a:rPr lang="en-US" dirty="0"/>
              <a:t>Recalculate the critical path after compressing the schedule.</a:t>
            </a:r>
          </a:p>
          <a:p>
            <a:r>
              <a:rPr lang="en-US" dirty="0"/>
              <a:t>Review any schedule changes with key stakeholders.</a:t>
            </a:r>
          </a:p>
          <a:p>
            <a:r>
              <a:rPr lang="en-US" dirty="0"/>
              <a:t>Revise the schedule and distribute to the team.</a:t>
            </a:r>
          </a:p>
        </p:txBody>
      </p:sp>
    </p:spTree>
    <p:extLst>
      <p:ext uri="{BB962C8B-B14F-4D97-AF65-F5344CB8AC3E}">
        <p14:creationId xmlns:p14="http://schemas.microsoft.com/office/powerpoint/2010/main" val="196748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A574D-0FEC-4F4A-B5DA-CEAC9193D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Crashing a Project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8204B-BDE0-409B-B639-F208D2F56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Activity Scenario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444426" name="Group 444425"/>
          <p:cNvGrpSpPr/>
          <p:nvPr/>
        </p:nvGrpSpPr>
        <p:grpSpPr>
          <a:xfrm>
            <a:off x="553060" y="1997926"/>
            <a:ext cx="8057540" cy="3324923"/>
            <a:chOff x="695630" y="1997926"/>
            <a:chExt cx="8057540" cy="3324923"/>
          </a:xfrm>
        </p:grpSpPr>
        <p:grpSp>
          <p:nvGrpSpPr>
            <p:cNvPr id="444421" name="Group 444420"/>
            <p:cNvGrpSpPr/>
            <p:nvPr/>
          </p:nvGrpSpPr>
          <p:grpSpPr>
            <a:xfrm>
              <a:off x="5314097" y="2525750"/>
              <a:ext cx="437415" cy="2351050"/>
              <a:chOff x="5314097" y="2525750"/>
              <a:chExt cx="437415" cy="235105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513725" y="2525750"/>
                <a:ext cx="0" cy="2351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314097" y="2525750"/>
                <a:ext cx="1996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513725" y="4876800"/>
                <a:ext cx="2377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417" name="Group 444416"/>
            <p:cNvGrpSpPr/>
            <p:nvPr/>
          </p:nvGrpSpPr>
          <p:grpSpPr>
            <a:xfrm>
              <a:off x="6858000" y="2340826"/>
              <a:ext cx="399256" cy="2650274"/>
              <a:chOff x="6970712" y="2340826"/>
              <a:chExt cx="399256" cy="265027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7369968" y="2340826"/>
                <a:ext cx="0" cy="26502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6970712" y="2351976"/>
                <a:ext cx="3992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970712" y="4979949"/>
                <a:ext cx="3992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/>
            <p:cNvSpPr/>
            <p:nvPr/>
          </p:nvSpPr>
          <p:spPr>
            <a:xfrm>
              <a:off x="2514600" y="1997926"/>
              <a:ext cx="12192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B </a:t>
              </a:r>
            </a:p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(6)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33056" y="1997926"/>
              <a:ext cx="12192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C </a:t>
              </a:r>
            </a:p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(6)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51512" y="1997926"/>
              <a:ext cx="12192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D </a:t>
              </a:r>
            </a:p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(6)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1"/>
            </p:cNvCxnSpPr>
            <p:nvPr/>
          </p:nvCxnSpPr>
          <p:spPr>
            <a:xfrm>
              <a:off x="3733800" y="2340826"/>
              <a:ext cx="3992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52256" y="2340826"/>
              <a:ext cx="3992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95630" y="3312841"/>
              <a:ext cx="12192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A </a:t>
              </a:r>
            </a:p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(13)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24431" y="4637049"/>
              <a:ext cx="12192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E </a:t>
              </a:r>
            </a:p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(10)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61343" y="4637049"/>
              <a:ext cx="12192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F </a:t>
              </a:r>
            </a:p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(20)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33970" y="3312841"/>
              <a:ext cx="12192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G </a:t>
              </a:r>
            </a:p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(5)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239000" y="3695700"/>
              <a:ext cx="2949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733800" y="4991100"/>
              <a:ext cx="2017712" cy="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4424" name="Group 444423"/>
            <p:cNvGrpSpPr/>
            <p:nvPr/>
          </p:nvGrpSpPr>
          <p:grpSpPr>
            <a:xfrm>
              <a:off x="2209800" y="2340826"/>
              <a:ext cx="294084" cy="2650274"/>
              <a:chOff x="2209800" y="2340826"/>
              <a:chExt cx="294084" cy="2650274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2209800" y="2351976"/>
                <a:ext cx="2940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209800" y="4979949"/>
                <a:ext cx="2940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09800" y="2340826"/>
                <a:ext cx="0" cy="26502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914830" y="3655741"/>
              <a:ext cx="2949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9C86398-0E72-4847-ADE5-C22B487B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71" y="5040359"/>
            <a:ext cx="1645920" cy="1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81000" y="1863468"/>
            <a:ext cx="8427720" cy="4156332"/>
            <a:chOff x="472009" y="1634868"/>
            <a:chExt cx="8427720" cy="4156332"/>
          </a:xfrm>
        </p:grpSpPr>
        <p:grpSp>
          <p:nvGrpSpPr>
            <p:cNvPr id="51" name="Group 50"/>
            <p:cNvGrpSpPr/>
            <p:nvPr/>
          </p:nvGrpSpPr>
          <p:grpSpPr>
            <a:xfrm>
              <a:off x="472009" y="1634868"/>
              <a:ext cx="8427720" cy="4156332"/>
              <a:chOff x="358140" y="2057400"/>
              <a:chExt cx="8427720" cy="415633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58140" y="2057400"/>
                <a:ext cx="8427720" cy="2590800"/>
                <a:chOff x="304800" y="2057400"/>
                <a:chExt cx="8427720" cy="259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304800" y="3048000"/>
                  <a:ext cx="914400" cy="609600"/>
                </a:xfrm>
                <a:prstGeom prst="roundRect">
                  <a:avLst/>
                </a:prstGeom>
                <a:solidFill>
                  <a:schemeClr val="accent5"/>
                </a:soli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Calibri"/>
                    </a:rPr>
                    <a:t>Start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Calibri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7818121" y="3048000"/>
                  <a:ext cx="914399" cy="609600"/>
                </a:xfrm>
                <a:prstGeom prst="roundRect">
                  <a:avLst/>
                </a:prstGeom>
                <a:solidFill>
                  <a:schemeClr val="accent5"/>
                </a:soli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Calibri"/>
                    </a:rPr>
                    <a:t>Finish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0" name="Straight Arrow Connector 39"/>
                <p:cNvCxnSpPr>
                  <a:stCxn id="20" idx="3"/>
                </p:cNvCxnSpPr>
                <p:nvPr/>
              </p:nvCxnSpPr>
              <p:spPr>
                <a:xfrm>
                  <a:off x="3017521" y="3352800"/>
                  <a:ext cx="52577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1600201" y="3048000"/>
                  <a:ext cx="1417320" cy="609600"/>
                </a:xfrm>
                <a:prstGeom prst="roundRect">
                  <a:avLst/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Calibri"/>
                    </a:rPr>
                    <a:t>Activity 1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300" b="1" kern="0" dirty="0">
                      <a:solidFill>
                        <a:schemeClr val="bg1"/>
                      </a:solidFill>
                      <a:latin typeface="Calibri"/>
                      <a:cs typeface="Calibri"/>
                    </a:rPr>
                    <a:t>6 weeks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Calibri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019800" y="3048000"/>
                  <a:ext cx="1417320" cy="609600"/>
                </a:xfrm>
                <a:prstGeom prst="roundRect">
                  <a:avLst/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Calibri"/>
                    </a:rPr>
                    <a:t>Activity 6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300" b="1" kern="0" dirty="0">
                      <a:solidFill>
                        <a:schemeClr val="bg1"/>
                      </a:solidFill>
                      <a:latin typeface="Calibri"/>
                      <a:cs typeface="Calibri"/>
                    </a:rPr>
                    <a:t>1 week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819400" y="2057400"/>
                  <a:ext cx="3398521" cy="2590800"/>
                  <a:chOff x="2971800" y="2057400"/>
                  <a:chExt cx="3398521" cy="259080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343400" y="2362200"/>
                    <a:ext cx="611458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4341542" y="4347117"/>
                    <a:ext cx="611458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5665747" y="2682797"/>
                    <a:ext cx="1" cy="18046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2971801" y="2057400"/>
                    <a:ext cx="141732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rPr>
                      <a:t>Activity 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300" b="1" kern="0" dirty="0">
                        <a:solidFill>
                          <a:schemeClr val="bg1"/>
                        </a:solidFill>
                        <a:latin typeface="Calibri"/>
                        <a:cs typeface="Calibri"/>
                      </a:rPr>
                      <a:t>4 weeks</a:t>
                    </a:r>
                    <a:endPara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4951142" y="2057400"/>
                    <a:ext cx="141732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rPr>
                      <a:t>Activity 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300" b="1" kern="0" dirty="0">
                        <a:solidFill>
                          <a:schemeClr val="bg1"/>
                        </a:solidFill>
                        <a:latin typeface="Calibri"/>
                        <a:cs typeface="Calibri"/>
                      </a:rPr>
                      <a:t>3 weeks</a:t>
                    </a:r>
                    <a:endPara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953001" y="4038600"/>
                    <a:ext cx="141732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rPr>
                      <a:t>Activity 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300" b="1" kern="0" dirty="0">
                        <a:solidFill>
                          <a:schemeClr val="bg1"/>
                        </a:solidFill>
                        <a:latin typeface="Calibri"/>
                        <a:cs typeface="Calibri"/>
                      </a:rPr>
                      <a:t>4 weeks</a:t>
                    </a:r>
                    <a:endPara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2971800" y="4038600"/>
                    <a:ext cx="141732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rPr>
                      <a:t>Activity 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300" b="1" kern="0" dirty="0">
                        <a:solidFill>
                          <a:schemeClr val="bg1"/>
                        </a:solidFill>
                        <a:latin typeface="Calibri"/>
                        <a:cs typeface="Calibri"/>
                      </a:rPr>
                      <a:t>5 weeks</a:t>
                    </a:r>
                    <a:endPara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16" idx="2"/>
                    <a:endCxn id="19" idx="0"/>
                  </p:cNvCxnSpPr>
                  <p:nvPr/>
                </p:nvCxnSpPr>
                <p:spPr>
                  <a:xfrm flipH="1">
                    <a:off x="3680460" y="2667000"/>
                    <a:ext cx="1" cy="1371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219200" y="3352800"/>
                  <a:ext cx="38100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7437120" y="3352800"/>
                  <a:ext cx="38100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5507402" y="3352800"/>
                  <a:ext cx="52577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/>
              <p:cNvSpPr txBox="1"/>
              <p:nvPr/>
            </p:nvSpPr>
            <p:spPr>
              <a:xfrm>
                <a:off x="2076445" y="5013403"/>
                <a:ext cx="53037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1[6w] + 2[4w] + 4[3w] + 6[1w] = 14 weeks</a:t>
                </a:r>
              </a:p>
              <a:p>
                <a:r>
                  <a:rPr lang="en-US" dirty="0"/>
                  <a:t>1[6w] + 3[5w] + 5[4w] + 6[1w] = 16 weeks </a:t>
                </a:r>
                <a:r>
                  <a:rPr lang="en-US" b="1" dirty="0"/>
                  <a:t>Critical Path</a:t>
                </a:r>
              </a:p>
              <a:p>
                <a:endParaRPr lang="en-US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/>
                <p14:cNvContentPartPr/>
                <p14:nvPr/>
              </p14:nvContentPartPr>
              <p14:xfrm>
                <a:off x="1419356" y="2927386"/>
                <a:ext cx="321120" cy="72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0276" y="2882746"/>
                  <a:ext cx="359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/>
                <p14:cNvContentPartPr/>
                <p14:nvPr/>
              </p14:nvContentPartPr>
              <p14:xfrm>
                <a:off x="1433036" y="2927386"/>
                <a:ext cx="300600" cy="36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7036" y="2855386"/>
                  <a:ext cx="372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/>
                <p14:cNvContentPartPr/>
                <p14:nvPr/>
              </p14:nvContentPartPr>
              <p14:xfrm>
                <a:off x="3241316" y="2941066"/>
                <a:ext cx="423360" cy="2772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5316" y="2866906"/>
                  <a:ext cx="495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/>
                <p14:cNvContentPartPr/>
                <p14:nvPr/>
              </p14:nvContentPartPr>
              <p14:xfrm>
                <a:off x="3677996" y="2934226"/>
                <a:ext cx="14040" cy="62820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4076" y="2862226"/>
                  <a:ext cx="9576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/>
                <p14:cNvContentPartPr/>
                <p14:nvPr/>
              </p14:nvContentPartPr>
              <p14:xfrm>
                <a:off x="3712196" y="2927386"/>
                <a:ext cx="27720" cy="62820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2236" y="2855386"/>
                  <a:ext cx="1036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/>
                <p14:cNvContentPartPr/>
                <p14:nvPr/>
              </p14:nvContentPartPr>
              <p14:xfrm>
                <a:off x="3234476" y="2900026"/>
                <a:ext cx="457560" cy="3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8476" y="2828026"/>
                  <a:ext cx="529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/>
                <p14:cNvContentPartPr/>
                <p14:nvPr/>
              </p14:nvContentPartPr>
              <p14:xfrm>
                <a:off x="4455956" y="3937546"/>
                <a:ext cx="478080" cy="6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9956" y="3865546"/>
                  <a:ext cx="550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/>
                <p14:cNvContentPartPr/>
                <p14:nvPr/>
              </p14:nvContentPartPr>
              <p14:xfrm>
                <a:off x="5725316" y="2941066"/>
                <a:ext cx="437040" cy="720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9316" y="2856826"/>
                  <a:ext cx="509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3" name="Ink 42"/>
                <p14:cNvContentPartPr/>
                <p14:nvPr/>
              </p14:nvContentPartPr>
              <p14:xfrm>
                <a:off x="5636396" y="2934226"/>
                <a:ext cx="7200" cy="6350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7436" y="2862226"/>
                  <a:ext cx="9252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/>
                <p14:cNvContentPartPr/>
                <p14:nvPr/>
              </p14:nvContentPartPr>
              <p14:xfrm>
                <a:off x="5711636" y="2975266"/>
                <a:ext cx="360" cy="5940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75636" y="2903266"/>
                  <a:ext cx="7236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/>
                <p14:cNvContentPartPr/>
                <p14:nvPr/>
              </p14:nvContentPartPr>
              <p14:xfrm>
                <a:off x="7649516" y="2920546"/>
                <a:ext cx="300600" cy="4140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13516" y="2848546"/>
                  <a:ext cx="372600" cy="18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2182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Crash Costs Per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091" y="2133600"/>
            <a:ext cx="858381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A32EF-C726-4A3C-BD6B-58CDAF9C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71" y="5040359"/>
            <a:ext cx="1645920" cy="1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Completed Crash Plot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47800" y="1302005"/>
            <a:ext cx="6127168" cy="4253991"/>
            <a:chOff x="1577558" y="1562539"/>
            <a:chExt cx="6127168" cy="425399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558" y="1562539"/>
              <a:ext cx="6086652" cy="4253991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>
              <a:off x="6962733" y="4338400"/>
              <a:ext cx="385467" cy="114283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58898" y="3445546"/>
              <a:ext cx="1647757" cy="67974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21149" y="3310748"/>
              <a:ext cx="158598" cy="109883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>
            <a:xfrm>
              <a:off x="3765236" y="2333371"/>
              <a:ext cx="701560" cy="93974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>
              <a:off x="2561778" y="1874545"/>
              <a:ext cx="5334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3405" y="325972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AutoShape 302"/>
            <p:cNvSpPr>
              <a:spLocks/>
            </p:cNvSpPr>
            <p:nvPr/>
          </p:nvSpPr>
          <p:spPr bwMode="auto">
            <a:xfrm rot="19421546">
              <a:off x="4127667" y="2141799"/>
              <a:ext cx="166149" cy="1198463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306"/>
            <p:cNvSpPr txBox="1">
              <a:spLocks noChangeArrowheads="1"/>
            </p:cNvSpPr>
            <p:nvPr/>
          </p:nvSpPr>
          <p:spPr bwMode="auto">
            <a:xfrm>
              <a:off x="3016291" y="1728351"/>
              <a:ext cx="14906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Crash all activities</a:t>
              </a:r>
            </a:p>
          </p:txBody>
        </p:sp>
        <p:sp>
          <p:nvSpPr>
            <p:cNvPr id="43" name="Text Box 306"/>
            <p:cNvSpPr txBox="1">
              <a:spLocks noChangeArrowheads="1"/>
            </p:cNvSpPr>
            <p:nvPr/>
          </p:nvSpPr>
          <p:spPr bwMode="auto">
            <a:xfrm>
              <a:off x="4170260" y="2486744"/>
              <a:ext cx="8603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9DDC"/>
                  </a:solidFill>
                  <a:effectLst/>
                  <a:uLnTx/>
                  <a:uFillTx/>
                  <a:latin typeface="Calibri"/>
                  <a:cs typeface="Calibri"/>
                </a:rPr>
                <a:t>Crash A</a:t>
              </a:r>
            </a:p>
          </p:txBody>
        </p:sp>
        <p:sp>
          <p:nvSpPr>
            <p:cNvPr id="44" name="AutoShape 302"/>
            <p:cNvSpPr>
              <a:spLocks/>
            </p:cNvSpPr>
            <p:nvPr/>
          </p:nvSpPr>
          <p:spPr bwMode="auto">
            <a:xfrm rot="17941024">
              <a:off x="4540286" y="3172718"/>
              <a:ext cx="217969" cy="260326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306"/>
            <p:cNvSpPr txBox="1">
              <a:spLocks noChangeArrowheads="1"/>
            </p:cNvSpPr>
            <p:nvPr/>
          </p:nvSpPr>
          <p:spPr bwMode="auto">
            <a:xfrm>
              <a:off x="4423308" y="2943895"/>
              <a:ext cx="8603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9DDC"/>
                  </a:solidFill>
                  <a:effectLst/>
                  <a:uLnTx/>
                  <a:uFillTx/>
                  <a:latin typeface="Calibri"/>
                  <a:cs typeface="Calibri"/>
                </a:rPr>
                <a:t>Crash C</a:t>
              </a:r>
            </a:p>
          </p:txBody>
        </p:sp>
        <p:sp>
          <p:nvSpPr>
            <p:cNvPr id="46" name="AutoShape 302"/>
            <p:cNvSpPr>
              <a:spLocks/>
            </p:cNvSpPr>
            <p:nvPr/>
          </p:nvSpPr>
          <p:spPr bwMode="auto">
            <a:xfrm rot="17547646">
              <a:off x="5475698" y="2758581"/>
              <a:ext cx="284658" cy="1851828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306"/>
            <p:cNvSpPr txBox="1">
              <a:spLocks noChangeArrowheads="1"/>
            </p:cNvSpPr>
            <p:nvPr/>
          </p:nvSpPr>
          <p:spPr bwMode="auto">
            <a:xfrm>
              <a:off x="5384415" y="3293303"/>
              <a:ext cx="8603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9DDC"/>
                  </a:solidFill>
                  <a:effectLst/>
                  <a:uLnTx/>
                  <a:uFillTx/>
                  <a:latin typeface="Calibri"/>
                  <a:cs typeface="Calibri"/>
                </a:rPr>
                <a:t>Crash F</a:t>
              </a:r>
            </a:p>
          </p:txBody>
        </p:sp>
        <p:sp>
          <p:nvSpPr>
            <p:cNvPr id="48" name="AutoShape 302"/>
            <p:cNvSpPr>
              <a:spLocks/>
            </p:cNvSpPr>
            <p:nvPr/>
          </p:nvSpPr>
          <p:spPr bwMode="auto">
            <a:xfrm rot="17370611">
              <a:off x="6655776" y="3922414"/>
              <a:ext cx="144989" cy="473309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306"/>
            <p:cNvSpPr txBox="1">
              <a:spLocks noChangeArrowheads="1"/>
            </p:cNvSpPr>
            <p:nvPr/>
          </p:nvSpPr>
          <p:spPr bwMode="auto">
            <a:xfrm>
              <a:off x="6426380" y="3836217"/>
              <a:ext cx="8603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9DDC"/>
                  </a:solidFill>
                  <a:effectLst/>
                  <a:uLnTx/>
                  <a:uFillTx/>
                  <a:latin typeface="Calibri"/>
                  <a:cs typeface="Calibri"/>
                </a:rPr>
                <a:t>Crash B</a:t>
              </a:r>
            </a:p>
          </p:txBody>
        </p:sp>
        <p:sp>
          <p:nvSpPr>
            <p:cNvPr id="50" name="AutoShape 302"/>
            <p:cNvSpPr>
              <a:spLocks/>
            </p:cNvSpPr>
            <p:nvPr/>
          </p:nvSpPr>
          <p:spPr bwMode="auto">
            <a:xfrm rot="17370611">
              <a:off x="7125059" y="4081185"/>
              <a:ext cx="150916" cy="479606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306"/>
            <p:cNvSpPr txBox="1">
              <a:spLocks noChangeArrowheads="1"/>
            </p:cNvSpPr>
            <p:nvPr/>
          </p:nvSpPr>
          <p:spPr bwMode="auto">
            <a:xfrm>
              <a:off x="6844351" y="3993159"/>
              <a:ext cx="8603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9DDC"/>
                  </a:solidFill>
                  <a:effectLst/>
                  <a:uLnTx/>
                  <a:uFillTx/>
                  <a:latin typeface="Calibri"/>
                  <a:cs typeface="Calibri"/>
                </a:rPr>
                <a:t>Crash </a:t>
              </a:r>
              <a:r>
                <a:rPr lang="en-US" sz="1300" b="1" kern="0" noProof="0" dirty="0">
                  <a:solidFill>
                    <a:srgbClr val="009DDC"/>
                  </a:solidFill>
                  <a:latin typeface="Calibri"/>
                  <a:cs typeface="Calibri"/>
                </a:rPr>
                <a:t>G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87955" y="2263322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667458" y="339679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10373" y="4114800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348200" y="442193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884118" y="4275280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30" name="Straight Connector 29"/>
            <p:cNvCxnSpPr>
              <a:endCxn id="18" idx="2"/>
            </p:cNvCxnSpPr>
            <p:nvPr/>
          </p:nvCxnSpPr>
          <p:spPr>
            <a:xfrm>
              <a:off x="6489950" y="4165285"/>
              <a:ext cx="394168" cy="15571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6C39880C-B72C-4B76-BE0D-7DD9305B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56" y="5201159"/>
            <a:ext cx="1645920" cy="1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 Baseline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management-approved version of the project schedule.</a:t>
            </a:r>
          </a:p>
          <a:p>
            <a:r>
              <a:rPr lang="en-US" dirty="0"/>
              <a:t>Drawn from schedule network analysis.</a:t>
            </a:r>
          </a:p>
          <a:p>
            <a:r>
              <a:rPr lang="en-US" dirty="0"/>
              <a:t>Provides the basis for measuring and reporting schedule performance.</a:t>
            </a:r>
          </a:p>
        </p:txBody>
      </p:sp>
      <p:pic>
        <p:nvPicPr>
          <p:cNvPr id="447493" name="Picture 5" descr="Schedule Bas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0292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7494" name="Rectangle 6"/>
          <p:cNvSpPr>
            <a:spLocks noChangeArrowheads="1"/>
          </p:cNvSpPr>
          <p:nvPr/>
        </p:nvSpPr>
        <p:spPr bwMode="auto">
          <a:xfrm>
            <a:off x="3262313" y="6019800"/>
            <a:ext cx="3062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A chart showing a schedule baseline</a:t>
            </a:r>
          </a:p>
        </p:txBody>
      </p:sp>
    </p:spTree>
    <p:extLst>
      <p:ext uri="{BB962C8B-B14F-4D97-AF65-F5344CB8AC3E}">
        <p14:creationId xmlns:p14="http://schemas.microsoft.com/office/powerpoint/2010/main" val="1016546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Establishing a Schedule Baseline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your preliminary project schedule, which includes the</a:t>
            </a:r>
            <a:br>
              <a:rPr lang="en-US" dirty="0"/>
            </a:br>
            <a:r>
              <a:rPr lang="en-US" dirty="0"/>
              <a:t>project's start and finish dates. </a:t>
            </a:r>
          </a:p>
          <a:p>
            <a:r>
              <a:rPr lang="en-US" dirty="0"/>
              <a:t>Distribute the proposed schedule baseline to the appropriate</a:t>
            </a:r>
            <a:br>
              <a:rPr lang="en-US" dirty="0"/>
            </a:br>
            <a:r>
              <a:rPr lang="en-US" dirty="0"/>
              <a:t>stakeholders and project management team for approval.</a:t>
            </a:r>
          </a:p>
          <a:p>
            <a:r>
              <a:rPr lang="en-US" dirty="0"/>
              <a:t>Incorporate any changes to the schedule baseline as required by</a:t>
            </a:r>
            <a:br>
              <a:rPr lang="en-US" dirty="0"/>
            </a:br>
            <a:r>
              <a:rPr lang="en-US" dirty="0"/>
              <a:t>the management team.</a:t>
            </a:r>
          </a:p>
          <a:p>
            <a:r>
              <a:rPr lang="en-US" dirty="0"/>
              <a:t>Update your cost baseline as needed.</a:t>
            </a:r>
          </a:p>
          <a:p>
            <a:r>
              <a:rPr lang="en-US" dirty="0"/>
              <a:t>Use a formal change process approved by management for</a:t>
            </a:r>
            <a:br>
              <a:rPr lang="en-US" dirty="0"/>
            </a:br>
            <a:r>
              <a:rPr lang="en-US" dirty="0"/>
              <a:t>changes to the schedule baseline after it has been approved.</a:t>
            </a:r>
          </a:p>
          <a:p>
            <a:r>
              <a:rPr lang="en-US" dirty="0"/>
              <a:t>Save the original schedule baseline.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10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1EB18A-1FD9-468C-BBAD-91BF403A6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Schedule Baseline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B9264-D45C-4077-95AA-07B8E12EA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3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your experience, which schedule format do you find to be the most beneficial and why?</a:t>
            </a:r>
          </a:p>
          <a:p>
            <a:r>
              <a:rPr lang="en-US" dirty="0"/>
              <a:t>When developing a project schedule, which element or component of the schedule do you find to be the most crucial?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7200" y="2362200"/>
            <a:ext cx="8229601" cy="2590800"/>
            <a:chOff x="304799" y="2133600"/>
            <a:chExt cx="8229601" cy="2590800"/>
          </a:xfrm>
        </p:grpSpPr>
        <p:sp>
          <p:nvSpPr>
            <p:cNvPr id="35" name="Rounded Rectangle 34"/>
            <p:cNvSpPr/>
            <p:nvPr/>
          </p:nvSpPr>
          <p:spPr>
            <a:xfrm>
              <a:off x="304799" y="3124200"/>
              <a:ext cx="914400" cy="6096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Start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620001" y="3124200"/>
              <a:ext cx="914399" cy="6096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Finish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514600" y="3429000"/>
              <a:ext cx="8000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1600200" y="3124200"/>
              <a:ext cx="1143000" cy="6096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Activity 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chemeClr val="bg1"/>
                  </a:solidFill>
                  <a:latin typeface="Calibri"/>
                  <a:cs typeface="Calibri"/>
                </a:rPr>
                <a:t>6 weeks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73140" y="3124200"/>
              <a:ext cx="1143000" cy="6096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Activity 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chemeClr val="bg1"/>
                  </a:solidFill>
                  <a:latin typeface="Calibri"/>
                  <a:cs typeface="Calibri"/>
                </a:rPr>
                <a:t>1 week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cxnSp>
          <p:nvCxnSpPr>
            <p:cNvPr id="26" name="Straight Arrow Connector 25"/>
            <p:cNvCxnSpPr>
              <a:stCxn id="16" idx="3"/>
            </p:cNvCxnSpPr>
            <p:nvPr/>
          </p:nvCxnSpPr>
          <p:spPr>
            <a:xfrm>
              <a:off x="3894936" y="2438400"/>
              <a:ext cx="11219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3"/>
            </p:cNvCxnSpPr>
            <p:nvPr/>
          </p:nvCxnSpPr>
          <p:spPr>
            <a:xfrm>
              <a:off x="3886199" y="4419600"/>
              <a:ext cx="1120140" cy="3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284747" y="2758997"/>
              <a:ext cx="1" cy="180463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751936" y="2133600"/>
              <a:ext cx="1143000" cy="6096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Activity 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chemeClr val="bg1"/>
                  </a:solidFill>
                  <a:latin typeface="Calibri"/>
                  <a:cs typeface="Calibri"/>
                </a:rPr>
                <a:t>4 weeks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60818" y="2133600"/>
              <a:ext cx="1143000" cy="6096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Activity 4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chemeClr val="bg1"/>
                  </a:solidFill>
                  <a:latin typeface="Calibri"/>
                  <a:cs typeface="Calibri"/>
                </a:rPr>
                <a:t>3 weeks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53941" y="4114800"/>
              <a:ext cx="1143000" cy="6096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Activity 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chemeClr val="bg1"/>
                  </a:solidFill>
                  <a:latin typeface="Calibri"/>
                  <a:cs typeface="Calibri"/>
                </a:rPr>
                <a:t>4 weeks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43199" y="4114800"/>
              <a:ext cx="1143000" cy="6096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Activity 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chemeClr val="bg1"/>
                  </a:solidFill>
                  <a:latin typeface="Calibri"/>
                  <a:cs typeface="Calibri"/>
                </a:rPr>
                <a:t>5 weeks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cxnSp>
          <p:nvCxnSpPr>
            <p:cNvPr id="23" name="Straight Connector 22"/>
            <p:cNvCxnSpPr>
              <a:stCxn id="16" idx="2"/>
              <a:endCxn id="19" idx="0"/>
            </p:cNvCxnSpPr>
            <p:nvPr/>
          </p:nvCxnSpPr>
          <p:spPr>
            <a:xfrm flipH="1">
              <a:off x="3314699" y="2743200"/>
              <a:ext cx="8737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19199" y="3429000"/>
              <a:ext cx="3810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7239000" y="3429000"/>
              <a:ext cx="3810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284747" y="3429000"/>
              <a:ext cx="801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343" y="2855267"/>
              <a:ext cx="735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 weeks </a:t>
              </a:r>
            </a:p>
            <a:p>
              <a:pPr algn="ctr"/>
              <a:r>
                <a:rPr lang="en-US" sz="1200" b="1" dirty="0"/>
                <a:t>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62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Schedule Diagramming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41925" y="1295400"/>
            <a:ext cx="4324576" cy="4495800"/>
          </a:xfrm>
        </p:spPr>
        <p:txBody>
          <a:bodyPr/>
          <a:lstStyle/>
          <a:p>
            <a:r>
              <a:rPr lang="en-US" b="1"/>
              <a:t>ES</a:t>
            </a:r>
            <a:r>
              <a:rPr lang="en-US"/>
              <a:t> = Early Start is the earliest time an activity can start.</a:t>
            </a:r>
          </a:p>
          <a:p>
            <a:r>
              <a:rPr lang="en-US" b="1"/>
              <a:t>EF</a:t>
            </a:r>
            <a:r>
              <a:rPr lang="en-US"/>
              <a:t> = Early Finish is the earliest time an activity can finish.</a:t>
            </a:r>
          </a:p>
          <a:p>
            <a:r>
              <a:rPr lang="en-US" b="1"/>
              <a:t>LS</a:t>
            </a:r>
            <a:r>
              <a:rPr lang="en-US"/>
              <a:t> = Late Start is the latest time an activity can start.</a:t>
            </a:r>
          </a:p>
          <a:p>
            <a:r>
              <a:rPr lang="en-US" b="1"/>
              <a:t>LF</a:t>
            </a:r>
            <a:r>
              <a:rPr lang="en-US"/>
              <a:t> = Late Finish is the latest time an activity can finish. </a:t>
            </a:r>
          </a:p>
          <a:p>
            <a:r>
              <a:rPr lang="en-US" b="1"/>
              <a:t>DU</a:t>
            </a:r>
            <a:r>
              <a:rPr lang="en-US"/>
              <a:t> = Duration is the number of work periods required for the completion of an activity.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638800" y="1828800"/>
            <a:ext cx="2817494" cy="2242235"/>
            <a:chOff x="2362200" y="2376213"/>
            <a:chExt cx="3314699" cy="2637923"/>
          </a:xfrm>
        </p:grpSpPr>
        <p:sp>
          <p:nvSpPr>
            <p:cNvPr id="4" name="Rectangle 3"/>
            <p:cNvSpPr/>
            <p:nvPr/>
          </p:nvSpPr>
          <p:spPr>
            <a:xfrm>
              <a:off x="2362200" y="2376213"/>
              <a:ext cx="3314699" cy="2637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200" y="2376213"/>
              <a:ext cx="1104900" cy="104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1999" y="2376213"/>
              <a:ext cx="1104900" cy="104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3970946"/>
              <a:ext cx="1104900" cy="104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1999" y="3970946"/>
              <a:ext cx="1104900" cy="104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67100" y="3970946"/>
              <a:ext cx="1104900" cy="104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4674" y="2492241"/>
              <a:ext cx="407185" cy="402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7900" y="2492241"/>
              <a:ext cx="410144" cy="402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98466" y="4155934"/>
              <a:ext cx="389012" cy="402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LF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1033" y="4155934"/>
              <a:ext cx="504173" cy="402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48418" y="4155934"/>
              <a:ext cx="389012" cy="402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39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Float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137" name="Content Placeholder 1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amount of time an activity can be delayed without delaying the project finish date.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3901" y="2209800"/>
            <a:ext cx="7037099" cy="4023649"/>
            <a:chOff x="887701" y="2234722"/>
            <a:chExt cx="7037099" cy="4023649"/>
          </a:xfrm>
        </p:grpSpPr>
        <p:grpSp>
          <p:nvGrpSpPr>
            <p:cNvPr id="7" name="Group 6"/>
            <p:cNvGrpSpPr/>
            <p:nvPr/>
          </p:nvGrpSpPr>
          <p:grpSpPr>
            <a:xfrm>
              <a:off x="887701" y="3649732"/>
              <a:ext cx="1008283" cy="979985"/>
              <a:chOff x="685800" y="2650210"/>
              <a:chExt cx="1008283" cy="979985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A</a:t>
                  </a: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4.2.1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41472" y="3649732"/>
              <a:ext cx="1008283" cy="979985"/>
              <a:chOff x="685800" y="2650210"/>
              <a:chExt cx="1008283" cy="979985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B</a:t>
                  </a: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4.2.2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49901" y="2234722"/>
              <a:ext cx="1008283" cy="979985"/>
              <a:chOff x="685800" y="2650210"/>
              <a:chExt cx="1008283" cy="979985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C</a:t>
                  </a: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4.2.3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29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36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16296" y="2234722"/>
              <a:ext cx="1008283" cy="979985"/>
              <a:chOff x="685800" y="2650210"/>
              <a:chExt cx="1008283" cy="979985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D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4.2.4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29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37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04184" y="2234722"/>
              <a:ext cx="1008283" cy="979985"/>
              <a:chOff x="685800" y="2650210"/>
              <a:chExt cx="1008283" cy="97998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E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4.2.5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37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61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916517" y="3649732"/>
              <a:ext cx="1008283" cy="979985"/>
              <a:chOff x="685800" y="2650210"/>
              <a:chExt cx="1008283" cy="979985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H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4.2.8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66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61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66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87908" y="4936612"/>
              <a:ext cx="1008283" cy="979985"/>
              <a:chOff x="685800" y="2650210"/>
              <a:chExt cx="1008283" cy="97998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F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4.2.6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41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41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51393" y="4936612"/>
              <a:ext cx="1008283" cy="979985"/>
              <a:chOff x="685800" y="2650210"/>
              <a:chExt cx="1008283" cy="97998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800" y="2650827"/>
                <a:ext cx="990600" cy="979368"/>
                <a:chOff x="1981200" y="1640305"/>
                <a:chExt cx="5029200" cy="423912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981200" y="1640305"/>
                  <a:ext cx="5029200" cy="423912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Activity G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812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334000" y="1640305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9812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3340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657600" y="4203031"/>
                  <a:ext cx="1676400" cy="16764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976831" y="2697253"/>
                <a:ext cx="451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4.2.7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5800" y="2650827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341292" y="2650210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7682" y="3244969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0600" y="3242278"/>
                <a:ext cx="36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DU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348204" y="3242278"/>
                <a:ext cx="34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LF</a:t>
                </a:r>
              </a:p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61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94325" y="4628139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8096" y="4636392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256133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11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30110" y="3256133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11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5020" y="3256133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11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7468" y="4642674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5690" y="5981669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2225" y="5996761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TF = 0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878301" y="4115990"/>
              <a:ext cx="1631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3" idx="3"/>
              <a:endCxn id="40" idx="1"/>
            </p:cNvCxnSpPr>
            <p:nvPr/>
          </p:nvCxnSpPr>
          <p:spPr>
            <a:xfrm>
              <a:off x="4678508" y="5426913"/>
              <a:ext cx="5728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0" idx="3"/>
            </p:cNvCxnSpPr>
            <p:nvPr/>
          </p:nvCxnSpPr>
          <p:spPr>
            <a:xfrm>
              <a:off x="6241993" y="5426913"/>
              <a:ext cx="4636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8" idx="3"/>
              <a:endCxn id="105" idx="1"/>
            </p:cNvCxnSpPr>
            <p:nvPr/>
          </p:nvCxnSpPr>
          <p:spPr>
            <a:xfrm flipV="1">
              <a:off x="3032072" y="2725023"/>
              <a:ext cx="217829" cy="14150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53" idx="1"/>
            </p:cNvCxnSpPr>
            <p:nvPr/>
          </p:nvCxnSpPr>
          <p:spPr>
            <a:xfrm rot="16200000" flipH="1">
              <a:off x="2756021" y="4495025"/>
              <a:ext cx="1321917" cy="54185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5" idx="3"/>
              <a:endCxn id="92" idx="1"/>
            </p:cNvCxnSpPr>
            <p:nvPr/>
          </p:nvCxnSpPr>
          <p:spPr>
            <a:xfrm>
              <a:off x="4240501" y="2725023"/>
              <a:ext cx="17579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2" idx="3"/>
              <a:endCxn id="79" idx="1"/>
            </p:cNvCxnSpPr>
            <p:nvPr/>
          </p:nvCxnSpPr>
          <p:spPr>
            <a:xfrm>
              <a:off x="5406896" y="2725023"/>
              <a:ext cx="1972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19633" y="4115990"/>
              <a:ext cx="196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79" idx="3"/>
            </p:cNvCxnSpPr>
            <p:nvPr/>
          </p:nvCxnSpPr>
          <p:spPr>
            <a:xfrm>
              <a:off x="6594784" y="2725023"/>
              <a:ext cx="120508" cy="1390967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05600" y="4115990"/>
              <a:ext cx="0" cy="13109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723233" y="5164421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FS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75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Free Float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cs typeface="Arial" pitchFamily="34" charset="0"/>
              </a:rPr>
              <a:t>The amount of time an activity can be delayed without delaying the ES of any activity that immediately follows it.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63901" y="2209800"/>
            <a:ext cx="7037099" cy="4192926"/>
            <a:chOff x="887701" y="2284074"/>
            <a:chExt cx="7037099" cy="4192926"/>
          </a:xfrm>
        </p:grpSpPr>
        <p:grpSp>
          <p:nvGrpSpPr>
            <p:cNvPr id="155" name="Group 154"/>
            <p:cNvGrpSpPr/>
            <p:nvPr/>
          </p:nvGrpSpPr>
          <p:grpSpPr>
            <a:xfrm>
              <a:off x="887701" y="2284074"/>
              <a:ext cx="7037099" cy="4192926"/>
              <a:chOff x="887701" y="2234722"/>
              <a:chExt cx="7037099" cy="419292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244588" y="3809913"/>
                <a:ext cx="3359588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algn="ctr" rt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F8F8F8"/>
                    </a:solidFill>
                    <a:latin typeface="Arial" charset="0"/>
                  </a:rPr>
                  <a:t>Activity H’s ES (61) – Activity E’s EF (50) = 11</a:t>
                </a:r>
              </a:p>
              <a:p>
                <a:pPr algn="ctr" rt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F8F8F8"/>
                    </a:solidFill>
                    <a:latin typeface="Arial" charset="0"/>
                  </a:rPr>
                  <a:t>Free Float for Activity E = 11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887701" y="364973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A</a:t>
                    </a: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" name="TextBox 2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4.2.1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041472" y="364973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B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4.2.2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249901" y="223472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C</a:t>
                    </a: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4.2.3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29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36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416296" y="223472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D</a:t>
                    </a: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4.2.4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29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48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5604184" y="223472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E</a:t>
                    </a: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4.2.5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48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6916517" y="364973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H</a:t>
                    </a: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4.2.8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66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66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3687908" y="493661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F</a:t>
                    </a: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98" name="TextBox 97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4.2.6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41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16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41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5251393" y="4936612"/>
                <a:ext cx="1008283" cy="979985"/>
                <a:chOff x="685800" y="2650210"/>
                <a:chExt cx="1008283" cy="979985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685800" y="2650827"/>
                  <a:ext cx="990600" cy="979368"/>
                  <a:chOff x="1981200" y="1640305"/>
                  <a:chExt cx="5029200" cy="423912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1981200" y="1640305"/>
                    <a:ext cx="5029200" cy="4239126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Activity G</a:t>
                    </a: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9812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5334000" y="1640305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19812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53340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57600" y="4203031"/>
                    <a:ext cx="1676400" cy="16764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12" name="TextBox 111"/>
                <p:cNvSpPr txBox="1"/>
                <p:nvPr/>
              </p:nvSpPr>
              <p:spPr>
                <a:xfrm>
                  <a:off x="976831" y="2697253"/>
                  <a:ext cx="451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4.2.7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85800" y="2650827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49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341292" y="2650210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87682" y="3244969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LS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49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90600" y="3242278"/>
                  <a:ext cx="361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DU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348204" y="3242278"/>
                  <a:ext cx="34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LF</a:t>
                  </a:r>
                </a:p>
                <a:p>
                  <a:pPr algn="ctr"/>
                  <a:r>
                    <a:rPr lang="en-US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61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094325" y="4628139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48096" y="4636392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05200" y="3256133"/>
                <a:ext cx="6735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11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 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630110" y="3256133"/>
                <a:ext cx="6735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11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 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755020" y="3256133"/>
                <a:ext cx="6735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11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11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167468" y="4642674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885690" y="5981669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452225" y="5996761"/>
                <a:ext cx="595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TF = 0</a:t>
                </a:r>
              </a:p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FF = 0</a:t>
                </a:r>
              </a:p>
            </p:txBody>
          </p:sp>
          <p:cxnSp>
            <p:nvCxnSpPr>
              <p:cNvPr id="424961" name="Straight Arrow Connector 424960"/>
              <p:cNvCxnSpPr/>
              <p:nvPr/>
            </p:nvCxnSpPr>
            <p:spPr>
              <a:xfrm>
                <a:off x="1878301" y="4115990"/>
                <a:ext cx="1631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970" name="Straight Arrow Connector 424969"/>
              <p:cNvCxnSpPr>
                <a:stCxn id="104" idx="3"/>
                <a:endCxn id="118" idx="1"/>
              </p:cNvCxnSpPr>
              <p:nvPr/>
            </p:nvCxnSpPr>
            <p:spPr>
              <a:xfrm>
                <a:off x="4678508" y="5426913"/>
                <a:ext cx="5728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972" name="Straight Arrow Connector 424971"/>
              <p:cNvCxnSpPr>
                <a:stCxn id="118" idx="3"/>
              </p:cNvCxnSpPr>
              <p:nvPr/>
            </p:nvCxnSpPr>
            <p:spPr>
              <a:xfrm>
                <a:off x="6241993" y="5426913"/>
                <a:ext cx="46360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974" name="Elbow Connector 424973"/>
              <p:cNvCxnSpPr>
                <a:stCxn id="34" idx="3"/>
                <a:endCxn id="48" idx="1"/>
              </p:cNvCxnSpPr>
              <p:nvPr/>
            </p:nvCxnSpPr>
            <p:spPr>
              <a:xfrm flipV="1">
                <a:off x="3032072" y="2725023"/>
                <a:ext cx="217829" cy="141501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990" name="Elbow Connector 424989"/>
              <p:cNvCxnSpPr>
                <a:endCxn id="104" idx="1"/>
              </p:cNvCxnSpPr>
              <p:nvPr/>
            </p:nvCxnSpPr>
            <p:spPr>
              <a:xfrm rot="16200000" flipH="1">
                <a:off x="2756021" y="4495025"/>
                <a:ext cx="1321917" cy="54185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48" idx="3"/>
                <a:endCxn id="62" idx="1"/>
              </p:cNvCxnSpPr>
              <p:nvPr/>
            </p:nvCxnSpPr>
            <p:spPr>
              <a:xfrm>
                <a:off x="4240501" y="2725023"/>
                <a:ext cx="175795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62" idx="3"/>
                <a:endCxn id="76" idx="1"/>
              </p:cNvCxnSpPr>
              <p:nvPr/>
            </p:nvCxnSpPr>
            <p:spPr>
              <a:xfrm>
                <a:off x="5406896" y="2725023"/>
                <a:ext cx="197288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719633" y="4115990"/>
                <a:ext cx="1968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Elbow Connector 148"/>
              <p:cNvCxnSpPr>
                <a:stCxn id="76" idx="3"/>
              </p:cNvCxnSpPr>
              <p:nvPr/>
            </p:nvCxnSpPr>
            <p:spPr>
              <a:xfrm>
                <a:off x="6594784" y="2725023"/>
                <a:ext cx="120508" cy="1390967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705600" y="4115990"/>
                <a:ext cx="0" cy="1310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/>
            <p:cNvSpPr txBox="1"/>
            <p:nvPr/>
          </p:nvSpPr>
          <p:spPr>
            <a:xfrm>
              <a:off x="4707803" y="5225299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FS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3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 Network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that is used to calculate the theoretical early and late start and finish dates for all project activities.</a:t>
            </a:r>
          </a:p>
          <a:p>
            <a:r>
              <a:rPr lang="en-US" dirty="0"/>
              <a:t>Four methods:</a:t>
            </a:r>
          </a:p>
          <a:p>
            <a:pPr lvl="1"/>
            <a:r>
              <a:rPr lang="en-US" dirty="0"/>
              <a:t>Critical Path Method (CPM)</a:t>
            </a:r>
          </a:p>
          <a:p>
            <a:pPr lvl="1"/>
            <a:r>
              <a:rPr lang="en-US" dirty="0"/>
              <a:t>Critical chain method</a:t>
            </a:r>
          </a:p>
          <a:p>
            <a:pPr lvl="1"/>
            <a:r>
              <a:rPr lang="en-US" dirty="0"/>
              <a:t>What-if scenario</a:t>
            </a:r>
          </a:p>
          <a:p>
            <a:pPr lvl="1"/>
            <a:r>
              <a:rPr lang="en-US" dirty="0"/>
              <a:t>Resource leveling</a:t>
            </a:r>
          </a:p>
          <a:p>
            <a:endParaRPr lang="en-US" dirty="0"/>
          </a:p>
          <a:p>
            <a:pPr marL="290513" indent="-285750">
              <a:buNone/>
            </a:pPr>
            <a:r>
              <a:rPr lang="en-US" b="1" dirty="0"/>
              <a:t>Example</a:t>
            </a:r>
            <a:r>
              <a:rPr lang="en-US" dirty="0"/>
              <a:t>: A marketing campaign schedule.</a:t>
            </a:r>
          </a:p>
          <a:p>
            <a:pPr marL="346075" indent="-341313"/>
            <a:r>
              <a:rPr lang="en-US" dirty="0"/>
              <a:t>Involves:</a:t>
            </a:r>
          </a:p>
          <a:p>
            <a:pPr marL="690563" lvl="2"/>
            <a:r>
              <a:rPr lang="en-US" dirty="0"/>
              <a:t>Using software to create request for proposals.</a:t>
            </a:r>
          </a:p>
          <a:p>
            <a:pPr marL="690563" lvl="2"/>
            <a:r>
              <a:rPr lang="en-US" dirty="0"/>
              <a:t>Launching campaign.</a:t>
            </a:r>
          </a:p>
          <a:p>
            <a:pPr marL="690563" lvl="2"/>
            <a:r>
              <a:rPr lang="en-US" dirty="0"/>
              <a:t>Estimating slack.</a:t>
            </a:r>
          </a:p>
          <a:p>
            <a:pPr marL="690563" lvl="2"/>
            <a:r>
              <a:rPr lang="en-US" dirty="0"/>
              <a:t>Adjusting activities.</a:t>
            </a:r>
          </a:p>
        </p:txBody>
      </p:sp>
    </p:spTree>
    <p:extLst>
      <p:ext uri="{BB962C8B-B14F-4D97-AF65-F5344CB8AC3E}">
        <p14:creationId xmlns:p14="http://schemas.microsoft.com/office/powerpoint/2010/main" val="272589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schedule network analysis method.</a:t>
            </a:r>
          </a:p>
          <a:p>
            <a:r>
              <a:rPr lang="en-US" dirty="0"/>
              <a:t>Calculates one early and late start and finish date for each activity.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3188" y="2306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5" y="2295246"/>
            <a:ext cx="8458200" cy="38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6548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-CompTIA" id="{14F04422-BAF0-0847-8182-CCC30E21D050}" vid="{083B29FB-BB07-8E41-9755-3C4A34B113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1846</Words>
  <Application>Microsoft Office PowerPoint</Application>
  <PresentationFormat>On-screen Show (4:3)</PresentationFormat>
  <Paragraphs>698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Myriad Pro</vt:lpstr>
      <vt:lpstr>Times New Roman</vt:lpstr>
      <vt:lpstr>Wingdings</vt:lpstr>
      <vt:lpstr>LO-CompTIA</vt:lpstr>
      <vt:lpstr>Developing the Project Schedule</vt:lpstr>
      <vt:lpstr>Project Schedules</vt:lpstr>
      <vt:lpstr>The Critical Path</vt:lpstr>
      <vt:lpstr>Float</vt:lpstr>
      <vt:lpstr>Standard Schedule Diagramming Notation</vt:lpstr>
      <vt:lpstr>Total Float</vt:lpstr>
      <vt:lpstr>Free Float</vt:lpstr>
      <vt:lpstr>Schedule Network Analysis</vt:lpstr>
      <vt:lpstr>The CPM</vt:lpstr>
      <vt:lpstr>The Critical Chain Method</vt:lpstr>
      <vt:lpstr>What-If Scenario Analysis</vt:lpstr>
      <vt:lpstr>Resource Leveling</vt:lpstr>
      <vt:lpstr>Schedule Formats</vt:lpstr>
      <vt:lpstr>Gantt Chart</vt:lpstr>
      <vt:lpstr>Milestone Chart</vt:lpstr>
      <vt:lpstr>Project Schedule Network Diagram with Dates</vt:lpstr>
      <vt:lpstr>PowerPoint Presentation</vt:lpstr>
      <vt:lpstr>Completed Project Schedule</vt:lpstr>
      <vt:lpstr>Critical Activities</vt:lpstr>
      <vt:lpstr>PowerPoint Presentation</vt:lpstr>
      <vt:lpstr>Completed Critical Path</vt:lpstr>
      <vt:lpstr>Schedule Compression</vt:lpstr>
      <vt:lpstr>Fast Tracking</vt:lpstr>
      <vt:lpstr>Crashing</vt:lpstr>
      <vt:lpstr>Crash Cost Plotting Methods</vt:lpstr>
      <vt:lpstr>Delaying</vt:lpstr>
      <vt:lpstr>Guidelines for Optimizing the Project Schedule</vt:lpstr>
      <vt:lpstr>PowerPoint Presentation</vt:lpstr>
      <vt:lpstr>Activity Scenario</vt:lpstr>
      <vt:lpstr>Calculated Crash Costs Per Week</vt:lpstr>
      <vt:lpstr>Completed Crash Plot</vt:lpstr>
      <vt:lpstr>Schedule Baseline</vt:lpstr>
      <vt:lpstr>Guidelines for Establishing a Schedule Baseline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136</cp:revision>
  <cp:lastPrinted>2017-03-06T23:08:52Z</cp:lastPrinted>
  <dcterms:created xsi:type="dcterms:W3CDTF">2016-08-01T18:03:00Z</dcterms:created>
  <dcterms:modified xsi:type="dcterms:W3CDTF">2018-06-15T20:25:19Z</dcterms:modified>
</cp:coreProperties>
</file>