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7" r:id="rId1"/>
  </p:sldMasterIdLst>
  <p:notesMasterIdLst>
    <p:notesMasterId r:id="rId26"/>
  </p:notesMasterIdLst>
  <p:handoutMasterIdLst>
    <p:handoutMasterId r:id="rId27"/>
  </p:handoutMasterIdLst>
  <p:sldIdLst>
    <p:sldId id="261" r:id="rId2"/>
    <p:sldId id="262" r:id="rId3"/>
    <p:sldId id="263" r:id="rId4"/>
    <p:sldId id="264" r:id="rId5"/>
    <p:sldId id="265" r:id="rId6"/>
    <p:sldId id="266" r:id="rId7"/>
    <p:sldId id="267" r:id="rId8"/>
    <p:sldId id="287" r:id="rId9"/>
    <p:sldId id="290" r:id="rId10"/>
    <p:sldId id="289" r:id="rId11"/>
    <p:sldId id="269" r:id="rId12"/>
    <p:sldId id="273" r:id="rId13"/>
    <p:sldId id="275" r:id="rId14"/>
    <p:sldId id="276" r:id="rId15"/>
    <p:sldId id="277" r:id="rId16"/>
    <p:sldId id="278" r:id="rId17"/>
    <p:sldId id="288" r:id="rId18"/>
    <p:sldId id="291" r:id="rId19"/>
    <p:sldId id="280" r:id="rId20"/>
    <p:sldId id="281" r:id="rId21"/>
    <p:sldId id="283" r:id="rId22"/>
    <p:sldId id="282" r:id="rId23"/>
    <p:sldId id="292" r:id="rId24"/>
    <p:sldId id="260"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C4C4"/>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93" autoAdjust="0"/>
    <p:restoredTop sz="96370" autoAdjust="0"/>
  </p:normalViewPr>
  <p:slideViewPr>
    <p:cSldViewPr>
      <p:cViewPr varScale="1">
        <p:scale>
          <a:sx n="87" d="100"/>
          <a:sy n="87" d="100"/>
        </p:scale>
        <p:origin x="1236" y="78"/>
      </p:cViewPr>
      <p:guideLst>
        <p:guide orient="horz" pos="4032"/>
        <p:guide pos="2880"/>
      </p:guideLst>
    </p:cSldViewPr>
  </p:slideViewPr>
  <p:notesTextViewPr>
    <p:cViewPr>
      <p:scale>
        <a:sx n="100" d="100"/>
        <a:sy n="100" d="100"/>
      </p:scale>
      <p:origin x="0" y="0"/>
    </p:cViewPr>
  </p:notesTextViewPr>
  <p:sorterViewPr>
    <p:cViewPr>
      <p:scale>
        <a:sx n="66" d="100"/>
        <a:sy n="66" d="100"/>
      </p:scale>
      <p:origin x="0" y="-17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F75AEF-6AF8-074D-A4DB-F71FD6F9C37D}" type="datetimeFigureOut">
              <a:rPr lang="en-US" smtClean="0"/>
              <a:t>6/15/2018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5D9A6D-5233-6641-90BA-8328590F05DD}" type="slidenum">
              <a:rPr lang="en-US" smtClean="0"/>
              <a:t>‹#›</a:t>
            </a:fld>
            <a:endParaRPr lang="en-US" dirty="0"/>
          </a:p>
        </p:txBody>
      </p:sp>
    </p:spTree>
    <p:extLst>
      <p:ext uri="{BB962C8B-B14F-4D97-AF65-F5344CB8AC3E}">
        <p14:creationId xmlns:p14="http://schemas.microsoft.com/office/powerpoint/2010/main" val="538546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AAE85D-3A3F-7B46-A18E-DF160D9D2CC7}" type="datetimeFigureOut">
              <a:rPr lang="en-US" smtClean="0"/>
              <a:t>6/15/2018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DDA35F-9E58-5D40-92C1-D8C7631003B0}" type="slidenum">
              <a:rPr lang="en-US" smtClean="0"/>
              <a:t>‹#›</a:t>
            </a:fld>
            <a:endParaRPr lang="en-US" dirty="0"/>
          </a:p>
        </p:txBody>
      </p:sp>
    </p:spTree>
    <p:extLst>
      <p:ext uri="{BB962C8B-B14F-4D97-AF65-F5344CB8AC3E}">
        <p14:creationId xmlns:p14="http://schemas.microsoft.com/office/powerpoint/2010/main" val="269031015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a16="http://schemas.microsoft.com/office/drawing/2014/main"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10" name="Slide Number Placeholder 5">
            <a:extLst>
              <a:ext uri="{FF2B5EF4-FFF2-40B4-BE49-F238E27FC236}">
                <a16:creationId xmlns:a16="http://schemas.microsoft.com/office/drawing/2014/main"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12" name="Picture 11" descr="CompTIA_logo.wmf">
            <a:extLst>
              <a:ext uri="{FF2B5EF4-FFF2-40B4-BE49-F238E27FC236}">
                <a16:creationId xmlns:a16="http://schemas.microsoft.com/office/drawing/2014/main"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a16="http://schemas.microsoft.com/office/drawing/2014/main"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13" name="Picture 12" descr="CompTIA_logo.wmf">
            <a:extLst>
              <a:ext uri="{FF2B5EF4-FFF2-40B4-BE49-F238E27FC236}">
                <a16:creationId xmlns:a16="http://schemas.microsoft.com/office/drawing/2014/main"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921186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9" name="Slide Number Placeholder 5">
            <a:extLst>
              <a:ext uri="{FF2B5EF4-FFF2-40B4-BE49-F238E27FC236}">
                <a16:creationId xmlns:a16="http://schemas.microsoft.com/office/drawing/2014/main"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10" name="Picture 9" descr="CompTIA_logo.wmf">
            <a:extLst>
              <a:ext uri="{FF2B5EF4-FFF2-40B4-BE49-F238E27FC236}">
                <a16:creationId xmlns:a16="http://schemas.microsoft.com/office/drawing/2014/main"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a16="http://schemas.microsoft.com/office/drawing/2014/main"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14" name="Picture 13" descr="CompTIA_logo.wmf">
            <a:extLst>
              <a:ext uri="{FF2B5EF4-FFF2-40B4-BE49-F238E27FC236}">
                <a16:creationId xmlns:a16="http://schemas.microsoft.com/office/drawing/2014/main"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43641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a16="http://schemas.microsoft.com/office/drawing/2014/main"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D1C24"/>
                </a:solidFill>
                <a:effectLst/>
                <a:uLnTx/>
                <a:uFillTx/>
                <a:latin typeface="Myriad Pro"/>
                <a:ea typeface="+mn-ea"/>
                <a:cs typeface="+mn-cs"/>
              </a:rPr>
              <a:t>Activity</a:t>
            </a:r>
          </a:p>
        </p:txBody>
      </p:sp>
      <p:sp>
        <p:nvSpPr>
          <p:cNvPr id="6" name="Slide Number Placeholder 5">
            <a:extLst>
              <a:ext uri="{FF2B5EF4-FFF2-40B4-BE49-F238E27FC236}">
                <a16:creationId xmlns:a16="http://schemas.microsoft.com/office/drawing/2014/main"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8" name="Slide Number Placeholder 5">
            <a:extLst>
              <a:ext uri="{FF2B5EF4-FFF2-40B4-BE49-F238E27FC236}">
                <a16:creationId xmlns:a16="http://schemas.microsoft.com/office/drawing/2014/main"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10" name="Picture 9" descr="CompTIA_logo.wmf">
            <a:extLst>
              <a:ext uri="{FF2B5EF4-FFF2-40B4-BE49-F238E27FC236}">
                <a16:creationId xmlns:a16="http://schemas.microsoft.com/office/drawing/2014/main"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a16="http://schemas.microsoft.com/office/drawing/2014/main"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a16="http://schemas.microsoft.com/office/drawing/2014/main"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a16="http://schemas.microsoft.com/office/drawing/2014/main"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D1C24"/>
                </a:solidFill>
                <a:effectLst/>
                <a:uLnTx/>
                <a:uFillTx/>
                <a:latin typeface="Myriad Pro"/>
                <a:ea typeface="+mn-ea"/>
                <a:cs typeface="+mn-cs"/>
              </a:rPr>
              <a:t>Activity</a:t>
            </a:r>
          </a:p>
        </p:txBody>
      </p:sp>
      <p:sp>
        <p:nvSpPr>
          <p:cNvPr id="15" name="Slide Number Placeholder 5">
            <a:extLst>
              <a:ext uri="{FF2B5EF4-FFF2-40B4-BE49-F238E27FC236}">
                <a16:creationId xmlns:a16="http://schemas.microsoft.com/office/drawing/2014/main"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16" name="Picture 15" descr="CompTIA_logo.wmf">
            <a:extLst>
              <a:ext uri="{FF2B5EF4-FFF2-40B4-BE49-F238E27FC236}">
                <a16:creationId xmlns:a16="http://schemas.microsoft.com/office/drawing/2014/main"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042823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a16="http://schemas.microsoft.com/office/drawing/2014/main"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5" name="Slide Number Placeholder 5">
            <a:extLst>
              <a:ext uri="{FF2B5EF4-FFF2-40B4-BE49-F238E27FC236}">
                <a16:creationId xmlns:a16="http://schemas.microsoft.com/office/drawing/2014/main"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6" name="Picture 5" descr="CompTIA_logo.wmf">
            <a:extLst>
              <a:ext uri="{FF2B5EF4-FFF2-40B4-BE49-F238E27FC236}">
                <a16:creationId xmlns:a16="http://schemas.microsoft.com/office/drawing/2014/main"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8" name="Picture 7" descr="CompTIA_logo.wmf">
            <a:extLst>
              <a:ext uri="{FF2B5EF4-FFF2-40B4-BE49-F238E27FC236}">
                <a16:creationId xmlns:a16="http://schemas.microsoft.com/office/drawing/2014/main"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168376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a16="http://schemas.microsoft.com/office/drawing/2014/main"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a16="http://schemas.microsoft.com/office/drawing/2014/main" id="{50A4E754-7F02-4770-8121-961E43A23B05}"/>
              </a:ext>
            </a:extLst>
          </p:cNvPr>
          <p:cNvSpPr txBox="1"/>
          <p:nvPr/>
        </p:nvSpPr>
        <p:spPr>
          <a:xfrm>
            <a:off x="341925" y="291741"/>
            <a:ext cx="7883768"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D1C24"/>
                </a:solidFill>
                <a:effectLst/>
                <a:uLnTx/>
                <a:uFillTx/>
                <a:latin typeface="Myriad Pro"/>
                <a:ea typeface="+mn-ea"/>
                <a:cs typeface="+mn-cs"/>
              </a:rPr>
              <a:t>Reflective Questions</a:t>
            </a:r>
          </a:p>
        </p:txBody>
      </p:sp>
      <p:sp>
        <p:nvSpPr>
          <p:cNvPr id="6" name="Slide Number Placeholder 5">
            <a:extLst>
              <a:ext uri="{FF2B5EF4-FFF2-40B4-BE49-F238E27FC236}">
                <a16:creationId xmlns:a16="http://schemas.microsoft.com/office/drawing/2014/main"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8" name="Picture 7" descr="CompTIA_logo.wmf">
            <a:extLst>
              <a:ext uri="{FF2B5EF4-FFF2-40B4-BE49-F238E27FC236}">
                <a16:creationId xmlns:a16="http://schemas.microsoft.com/office/drawing/2014/main"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a16="http://schemas.microsoft.com/office/drawing/2014/main"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10" name="Picture 9">
            <a:extLst>
              <a:ext uri="{FF2B5EF4-FFF2-40B4-BE49-F238E27FC236}">
                <a16:creationId xmlns:a16="http://schemas.microsoft.com/office/drawing/2014/main"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a16="http://schemas.microsoft.com/office/drawing/2014/main"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D1C24"/>
                </a:solidFill>
                <a:effectLst/>
                <a:uLnTx/>
                <a:uFillTx/>
                <a:latin typeface="Myriad Pro"/>
                <a:ea typeface="+mn-ea"/>
                <a:cs typeface="+mn-cs"/>
              </a:rPr>
              <a:t>Reflective Questions</a:t>
            </a:r>
          </a:p>
        </p:txBody>
      </p:sp>
      <p:sp>
        <p:nvSpPr>
          <p:cNvPr id="12" name="Slide Number Placeholder 5">
            <a:extLst>
              <a:ext uri="{FF2B5EF4-FFF2-40B4-BE49-F238E27FC236}">
                <a16:creationId xmlns:a16="http://schemas.microsoft.com/office/drawing/2014/main"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13" name="Picture 12" descr="CompTIA_logo.wmf">
            <a:extLst>
              <a:ext uri="{FF2B5EF4-FFF2-40B4-BE49-F238E27FC236}">
                <a16:creationId xmlns:a16="http://schemas.microsoft.com/office/drawing/2014/main"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633680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3398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sp>
        <p:nvSpPr>
          <p:cNvPr id="5" name="Slide Number Placeholder 5">
            <a:extLst>
              <a:ext uri="{FF2B5EF4-FFF2-40B4-BE49-F238E27FC236}">
                <a16:creationId xmlns:a16="http://schemas.microsoft.com/office/drawing/2014/main"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6" name="Picture 5" descr="CompTIA_logo.wmf">
            <a:extLst>
              <a:ext uri="{FF2B5EF4-FFF2-40B4-BE49-F238E27FC236}">
                <a16:creationId xmlns:a16="http://schemas.microsoft.com/office/drawing/2014/main"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8" name="Picture 7" descr="CompTIA_logo.wmf">
            <a:extLst>
              <a:ext uri="{FF2B5EF4-FFF2-40B4-BE49-F238E27FC236}">
                <a16:creationId xmlns:a16="http://schemas.microsoft.com/office/drawing/2014/main"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644934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7" name="Picture 6" descr="CompTIA_logo.wmf">
            <a:extLst>
              <a:ext uri="{FF2B5EF4-FFF2-40B4-BE49-F238E27FC236}">
                <a16:creationId xmlns:a16="http://schemas.microsoft.com/office/drawing/2014/main"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9" name="Picture 8" descr="CompTIA_logo.wmf">
            <a:extLst>
              <a:ext uri="{FF2B5EF4-FFF2-40B4-BE49-F238E27FC236}">
                <a16:creationId xmlns:a16="http://schemas.microsoft.com/office/drawing/2014/main"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228665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a16="http://schemas.microsoft.com/office/drawing/2014/main"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sp>
        <p:nvSpPr>
          <p:cNvPr id="8" name="Slide Number Placeholder 5">
            <a:extLst>
              <a:ext uri="{FF2B5EF4-FFF2-40B4-BE49-F238E27FC236}">
                <a16:creationId xmlns:a16="http://schemas.microsoft.com/office/drawing/2014/main"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9" name="Picture 8" descr="CompTIA_logo.wmf">
            <a:extLst>
              <a:ext uri="{FF2B5EF4-FFF2-40B4-BE49-F238E27FC236}">
                <a16:creationId xmlns:a16="http://schemas.microsoft.com/office/drawing/2014/main"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a16="http://schemas.microsoft.com/office/drawing/2014/main"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11" name="Picture 10" descr="CompTIA_logo.wmf">
            <a:extLst>
              <a:ext uri="{FF2B5EF4-FFF2-40B4-BE49-F238E27FC236}">
                <a16:creationId xmlns:a16="http://schemas.microsoft.com/office/drawing/2014/main"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7459937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7" name="Picture 6" descr="CompTIA_logo.wmf">
            <a:extLst>
              <a:ext uri="{FF2B5EF4-FFF2-40B4-BE49-F238E27FC236}">
                <a16:creationId xmlns:a16="http://schemas.microsoft.com/office/drawing/2014/main"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9" name="Picture 8" descr="CompTIA_logo.wmf">
            <a:extLst>
              <a:ext uri="{FF2B5EF4-FFF2-40B4-BE49-F238E27FC236}">
                <a16:creationId xmlns:a16="http://schemas.microsoft.com/office/drawing/2014/main"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3098346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7" name="Picture 6" descr="CompTIA_logo.wmf">
            <a:extLst>
              <a:ext uri="{FF2B5EF4-FFF2-40B4-BE49-F238E27FC236}">
                <a16:creationId xmlns:a16="http://schemas.microsoft.com/office/drawing/2014/main"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9" name="Picture 8" descr="CompTIA_logo.wmf">
            <a:extLst>
              <a:ext uri="{FF2B5EF4-FFF2-40B4-BE49-F238E27FC236}">
                <a16:creationId xmlns:a16="http://schemas.microsoft.com/office/drawing/2014/main"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01450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13" name="Slide Number Placeholder 5">
            <a:extLst>
              <a:ext uri="{FF2B5EF4-FFF2-40B4-BE49-F238E27FC236}">
                <a16:creationId xmlns:a16="http://schemas.microsoft.com/office/drawing/2014/main"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14" name="Picture 13" descr="CompTIA_logo.wmf">
            <a:extLst>
              <a:ext uri="{FF2B5EF4-FFF2-40B4-BE49-F238E27FC236}">
                <a16:creationId xmlns:a16="http://schemas.microsoft.com/office/drawing/2014/main"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9" name="Picture 8" descr="CompTIA_logo.wmf">
            <a:extLst>
              <a:ext uri="{FF2B5EF4-FFF2-40B4-BE49-F238E27FC236}">
                <a16:creationId xmlns:a16="http://schemas.microsoft.com/office/drawing/2014/main"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1173777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sp>
        <p:nvSpPr>
          <p:cNvPr id="5" name="Slide Number Placeholder 5">
            <a:extLst>
              <a:ext uri="{FF2B5EF4-FFF2-40B4-BE49-F238E27FC236}">
                <a16:creationId xmlns:a16="http://schemas.microsoft.com/office/drawing/2014/main"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6" name="Picture 5" descr="CompTIA_logo.wmf">
            <a:extLst>
              <a:ext uri="{FF2B5EF4-FFF2-40B4-BE49-F238E27FC236}">
                <a16:creationId xmlns:a16="http://schemas.microsoft.com/office/drawing/2014/main"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8" name="Picture 7" descr="CompTIA_logo.wmf">
            <a:extLst>
              <a:ext uri="{FF2B5EF4-FFF2-40B4-BE49-F238E27FC236}">
                <a16:creationId xmlns:a16="http://schemas.microsoft.com/office/drawing/2014/main"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0028562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sp>
        <p:nvSpPr>
          <p:cNvPr id="5" name="Slide Number Placeholder 5">
            <a:extLst>
              <a:ext uri="{FF2B5EF4-FFF2-40B4-BE49-F238E27FC236}">
                <a16:creationId xmlns:a16="http://schemas.microsoft.com/office/drawing/2014/main"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6" name="Picture 5" descr="CompTIA_logo.wmf">
            <a:extLst>
              <a:ext uri="{FF2B5EF4-FFF2-40B4-BE49-F238E27FC236}">
                <a16:creationId xmlns:a16="http://schemas.microsoft.com/office/drawing/2014/main"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8" name="Picture 7" descr="CompTIA_logo.wmf">
            <a:extLst>
              <a:ext uri="{FF2B5EF4-FFF2-40B4-BE49-F238E27FC236}">
                <a16:creationId xmlns:a16="http://schemas.microsoft.com/office/drawing/2014/main"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4776762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13"/>
            <a:ext cx="6853238" cy="609600"/>
          </a:xfrm>
        </p:spPr>
        <p:txBody>
          <a:bodyPr/>
          <a:lstStyle/>
          <a:p>
            <a:r>
              <a:rPr lang="en-US"/>
              <a:t>Click to edit Master title style</a:t>
            </a:r>
          </a:p>
        </p:txBody>
      </p:sp>
      <p:sp>
        <p:nvSpPr>
          <p:cNvPr id="3" name="Table Placeholder 2"/>
          <p:cNvSpPr>
            <a:spLocks noGrp="1"/>
          </p:cNvSpPr>
          <p:nvPr>
            <p:ph type="tbl" idx="1"/>
          </p:nvPr>
        </p:nvSpPr>
        <p:spPr>
          <a:xfrm>
            <a:off x="457200" y="1060450"/>
            <a:ext cx="8229600" cy="5340350"/>
          </a:xfrm>
        </p:spPr>
        <p:txBody>
          <a:bodyPr/>
          <a:lstStyle/>
          <a:p>
            <a:endParaRPr lang="en-US" dirty="0"/>
          </a:p>
        </p:txBody>
      </p:sp>
    </p:spTree>
    <p:extLst>
      <p:ext uri="{BB962C8B-B14F-4D97-AF65-F5344CB8AC3E}">
        <p14:creationId xmlns:p14="http://schemas.microsoft.com/office/powerpoint/2010/main" val="286567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a16="http://schemas.microsoft.com/office/drawing/2014/main"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Round Diagonal Corner Rectangle 5">
            <a:extLst>
              <a:ext uri="{FF2B5EF4-FFF2-40B4-BE49-F238E27FC236}">
                <a16:creationId xmlns:a16="http://schemas.microsoft.com/office/drawing/2014/main"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0" name="Title 1">
            <a:extLst>
              <a:ext uri="{FF2B5EF4-FFF2-40B4-BE49-F238E27FC236}">
                <a16:creationId xmlns:a16="http://schemas.microsoft.com/office/drawing/2014/main"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a16="http://schemas.microsoft.com/office/drawing/2014/main"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a16="http://schemas.microsoft.com/office/drawing/2014/main"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2766855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7" name="Slide Number Placeholder 5">
            <a:extLst>
              <a:ext uri="{FF2B5EF4-FFF2-40B4-BE49-F238E27FC236}">
                <a16:creationId xmlns:a16="http://schemas.microsoft.com/office/drawing/2014/main"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8" name="Picture 7" descr="CompTIA_logo.wmf">
            <a:extLst>
              <a:ext uri="{FF2B5EF4-FFF2-40B4-BE49-F238E27FC236}">
                <a16:creationId xmlns:a16="http://schemas.microsoft.com/office/drawing/2014/main"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a16="http://schemas.microsoft.com/office/drawing/2014/main"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a16="http://schemas.microsoft.com/office/drawing/2014/main"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13" name="Picture 12" descr="CompTIA_logo.wmf">
            <a:extLst>
              <a:ext uri="{FF2B5EF4-FFF2-40B4-BE49-F238E27FC236}">
                <a16:creationId xmlns:a16="http://schemas.microsoft.com/office/drawing/2014/main"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289613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7" name="Slide Number Placeholder 5">
            <a:extLst>
              <a:ext uri="{FF2B5EF4-FFF2-40B4-BE49-F238E27FC236}">
                <a16:creationId xmlns:a16="http://schemas.microsoft.com/office/drawing/2014/main"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8" name="Picture 7" descr="CompTIA_logo.wmf">
            <a:extLst>
              <a:ext uri="{FF2B5EF4-FFF2-40B4-BE49-F238E27FC236}">
                <a16:creationId xmlns:a16="http://schemas.microsoft.com/office/drawing/2014/main"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12" name="Picture 11" descr="CompTIA_logo.wmf">
            <a:extLst>
              <a:ext uri="{FF2B5EF4-FFF2-40B4-BE49-F238E27FC236}">
                <a16:creationId xmlns:a16="http://schemas.microsoft.com/office/drawing/2014/main"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022760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id="{C97CB2FE-FA07-47EC-B391-E0375C675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a16="http://schemas.microsoft.com/office/drawing/2014/main"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11" name="Slide Number Placeholder 5">
            <a:extLst>
              <a:ext uri="{FF2B5EF4-FFF2-40B4-BE49-F238E27FC236}">
                <a16:creationId xmlns:a16="http://schemas.microsoft.com/office/drawing/2014/main"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12" name="Picture 11" descr="CompTIA_logo.wmf">
            <a:extLst>
              <a:ext uri="{FF2B5EF4-FFF2-40B4-BE49-F238E27FC236}">
                <a16:creationId xmlns:a16="http://schemas.microsoft.com/office/drawing/2014/main"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a16="http://schemas.microsoft.com/office/drawing/2014/main" id="{DB3E63F8-33D9-BE4A-A84B-93A628628D2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16" name="Picture 15" descr="CompTIA_logo.wmf">
            <a:extLst>
              <a:ext uri="{FF2B5EF4-FFF2-40B4-BE49-F238E27FC236}">
                <a16:creationId xmlns:a16="http://schemas.microsoft.com/office/drawing/2014/main"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158775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id="{C97CB2FE-FA07-47EC-B391-E0375C675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a16="http://schemas.microsoft.com/office/drawing/2014/main"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a16="http://schemas.microsoft.com/office/drawing/2014/main"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14" name="Slide Number Placeholder 5">
            <a:extLst>
              <a:ext uri="{FF2B5EF4-FFF2-40B4-BE49-F238E27FC236}">
                <a16:creationId xmlns:a16="http://schemas.microsoft.com/office/drawing/2014/main"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15" name="Picture 14" descr="CompTIA_logo.wmf">
            <a:extLst>
              <a:ext uri="{FF2B5EF4-FFF2-40B4-BE49-F238E27FC236}">
                <a16:creationId xmlns:a16="http://schemas.microsoft.com/office/drawing/2014/main"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a16="http://schemas.microsoft.com/office/drawing/2014/main" id="{9D5CEE60-2C88-9E49-B28B-58454BEF351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a16="http://schemas.microsoft.com/office/drawing/2014/main"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19" name="Picture 18" descr="CompTIA_logo.wmf">
            <a:extLst>
              <a:ext uri="{FF2B5EF4-FFF2-40B4-BE49-F238E27FC236}">
                <a16:creationId xmlns:a16="http://schemas.microsoft.com/office/drawing/2014/main"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512373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9" name="Slide Number Placeholder 5">
            <a:extLst>
              <a:ext uri="{FF2B5EF4-FFF2-40B4-BE49-F238E27FC236}">
                <a16:creationId xmlns:a16="http://schemas.microsoft.com/office/drawing/2014/main"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10" name="Picture 9" descr="CompTIA_logo.wmf">
            <a:extLst>
              <a:ext uri="{FF2B5EF4-FFF2-40B4-BE49-F238E27FC236}">
                <a16:creationId xmlns:a16="http://schemas.microsoft.com/office/drawing/2014/main"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a16="http://schemas.microsoft.com/office/drawing/2014/main"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14" name="Picture 13" descr="CompTIA_logo.wmf">
            <a:extLst>
              <a:ext uri="{FF2B5EF4-FFF2-40B4-BE49-F238E27FC236}">
                <a16:creationId xmlns:a16="http://schemas.microsoft.com/office/drawing/2014/main"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273621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a16="http://schemas.microsoft.com/office/drawing/2014/main"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D1C24"/>
                </a:solidFill>
                <a:effectLst/>
                <a:uLnTx/>
                <a:uFillTx/>
                <a:latin typeface="Myriad Pro"/>
                <a:ea typeface="+mn-ea"/>
                <a:cs typeface="+mn-cs"/>
              </a:rPr>
              <a:t>Activity</a:t>
            </a:r>
          </a:p>
        </p:txBody>
      </p:sp>
      <p:sp>
        <p:nvSpPr>
          <p:cNvPr id="6" name="Slide Number Placeholder 5">
            <a:extLst>
              <a:ext uri="{FF2B5EF4-FFF2-40B4-BE49-F238E27FC236}">
                <a16:creationId xmlns:a16="http://schemas.microsoft.com/office/drawing/2014/main"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9" name="Slide Number Placeholder 5">
            <a:extLst>
              <a:ext uri="{FF2B5EF4-FFF2-40B4-BE49-F238E27FC236}">
                <a16:creationId xmlns:a16="http://schemas.microsoft.com/office/drawing/2014/main"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12" name="Picture 11" descr="CompTIA_logo.wmf">
            <a:extLst>
              <a:ext uri="{FF2B5EF4-FFF2-40B4-BE49-F238E27FC236}">
                <a16:creationId xmlns:a16="http://schemas.microsoft.com/office/drawing/2014/main"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a16="http://schemas.microsoft.com/office/drawing/2014/main"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a16="http://schemas.microsoft.com/office/drawing/2014/main"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a16="http://schemas.microsoft.com/office/drawing/2014/main"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D1C24"/>
                </a:solidFill>
                <a:effectLst/>
                <a:uLnTx/>
                <a:uFillTx/>
                <a:latin typeface="Myriad Pro"/>
                <a:ea typeface="+mn-ea"/>
                <a:cs typeface="+mn-cs"/>
              </a:rPr>
              <a:t>Activity</a:t>
            </a:r>
          </a:p>
        </p:txBody>
      </p:sp>
      <p:sp>
        <p:nvSpPr>
          <p:cNvPr id="16" name="Slide Number Placeholder 5">
            <a:extLst>
              <a:ext uri="{FF2B5EF4-FFF2-40B4-BE49-F238E27FC236}">
                <a16:creationId xmlns:a16="http://schemas.microsoft.com/office/drawing/2014/main"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17" name="Picture 16" descr="CompTIA_logo.wmf">
            <a:extLst>
              <a:ext uri="{FF2B5EF4-FFF2-40B4-BE49-F238E27FC236}">
                <a16:creationId xmlns:a16="http://schemas.microsoft.com/office/drawing/2014/main"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199099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4022326"/>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3" r:id="rId16"/>
    <p:sldLayoutId id="2147483834" r:id="rId17"/>
    <p:sldLayoutId id="2147483835" r:id="rId18"/>
    <p:sldLayoutId id="2147483836" r:id="rId19"/>
    <p:sldLayoutId id="2147483837" r:id="rId20"/>
    <p:sldLayoutId id="2147483838" r:id="rId21"/>
    <p:sldLayoutId id="2147483839" r:id="rId22"/>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Planning Project Costs</a:t>
            </a:r>
          </a:p>
        </p:txBody>
      </p:sp>
      <p:sp>
        <p:nvSpPr>
          <p:cNvPr id="2" name="Slide Number Placeholder 1"/>
          <p:cNvSpPr>
            <a:spLocks noGrp="1"/>
          </p:cNvSpPr>
          <p:nvPr>
            <p:ph type="sldNum" sz="quarter" idx="4"/>
          </p:nvPr>
        </p:nvSpPr>
        <p:spPr/>
        <p:txBody>
          <a:bodyPr/>
          <a:lstStyle/>
          <a:p>
            <a:fld id="{A8160BDD-7155-D744-B749-9730458604AD}" type="slidenum">
              <a:rPr lang="en-US" smtClean="0"/>
              <a:pPr/>
              <a:t>1</a:t>
            </a:fld>
            <a:endParaRPr lang="en-US" dirty="0"/>
          </a:p>
        </p:txBody>
      </p:sp>
      <p:sp>
        <p:nvSpPr>
          <p:cNvPr id="3" name="Content Placeholder 2"/>
          <p:cNvSpPr>
            <a:spLocks noGrp="1"/>
          </p:cNvSpPr>
          <p:nvPr>
            <p:ph idx="1"/>
          </p:nvPr>
        </p:nvSpPr>
        <p:spPr/>
        <p:txBody>
          <a:bodyPr/>
          <a:lstStyle/>
          <a:p>
            <a:r>
              <a:rPr lang="en-US" dirty="0"/>
              <a:t>Estimate Project Costs</a:t>
            </a:r>
          </a:p>
          <a:p>
            <a:r>
              <a:rPr lang="en-US" dirty="0"/>
              <a:t>Estimate the Cost Baseline</a:t>
            </a:r>
          </a:p>
          <a:p>
            <a:r>
              <a:rPr lang="en-US" dirty="0"/>
              <a:t>Reconcile Funding and Costs</a:t>
            </a:r>
          </a:p>
        </p:txBody>
      </p:sp>
    </p:spTree>
    <p:extLst>
      <p:ext uri="{BB962C8B-B14F-4D97-AF65-F5344CB8AC3E}">
        <p14:creationId xmlns:p14="http://schemas.microsoft.com/office/powerpoint/2010/main" val="3569839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Completed Cost Estimates</a:t>
            </a:r>
          </a:p>
        </p:txBody>
      </p:sp>
      <p:sp>
        <p:nvSpPr>
          <p:cNvPr id="2" name="Slide Number Placeholder 1"/>
          <p:cNvSpPr>
            <a:spLocks noGrp="1"/>
          </p:cNvSpPr>
          <p:nvPr>
            <p:ph type="sldNum" sz="quarter" idx="4"/>
          </p:nvPr>
        </p:nvSpPr>
        <p:spPr/>
        <p:txBody>
          <a:bodyPr/>
          <a:lstStyle/>
          <a:p>
            <a:fld id="{A8160BDD-7155-D744-B749-9730458604AD}" type="slidenum">
              <a:rPr lang="en-US" smtClean="0"/>
              <a:pPr/>
              <a:t>10</a:t>
            </a:fld>
            <a:endParaRPr lang="en-US" dirty="0"/>
          </a:p>
        </p:txBody>
      </p:sp>
      <p:pic>
        <p:nvPicPr>
          <p:cNvPr id="11" name="Content Placeholder 10">
            <a:extLst>
              <a:ext uri="{FF2B5EF4-FFF2-40B4-BE49-F238E27FC236}">
                <a16:creationId xmlns:a16="http://schemas.microsoft.com/office/drawing/2014/main" id="{14A9929B-8181-4A2F-AC49-D8D65FE947D2}"/>
              </a:ext>
            </a:extLst>
          </p:cNvPr>
          <p:cNvPicPr>
            <a:picLocks noGrp="1" noChangeAspect="1"/>
          </p:cNvPicPr>
          <p:nvPr>
            <p:ph idx="1"/>
          </p:nvPr>
        </p:nvPicPr>
        <p:blipFill>
          <a:blip r:embed="rId2"/>
          <a:stretch>
            <a:fillRect/>
          </a:stretch>
        </p:blipFill>
        <p:spPr>
          <a:xfrm>
            <a:off x="7472190" y="5649365"/>
            <a:ext cx="1236041" cy="771633"/>
          </a:xfrm>
        </p:spPr>
      </p:pic>
      <p:pic>
        <p:nvPicPr>
          <p:cNvPr id="13" name="Picture 12" descr="A screenshot of a cell phone&#10;&#10;Description generated with very high confidence">
            <a:extLst>
              <a:ext uri="{FF2B5EF4-FFF2-40B4-BE49-F238E27FC236}">
                <a16:creationId xmlns:a16="http://schemas.microsoft.com/office/drawing/2014/main" id="{B699CA67-D49A-4435-A9DF-2DD5091D81AC}"/>
              </a:ext>
            </a:extLst>
          </p:cNvPr>
          <p:cNvPicPr>
            <a:picLocks noChangeAspect="1"/>
          </p:cNvPicPr>
          <p:nvPr/>
        </p:nvPicPr>
        <p:blipFill>
          <a:blip r:embed="rId3"/>
          <a:stretch>
            <a:fillRect/>
          </a:stretch>
        </p:blipFill>
        <p:spPr>
          <a:xfrm>
            <a:off x="554137" y="891699"/>
            <a:ext cx="6913463" cy="5204301"/>
          </a:xfrm>
          <a:prstGeom prst="rect">
            <a:avLst/>
          </a:prstGeom>
        </p:spPr>
      </p:pic>
    </p:spTree>
    <p:extLst>
      <p:ext uri="{BB962C8B-B14F-4D97-AF65-F5344CB8AC3E}">
        <p14:creationId xmlns:p14="http://schemas.microsoft.com/office/powerpoint/2010/main" val="145449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altLang="en-US" dirty="0"/>
              <a:t>Cost Baselines</a:t>
            </a:r>
          </a:p>
        </p:txBody>
      </p:sp>
      <p:sp>
        <p:nvSpPr>
          <p:cNvPr id="3" name="Slide Number Placeholder 2"/>
          <p:cNvSpPr>
            <a:spLocks noGrp="1"/>
          </p:cNvSpPr>
          <p:nvPr>
            <p:ph type="sldNum" sz="quarter" idx="4"/>
          </p:nvPr>
        </p:nvSpPr>
        <p:spPr/>
        <p:txBody>
          <a:bodyPr/>
          <a:lstStyle/>
          <a:p>
            <a:fld id="{A8160BDD-7155-D744-B749-9730458604AD}" type="slidenum">
              <a:rPr lang="en-US" smtClean="0"/>
              <a:pPr/>
              <a:t>11</a:t>
            </a:fld>
            <a:endParaRPr lang="en-US" dirty="0"/>
          </a:p>
        </p:txBody>
      </p:sp>
      <p:sp>
        <p:nvSpPr>
          <p:cNvPr id="2" name="Content Placeholder 1"/>
          <p:cNvSpPr>
            <a:spLocks noGrp="1"/>
          </p:cNvSpPr>
          <p:nvPr>
            <p:ph idx="1"/>
          </p:nvPr>
        </p:nvSpPr>
        <p:spPr/>
        <p:txBody>
          <a:bodyPr/>
          <a:lstStyle/>
          <a:p>
            <a:r>
              <a:rPr lang="en-US" dirty="0"/>
              <a:t>A time-phased budget that monitors and measures cost performance throughout the project life cycle. </a:t>
            </a:r>
          </a:p>
          <a:p>
            <a:r>
              <a:rPr lang="en-US" dirty="0"/>
              <a:t>Developed by adding the estimated costs of project components by period.</a:t>
            </a:r>
          </a:p>
        </p:txBody>
      </p:sp>
      <p:sp>
        <p:nvSpPr>
          <p:cNvPr id="540678" name="Text Box 6"/>
          <p:cNvSpPr txBox="1">
            <a:spLocks noChangeArrowheads="1"/>
          </p:cNvSpPr>
          <p:nvPr/>
        </p:nvSpPr>
        <p:spPr bwMode="auto">
          <a:xfrm>
            <a:off x="2743200" y="5722938"/>
            <a:ext cx="3898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FF9900"/>
              </a:buClr>
            </a:pPr>
            <a:r>
              <a:rPr lang="en-US" altLang="en-US" sz="1400" dirty="0"/>
              <a:t>A generic cost baseline shown as an S-curve</a:t>
            </a:r>
          </a:p>
        </p:txBody>
      </p:sp>
      <p:pic>
        <p:nvPicPr>
          <p:cNvPr id="540679" name="Picture 7" descr="g085062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743200"/>
            <a:ext cx="7696200" cy="297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157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en-US" altLang="en-US" dirty="0"/>
              <a:t>Cost Aggregation</a:t>
            </a:r>
          </a:p>
        </p:txBody>
      </p:sp>
      <p:sp>
        <p:nvSpPr>
          <p:cNvPr id="3" name="Slide Number Placeholder 2"/>
          <p:cNvSpPr>
            <a:spLocks noGrp="1"/>
          </p:cNvSpPr>
          <p:nvPr>
            <p:ph type="sldNum" sz="quarter" idx="4"/>
          </p:nvPr>
        </p:nvSpPr>
        <p:spPr/>
        <p:txBody>
          <a:bodyPr/>
          <a:lstStyle/>
          <a:p>
            <a:fld id="{A8160BDD-7155-D744-B749-9730458604AD}" type="slidenum">
              <a:rPr lang="en-US" smtClean="0"/>
              <a:pPr/>
              <a:t>12</a:t>
            </a:fld>
            <a:endParaRPr lang="en-US" dirty="0"/>
          </a:p>
        </p:txBody>
      </p:sp>
      <p:sp>
        <p:nvSpPr>
          <p:cNvPr id="2" name="Content Placeholder 1"/>
          <p:cNvSpPr>
            <a:spLocks noGrp="1"/>
          </p:cNvSpPr>
          <p:nvPr>
            <p:ph idx="1"/>
          </p:nvPr>
        </p:nvSpPr>
        <p:spPr/>
        <p:txBody>
          <a:bodyPr/>
          <a:lstStyle/>
          <a:p>
            <a:r>
              <a:rPr lang="en-US" dirty="0"/>
              <a:t>A technique used to calculate the cost of a whole component by finding the aggregate of the cost of the constituent parts of the whole component.</a:t>
            </a:r>
          </a:p>
          <a:p>
            <a:r>
              <a:rPr lang="en-US" dirty="0"/>
              <a:t>Activity costs are combined into work package costs, which are then aggregated up the WBS until a single project cost is produced.</a:t>
            </a:r>
          </a:p>
          <a:p>
            <a:r>
              <a:rPr lang="en-US" dirty="0"/>
              <a:t>Aggregate the cost of all project components to determine the total cost of the project.</a:t>
            </a:r>
          </a:p>
        </p:txBody>
      </p:sp>
    </p:spTree>
    <p:extLst>
      <p:ext uri="{BB962C8B-B14F-4D97-AF65-F5344CB8AC3E}">
        <p14:creationId xmlns:p14="http://schemas.microsoft.com/office/powerpoint/2010/main" val="2427546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altLang="en-US" dirty="0"/>
              <a:t>Contingency Allowances</a:t>
            </a:r>
          </a:p>
        </p:txBody>
      </p:sp>
      <p:sp>
        <p:nvSpPr>
          <p:cNvPr id="3" name="Slide Number Placeholder 2"/>
          <p:cNvSpPr>
            <a:spLocks noGrp="1"/>
          </p:cNvSpPr>
          <p:nvPr>
            <p:ph type="sldNum" sz="quarter" idx="4"/>
          </p:nvPr>
        </p:nvSpPr>
        <p:spPr/>
        <p:txBody>
          <a:bodyPr/>
          <a:lstStyle/>
          <a:p>
            <a:fld id="{A8160BDD-7155-D744-B749-9730458604AD}" type="slidenum">
              <a:rPr lang="en-US" smtClean="0"/>
              <a:pPr/>
              <a:t>13</a:t>
            </a:fld>
            <a:endParaRPr lang="en-US" dirty="0"/>
          </a:p>
        </p:txBody>
      </p:sp>
      <p:sp>
        <p:nvSpPr>
          <p:cNvPr id="2" name="Content Placeholder 1"/>
          <p:cNvSpPr>
            <a:spLocks noGrp="1"/>
          </p:cNvSpPr>
          <p:nvPr>
            <p:ph idx="1"/>
          </p:nvPr>
        </p:nvSpPr>
        <p:spPr/>
        <p:txBody>
          <a:bodyPr/>
          <a:lstStyle/>
          <a:p>
            <a:r>
              <a:rPr lang="en-US" i="1" dirty="0"/>
              <a:t>Contingency allowances </a:t>
            </a:r>
            <a:r>
              <a:rPr lang="en-US" dirty="0"/>
              <a:t>are additional funds that allow for unanticipated events.</a:t>
            </a:r>
          </a:p>
          <a:p>
            <a:pPr lvl="1"/>
            <a:r>
              <a:rPr lang="en-US" i="1" dirty="0"/>
              <a:t>Contingency reserves </a:t>
            </a:r>
            <a:r>
              <a:rPr lang="en-US" dirty="0"/>
              <a:t>are added at the activity level by the project manager to account for risks that might affect an activity.</a:t>
            </a:r>
          </a:p>
          <a:p>
            <a:pPr lvl="1"/>
            <a:r>
              <a:rPr lang="en-US" i="1" dirty="0"/>
              <a:t>Management reserves </a:t>
            </a:r>
            <a:r>
              <a:rPr lang="en-US" dirty="0"/>
              <a:t>are added at the project level by the sponsor to account for unknown-unknowns.</a:t>
            </a:r>
          </a:p>
          <a:p>
            <a:r>
              <a:rPr lang="en-US" dirty="0"/>
              <a:t>Release contingency funds only through a closely controlled and well-documented process.</a:t>
            </a:r>
          </a:p>
          <a:p>
            <a:endParaRPr lang="en-US" dirty="0"/>
          </a:p>
          <a:p>
            <a:pPr marL="344488" lvl="1" indent="0">
              <a:buFont typeface="Wingdings" panose="05000000000000000000" pitchFamily="2" charset="2"/>
              <a:buNone/>
            </a:pPr>
            <a:r>
              <a:rPr lang="en-US" altLang="en-US" sz="1800" b="1" dirty="0"/>
              <a:t>Example</a:t>
            </a:r>
            <a:r>
              <a:rPr lang="en-US" altLang="en-US" sz="1800" dirty="0"/>
              <a:t>: Contingency allowances for the jazz festival, hosted by the city of Montreal, may include funds to cover an unexpected problem, such as a cancellation by a headlining act.</a:t>
            </a:r>
          </a:p>
        </p:txBody>
      </p:sp>
      <p:sp>
        <p:nvSpPr>
          <p:cNvPr id="542729" name="Rectangle 9"/>
          <p:cNvSpPr>
            <a:spLocks noChangeArrowheads="1"/>
          </p:cNvSpPr>
          <p:nvPr/>
        </p:nvSpPr>
        <p:spPr bwMode="auto">
          <a:xfrm>
            <a:off x="685800" y="3505200"/>
            <a:ext cx="8229600" cy="3074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9900"/>
              </a:buClr>
              <a:buFont typeface="Wingdings" panose="05000000000000000000" pitchFamily="2" charset="2"/>
              <a:buChar char="q"/>
              <a:defRPr sz="2000">
                <a:solidFill>
                  <a:schemeClr val="tx1"/>
                </a:solidFill>
                <a:latin typeface="Arial" panose="020B0604020202020204" pitchFamily="34" charset="0"/>
              </a:defRPr>
            </a:lvl1pPr>
            <a:lvl2pPr marL="742950" indent="-285750">
              <a:spcBef>
                <a:spcPct val="20000"/>
              </a:spcBef>
              <a:buClr>
                <a:srgbClr val="FF9900"/>
              </a:buClr>
              <a:buSzPct val="80000"/>
              <a:buFont typeface="Wingdings" panose="05000000000000000000" pitchFamily="2" charset="2"/>
              <a:buChar char="q"/>
              <a:defRPr>
                <a:solidFill>
                  <a:schemeClr val="tx1"/>
                </a:solidFill>
                <a:latin typeface="Arial" panose="020B0604020202020204" pitchFamily="34" charset="0"/>
              </a:defRPr>
            </a:lvl2pPr>
            <a:lvl3pPr marL="1143000" indent="-228600">
              <a:spcBef>
                <a:spcPct val="20000"/>
              </a:spcBef>
              <a:buClr>
                <a:srgbClr val="FF9900"/>
              </a:buClr>
              <a:buSzPct val="60000"/>
              <a:buFont typeface="Wingdings" panose="05000000000000000000" pitchFamily="2" charset="2"/>
              <a:buChar char="q"/>
              <a:defRPr sz="1600">
                <a:solidFill>
                  <a:schemeClr val="tx1"/>
                </a:solidFill>
                <a:latin typeface="Arial" panose="020B0604020202020204" pitchFamily="34" charset="0"/>
              </a:defRPr>
            </a:lvl3pPr>
            <a:lvl4pPr marL="1600200" indent="-228600">
              <a:spcBef>
                <a:spcPct val="20000"/>
              </a:spcBef>
              <a:buClr>
                <a:srgbClr val="FF9900"/>
              </a:buClr>
              <a:buChar char="–"/>
              <a:defRPr sz="1400">
                <a:solidFill>
                  <a:schemeClr val="tx1"/>
                </a:solidFill>
                <a:latin typeface="Arial" panose="020B0604020202020204" pitchFamily="34" charset="0"/>
              </a:defRPr>
            </a:lvl4pPr>
            <a:lvl5pPr marL="2057400" indent="-228600">
              <a:spcBef>
                <a:spcPct val="20000"/>
              </a:spcBef>
              <a:buClr>
                <a:srgbClr val="FF9900"/>
              </a:buClr>
              <a:buChar char="»"/>
              <a:defRPr sz="1400">
                <a:solidFill>
                  <a:schemeClr val="tx1"/>
                </a:solidFill>
                <a:latin typeface="Arial" panose="020B0604020202020204" pitchFamily="34" charset="0"/>
              </a:defRPr>
            </a:lvl5pPr>
            <a:lvl6pPr marL="2514600" indent="-228600" fontAlgn="base">
              <a:spcBef>
                <a:spcPct val="20000"/>
              </a:spcBef>
              <a:spcAft>
                <a:spcPct val="0"/>
              </a:spcAft>
              <a:buClr>
                <a:srgbClr val="FF9900"/>
              </a:buClr>
              <a:buChar char="»"/>
              <a:defRPr sz="1400">
                <a:solidFill>
                  <a:schemeClr val="tx1"/>
                </a:solidFill>
                <a:latin typeface="Arial" panose="020B0604020202020204" pitchFamily="34" charset="0"/>
              </a:defRPr>
            </a:lvl6pPr>
            <a:lvl7pPr marL="2971800" indent="-228600" fontAlgn="base">
              <a:spcBef>
                <a:spcPct val="20000"/>
              </a:spcBef>
              <a:spcAft>
                <a:spcPct val="0"/>
              </a:spcAft>
              <a:buClr>
                <a:srgbClr val="FF9900"/>
              </a:buClr>
              <a:buChar char="»"/>
              <a:defRPr sz="1400">
                <a:solidFill>
                  <a:schemeClr val="tx1"/>
                </a:solidFill>
                <a:latin typeface="Arial" panose="020B0604020202020204" pitchFamily="34" charset="0"/>
              </a:defRPr>
            </a:lvl7pPr>
            <a:lvl8pPr marL="3429000" indent="-228600" fontAlgn="base">
              <a:spcBef>
                <a:spcPct val="20000"/>
              </a:spcBef>
              <a:spcAft>
                <a:spcPct val="0"/>
              </a:spcAft>
              <a:buClr>
                <a:srgbClr val="FF9900"/>
              </a:buClr>
              <a:buChar char="»"/>
              <a:defRPr sz="1400">
                <a:solidFill>
                  <a:schemeClr val="tx1"/>
                </a:solidFill>
                <a:latin typeface="Arial" panose="020B0604020202020204" pitchFamily="34" charset="0"/>
              </a:defRPr>
            </a:lvl8pPr>
            <a:lvl9pPr marL="3886200" indent="-228600" fontAlgn="base">
              <a:spcBef>
                <a:spcPct val="20000"/>
              </a:spcBef>
              <a:spcAft>
                <a:spcPct val="0"/>
              </a:spcAft>
              <a:buClr>
                <a:srgbClr val="FF9900"/>
              </a:buClr>
              <a:buChar char="»"/>
              <a:defRPr sz="1400">
                <a:solidFill>
                  <a:schemeClr val="tx1"/>
                </a:solidFill>
                <a:latin typeface="Arial" panose="020B0604020202020204" pitchFamily="34" charset="0"/>
              </a:defRPr>
            </a:lvl9pPr>
          </a:lstStyle>
          <a:p>
            <a:pPr>
              <a:buFont typeface="Wingdings" panose="05000000000000000000" pitchFamily="2" charset="2"/>
              <a:buNone/>
            </a:pPr>
            <a:endParaRPr lang="en-US" altLang="en-US" dirty="0">
              <a:latin typeface="+mn-lt"/>
            </a:endParaRPr>
          </a:p>
        </p:txBody>
      </p:sp>
      <p:grpSp>
        <p:nvGrpSpPr>
          <p:cNvPr id="10" name="Group 9"/>
          <p:cNvGrpSpPr/>
          <p:nvPr/>
        </p:nvGrpSpPr>
        <p:grpSpPr>
          <a:xfrm>
            <a:off x="2439072" y="4458372"/>
            <a:ext cx="4265856" cy="1942428"/>
            <a:chOff x="2629572" y="4232947"/>
            <a:chExt cx="4265856" cy="1942428"/>
          </a:xfrm>
        </p:grpSpPr>
        <p:sp>
          <p:nvSpPr>
            <p:cNvPr id="6" name="Oval 5"/>
            <p:cNvSpPr>
              <a:spLocks noChangeAspect="1"/>
            </p:cNvSpPr>
            <p:nvPr/>
          </p:nvSpPr>
          <p:spPr>
            <a:xfrm>
              <a:off x="4953000" y="4232947"/>
              <a:ext cx="1942428" cy="1942428"/>
            </a:xfrm>
            <a:prstGeom prst="ellipse">
              <a:avLst/>
            </a:prstGeom>
            <a:solidFill>
              <a:schemeClr val="tx1">
                <a:lumMod val="65000"/>
                <a:lumOff val="35000"/>
              </a:schemeClr>
            </a:solidFill>
            <a:ln w="28575" cap="flat" cmpd="sng" algn="ctr">
              <a:noFill/>
              <a:prstDash val="solid"/>
            </a:ln>
            <a:effectLst/>
          </p:spPr>
          <p:txBody>
            <a:bodyPr rtlCol="0" anchor="ctr"/>
            <a:lstStyle/>
            <a:p>
              <a:pPr algn="ctr" defTabSz="914400"/>
              <a:r>
                <a:rPr lang="en-US" sz="1400" b="1" kern="0" dirty="0">
                  <a:solidFill>
                    <a:schemeClr val="bg1"/>
                  </a:solidFill>
                  <a:latin typeface="Arial"/>
                </a:rPr>
                <a:t>Management Reserve</a:t>
              </a:r>
            </a:p>
          </p:txBody>
        </p:sp>
        <p:sp>
          <p:nvSpPr>
            <p:cNvPr id="9" name="Oval 8"/>
            <p:cNvSpPr>
              <a:spLocks noChangeAspect="1"/>
            </p:cNvSpPr>
            <p:nvPr/>
          </p:nvSpPr>
          <p:spPr>
            <a:xfrm>
              <a:off x="2629572" y="4232947"/>
              <a:ext cx="1942428" cy="1942428"/>
            </a:xfrm>
            <a:prstGeom prst="ellipse">
              <a:avLst/>
            </a:prstGeom>
            <a:solidFill>
              <a:schemeClr val="accent1"/>
            </a:solidFill>
            <a:ln w="28575" cap="flat" cmpd="sng" algn="ctr">
              <a:noFill/>
              <a:prstDash val="solid"/>
            </a:ln>
            <a:effectLst/>
          </p:spPr>
          <p:txBody>
            <a:bodyPr rtlCol="0" anchor="ctr"/>
            <a:lstStyle/>
            <a:p>
              <a:pPr algn="ctr" defTabSz="914400"/>
              <a:r>
                <a:rPr lang="en-US" sz="1400" b="1" kern="0" dirty="0">
                  <a:solidFill>
                    <a:schemeClr val="bg1"/>
                  </a:solidFill>
                  <a:latin typeface="Arial"/>
                </a:rPr>
                <a:t>Contingency Reserve</a:t>
              </a:r>
            </a:p>
          </p:txBody>
        </p:sp>
        <p:pic>
          <p:nvPicPr>
            <p:cNvPr id="7" name="Picture 6"/>
            <p:cNvPicPr>
              <a:picLocks noChangeAspect="1"/>
            </p:cNvPicPr>
            <p:nvPr/>
          </p:nvPicPr>
          <p:blipFill>
            <a:blip r:embed="rId2"/>
            <a:stretch>
              <a:fillRect/>
            </a:stretch>
          </p:blipFill>
          <p:spPr>
            <a:xfrm>
              <a:off x="4373275" y="4451368"/>
              <a:ext cx="768032" cy="1505587"/>
            </a:xfrm>
            <a:prstGeom prst="rect">
              <a:avLst/>
            </a:prstGeom>
          </p:spPr>
        </p:pic>
      </p:grpSp>
    </p:spTree>
    <p:extLst>
      <p:ext uri="{BB962C8B-B14F-4D97-AF65-F5344CB8AC3E}">
        <p14:creationId xmlns:p14="http://schemas.microsoft.com/office/powerpoint/2010/main" val="97119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altLang="en-US" dirty="0"/>
              <a:t>Cost Assignment Methods</a:t>
            </a:r>
          </a:p>
        </p:txBody>
      </p:sp>
      <p:sp>
        <p:nvSpPr>
          <p:cNvPr id="2" name="Slide Number Placeholder 1"/>
          <p:cNvSpPr>
            <a:spLocks noGrp="1"/>
          </p:cNvSpPr>
          <p:nvPr>
            <p:ph type="sldNum" sz="quarter" idx="4"/>
          </p:nvPr>
        </p:nvSpPr>
        <p:spPr/>
        <p:txBody>
          <a:bodyPr/>
          <a:lstStyle/>
          <a:p>
            <a:fld id="{A8160BDD-7155-D744-B749-9730458604AD}" type="slidenum">
              <a:rPr lang="en-US" smtClean="0"/>
              <a:pPr/>
              <a:t>14</a:t>
            </a:fld>
            <a:endParaRPr lang="en-US" dirty="0"/>
          </a:p>
        </p:txBody>
      </p:sp>
      <p:graphicFrame>
        <p:nvGraphicFramePr>
          <p:cNvPr id="543748" name="Group 4"/>
          <p:cNvGraphicFramePr>
            <a:graphicFrameLocks noGrp="1"/>
          </p:cNvGraphicFramePr>
          <p:nvPr>
            <p:ph idx="1"/>
            <p:extLst>
              <p:ext uri="{D42A27DB-BD31-4B8C-83A1-F6EECF244321}">
                <p14:modId xmlns:p14="http://schemas.microsoft.com/office/powerpoint/2010/main" val="1562652210"/>
              </p:ext>
            </p:extLst>
          </p:nvPr>
        </p:nvGraphicFramePr>
        <p:xfrm>
          <a:off x="341313" y="1306513"/>
          <a:ext cx="8461375" cy="2955608"/>
        </p:xfrm>
        <a:graphic>
          <a:graphicData uri="http://schemas.openxmlformats.org/drawingml/2006/table">
            <a:tbl>
              <a:tblPr/>
              <a:tblGrid>
                <a:gridCol w="2587053">
                  <a:extLst>
                    <a:ext uri="{9D8B030D-6E8A-4147-A177-3AD203B41FA5}">
                      <a16:colId xmlns:a16="http://schemas.microsoft.com/office/drawing/2014/main" val="119206071"/>
                    </a:ext>
                  </a:extLst>
                </a:gridCol>
                <a:gridCol w="5874322">
                  <a:extLst>
                    <a:ext uri="{9D8B030D-6E8A-4147-A177-3AD203B41FA5}">
                      <a16:colId xmlns:a16="http://schemas.microsoft.com/office/drawing/2014/main" val="1557883438"/>
                    </a:ext>
                  </a:extLst>
                </a:gridCol>
              </a:tblGrid>
              <a:tr h="528638">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bg1"/>
                          </a:solidFill>
                          <a:effectLst/>
                          <a:latin typeface="+mn-lt"/>
                        </a:rPr>
                        <a:t>Cost Assignment Method</a:t>
                      </a:r>
                    </a:p>
                  </a:txBody>
                  <a:tcPr marL="94015" marR="940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bg1"/>
                          </a:solidFill>
                          <a:effectLst/>
                          <a:latin typeface="+mn-lt"/>
                        </a:rPr>
                        <a:t>Description</a:t>
                      </a:r>
                    </a:p>
                  </a:txBody>
                  <a:tcPr marL="94015" marR="940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464363152"/>
                  </a:ext>
                </a:extLst>
              </a:tr>
              <a:tr h="701675">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50/50 percent rule</a:t>
                      </a:r>
                    </a:p>
                  </a:txBody>
                  <a:tcPr marL="94015" marR="940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50 percent credit is given when the activity begins and the remaining 50 percent credit is given when the work is completed.</a:t>
                      </a:r>
                    </a:p>
                  </a:txBody>
                  <a:tcPr marL="94015" marR="940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001322857"/>
                  </a:ext>
                </a:extLst>
              </a:tr>
              <a:tr h="703263">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Percentage completed rule</a:t>
                      </a:r>
                    </a:p>
                  </a:txBody>
                  <a:tcPr marL="94015" marR="940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Completion percentages are estimated and assessed at specified reporting intervals. This is perhaps the most commonly used rule, and it is generally the most accurate method.</a:t>
                      </a:r>
                    </a:p>
                  </a:txBody>
                  <a:tcPr marL="94015" marR="940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003681118"/>
                  </a:ext>
                </a:extLst>
              </a:tr>
              <a:tr h="993775">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Weighted milestones</a:t>
                      </a:r>
                    </a:p>
                  </a:txBody>
                  <a:tcPr marL="94015" marR="940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The total work package value is divided up and assigned to milestone intervals within the work package. The value is earned when the milestone is achieved.</a:t>
                      </a:r>
                    </a:p>
                  </a:txBody>
                  <a:tcPr marL="94015" marR="940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538436147"/>
                  </a:ext>
                </a:extLst>
              </a:tr>
            </a:tbl>
          </a:graphicData>
        </a:graphic>
      </p:graphicFrame>
    </p:spTree>
    <p:extLst>
      <p:ext uri="{BB962C8B-B14F-4D97-AF65-F5344CB8AC3E}">
        <p14:creationId xmlns:p14="http://schemas.microsoft.com/office/powerpoint/2010/main" val="87901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altLang="en-US" dirty="0"/>
              <a:t>Project Funding Requirements</a:t>
            </a:r>
          </a:p>
        </p:txBody>
      </p:sp>
      <p:sp>
        <p:nvSpPr>
          <p:cNvPr id="2" name="Slide Number Placeholder 1"/>
          <p:cNvSpPr>
            <a:spLocks noGrp="1"/>
          </p:cNvSpPr>
          <p:nvPr>
            <p:ph type="sldNum" sz="quarter" idx="4"/>
          </p:nvPr>
        </p:nvSpPr>
        <p:spPr/>
        <p:txBody>
          <a:bodyPr/>
          <a:lstStyle/>
          <a:p>
            <a:fld id="{A8160BDD-7155-D744-B749-9730458604AD}" type="slidenum">
              <a:rPr lang="en-US" smtClean="0"/>
              <a:pPr/>
              <a:t>15</a:t>
            </a:fld>
            <a:endParaRPr lang="en-US" dirty="0"/>
          </a:p>
        </p:txBody>
      </p:sp>
      <p:sp>
        <p:nvSpPr>
          <p:cNvPr id="525315" name="Rectangle 3"/>
          <p:cNvSpPr>
            <a:spLocks noGrp="1" noChangeArrowheads="1"/>
          </p:cNvSpPr>
          <p:nvPr>
            <p:ph idx="1"/>
          </p:nvPr>
        </p:nvSpPr>
        <p:spPr>
          <a:noFill/>
        </p:spPr>
        <p:txBody>
          <a:bodyPr/>
          <a:lstStyle/>
          <a:p>
            <a:r>
              <a:rPr lang="en-US" altLang="en-US" dirty="0"/>
              <a:t>Obtained from the cost baseline and occur in increments.</a:t>
            </a:r>
          </a:p>
          <a:p>
            <a:r>
              <a:rPr lang="en-US" altLang="en-US" dirty="0"/>
              <a:t>Incremental amounts are not continuous but are done periodically based on the project's funding requirements.</a:t>
            </a:r>
          </a:p>
          <a:p>
            <a:r>
              <a:rPr lang="en-US" altLang="en-US" dirty="0"/>
              <a:t>Total amount of funds includes the cost baseline plus the management contingency reserve.</a:t>
            </a:r>
          </a:p>
          <a:p>
            <a:r>
              <a:rPr lang="en-US" altLang="en-US" dirty="0"/>
              <a:t>Define how much funds are required and when they are required.</a:t>
            </a:r>
          </a:p>
          <a:p>
            <a:r>
              <a:rPr lang="en-US" altLang="en-US" dirty="0"/>
              <a:t>Optimize the funds inflow to the project.</a:t>
            </a:r>
          </a:p>
        </p:txBody>
      </p:sp>
    </p:spTree>
    <p:extLst>
      <p:ext uri="{BB962C8B-B14F-4D97-AF65-F5344CB8AC3E}">
        <p14:creationId xmlns:p14="http://schemas.microsoft.com/office/powerpoint/2010/main" val="4183715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lstStyle/>
          <a:p>
            <a:r>
              <a:rPr lang="en-US" altLang="en-US"/>
              <a:t>Historical Relationships</a:t>
            </a:r>
            <a:endParaRPr lang="en-US" alt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16</a:t>
            </a:fld>
            <a:endParaRPr lang="en-US" dirty="0"/>
          </a:p>
        </p:txBody>
      </p:sp>
      <p:sp>
        <p:nvSpPr>
          <p:cNvPr id="526339" name="Rectangle 3"/>
          <p:cNvSpPr>
            <a:spLocks noGrp="1" noChangeArrowheads="1"/>
          </p:cNvSpPr>
          <p:nvPr>
            <p:ph idx="1"/>
          </p:nvPr>
        </p:nvSpPr>
        <p:spPr/>
        <p:txBody>
          <a:bodyPr/>
          <a:lstStyle/>
          <a:p>
            <a:r>
              <a:rPr lang="en-US" altLang="en-US"/>
              <a:t>Involve relationships that are used in parametric or analogous estimates to develop simple or complex mathematical models to calculate project costs.</a:t>
            </a:r>
          </a:p>
          <a:p>
            <a:r>
              <a:rPr lang="en-US" altLang="en-US"/>
              <a:t>Historical information used must be accurate and parameters quantifiable.</a:t>
            </a:r>
            <a:endParaRPr lang="en-US" altLang="en-US" dirty="0"/>
          </a:p>
        </p:txBody>
      </p:sp>
    </p:spTree>
    <p:extLst>
      <p:ext uri="{BB962C8B-B14F-4D97-AF65-F5344CB8AC3E}">
        <p14:creationId xmlns:p14="http://schemas.microsoft.com/office/powerpoint/2010/main" val="885819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Guidelines for Estimating the Cost Baseline</a:t>
            </a:r>
          </a:p>
        </p:txBody>
      </p:sp>
      <p:sp>
        <p:nvSpPr>
          <p:cNvPr id="2" name="Slide Number Placeholder 1"/>
          <p:cNvSpPr>
            <a:spLocks noGrp="1"/>
          </p:cNvSpPr>
          <p:nvPr>
            <p:ph type="sldNum" sz="quarter" idx="4"/>
          </p:nvPr>
        </p:nvSpPr>
        <p:spPr/>
        <p:txBody>
          <a:bodyPr/>
          <a:lstStyle/>
          <a:p>
            <a:fld id="{A8160BDD-7155-D744-B749-9730458604AD}" type="slidenum">
              <a:rPr lang="en-US" smtClean="0"/>
              <a:pPr/>
              <a:t>17</a:t>
            </a:fld>
            <a:endParaRPr lang="en-US" dirty="0"/>
          </a:p>
        </p:txBody>
      </p:sp>
      <p:sp>
        <p:nvSpPr>
          <p:cNvPr id="4" name="Content Placeholder 3"/>
          <p:cNvSpPr>
            <a:spLocks noGrp="1"/>
          </p:cNvSpPr>
          <p:nvPr>
            <p:ph idx="1"/>
          </p:nvPr>
        </p:nvSpPr>
        <p:spPr/>
        <p:txBody>
          <a:bodyPr/>
          <a:lstStyle/>
          <a:p>
            <a:r>
              <a:rPr lang="en-US" dirty="0"/>
              <a:t>Gather the inputs you will need to establish the baseline, such as the WBS, the project schedule, the cost estimates, and the risk management plan.</a:t>
            </a:r>
          </a:p>
          <a:p>
            <a:r>
              <a:rPr lang="en-US" dirty="0"/>
              <a:t>Use the project schedule to determine when activities will be taking place.</a:t>
            </a:r>
          </a:p>
          <a:p>
            <a:r>
              <a:rPr lang="en-US" dirty="0"/>
              <a:t>Use one of the methods for assigning costs to allocate funds for each activity or work package for the time period in which it will be taking place.</a:t>
            </a:r>
          </a:p>
          <a:p>
            <a:r>
              <a:rPr lang="en-US" dirty="0"/>
              <a:t>Consider adding a contingency reserve to accommodate the risk of incurring extra expenses. </a:t>
            </a:r>
          </a:p>
          <a:p>
            <a:r>
              <a:rPr lang="en-US" dirty="0"/>
              <a:t>Avoid adding contingency reserves for small one-time miniscule amounts.</a:t>
            </a:r>
          </a:p>
          <a:p>
            <a:r>
              <a:rPr lang="en-US" dirty="0"/>
              <a:t>Total the costs for each time period.</a:t>
            </a:r>
          </a:p>
          <a:p>
            <a:r>
              <a:rPr lang="en-US" dirty="0"/>
              <a:t>Plot the costs for each period on a chart to create an S-curve of the baseline.</a:t>
            </a:r>
          </a:p>
          <a:p>
            <a:r>
              <a:rPr lang="en-US" dirty="0"/>
              <a:t>Publish and distribute the cost baseline to the appropriate project stakeholders.</a:t>
            </a:r>
          </a:p>
        </p:txBody>
      </p:sp>
    </p:spTree>
    <p:extLst>
      <p:ext uri="{BB962C8B-B14F-4D97-AF65-F5344CB8AC3E}">
        <p14:creationId xmlns:p14="http://schemas.microsoft.com/office/powerpoint/2010/main" val="3198716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05FC6B-9C8E-4897-BC97-7A7B982AAFA1}"/>
              </a:ext>
            </a:extLst>
          </p:cNvPr>
          <p:cNvSpPr>
            <a:spLocks noGrp="1"/>
          </p:cNvSpPr>
          <p:nvPr>
            <p:ph type="body" sz="quarter" idx="13"/>
          </p:nvPr>
        </p:nvSpPr>
        <p:spPr/>
        <p:txBody>
          <a:bodyPr/>
          <a:lstStyle/>
          <a:p>
            <a:r>
              <a:rPr lang="en-US" dirty="0"/>
              <a:t>Estimating the Cost Baseline</a:t>
            </a:r>
          </a:p>
        </p:txBody>
      </p:sp>
      <p:sp>
        <p:nvSpPr>
          <p:cNvPr id="3" name="Slide Number Placeholder 2">
            <a:extLst>
              <a:ext uri="{FF2B5EF4-FFF2-40B4-BE49-F238E27FC236}">
                <a16:creationId xmlns:a16="http://schemas.microsoft.com/office/drawing/2014/main" id="{F4842487-A1EA-4F99-BE1C-2EAC85D6B2A9}"/>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spTree>
    <p:extLst>
      <p:ext uri="{BB962C8B-B14F-4D97-AF65-F5344CB8AC3E}">
        <p14:creationId xmlns:p14="http://schemas.microsoft.com/office/powerpoint/2010/main" val="3106998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altLang="en-US" dirty="0"/>
              <a:t>Completed Costs Per Week</a:t>
            </a:r>
          </a:p>
        </p:txBody>
      </p:sp>
      <p:sp>
        <p:nvSpPr>
          <p:cNvPr id="2" name="Slide Number Placeholder 1"/>
          <p:cNvSpPr>
            <a:spLocks noGrp="1"/>
          </p:cNvSpPr>
          <p:nvPr>
            <p:ph type="sldNum" sz="quarter" idx="4"/>
          </p:nvPr>
        </p:nvSpPr>
        <p:spPr/>
        <p:txBody>
          <a:bodyPr/>
          <a:lstStyle/>
          <a:p>
            <a:fld id="{A8160BDD-7155-D744-B749-9730458604AD}" type="slidenum">
              <a:rPr lang="en-US" smtClean="0"/>
              <a:t>19</a:t>
            </a:fld>
            <a:endParaRPr lang="en-US" dirty="0"/>
          </a:p>
        </p:txBody>
      </p:sp>
      <p:pic>
        <p:nvPicPr>
          <p:cNvPr id="4" name="Picture 4" descr="Completed Estimated Costs Per Wee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062" y="2252663"/>
            <a:ext cx="8615877" cy="2352675"/>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10">
            <a:extLst>
              <a:ext uri="{FF2B5EF4-FFF2-40B4-BE49-F238E27FC236}">
                <a16:creationId xmlns:a16="http://schemas.microsoft.com/office/drawing/2014/main" id="{F888AB5E-C0BE-43B2-8F23-0344422A37F7}"/>
              </a:ext>
            </a:extLst>
          </p:cNvPr>
          <p:cNvPicPr>
            <a:picLocks noChangeAspect="1"/>
          </p:cNvPicPr>
          <p:nvPr/>
        </p:nvPicPr>
        <p:blipFill>
          <a:blip r:embed="rId3"/>
          <a:stretch>
            <a:fillRect/>
          </a:stretch>
        </p:blipFill>
        <p:spPr>
          <a:xfrm>
            <a:off x="7472190" y="5629167"/>
            <a:ext cx="1236041" cy="771633"/>
          </a:xfrm>
          <a:prstGeom prst="rect">
            <a:avLst/>
          </a:prstGeom>
        </p:spPr>
      </p:pic>
    </p:spTree>
    <p:extLst>
      <p:ext uri="{BB962C8B-B14F-4D97-AF65-F5344CB8AC3E}">
        <p14:creationId xmlns:p14="http://schemas.microsoft.com/office/powerpoint/2010/main" val="3103112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en-US" altLang="en-US"/>
              <a:t>Common Cost Estimate Types</a:t>
            </a:r>
            <a:endParaRPr lang="en-US" altLang="en-US" dirty="0"/>
          </a:p>
        </p:txBody>
      </p:sp>
      <p:graphicFrame>
        <p:nvGraphicFramePr>
          <p:cNvPr id="515106" name="Group 34"/>
          <p:cNvGraphicFramePr>
            <a:graphicFrameLocks noGrp="1"/>
          </p:cNvGraphicFramePr>
          <p:nvPr>
            <p:ph idx="1"/>
            <p:extLst>
              <p:ext uri="{D42A27DB-BD31-4B8C-83A1-F6EECF244321}">
                <p14:modId xmlns:p14="http://schemas.microsoft.com/office/powerpoint/2010/main" val="4224279917"/>
              </p:ext>
            </p:extLst>
          </p:nvPr>
        </p:nvGraphicFramePr>
        <p:xfrm>
          <a:off x="341313" y="999336"/>
          <a:ext cx="8461375" cy="5249064"/>
        </p:xfrm>
        <a:graphic>
          <a:graphicData uri="http://schemas.openxmlformats.org/drawingml/2006/table">
            <a:tbl>
              <a:tblPr/>
              <a:tblGrid>
                <a:gridCol w="2587053">
                  <a:extLst>
                    <a:ext uri="{9D8B030D-6E8A-4147-A177-3AD203B41FA5}">
                      <a16:colId xmlns:a16="http://schemas.microsoft.com/office/drawing/2014/main" val="2897296040"/>
                    </a:ext>
                  </a:extLst>
                </a:gridCol>
                <a:gridCol w="5874322">
                  <a:extLst>
                    <a:ext uri="{9D8B030D-6E8A-4147-A177-3AD203B41FA5}">
                      <a16:colId xmlns:a16="http://schemas.microsoft.com/office/drawing/2014/main" val="2156567227"/>
                    </a:ext>
                  </a:extLst>
                </a:gridCol>
              </a:tblGrid>
              <a:tr h="533400">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bg1"/>
                          </a:solidFill>
                          <a:effectLst/>
                          <a:latin typeface="+mn-lt"/>
                        </a:rPr>
                        <a:t>Type or Level of Accuracy</a:t>
                      </a:r>
                    </a:p>
                  </a:txBody>
                  <a:tcPr marL="94015" marR="940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bg1"/>
                          </a:solidFill>
                          <a:effectLst/>
                          <a:latin typeface="+mn-lt"/>
                        </a:rPr>
                        <a:t>Description or Accuracy Rating</a:t>
                      </a:r>
                    </a:p>
                  </a:txBody>
                  <a:tcPr marL="94015" marR="940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23331308"/>
                  </a:ext>
                </a:extLst>
              </a:tr>
              <a:tr h="1017644">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Rough Order of Magnitude (ROM) estimate</a:t>
                      </a:r>
                    </a:p>
                  </a:txBody>
                  <a:tcPr marL="94015" marR="940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Developed without basis of detailed data and often based on very high-level historical data, expert judgment, or a costing model. Accuracy: -25 percent to +75 percent. </a:t>
                      </a:r>
                    </a:p>
                  </a:txBody>
                  <a:tcPr marL="94015" marR="940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994105680"/>
                  </a:ext>
                </a:extLst>
              </a:tr>
              <a:tr h="712787">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Range of estimate</a:t>
                      </a:r>
                    </a:p>
                  </a:txBody>
                  <a:tcPr marL="94015" marR="940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Often used as an alternative to ROM where the accuracy of the estimate is not well known. Accuracy: ±35 percent.</a:t>
                      </a:r>
                    </a:p>
                  </a:txBody>
                  <a:tcPr marL="94015" marR="940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722243333"/>
                  </a:ext>
                </a:extLst>
              </a:tr>
              <a:tr h="783979">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Approximate estimate</a:t>
                      </a:r>
                    </a:p>
                  </a:txBody>
                  <a:tcPr marL="94015" marR="940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Based on more information than ROM estimates, but still lacks the detail required for high accuracy. Accuracy: ±15 percent.</a:t>
                      </a:r>
                    </a:p>
                  </a:txBody>
                  <a:tcPr marL="94015" marR="940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976246854"/>
                  </a:ext>
                </a:extLst>
              </a:tr>
              <a:tr h="716281">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Budgetary estimate</a:t>
                      </a:r>
                    </a:p>
                  </a:txBody>
                  <a:tcPr marL="94015" marR="940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Often used for appropriation purposes. </a:t>
                      </a:r>
                    </a:p>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Accuracy: -10 percent to +25 percent.</a:t>
                      </a:r>
                    </a:p>
                  </a:txBody>
                  <a:tcPr marL="94015" marR="940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4173857878"/>
                  </a:ext>
                </a:extLst>
              </a:tr>
              <a:tr h="716281">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Definitive </a:t>
                      </a:r>
                      <a:r>
                        <a:rPr kumimoji="0" lang="en-US" altLang="en-US" sz="1400" b="0" i="0" u="none" strike="noStrike" cap="none" normalizeH="0" baseline="0" dirty="0">
                          <a:ln>
                            <a:noFill/>
                          </a:ln>
                          <a:solidFill>
                            <a:schemeClr val="tx1"/>
                          </a:solidFill>
                          <a:effectLst/>
                          <a:latin typeface="+mn-lt"/>
                        </a:rPr>
                        <a:t>(or </a:t>
                      </a:r>
                      <a:r>
                        <a:rPr kumimoji="0" lang="en-US" altLang="en-US" sz="1400" b="1" i="0" u="none" strike="noStrike" cap="none" normalizeH="0" baseline="0" dirty="0">
                          <a:ln>
                            <a:noFill/>
                          </a:ln>
                          <a:solidFill>
                            <a:schemeClr val="tx1"/>
                          </a:solidFill>
                          <a:effectLst/>
                          <a:latin typeface="+mn-lt"/>
                        </a:rPr>
                        <a:t>control</a:t>
                      </a:r>
                      <a:r>
                        <a:rPr kumimoji="0" lang="en-US" altLang="en-US" sz="1400" b="0" i="0" u="none" strike="noStrike" cap="none" normalizeH="0" baseline="0" dirty="0">
                          <a:ln>
                            <a:noFill/>
                          </a:ln>
                          <a:solidFill>
                            <a:schemeClr val="tx1"/>
                          </a:solidFill>
                          <a:effectLst/>
                          <a:latin typeface="+mn-lt"/>
                        </a:rPr>
                        <a:t> or </a:t>
                      </a:r>
                      <a:r>
                        <a:rPr kumimoji="0" lang="en-US" altLang="en-US" sz="1400" b="1" i="0" u="none" strike="noStrike" cap="none" normalizeH="0" baseline="0" dirty="0">
                          <a:ln>
                            <a:noFill/>
                          </a:ln>
                          <a:solidFill>
                            <a:schemeClr val="tx1"/>
                          </a:solidFill>
                          <a:effectLst/>
                          <a:latin typeface="+mn-lt"/>
                        </a:rPr>
                        <a:t>detailed</a:t>
                      </a:r>
                      <a:r>
                        <a:rPr kumimoji="0" lang="en-US" altLang="en-US" sz="1400" b="0" i="0" u="none" strike="noStrike" cap="none" normalizeH="0" baseline="0" dirty="0">
                          <a:ln>
                            <a:noFill/>
                          </a:ln>
                          <a:solidFill>
                            <a:schemeClr val="tx1"/>
                          </a:solidFill>
                          <a:effectLst/>
                          <a:latin typeface="+mn-lt"/>
                        </a:rPr>
                        <a:t>) </a:t>
                      </a:r>
                      <a:r>
                        <a:rPr kumimoji="0" lang="en-US" altLang="en-US" sz="1400" b="1" i="0" u="none" strike="noStrike" kern="1200" cap="none" normalizeH="0" baseline="0" dirty="0">
                          <a:ln>
                            <a:noFill/>
                          </a:ln>
                          <a:solidFill>
                            <a:schemeClr val="tx1"/>
                          </a:solidFill>
                          <a:effectLst/>
                          <a:latin typeface="Arial" panose="020B0604020202020204" pitchFamily="34" charset="0"/>
                          <a:ea typeface="+mn-ea"/>
                          <a:cs typeface="+mn-cs"/>
                        </a:rPr>
                        <a:t>estimate</a:t>
                      </a:r>
                      <a:endParaRPr kumimoji="0" lang="en-US" altLang="en-US" sz="1400" b="1" i="0" u="none" strike="noStrike" cap="none" normalizeH="0" baseline="0" dirty="0">
                        <a:ln>
                          <a:noFill/>
                        </a:ln>
                        <a:solidFill>
                          <a:schemeClr val="tx1"/>
                        </a:solidFill>
                        <a:effectLst/>
                        <a:latin typeface="+mn-lt"/>
                      </a:endParaRPr>
                    </a:p>
                  </a:txBody>
                  <a:tcPr marL="94015" marR="940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Developed by estimating the cost for each work package in the WBS. Accuracy: -5 percent to +10 percent.</a:t>
                      </a:r>
                    </a:p>
                  </a:txBody>
                  <a:tcPr marL="94015" marR="940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39263146"/>
                  </a:ext>
                </a:extLst>
              </a:tr>
              <a:tr h="768692">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Phased </a:t>
                      </a:r>
                      <a:r>
                        <a:rPr kumimoji="0" lang="en-US" altLang="en-US" sz="1400" b="0" i="0" u="none" strike="noStrike" cap="none" normalizeH="0" baseline="0" dirty="0">
                          <a:ln>
                            <a:noFill/>
                          </a:ln>
                          <a:solidFill>
                            <a:schemeClr val="tx1"/>
                          </a:solidFill>
                          <a:effectLst/>
                          <a:latin typeface="+mn-lt"/>
                        </a:rPr>
                        <a:t>(or </a:t>
                      </a:r>
                      <a:r>
                        <a:rPr kumimoji="0" lang="en-US" altLang="en-US" sz="1400" b="1" i="0" u="none" strike="noStrike" cap="none" normalizeH="0" baseline="0" dirty="0">
                          <a:ln>
                            <a:noFill/>
                          </a:ln>
                          <a:solidFill>
                            <a:schemeClr val="tx1"/>
                          </a:solidFill>
                          <a:effectLst/>
                          <a:latin typeface="+mn-lt"/>
                        </a:rPr>
                        <a:t>rolling wave </a:t>
                      </a:r>
                      <a:r>
                        <a:rPr kumimoji="0" lang="en-US" altLang="en-US" sz="1400" b="0" i="0" u="none" strike="noStrike" cap="none" normalizeH="0" baseline="0" dirty="0">
                          <a:ln>
                            <a:noFill/>
                          </a:ln>
                          <a:solidFill>
                            <a:schemeClr val="tx1"/>
                          </a:solidFill>
                          <a:effectLst/>
                          <a:latin typeface="+mn-lt"/>
                        </a:rPr>
                        <a:t>or </a:t>
                      </a:r>
                      <a:r>
                        <a:rPr kumimoji="0" lang="en-US" altLang="en-US" sz="1400" b="1" i="0" u="none" strike="noStrike" cap="none" normalizeH="0" baseline="0" dirty="0">
                          <a:ln>
                            <a:noFill/>
                          </a:ln>
                          <a:solidFill>
                            <a:schemeClr val="tx1"/>
                          </a:solidFill>
                          <a:effectLst/>
                          <a:latin typeface="+mn-lt"/>
                        </a:rPr>
                        <a:t>moving window</a:t>
                      </a:r>
                      <a:r>
                        <a:rPr kumimoji="0" lang="en-US" altLang="en-US" sz="1400" b="0" i="0" u="none" strike="noStrike" cap="none" normalizeH="0" baseline="0" dirty="0">
                          <a:ln>
                            <a:noFill/>
                          </a:ln>
                          <a:solidFill>
                            <a:schemeClr val="tx1"/>
                          </a:solidFill>
                          <a:effectLst/>
                          <a:latin typeface="+mn-lt"/>
                        </a:rPr>
                        <a:t>) </a:t>
                      </a:r>
                      <a:r>
                        <a:rPr kumimoji="0" lang="en-US" altLang="en-US" sz="1400" b="1" i="0" u="none" strike="noStrike" kern="1200" cap="none" normalizeH="0" baseline="0" dirty="0">
                          <a:ln>
                            <a:noFill/>
                          </a:ln>
                          <a:solidFill>
                            <a:schemeClr val="tx1"/>
                          </a:solidFill>
                          <a:effectLst/>
                          <a:latin typeface="+mn-lt"/>
                          <a:ea typeface="+mn-ea"/>
                          <a:cs typeface="+mn-cs"/>
                        </a:rPr>
                        <a:t>estimate</a:t>
                      </a:r>
                    </a:p>
                  </a:txBody>
                  <a:tcPr marL="94015" marR="940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Allows the use of ROM or approximate estimates for some later parts of the work. Accuracy: ±5 percent to ±15 percent.</a:t>
                      </a:r>
                    </a:p>
                  </a:txBody>
                  <a:tcPr marL="94015" marR="940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82245277"/>
                  </a:ext>
                </a:extLst>
              </a:tr>
            </a:tbl>
          </a:graphicData>
        </a:graphic>
      </p:graphicFrame>
      <p:sp>
        <p:nvSpPr>
          <p:cNvPr id="4" name="Slide Number Placeholder 3">
            <a:extLst>
              <a:ext uri="{FF2B5EF4-FFF2-40B4-BE49-F238E27FC236}">
                <a16:creationId xmlns:a16="http://schemas.microsoft.com/office/drawing/2014/main" id="{D44B6275-F1AD-4E73-9321-B90C2F9D0A20}"/>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spTree>
    <p:extLst>
      <p:ext uri="{BB962C8B-B14F-4D97-AF65-F5344CB8AC3E}">
        <p14:creationId xmlns:p14="http://schemas.microsoft.com/office/powerpoint/2010/main" val="1296029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altLang="en-US" dirty="0"/>
              <a:t>Completed S-Curve Graph</a:t>
            </a:r>
          </a:p>
        </p:txBody>
      </p:sp>
      <p:sp>
        <p:nvSpPr>
          <p:cNvPr id="2" name="Slide Number Placeholder 1"/>
          <p:cNvSpPr>
            <a:spLocks noGrp="1"/>
          </p:cNvSpPr>
          <p:nvPr>
            <p:ph type="sldNum" sz="quarter" idx="4"/>
          </p:nvPr>
        </p:nvSpPr>
        <p:spPr/>
        <p:txBody>
          <a:bodyPr/>
          <a:lstStyle/>
          <a:p>
            <a:fld id="{A8160BDD-7155-D744-B749-9730458604AD}" type="slidenum">
              <a:rPr lang="en-US" smtClean="0"/>
              <a:t>20</a:t>
            </a:fld>
            <a:endParaRPr lang="en-US" dirty="0"/>
          </a:p>
        </p:txBody>
      </p:sp>
      <p:pic>
        <p:nvPicPr>
          <p:cNvPr id="6" name="Content Placeholder 10">
            <a:extLst>
              <a:ext uri="{FF2B5EF4-FFF2-40B4-BE49-F238E27FC236}">
                <a16:creationId xmlns:a16="http://schemas.microsoft.com/office/drawing/2014/main" id="{26D1A993-B148-4B52-B7E8-33E40BFD5E04}"/>
              </a:ext>
            </a:extLst>
          </p:cNvPr>
          <p:cNvPicPr>
            <a:picLocks noGrp="1" noChangeAspect="1"/>
          </p:cNvPicPr>
          <p:nvPr>
            <p:ph idx="4294967295"/>
          </p:nvPr>
        </p:nvPicPr>
        <p:blipFill>
          <a:blip r:embed="rId2"/>
          <a:stretch>
            <a:fillRect/>
          </a:stretch>
        </p:blipFill>
        <p:spPr>
          <a:xfrm>
            <a:off x="7471569" y="5629275"/>
            <a:ext cx="1236662" cy="771525"/>
          </a:xfrm>
        </p:spPr>
      </p:pic>
      <p:pic>
        <p:nvPicPr>
          <p:cNvPr id="546820" name="Picture 4" descr="g085062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074628"/>
            <a:ext cx="7026896" cy="4708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118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Funding Limit Reconciliation</a:t>
            </a:r>
          </a:p>
        </p:txBody>
      </p:sp>
      <p:sp>
        <p:nvSpPr>
          <p:cNvPr id="2" name="Slide Number Placeholder 1"/>
          <p:cNvSpPr>
            <a:spLocks noGrp="1"/>
          </p:cNvSpPr>
          <p:nvPr>
            <p:ph type="sldNum" sz="quarter" idx="4"/>
          </p:nvPr>
        </p:nvSpPr>
        <p:spPr/>
        <p:txBody>
          <a:bodyPr/>
          <a:lstStyle/>
          <a:p>
            <a:fld id="{A8160BDD-7155-D744-B749-9730458604AD}" type="slidenum">
              <a:rPr lang="en-US" smtClean="0"/>
              <a:pPr/>
              <a:t>21</a:t>
            </a:fld>
            <a:endParaRPr lang="en-US" dirty="0"/>
          </a:p>
        </p:txBody>
      </p:sp>
      <p:sp>
        <p:nvSpPr>
          <p:cNvPr id="4" name="Content Placeholder 3"/>
          <p:cNvSpPr>
            <a:spLocks noGrp="1"/>
          </p:cNvSpPr>
          <p:nvPr>
            <p:ph idx="1"/>
          </p:nvPr>
        </p:nvSpPr>
        <p:spPr/>
        <p:txBody>
          <a:bodyPr/>
          <a:lstStyle/>
          <a:p>
            <a:r>
              <a:rPr lang="en-US" dirty="0"/>
              <a:t>A method of adjusting spending, scheduling, and allocating resources to bring expenditures in alignment with budgetary constraints.</a:t>
            </a:r>
          </a:p>
          <a:p>
            <a:r>
              <a:rPr lang="en-US" dirty="0"/>
              <a:t>Most budgets assume steady incoming and outgoing flows. </a:t>
            </a:r>
          </a:p>
          <a:p>
            <a:r>
              <a:rPr lang="en-US" dirty="0"/>
              <a:t>Large, sporadic expenditures are usually incompatible with organizational operations.</a:t>
            </a:r>
          </a:p>
          <a:p>
            <a:r>
              <a:rPr lang="en-US" dirty="0"/>
              <a:t>Funding limits help regulate the outgoing capital flow to protect against overspending.</a:t>
            </a:r>
          </a:p>
          <a:p>
            <a:endParaRPr lang="en-US" dirty="0"/>
          </a:p>
          <a:p>
            <a:pPr marL="344488" lvl="1" indent="0">
              <a:buNone/>
            </a:pPr>
            <a:r>
              <a:rPr lang="en-US" sz="1800" b="1" dirty="0"/>
              <a:t>Example</a:t>
            </a:r>
            <a:r>
              <a:rPr lang="en-US" sz="1800" dirty="0"/>
              <a:t>: A customer wants to spread project costs over two quarters.</a:t>
            </a:r>
          </a:p>
          <a:p>
            <a:pPr lvl="1"/>
            <a:r>
              <a:rPr lang="en-US" dirty="0"/>
              <a:t>$250,000 during Q1</a:t>
            </a:r>
          </a:p>
          <a:p>
            <a:pPr lvl="1"/>
            <a:r>
              <a:rPr lang="en-US" dirty="0"/>
              <a:t>$350,000 during Q2</a:t>
            </a:r>
          </a:p>
          <a:p>
            <a:pPr lvl="1"/>
            <a:r>
              <a:rPr lang="en-US" dirty="0"/>
              <a:t>The project manager will need to make adjustments to the project so these values are not exceeded.</a:t>
            </a:r>
          </a:p>
        </p:txBody>
      </p:sp>
    </p:spTree>
    <p:extLst>
      <p:ext uri="{BB962C8B-B14F-4D97-AF65-F5344CB8AC3E}">
        <p14:creationId xmlns:p14="http://schemas.microsoft.com/office/powerpoint/2010/main" val="1429640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en-US" altLang="en-US" dirty="0"/>
              <a:t>Guidelines for Reconciling Funding and Costs</a:t>
            </a:r>
          </a:p>
        </p:txBody>
      </p:sp>
      <p:sp>
        <p:nvSpPr>
          <p:cNvPr id="3" name="Slide Number Placeholder 2"/>
          <p:cNvSpPr>
            <a:spLocks noGrp="1"/>
          </p:cNvSpPr>
          <p:nvPr>
            <p:ph type="sldNum" sz="quarter" idx="4"/>
          </p:nvPr>
        </p:nvSpPr>
        <p:spPr/>
        <p:txBody>
          <a:bodyPr/>
          <a:lstStyle/>
          <a:p>
            <a:fld id="{A8160BDD-7155-D744-B749-9730458604AD}" type="slidenum">
              <a:rPr lang="en-US" smtClean="0"/>
              <a:pPr/>
              <a:t>22</a:t>
            </a:fld>
            <a:endParaRPr lang="en-US" dirty="0"/>
          </a:p>
        </p:txBody>
      </p:sp>
      <p:sp>
        <p:nvSpPr>
          <p:cNvPr id="2" name="Content Placeholder 1"/>
          <p:cNvSpPr>
            <a:spLocks noGrp="1"/>
          </p:cNvSpPr>
          <p:nvPr>
            <p:ph idx="1"/>
          </p:nvPr>
        </p:nvSpPr>
        <p:spPr/>
        <p:txBody>
          <a:bodyPr>
            <a:normAutofit/>
          </a:bodyPr>
          <a:lstStyle/>
          <a:p>
            <a:r>
              <a:rPr lang="en-US" dirty="0"/>
              <a:t>Gather the materials you will need.</a:t>
            </a:r>
          </a:p>
          <a:p>
            <a:r>
              <a:rPr lang="en-US" dirty="0"/>
              <a:t>Map the project budget, scope statement, and schedule to the funding available. </a:t>
            </a:r>
          </a:p>
          <a:p>
            <a:r>
              <a:rPr lang="en-US" dirty="0"/>
              <a:t>Involve the project sponsor.</a:t>
            </a:r>
          </a:p>
          <a:p>
            <a:r>
              <a:rPr lang="en-US" dirty="0"/>
              <a:t>Partner formally with the company's financial decision makers.</a:t>
            </a:r>
          </a:p>
          <a:p>
            <a:r>
              <a:rPr lang="en-US" dirty="0"/>
              <a:t>Reconcile funding with costs on an iterative basis.</a:t>
            </a:r>
          </a:p>
          <a:p>
            <a:r>
              <a:rPr lang="en-US" dirty="0"/>
              <a:t>Apprise the sponsor (and the external customer, if there is one) of any additional costs that are incurred. </a:t>
            </a:r>
          </a:p>
          <a:p>
            <a:r>
              <a:rPr lang="en-US" dirty="0"/>
              <a:t>Monitor spending. </a:t>
            </a:r>
          </a:p>
          <a:p>
            <a:r>
              <a:rPr lang="en-US" dirty="0"/>
              <a:t>Monitor the schedule.</a:t>
            </a:r>
          </a:p>
          <a:p>
            <a:r>
              <a:rPr lang="en-US" dirty="0"/>
              <a:t>Monitor the risks.</a:t>
            </a:r>
          </a:p>
        </p:txBody>
      </p:sp>
    </p:spTree>
    <p:extLst>
      <p:ext uri="{BB962C8B-B14F-4D97-AF65-F5344CB8AC3E}">
        <p14:creationId xmlns:p14="http://schemas.microsoft.com/office/powerpoint/2010/main" val="2571558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42358F-CCF4-464D-87D0-411BEA33FC3E}"/>
              </a:ext>
            </a:extLst>
          </p:cNvPr>
          <p:cNvSpPr>
            <a:spLocks noGrp="1"/>
          </p:cNvSpPr>
          <p:nvPr>
            <p:ph type="body" sz="quarter" idx="13"/>
          </p:nvPr>
        </p:nvSpPr>
        <p:spPr/>
        <p:txBody>
          <a:bodyPr/>
          <a:lstStyle/>
          <a:p>
            <a:r>
              <a:rPr lang="en-US" dirty="0"/>
              <a:t>Reconciling Funding and Costs</a:t>
            </a:r>
          </a:p>
        </p:txBody>
      </p:sp>
      <p:sp>
        <p:nvSpPr>
          <p:cNvPr id="3" name="Slide Number Placeholder 2">
            <a:extLst>
              <a:ext uri="{FF2B5EF4-FFF2-40B4-BE49-F238E27FC236}">
                <a16:creationId xmlns:a16="http://schemas.microsoft.com/office/drawing/2014/main" id="{55B522FE-A15F-4EBA-8017-B6E5C71383A5}"/>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spTree>
    <p:extLst>
      <p:ext uri="{BB962C8B-B14F-4D97-AF65-F5344CB8AC3E}">
        <p14:creationId xmlns:p14="http://schemas.microsoft.com/office/powerpoint/2010/main" val="1421741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3"/>
          </p:nvPr>
        </p:nvSpPr>
        <p:spPr/>
        <p:txBody>
          <a:bodyPr/>
          <a:lstStyle/>
          <a:p>
            <a:r>
              <a:rPr lang="en-US" dirty="0"/>
              <a:t>How do you think the ability to effectively estimate costs will improve your performance on the job?</a:t>
            </a:r>
          </a:p>
          <a:p>
            <a:r>
              <a:rPr lang="en-US" dirty="0"/>
              <a:t>How do you think incorporating good funding reconciliation practices will help in completing a project within the allocated budget?</a:t>
            </a:r>
          </a:p>
        </p:txBody>
      </p:sp>
      <p:sp>
        <p:nvSpPr>
          <p:cNvPr id="2" name="Slide Number Placeholder 1"/>
          <p:cNvSpPr>
            <a:spLocks noGrp="1"/>
          </p:cNvSpPr>
          <p:nvPr>
            <p:ph type="sldNum" sz="quarter" idx="4"/>
          </p:nvPr>
        </p:nvSpPr>
        <p:spPr/>
        <p:txBody>
          <a:bodyPr/>
          <a:lstStyle/>
          <a:p>
            <a:fld id="{A8160BDD-7155-D744-B749-9730458604AD}" type="slidenum">
              <a:rPr lang="en-US" smtClean="0"/>
              <a:pPr/>
              <a:t>24</a:t>
            </a:fld>
            <a:endParaRPr lang="en-US" dirty="0"/>
          </a:p>
        </p:txBody>
      </p:sp>
    </p:spTree>
    <p:extLst>
      <p:ext uri="{BB962C8B-B14F-4D97-AF65-F5344CB8AC3E}">
        <p14:creationId xmlns:p14="http://schemas.microsoft.com/office/powerpoint/2010/main" val="534458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altLang="en-US" dirty="0"/>
              <a:t>Project Management Estimating Software</a:t>
            </a:r>
          </a:p>
        </p:txBody>
      </p:sp>
      <p:sp>
        <p:nvSpPr>
          <p:cNvPr id="2" name="Slide Number Placeholder 1"/>
          <p:cNvSpPr>
            <a:spLocks noGrp="1"/>
          </p:cNvSpPr>
          <p:nvPr>
            <p:ph type="sldNum" sz="quarter" idx="4"/>
          </p:nvPr>
        </p:nvSpPr>
        <p:spPr/>
        <p:txBody>
          <a:bodyPr/>
          <a:lstStyle/>
          <a:p>
            <a:fld id="{A8160BDD-7155-D744-B749-9730458604AD}" type="slidenum">
              <a:rPr lang="en-US" smtClean="0"/>
              <a:pPr/>
              <a:t>3</a:t>
            </a:fld>
            <a:endParaRPr lang="en-US" dirty="0"/>
          </a:p>
        </p:txBody>
      </p:sp>
      <p:sp>
        <p:nvSpPr>
          <p:cNvPr id="516099" name="Rectangle 3"/>
          <p:cNvSpPr>
            <a:spLocks noGrp="1" noChangeArrowheads="1"/>
          </p:cNvSpPr>
          <p:nvPr>
            <p:ph idx="1"/>
          </p:nvPr>
        </p:nvSpPr>
        <p:spPr/>
        <p:txBody>
          <a:bodyPr/>
          <a:lstStyle/>
          <a:p>
            <a:r>
              <a:rPr lang="en-US" altLang="en-US" dirty="0"/>
              <a:t>Any software application that assists in cost estimating while managing projects.</a:t>
            </a:r>
          </a:p>
          <a:p>
            <a:r>
              <a:rPr lang="en-US" altLang="en-US" dirty="0"/>
              <a:t>Helps simplify the usage of cost estimating techniques and facilitates effective cost estimate alternatives.</a:t>
            </a:r>
          </a:p>
        </p:txBody>
      </p:sp>
      <p:pic>
        <p:nvPicPr>
          <p:cNvPr id="3" name="Picture 2"/>
          <p:cNvPicPr>
            <a:picLocks noChangeAspect="1"/>
          </p:cNvPicPr>
          <p:nvPr/>
        </p:nvPicPr>
        <p:blipFill>
          <a:blip r:embed="rId2"/>
          <a:stretch>
            <a:fillRect/>
          </a:stretch>
        </p:blipFill>
        <p:spPr>
          <a:xfrm>
            <a:off x="3964611" y="3300412"/>
            <a:ext cx="1552575" cy="1133475"/>
          </a:xfrm>
          <a:prstGeom prst="rect">
            <a:avLst/>
          </a:prstGeom>
        </p:spPr>
      </p:pic>
      <p:pic>
        <p:nvPicPr>
          <p:cNvPr id="4" name="Picture 3"/>
          <p:cNvPicPr>
            <a:picLocks noChangeAspect="1"/>
          </p:cNvPicPr>
          <p:nvPr/>
        </p:nvPicPr>
        <p:blipFill>
          <a:blip r:embed="rId3"/>
          <a:stretch>
            <a:fillRect/>
          </a:stretch>
        </p:blipFill>
        <p:spPr>
          <a:xfrm>
            <a:off x="6341099" y="3344407"/>
            <a:ext cx="1202701" cy="1045485"/>
          </a:xfrm>
          <a:prstGeom prst="rect">
            <a:avLst/>
          </a:prstGeom>
        </p:spPr>
      </p:pic>
      <p:pic>
        <p:nvPicPr>
          <p:cNvPr id="6" name="Picture 5"/>
          <p:cNvPicPr>
            <a:picLocks noChangeAspect="1"/>
          </p:cNvPicPr>
          <p:nvPr/>
        </p:nvPicPr>
        <p:blipFill>
          <a:blip r:embed="rId4"/>
          <a:stretch>
            <a:fillRect/>
          </a:stretch>
        </p:blipFill>
        <p:spPr>
          <a:xfrm>
            <a:off x="1464299" y="3418516"/>
            <a:ext cx="1834538" cy="897267"/>
          </a:xfrm>
          <a:prstGeom prst="rect">
            <a:avLst/>
          </a:prstGeom>
        </p:spPr>
      </p:pic>
    </p:spTree>
    <p:extLst>
      <p:ext uri="{BB962C8B-B14F-4D97-AF65-F5344CB8AC3E}">
        <p14:creationId xmlns:p14="http://schemas.microsoft.com/office/powerpoint/2010/main" val="210472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en-US" altLang="en-US" dirty="0"/>
              <a:t>Vendor Bid Analysis</a:t>
            </a:r>
          </a:p>
        </p:txBody>
      </p:sp>
      <p:sp>
        <p:nvSpPr>
          <p:cNvPr id="2" name="Slide Number Placeholder 1"/>
          <p:cNvSpPr>
            <a:spLocks noGrp="1"/>
          </p:cNvSpPr>
          <p:nvPr>
            <p:ph type="sldNum" sz="quarter" idx="4"/>
          </p:nvPr>
        </p:nvSpPr>
        <p:spPr/>
        <p:txBody>
          <a:bodyPr/>
          <a:lstStyle/>
          <a:p>
            <a:fld id="{A8160BDD-7155-D744-B749-9730458604AD}" type="slidenum">
              <a:rPr lang="en-US" smtClean="0"/>
              <a:pPr/>
              <a:t>4</a:t>
            </a:fld>
            <a:endParaRPr lang="en-US" dirty="0"/>
          </a:p>
        </p:txBody>
      </p:sp>
      <p:sp>
        <p:nvSpPr>
          <p:cNvPr id="517123" name="Rectangle 3"/>
          <p:cNvSpPr>
            <a:spLocks noGrp="1" noChangeArrowheads="1"/>
          </p:cNvSpPr>
          <p:nvPr>
            <p:ph idx="1"/>
          </p:nvPr>
        </p:nvSpPr>
        <p:spPr/>
        <p:txBody>
          <a:bodyPr/>
          <a:lstStyle/>
          <a:p>
            <a:r>
              <a:rPr lang="en-US" altLang="en-US" dirty="0"/>
              <a:t>A cost estimation technique based on the bids obtained from vendors.</a:t>
            </a:r>
          </a:p>
          <a:p>
            <a:r>
              <a:rPr lang="en-US" altLang="en-US" dirty="0"/>
              <a:t>Proposed costing from the vendors is considered while developing estimates for the project.</a:t>
            </a:r>
          </a:p>
          <a:p>
            <a:r>
              <a:rPr lang="en-US" altLang="en-US" dirty="0"/>
              <a:t>Costing can be sought from the vendors through their proposals, bids, or quotations.</a:t>
            </a:r>
          </a:p>
          <a:p>
            <a:r>
              <a:rPr lang="en-US" altLang="en-US" dirty="0"/>
              <a:t>Costing can be indicative figures with less accuracy or very accurate detailed figures as well.</a:t>
            </a:r>
          </a:p>
          <a:p>
            <a:pPr>
              <a:buFont typeface="Wingdings" panose="05000000000000000000" pitchFamily="2" charset="2"/>
              <a:buNone/>
            </a:pPr>
            <a:endParaRPr lang="en-US" altLang="en-US" dirty="0"/>
          </a:p>
          <a:p>
            <a:pPr marL="344488" lvl="1" indent="0">
              <a:lnSpc>
                <a:spcPct val="90000"/>
              </a:lnSpc>
              <a:buFont typeface="Wingdings" panose="05000000000000000000" pitchFamily="2" charset="2"/>
              <a:buNone/>
            </a:pPr>
            <a:r>
              <a:rPr lang="en-US" altLang="en-US" sz="1800" b="1" dirty="0"/>
              <a:t>Example</a:t>
            </a:r>
            <a:r>
              <a:rPr lang="en-US" altLang="en-US" sz="1800" dirty="0"/>
              <a:t>: The company decided to outsource one of its projects and the project manager sends an invitation to vendors to obtain the best bids that will include all the project deliverables and supports the final total project cost.</a:t>
            </a:r>
          </a:p>
        </p:txBody>
      </p:sp>
    </p:spTree>
    <p:extLst>
      <p:ext uri="{BB962C8B-B14F-4D97-AF65-F5344CB8AC3E}">
        <p14:creationId xmlns:p14="http://schemas.microsoft.com/office/powerpoint/2010/main" val="3222817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Activity Cost Estimates</a:t>
            </a:r>
          </a:p>
        </p:txBody>
      </p:sp>
      <p:sp>
        <p:nvSpPr>
          <p:cNvPr id="2" name="Slide Number Placeholder 1"/>
          <p:cNvSpPr>
            <a:spLocks noGrp="1"/>
          </p:cNvSpPr>
          <p:nvPr>
            <p:ph type="sldNum" sz="quarter" idx="4"/>
          </p:nvPr>
        </p:nvSpPr>
        <p:spPr/>
        <p:txBody>
          <a:bodyPr/>
          <a:lstStyle/>
          <a:p>
            <a:fld id="{A8160BDD-7155-D744-B749-9730458604AD}" type="slidenum">
              <a:rPr lang="en-US" smtClean="0"/>
              <a:pPr/>
              <a:t>5</a:t>
            </a:fld>
            <a:endParaRPr lang="en-US" dirty="0"/>
          </a:p>
        </p:txBody>
      </p:sp>
      <p:sp>
        <p:nvSpPr>
          <p:cNvPr id="518147" name="Rectangle 3"/>
          <p:cNvSpPr>
            <a:spLocks noGrp="1" noChangeArrowheads="1"/>
          </p:cNvSpPr>
          <p:nvPr>
            <p:ph idx="1"/>
          </p:nvPr>
        </p:nvSpPr>
        <p:spPr/>
        <p:txBody>
          <a:bodyPr/>
          <a:lstStyle/>
          <a:p>
            <a:r>
              <a:rPr lang="en-US" altLang="en-US" dirty="0"/>
              <a:t>Provide estimates of costs necessary to finish project work.</a:t>
            </a:r>
          </a:p>
          <a:p>
            <a:r>
              <a:rPr lang="en-US" altLang="en-US" dirty="0"/>
              <a:t>Includes:</a:t>
            </a:r>
          </a:p>
          <a:p>
            <a:pPr lvl="1"/>
            <a:r>
              <a:rPr lang="en-US" altLang="en-US" dirty="0"/>
              <a:t>Costs on direct labor</a:t>
            </a:r>
          </a:p>
          <a:p>
            <a:pPr lvl="1"/>
            <a:r>
              <a:rPr lang="en-US" altLang="en-US" dirty="0"/>
              <a:t>Materials</a:t>
            </a:r>
          </a:p>
          <a:p>
            <a:pPr lvl="1"/>
            <a:r>
              <a:rPr lang="en-US" altLang="en-US" dirty="0"/>
              <a:t>Equipment</a:t>
            </a:r>
          </a:p>
          <a:p>
            <a:pPr lvl="1"/>
            <a:r>
              <a:rPr lang="en-US" altLang="en-US" dirty="0"/>
              <a:t>Facilities</a:t>
            </a:r>
          </a:p>
          <a:p>
            <a:pPr lvl="1"/>
            <a:r>
              <a:rPr lang="en-US" altLang="en-US" dirty="0"/>
              <a:t>Services</a:t>
            </a:r>
          </a:p>
          <a:p>
            <a:pPr lvl="1"/>
            <a:r>
              <a:rPr lang="en-US" altLang="en-US" dirty="0"/>
              <a:t>Information technology</a:t>
            </a:r>
          </a:p>
          <a:p>
            <a:pPr lvl="1"/>
            <a:r>
              <a:rPr lang="en-US" altLang="en-US" dirty="0"/>
              <a:t>Contingency reserves</a:t>
            </a:r>
          </a:p>
          <a:p>
            <a:pPr lvl="1"/>
            <a:r>
              <a:rPr lang="en-US" altLang="en-US" dirty="0"/>
              <a:t>Indirect costs</a:t>
            </a:r>
          </a:p>
          <a:p>
            <a:r>
              <a:rPr lang="en-US" altLang="en-US" dirty="0"/>
              <a:t>Cost estimates for each activity are added together to create an overall cost estimate for the work package.</a:t>
            </a:r>
          </a:p>
        </p:txBody>
      </p:sp>
    </p:spTree>
    <p:extLst>
      <p:ext uri="{BB962C8B-B14F-4D97-AF65-F5344CB8AC3E}">
        <p14:creationId xmlns:p14="http://schemas.microsoft.com/office/powerpoint/2010/main" val="2131451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r>
              <a:rPr lang="en-US" altLang="en-US" dirty="0"/>
              <a:t>Basis of Estimates</a:t>
            </a:r>
          </a:p>
        </p:txBody>
      </p:sp>
      <p:sp>
        <p:nvSpPr>
          <p:cNvPr id="2" name="Slide Number Placeholder 1"/>
          <p:cNvSpPr>
            <a:spLocks noGrp="1"/>
          </p:cNvSpPr>
          <p:nvPr>
            <p:ph type="sldNum" sz="quarter" idx="4"/>
          </p:nvPr>
        </p:nvSpPr>
        <p:spPr/>
        <p:txBody>
          <a:bodyPr/>
          <a:lstStyle/>
          <a:p>
            <a:fld id="{A8160BDD-7155-D744-B749-9730458604AD}" type="slidenum">
              <a:rPr lang="en-US" smtClean="0"/>
              <a:pPr/>
              <a:t>6</a:t>
            </a:fld>
            <a:endParaRPr lang="en-US" dirty="0"/>
          </a:p>
        </p:txBody>
      </p:sp>
      <p:sp>
        <p:nvSpPr>
          <p:cNvPr id="519171" name="Rectangle 3"/>
          <p:cNvSpPr>
            <a:spLocks noGrp="1" noChangeArrowheads="1"/>
          </p:cNvSpPr>
          <p:nvPr>
            <p:ph idx="1"/>
          </p:nvPr>
        </p:nvSpPr>
        <p:spPr/>
        <p:txBody>
          <a:bodyPr/>
          <a:lstStyle/>
          <a:p>
            <a:pPr marL="0" indent="0">
              <a:buNone/>
            </a:pPr>
            <a:r>
              <a:rPr lang="en-US" altLang="en-US" dirty="0"/>
              <a:t>Supporting and additional information needed to justify the cost estimates. </a:t>
            </a:r>
            <a:br>
              <a:rPr lang="en-US" altLang="en-US" dirty="0"/>
            </a:br>
            <a:r>
              <a:rPr lang="en-US" altLang="en-US" dirty="0"/>
              <a:t>Details include: </a:t>
            </a:r>
          </a:p>
          <a:p>
            <a:r>
              <a:rPr lang="en-US" altLang="en-US" dirty="0"/>
              <a:t>The project scope.</a:t>
            </a:r>
          </a:p>
          <a:p>
            <a:r>
              <a:rPr lang="en-US" altLang="en-US" dirty="0"/>
              <a:t>Justification for the estimate.</a:t>
            </a:r>
          </a:p>
          <a:p>
            <a:r>
              <a:rPr lang="en-US" altLang="en-US" dirty="0"/>
              <a:t>Assumptions.</a:t>
            </a:r>
          </a:p>
          <a:p>
            <a:r>
              <a:rPr lang="en-US" altLang="en-US" dirty="0"/>
              <a:t>Constraints.</a:t>
            </a:r>
          </a:p>
          <a:p>
            <a:r>
              <a:rPr lang="en-US" altLang="en-US" dirty="0"/>
              <a:t>The confidence level on the estimate.</a:t>
            </a:r>
          </a:p>
          <a:p>
            <a:r>
              <a:rPr lang="en-US" altLang="en-US" dirty="0"/>
              <a:t>The expected range of estimate.</a:t>
            </a:r>
          </a:p>
        </p:txBody>
      </p:sp>
    </p:spTree>
    <p:extLst>
      <p:ext uri="{BB962C8B-B14F-4D97-AF65-F5344CB8AC3E}">
        <p14:creationId xmlns:p14="http://schemas.microsoft.com/office/powerpoint/2010/main" val="776301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en-US" altLang="en-US" dirty="0"/>
              <a:t>Advantages and Disadvantages of Estimating Techniques </a:t>
            </a:r>
          </a:p>
        </p:txBody>
      </p:sp>
      <p:graphicFrame>
        <p:nvGraphicFramePr>
          <p:cNvPr id="520196" name="Group 4"/>
          <p:cNvGraphicFramePr>
            <a:graphicFrameLocks noGrp="1"/>
          </p:cNvGraphicFramePr>
          <p:nvPr>
            <p:ph idx="1"/>
            <p:extLst>
              <p:ext uri="{D42A27DB-BD31-4B8C-83A1-F6EECF244321}">
                <p14:modId xmlns:p14="http://schemas.microsoft.com/office/powerpoint/2010/main" val="3742246752"/>
              </p:ext>
            </p:extLst>
          </p:nvPr>
        </p:nvGraphicFramePr>
        <p:xfrm>
          <a:off x="341313" y="1306513"/>
          <a:ext cx="8461375" cy="2911285"/>
        </p:xfrm>
        <a:graphic>
          <a:graphicData uri="http://schemas.openxmlformats.org/drawingml/2006/table">
            <a:tbl>
              <a:tblPr/>
              <a:tblGrid>
                <a:gridCol w="2135881">
                  <a:extLst>
                    <a:ext uri="{9D8B030D-6E8A-4147-A177-3AD203B41FA5}">
                      <a16:colId xmlns:a16="http://schemas.microsoft.com/office/drawing/2014/main" val="4237294880"/>
                    </a:ext>
                  </a:extLst>
                </a:gridCol>
                <a:gridCol w="3162747">
                  <a:extLst>
                    <a:ext uri="{9D8B030D-6E8A-4147-A177-3AD203B41FA5}">
                      <a16:colId xmlns:a16="http://schemas.microsoft.com/office/drawing/2014/main" val="3102106382"/>
                    </a:ext>
                  </a:extLst>
                </a:gridCol>
                <a:gridCol w="3162747">
                  <a:extLst>
                    <a:ext uri="{9D8B030D-6E8A-4147-A177-3AD203B41FA5}">
                      <a16:colId xmlns:a16="http://schemas.microsoft.com/office/drawing/2014/main" val="66207260"/>
                    </a:ext>
                  </a:extLst>
                </a:gridCol>
              </a:tblGrid>
              <a:tr h="449263">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bg1"/>
                          </a:solidFill>
                          <a:effectLst/>
                          <a:latin typeface="+mn-lt"/>
                        </a:rPr>
                        <a:t>Technique</a:t>
                      </a:r>
                    </a:p>
                  </a:txBody>
                  <a:tcPr marL="98579" marR="98579"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bg1"/>
                          </a:solidFill>
                          <a:effectLst/>
                          <a:latin typeface="+mn-lt"/>
                        </a:rPr>
                        <a:t>Advantages</a:t>
                      </a:r>
                    </a:p>
                  </a:txBody>
                  <a:tcPr marL="98579" marR="98579"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bg1"/>
                          </a:solidFill>
                          <a:effectLst/>
                          <a:latin typeface="+mn-lt"/>
                        </a:rPr>
                        <a:t>Disadvantages</a:t>
                      </a:r>
                    </a:p>
                  </a:txBody>
                  <a:tcPr marL="98579" marR="98579"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543986952"/>
                  </a:ext>
                </a:extLst>
              </a:tr>
              <a:tr h="741363">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Analogous estimating</a:t>
                      </a:r>
                    </a:p>
                  </a:txBody>
                  <a:tcPr marL="98579" marR="98579"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Ensures that no work is inadvertently omitted from work estimates. </a:t>
                      </a:r>
                    </a:p>
                  </a:txBody>
                  <a:tcPr marL="98579" marR="98579"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defRPr/>
                      </a:pPr>
                      <a:r>
                        <a:rPr kumimoji="0" lang="en-US" altLang="en-US" sz="1400" b="0" i="0" u="none" strike="noStrike" cap="none" normalizeH="0" baseline="0" dirty="0">
                          <a:ln>
                            <a:noFill/>
                          </a:ln>
                          <a:solidFill>
                            <a:schemeClr val="tx1"/>
                          </a:solidFill>
                          <a:effectLst/>
                          <a:latin typeface="+mn-lt"/>
                        </a:rPr>
                        <a:t>Can be difficult for less-experienced team members to apportion cost estimates.</a:t>
                      </a:r>
                    </a:p>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endParaRPr kumimoji="0" lang="en-US" altLang="en-US" sz="1400" b="0" i="0" u="none" strike="noStrike" cap="none" normalizeH="0" baseline="0" dirty="0">
                        <a:ln>
                          <a:noFill/>
                        </a:ln>
                        <a:solidFill>
                          <a:schemeClr val="tx1"/>
                        </a:solidFill>
                        <a:effectLst/>
                        <a:latin typeface="+mn-lt"/>
                      </a:endParaRPr>
                    </a:p>
                  </a:txBody>
                  <a:tcPr marL="98579" marR="98579"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519972274"/>
                  </a:ext>
                </a:extLst>
              </a:tr>
              <a:tr h="742950">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Bottom-up estimating</a:t>
                      </a:r>
                    </a:p>
                  </a:txBody>
                  <a:tcPr marL="98579" marR="98579"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Is accurate and gives lower-level managers more responsibility. </a:t>
                      </a:r>
                    </a:p>
                  </a:txBody>
                  <a:tcPr marL="98579" marR="98579"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Might be time consuming and can be used only after the WBS has been well-defined.</a:t>
                      </a:r>
                    </a:p>
                  </a:txBody>
                  <a:tcPr marL="98579" marR="98579"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824473440"/>
                  </a:ext>
                </a:extLst>
              </a:tr>
              <a:tr h="581025">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Parametric estimating</a:t>
                      </a:r>
                    </a:p>
                  </a:txBody>
                  <a:tcPr marL="98579" marR="98579"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Not time consuming. </a:t>
                      </a:r>
                    </a:p>
                  </a:txBody>
                  <a:tcPr marL="98579" marR="98579"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Might be inaccurate, depending on the integrity of the historical information used.</a:t>
                      </a:r>
                    </a:p>
                  </a:txBody>
                  <a:tcPr marL="98579" marR="98579"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467252473"/>
                  </a:ext>
                </a:extLst>
              </a:tr>
            </a:tbl>
          </a:graphicData>
        </a:graphic>
      </p:graphicFrame>
      <p:sp>
        <p:nvSpPr>
          <p:cNvPr id="6" name="Slide Number Placeholder 5">
            <a:extLst>
              <a:ext uri="{FF2B5EF4-FFF2-40B4-BE49-F238E27FC236}">
                <a16:creationId xmlns:a16="http://schemas.microsoft.com/office/drawing/2014/main" id="{FB252B31-2AE9-4CF4-9041-8597AB419092}"/>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spTree>
    <p:extLst>
      <p:ext uri="{BB962C8B-B14F-4D97-AF65-F5344CB8AC3E}">
        <p14:creationId xmlns:p14="http://schemas.microsoft.com/office/powerpoint/2010/main" val="2776343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Guidelines for Estimating Project Costs</a:t>
            </a:r>
          </a:p>
        </p:txBody>
      </p:sp>
      <p:sp>
        <p:nvSpPr>
          <p:cNvPr id="2" name="Slide Number Placeholder 1"/>
          <p:cNvSpPr>
            <a:spLocks noGrp="1"/>
          </p:cNvSpPr>
          <p:nvPr>
            <p:ph type="sldNum" sz="quarter" idx="4"/>
          </p:nvPr>
        </p:nvSpPr>
        <p:spPr/>
        <p:txBody>
          <a:bodyPr/>
          <a:lstStyle/>
          <a:p>
            <a:fld id="{A8160BDD-7155-D744-B749-9730458604AD}" type="slidenum">
              <a:rPr lang="en-US" smtClean="0"/>
              <a:pPr/>
              <a:t>8</a:t>
            </a:fld>
            <a:endParaRPr lang="en-US" dirty="0"/>
          </a:p>
        </p:txBody>
      </p:sp>
      <p:sp>
        <p:nvSpPr>
          <p:cNvPr id="4" name="Content Placeholder 3"/>
          <p:cNvSpPr>
            <a:spLocks noGrp="1"/>
          </p:cNvSpPr>
          <p:nvPr>
            <p:ph idx="1"/>
          </p:nvPr>
        </p:nvSpPr>
        <p:spPr>
          <a:xfrm>
            <a:off x="341925" y="1302040"/>
            <a:ext cx="8460150" cy="4641560"/>
          </a:xfrm>
        </p:spPr>
        <p:txBody>
          <a:bodyPr/>
          <a:lstStyle/>
          <a:p>
            <a:r>
              <a:rPr lang="en-US" dirty="0"/>
              <a:t>Involve the work package owners.</a:t>
            </a:r>
          </a:p>
          <a:p>
            <a:r>
              <a:rPr lang="en-US" dirty="0"/>
              <a:t>Gather any relevant input information.</a:t>
            </a:r>
          </a:p>
          <a:p>
            <a:r>
              <a:rPr lang="en-US" dirty="0"/>
              <a:t>Determine which estimating technique to use.</a:t>
            </a:r>
          </a:p>
          <a:p>
            <a:r>
              <a:rPr lang="en-US" dirty="0"/>
              <a:t>Look for alternative costing options.</a:t>
            </a:r>
          </a:p>
          <a:p>
            <a:r>
              <a:rPr lang="en-US" dirty="0"/>
              <a:t>Determine the units of measure that will be used.</a:t>
            </a:r>
          </a:p>
          <a:p>
            <a:r>
              <a:rPr lang="en-US" dirty="0"/>
              <a:t>Consider possible risks that may impact cost.</a:t>
            </a:r>
          </a:p>
          <a:p>
            <a:r>
              <a:rPr lang="en-US" dirty="0"/>
              <a:t>Ensure that all cost estimates are assigned to the appropriate account, according to the chart of accounts.</a:t>
            </a:r>
          </a:p>
          <a:p>
            <a:r>
              <a:rPr lang="en-US" dirty="0"/>
              <a:t>Ensure that your cost estimates include the estimated costs of all resources, the level of estimate, the list of assumptions made when developing the estimates, and how long the estimate is valid.</a:t>
            </a:r>
          </a:p>
          <a:p>
            <a:endParaRPr lang="en-US" dirty="0"/>
          </a:p>
        </p:txBody>
      </p:sp>
    </p:spTree>
    <p:extLst>
      <p:ext uri="{BB962C8B-B14F-4D97-AF65-F5344CB8AC3E}">
        <p14:creationId xmlns:p14="http://schemas.microsoft.com/office/powerpoint/2010/main" val="2183796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8D507D-6DF6-4F47-884A-EB2C9467EDAD}"/>
              </a:ext>
            </a:extLst>
          </p:cNvPr>
          <p:cNvSpPr>
            <a:spLocks noGrp="1"/>
          </p:cNvSpPr>
          <p:nvPr>
            <p:ph type="body" sz="quarter" idx="13"/>
          </p:nvPr>
        </p:nvSpPr>
        <p:spPr/>
        <p:txBody>
          <a:bodyPr/>
          <a:lstStyle/>
          <a:p>
            <a:r>
              <a:rPr lang="en-US" dirty="0"/>
              <a:t>Estimating Project Costs</a:t>
            </a:r>
          </a:p>
        </p:txBody>
      </p:sp>
      <p:sp>
        <p:nvSpPr>
          <p:cNvPr id="3" name="Slide Number Placeholder 2">
            <a:extLst>
              <a:ext uri="{FF2B5EF4-FFF2-40B4-BE49-F238E27FC236}">
                <a16:creationId xmlns:a16="http://schemas.microsoft.com/office/drawing/2014/main" id="{C2F898BF-8059-467C-94A8-26FFC785328A}"/>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spTree>
    <p:extLst>
      <p:ext uri="{BB962C8B-B14F-4D97-AF65-F5344CB8AC3E}">
        <p14:creationId xmlns:p14="http://schemas.microsoft.com/office/powerpoint/2010/main" val="1172062002"/>
      </p:ext>
    </p:extLst>
  </p:cSld>
  <p:clrMapOvr>
    <a:masterClrMapping/>
  </p:clrMapOvr>
</p:sld>
</file>

<file path=ppt/theme/theme1.xml><?xml version="1.0" encoding="utf-8"?>
<a:theme xmlns:a="http://schemas.openxmlformats.org/drawingml/2006/main" name="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A7B58FB6-96A1-4839-BF62-68814BAFB378}" vid="{BBEF813D-8056-4871-BD8D-94183E3F05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463</TotalTime>
  <Words>1384</Words>
  <Application>Microsoft Office PowerPoint</Application>
  <PresentationFormat>On-screen Show (4:3)</PresentationFormat>
  <Paragraphs>168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Myriad Pro</vt:lpstr>
      <vt:lpstr>Wingdings</vt:lpstr>
      <vt:lpstr>LO-CompTIA</vt:lpstr>
      <vt:lpstr>Planning Project Costs</vt:lpstr>
      <vt:lpstr>Common Cost Estimate Types</vt:lpstr>
      <vt:lpstr>Project Management Estimating Software</vt:lpstr>
      <vt:lpstr>Vendor Bid Analysis</vt:lpstr>
      <vt:lpstr>Activity Cost Estimates</vt:lpstr>
      <vt:lpstr>Basis of Estimates</vt:lpstr>
      <vt:lpstr>Advantages and Disadvantages of Estimating Techniques </vt:lpstr>
      <vt:lpstr>Guidelines for Estimating Project Costs</vt:lpstr>
      <vt:lpstr>PowerPoint Presentation</vt:lpstr>
      <vt:lpstr>Completed Cost Estimates</vt:lpstr>
      <vt:lpstr>Cost Baselines</vt:lpstr>
      <vt:lpstr>Cost Aggregation</vt:lpstr>
      <vt:lpstr>Contingency Allowances</vt:lpstr>
      <vt:lpstr>Cost Assignment Methods</vt:lpstr>
      <vt:lpstr>Project Funding Requirements</vt:lpstr>
      <vt:lpstr>Historical Relationships</vt:lpstr>
      <vt:lpstr>Guidelines for Estimating the Cost Baseline</vt:lpstr>
      <vt:lpstr>PowerPoint Presentation</vt:lpstr>
      <vt:lpstr>Completed Costs Per Week</vt:lpstr>
      <vt:lpstr>Completed S-Curve Graph</vt:lpstr>
      <vt:lpstr>Funding Limit Reconciliation</vt:lpstr>
      <vt:lpstr>Guidelines for Reconciling Funding and Costs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Preparing to Develop the Project Schedule</dc:title>
  <dc:creator>Laurie Perry</dc:creator>
  <cp:lastModifiedBy>Laurie Perry</cp:lastModifiedBy>
  <cp:revision>69</cp:revision>
  <dcterms:created xsi:type="dcterms:W3CDTF">2016-08-01T18:03:00Z</dcterms:created>
  <dcterms:modified xsi:type="dcterms:W3CDTF">2018-06-15T14:12:24Z</dcterms:modified>
</cp:coreProperties>
</file>