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7" r:id="rId3"/>
    <p:sldId id="275" r:id="rId4"/>
    <p:sldId id="269" r:id="rId5"/>
    <p:sldId id="264" r:id="rId6"/>
    <p:sldId id="270" r:id="rId7"/>
    <p:sldId id="273" r:id="rId8"/>
    <p:sldId id="271" r:id="rId9"/>
    <p:sldId id="263" r:id="rId10"/>
    <p:sldId id="276" r:id="rId11"/>
    <p:sldId id="272" r:id="rId12"/>
    <p:sldId id="268" r:id="rId13"/>
    <p:sldId id="274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6370" autoAdjust="0"/>
  </p:normalViewPr>
  <p:slideViewPr>
    <p:cSldViewPr>
      <p:cViewPr varScale="1">
        <p:scale>
          <a:sx n="82" d="100"/>
          <a:sy n="82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8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2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95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4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2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68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7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5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67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During the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Communication Methods</a:t>
            </a:r>
          </a:p>
          <a:p>
            <a:r>
              <a:rPr lang="en-US" dirty="0"/>
              <a:t>Create a Communications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Channels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communication channels calculation indicates the total number of ways that a team can communicate. </a:t>
            </a:r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6843" y="2476741"/>
            <a:ext cx="303139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i="1" dirty="0">
                <a:cs typeface="Arial" panose="020B0604020202020204" pitchFamily="34" charset="0"/>
              </a:rPr>
              <a:t>n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i="1" dirty="0">
                <a:cs typeface="Arial" panose="020B0604020202020204" pitchFamily="34" charset="0"/>
              </a:rPr>
              <a:t>n</a:t>
            </a:r>
            <a:r>
              <a:rPr lang="en-US" dirty="0">
                <a:cs typeface="Arial" panose="020B0604020202020204" pitchFamily="34" charset="0"/>
              </a:rPr>
              <a:t>-1)) /2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/>
              <a:t>n</a:t>
            </a:r>
            <a:r>
              <a:rPr lang="en-US" dirty="0"/>
              <a:t>=number of stakeholders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971541"/>
            <a:ext cx="3953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b="1" dirty="0"/>
              <a:t>Example:</a:t>
            </a:r>
            <a:r>
              <a:rPr lang="en-US" dirty="0"/>
              <a:t> 12 stakeholders</a:t>
            </a:r>
          </a:p>
          <a:p>
            <a:r>
              <a:rPr lang="en-US" dirty="0"/>
              <a:t>(12x11)/2 = 66 communication channels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84538" y="3247975"/>
            <a:ext cx="3220278" cy="2695625"/>
            <a:chOff x="6260321" y="1905231"/>
            <a:chExt cx="3220278" cy="26956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1777" y="3932770"/>
              <a:ext cx="685800" cy="6680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382" y="3957156"/>
              <a:ext cx="685800" cy="643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0321" y="2772027"/>
              <a:ext cx="685800" cy="6402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8822" y="1905231"/>
              <a:ext cx="685192" cy="66202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407" y="2817151"/>
              <a:ext cx="685192" cy="633985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V="1">
              <a:off x="6937890" y="3062809"/>
              <a:ext cx="1866693" cy="313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322128" y="2660185"/>
              <a:ext cx="493948" cy="105747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58624" y="2666796"/>
              <a:ext cx="481732" cy="10680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58272" y="3197594"/>
              <a:ext cx="1391057" cy="72228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411630" y="3206062"/>
              <a:ext cx="1392953" cy="69667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958272" y="2477690"/>
              <a:ext cx="446078" cy="3992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71033" y="3527235"/>
              <a:ext cx="342612" cy="4055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778365" y="3532032"/>
              <a:ext cx="387526" cy="4210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349329" y="2478465"/>
              <a:ext cx="446078" cy="3992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584125" y="4252946"/>
              <a:ext cx="574225" cy="4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Triggers, Target Audience, and Rationale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ADE1AA-00D9-4720-987E-311B6389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82510"/>
              </p:ext>
            </p:extLst>
          </p:nvPr>
        </p:nvGraphicFramePr>
        <p:xfrm>
          <a:off x="228600" y="1097280"/>
          <a:ext cx="8592767" cy="5303520"/>
        </p:xfrm>
        <a:graphic>
          <a:graphicData uri="http://schemas.openxmlformats.org/drawingml/2006/table">
            <a:tbl>
              <a:tblPr/>
              <a:tblGrid>
                <a:gridCol w="245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585">
                  <a:extLst>
                    <a:ext uri="{9D8B030D-6E8A-4147-A177-3AD203B41FA5}">
                      <a16:colId xmlns:a16="http://schemas.microsoft.com/office/drawing/2014/main" val="200505927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Trigger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Target Audience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Rationale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Audits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manager, project team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Timeframe of audit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Project planning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manager, project sponsor, client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project planning documents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Project change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manager, project team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schedule, cost, or risk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Risk register updates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project team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schedule or cost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303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Milestones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project sponsor, client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Milestone reporting requirement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936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Schedule changes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project sponsor, functional managers, client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schedule, cost, or risk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714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Task initiation/completion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team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Impact on upcoming tasks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700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Stakeholder changes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Impact on schedule, cost, or risk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041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Gate reviews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Reporting requirement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209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Business continuity response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project sponsor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Impact on project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93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Incident response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project sponsor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schedule, cost, or risk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845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Resource changes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manager, functional managers, project team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Impact on schedule, cost, or risk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5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Guidelines for Creating a Communications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and distribute contact information.</a:t>
            </a:r>
          </a:p>
          <a:p>
            <a:r>
              <a:rPr lang="en-US" dirty="0"/>
              <a:t>Determine the communication needs of project stakeholders.</a:t>
            </a:r>
          </a:p>
          <a:p>
            <a:r>
              <a:rPr lang="en-US" dirty="0"/>
              <a:t>Analyze the value of providing information.</a:t>
            </a:r>
          </a:p>
          <a:p>
            <a:r>
              <a:rPr lang="en-US" dirty="0"/>
              <a:t>Evaluate any constraints and assumptions.</a:t>
            </a:r>
          </a:p>
          <a:p>
            <a:r>
              <a:rPr lang="en-US" dirty="0"/>
              <a:t>Determine the appropriate communication technologies.</a:t>
            </a:r>
          </a:p>
          <a:p>
            <a:r>
              <a:rPr lang="en-US" dirty="0"/>
              <a:t>Make sure that communications management plan includes key elements.</a:t>
            </a:r>
          </a:p>
          <a:p>
            <a:r>
              <a:rPr lang="en-US" dirty="0"/>
              <a:t>Integrate it into the overall project plan.</a:t>
            </a:r>
          </a:p>
          <a:p>
            <a:r>
              <a:rPr lang="en-US" dirty="0"/>
              <a:t>Distribute the plan to project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E529C-6476-4E15-A011-DEE59FBDE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Communications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your experience, which communication methods did you find to be the most effective? </a:t>
            </a:r>
            <a:r>
              <a:rPr lang="en-US"/>
              <a:t>Which methods were the least effective?</a:t>
            </a:r>
          </a:p>
          <a:p>
            <a:r>
              <a:rPr lang="en-US"/>
              <a:t>Share </a:t>
            </a:r>
            <a:r>
              <a:rPr lang="en-US" dirty="0"/>
              <a:t>a situation when you were required to communicate a difficult message about the project to its sponsor or a top-level executive. What approach and communication method did you take?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143430"/>
          </a:xfrm>
        </p:spPr>
        <p:txBody>
          <a:bodyPr>
            <a:normAutofit/>
          </a:bodyPr>
          <a:lstStyle/>
          <a:p>
            <a:r>
              <a:rPr lang="en-US" dirty="0"/>
              <a:t>Used to share and manage information among project stakeholders. </a:t>
            </a:r>
          </a:p>
          <a:p>
            <a:r>
              <a:rPr lang="en-US" dirty="0"/>
              <a:t>Can be broadly classified into three categories: </a:t>
            </a:r>
          </a:p>
          <a:p>
            <a:pPr lvl="1"/>
            <a:r>
              <a:rPr lang="en-US" dirty="0"/>
              <a:t>Interactive communication</a:t>
            </a:r>
          </a:p>
          <a:p>
            <a:pPr lvl="1"/>
            <a:r>
              <a:rPr lang="en-US" dirty="0"/>
              <a:t>Push communication</a:t>
            </a:r>
          </a:p>
          <a:p>
            <a:pPr lvl="1"/>
            <a:r>
              <a:rPr lang="en-US" dirty="0"/>
              <a:t>Pull communication</a:t>
            </a:r>
          </a:p>
          <a:p>
            <a:r>
              <a:rPr lang="en-US" dirty="0"/>
              <a:t>Help the team to communicate project performance and progress.</a:t>
            </a:r>
          </a:p>
        </p:txBody>
      </p:sp>
    </p:spTree>
    <p:extLst>
      <p:ext uri="{BB962C8B-B14F-4D97-AF65-F5344CB8AC3E}">
        <p14:creationId xmlns:p14="http://schemas.microsoft.com/office/powerpoint/2010/main" val="17898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143430"/>
          </a:xfrm>
        </p:spPr>
        <p:txBody>
          <a:bodyPr>
            <a:normAutofit/>
          </a:bodyPr>
          <a:lstStyle/>
          <a:p>
            <a:r>
              <a:rPr lang="en-US" dirty="0"/>
              <a:t>Face-to-face meetings</a:t>
            </a:r>
          </a:p>
          <a:p>
            <a:r>
              <a:rPr lang="en-US" dirty="0"/>
              <a:t>Video and voice conferencing (virtual meetings)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Instant Messaging (IM)</a:t>
            </a:r>
          </a:p>
          <a:p>
            <a:r>
              <a:rPr lang="en-US" dirty="0"/>
              <a:t>Text messaging</a:t>
            </a:r>
          </a:p>
          <a:p>
            <a:r>
              <a:rPr lang="en-US" dirty="0"/>
              <a:t>Print media and documents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94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Message</a:t>
            </a:r>
            <a:r>
              <a:rPr lang="en-US" dirty="0"/>
              <a:t> is sent from </a:t>
            </a:r>
            <a:r>
              <a:rPr lang="en-US" b="1" dirty="0"/>
              <a:t>sender</a:t>
            </a:r>
            <a:r>
              <a:rPr lang="en-US" dirty="0"/>
              <a:t> to </a:t>
            </a:r>
            <a:r>
              <a:rPr lang="en-US" b="1" dirty="0"/>
              <a:t>receiver</a:t>
            </a:r>
            <a:r>
              <a:rPr lang="en-US" dirty="0"/>
              <a:t>. </a:t>
            </a:r>
          </a:p>
          <a:p>
            <a:r>
              <a:rPr lang="en-US" dirty="0"/>
              <a:t>Receiver responds by sending feedback to the sender.</a:t>
            </a:r>
          </a:p>
          <a:p>
            <a:r>
              <a:rPr lang="en-US" dirty="0"/>
              <a:t>Noise can interfere with the sender’s message or the receiver’s response.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97D060-5036-47AC-BFFD-11705366162F}"/>
              </a:ext>
            </a:extLst>
          </p:cNvPr>
          <p:cNvGrpSpPr/>
          <p:nvPr/>
        </p:nvGrpSpPr>
        <p:grpSpPr>
          <a:xfrm>
            <a:off x="1488281" y="3200400"/>
            <a:ext cx="6167439" cy="1828800"/>
            <a:chOff x="1190625" y="3200400"/>
            <a:chExt cx="6167439" cy="1828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822C55-9100-4A6F-862D-64C7C897926E}"/>
                </a:ext>
              </a:extLst>
            </p:cNvPr>
            <p:cNvGrpSpPr/>
            <p:nvPr/>
          </p:nvGrpSpPr>
          <p:grpSpPr>
            <a:xfrm>
              <a:off x="1190625" y="3429000"/>
              <a:ext cx="1490662" cy="1405454"/>
              <a:chOff x="1450181" y="3523466"/>
              <a:chExt cx="1490662" cy="1405454"/>
            </a:xfrm>
          </p:grpSpPr>
          <p:pic>
            <p:nvPicPr>
              <p:cNvPr id="2190" name="Picture 142" descr="user_4">
                <a:extLst>
                  <a:ext uri="{FF2B5EF4-FFF2-40B4-BE49-F238E27FC236}">
                    <a16:creationId xmlns:a16="http://schemas.microsoft.com/office/drawing/2014/main" id="{6176E641-8DBF-4C55-AD28-9CAF14A41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523466"/>
                <a:ext cx="119062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 Box 307">
                <a:extLst>
                  <a:ext uri="{FF2B5EF4-FFF2-40B4-BE49-F238E27FC236}">
                    <a16:creationId xmlns:a16="http://schemas.microsoft.com/office/drawing/2014/main" id="{6E70F98D-DF46-43F3-A553-433DB6F8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181" y="4636532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Sender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948DAD-A101-4DE9-92CB-25FF0459A2E1}"/>
                </a:ext>
              </a:extLst>
            </p:cNvPr>
            <p:cNvGrpSpPr/>
            <p:nvPr/>
          </p:nvGrpSpPr>
          <p:grpSpPr>
            <a:xfrm>
              <a:off x="5867402" y="3499921"/>
              <a:ext cx="1490662" cy="1376879"/>
              <a:chOff x="4269581" y="3552041"/>
              <a:chExt cx="1490662" cy="1376879"/>
            </a:xfrm>
          </p:grpSpPr>
          <p:pic>
            <p:nvPicPr>
              <p:cNvPr id="2192" name="Picture 144" descr="user_24">
                <a:extLst>
                  <a:ext uri="{FF2B5EF4-FFF2-40B4-BE49-F238E27FC236}">
                    <a16:creationId xmlns:a16="http://schemas.microsoft.com/office/drawing/2014/main" id="{60D0EDD1-3D2E-4862-A0EE-D272CB158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3552041"/>
                <a:ext cx="1190625" cy="1104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 Box 307">
                <a:extLst>
                  <a:ext uri="{FF2B5EF4-FFF2-40B4-BE49-F238E27FC236}">
                    <a16:creationId xmlns:a16="http://schemas.microsoft.com/office/drawing/2014/main" id="{4887B0A7-E36F-460E-83EB-67CB4E712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9581" y="4636532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Receiver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5F7856E-93D1-441B-A199-0D6626B53377}"/>
                </a:ext>
              </a:extLst>
            </p:cNvPr>
            <p:cNvGrpSpPr/>
            <p:nvPr/>
          </p:nvGrpSpPr>
          <p:grpSpPr>
            <a:xfrm>
              <a:off x="2514600" y="3200400"/>
              <a:ext cx="3474720" cy="609600"/>
              <a:chOff x="2514600" y="3200400"/>
              <a:chExt cx="3474720" cy="609600"/>
            </a:xfrm>
          </p:grpSpPr>
          <p:sp>
            <p:nvSpPr>
              <p:cNvPr id="43" name="AutoShape 304">
                <a:extLst>
                  <a:ext uri="{FF2B5EF4-FFF2-40B4-BE49-F238E27FC236}">
                    <a16:creationId xmlns:a16="http://schemas.microsoft.com/office/drawing/2014/main" id="{A45EE861-1B78-4029-9D61-A013FF3FE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200400"/>
                <a:ext cx="3474720" cy="60960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chemeClr val="bg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 Box 306">
                <a:extLst>
                  <a:ext uri="{FF2B5EF4-FFF2-40B4-BE49-F238E27FC236}">
                    <a16:creationId xmlns:a16="http://schemas.microsoft.com/office/drawing/2014/main" id="{F7975D2D-A33D-4E00-8F8A-FF18FA847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6629" y="3359006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cs typeface="Calibri"/>
                  </a:rPr>
                  <a:t>Message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A52BC2-B81A-4894-BDA2-776A7CABB671}"/>
                </a:ext>
              </a:extLst>
            </p:cNvPr>
            <p:cNvGrpSpPr/>
            <p:nvPr/>
          </p:nvGrpSpPr>
          <p:grpSpPr>
            <a:xfrm>
              <a:off x="2514600" y="4419600"/>
              <a:ext cx="3474720" cy="609600"/>
              <a:chOff x="2514600" y="4419600"/>
              <a:chExt cx="3474720" cy="609600"/>
            </a:xfrm>
          </p:grpSpPr>
          <p:sp>
            <p:nvSpPr>
              <p:cNvPr id="44" name="AutoShape 305">
                <a:extLst>
                  <a:ext uri="{FF2B5EF4-FFF2-40B4-BE49-F238E27FC236}">
                    <a16:creationId xmlns:a16="http://schemas.microsoft.com/office/drawing/2014/main" id="{9EF978F7-CECE-4806-ABF2-DB605AA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14600" y="4419600"/>
                <a:ext cx="3474720" cy="60960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chemeClr val="bg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Text Box 306">
                <a:extLst>
                  <a:ext uri="{FF2B5EF4-FFF2-40B4-BE49-F238E27FC236}">
                    <a16:creationId xmlns:a16="http://schemas.microsoft.com/office/drawing/2014/main" id="{2291E6AC-3286-4A13-B7A7-F6E3F383A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6629" y="4578206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cs typeface="Calibri"/>
                  </a:rPr>
                  <a:t>Feedba</a:t>
                </a:r>
                <a:r>
                  <a:rPr lang="en-US" sz="1300" b="1" kern="0" dirty="0">
                    <a:latin typeface="Calibri"/>
                    <a:cs typeface="Calibri"/>
                  </a:rPr>
                  <a:t>ck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</p:grpSp>
        <p:pic>
          <p:nvPicPr>
            <p:cNvPr id="59" name="Graphic 58" descr="High Voltage">
              <a:extLst>
                <a:ext uri="{FF2B5EF4-FFF2-40B4-BE49-F238E27FC236}">
                  <a16:creationId xmlns:a16="http://schemas.microsoft.com/office/drawing/2014/main" id="{78E9E2E5-9611-4BEA-906F-B5B00702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10715" y="3673555"/>
              <a:ext cx="882491" cy="882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Technology Considerations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quickly must information reach your audience?</a:t>
            </a:r>
          </a:p>
          <a:p>
            <a:r>
              <a:rPr lang="en-US" dirty="0"/>
              <a:t>Is feedback desired? How will it be collected?</a:t>
            </a:r>
          </a:p>
          <a:p>
            <a:r>
              <a:rPr lang="en-US" dirty="0"/>
              <a:t>Do you need a record of the communication? If so, what type?</a:t>
            </a:r>
          </a:p>
          <a:p>
            <a:r>
              <a:rPr lang="en-US" dirty="0"/>
              <a:t>What technology is available to transmit communication? </a:t>
            </a:r>
          </a:p>
          <a:p>
            <a:r>
              <a:rPr lang="en-US" dirty="0"/>
              <a:t>What technology does the receiver need? </a:t>
            </a:r>
          </a:p>
          <a:p>
            <a:r>
              <a:rPr lang="en-US" dirty="0"/>
              <a:t>What are the potential technical difficulties or learning curves with using the technology?</a:t>
            </a:r>
          </a:p>
          <a:p>
            <a:r>
              <a:rPr lang="en-US" dirty="0"/>
              <a:t>Is the technology accessible and secure for everyone who needs to communicate?</a:t>
            </a:r>
          </a:p>
          <a:p>
            <a:r>
              <a:rPr lang="en-US" dirty="0"/>
              <a:t>How will the communication be archived and stored?</a:t>
            </a:r>
          </a:p>
          <a:p>
            <a:r>
              <a:rPr lang="en-US" dirty="0"/>
              <a:t>Is there potential for the technology to become obsolete or outdated?</a:t>
            </a:r>
          </a:p>
          <a:p>
            <a:r>
              <a:rPr lang="en-US" dirty="0"/>
              <a:t>What is the relative cost to the sender and the receiver?</a:t>
            </a:r>
          </a:p>
          <a:p>
            <a:r>
              <a:rPr lang="en-US" dirty="0"/>
              <a:t>Are there any global issues?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Method Considerations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barriers</a:t>
            </a:r>
          </a:p>
          <a:p>
            <a:r>
              <a:rPr lang="en-US" dirty="0"/>
              <a:t>Geographical factors</a:t>
            </a:r>
          </a:p>
          <a:p>
            <a:r>
              <a:rPr lang="en-US" dirty="0"/>
              <a:t>Technological</a:t>
            </a:r>
          </a:p>
          <a:p>
            <a:r>
              <a:rPr lang="en-US" dirty="0"/>
              <a:t>Cultural</a:t>
            </a:r>
          </a:p>
          <a:p>
            <a:r>
              <a:rPr lang="en-US" dirty="0"/>
              <a:t>Inter-organizational</a:t>
            </a:r>
          </a:p>
          <a:p>
            <a:r>
              <a:rPr lang="en-US" dirty="0"/>
              <a:t>Intraorganizational</a:t>
            </a:r>
          </a:p>
          <a:p>
            <a:r>
              <a:rPr lang="en-US" dirty="0"/>
              <a:t>Personal preferences</a:t>
            </a:r>
          </a:p>
          <a:p>
            <a:r>
              <a:rPr lang="en-US" dirty="0"/>
              <a:t>Rapport/relationship building</a:t>
            </a:r>
          </a:p>
          <a:p>
            <a:r>
              <a:rPr lang="en-US" dirty="0"/>
              <a:t>Message content</a:t>
            </a:r>
          </a:p>
          <a:p>
            <a:r>
              <a:rPr lang="en-US" dirty="0"/>
              <a:t>Criticality</a:t>
            </a:r>
          </a:p>
          <a:p>
            <a:r>
              <a:rPr lang="en-US" dirty="0"/>
              <a:t>Stakeholder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505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BA57-367D-4F5D-BDB0-474C37133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Effective Communication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4770"/>
              </p:ext>
            </p:extLst>
          </p:nvPr>
        </p:nvGraphicFramePr>
        <p:xfrm>
          <a:off x="308771" y="1981200"/>
          <a:ext cx="8526459" cy="3505200"/>
        </p:xfrm>
        <a:graphic>
          <a:graphicData uri="http://schemas.openxmlformats.org/drawingml/2006/table">
            <a:tbl>
              <a:tblPr/>
              <a:tblGrid>
                <a:gridCol w="138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196">
                  <a:extLst>
                    <a:ext uri="{9D8B030D-6E8A-4147-A177-3AD203B41FA5}">
                      <a16:colId xmlns:a16="http://schemas.microsoft.com/office/drawing/2014/main" val="2005059274"/>
                    </a:ext>
                  </a:extLst>
                </a:gridCol>
                <a:gridCol w="1587852">
                  <a:extLst>
                    <a:ext uri="{9D8B030D-6E8A-4147-A177-3AD203B41FA5}">
                      <a16:colId xmlns:a16="http://schemas.microsoft.com/office/drawing/2014/main" val="686920292"/>
                    </a:ext>
                  </a:extLst>
                </a:gridCol>
                <a:gridCol w="1616810">
                  <a:extLst>
                    <a:ext uri="{9D8B030D-6E8A-4147-A177-3AD203B41FA5}">
                      <a16:colId xmlns:a16="http://schemas.microsoft.com/office/drawing/2014/main" val="370753729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Stakeholder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Message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Method/Format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Frequency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Responsible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Sponsor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Status report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Written document providing quick reference on project issues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Weekly or Monthly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Customer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Formal plan document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At the beginning of the project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End-user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Results of the project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Training via class or one-on-one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At the end of the project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Assigned trainer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Team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Collecting project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Web-based database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 needed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Team members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303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Team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issues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Team meetings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 needed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Project coordinator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936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Team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Progress reports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Informal written documents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7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Communication Requirements 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Communication requirements </a:t>
            </a:r>
            <a:r>
              <a:rPr lang="en-US"/>
              <a:t>are the project stakeholders’ documented communication needs. </a:t>
            </a:r>
          </a:p>
          <a:p>
            <a:r>
              <a:rPr lang="en-US" i="1"/>
              <a:t>Communication requirements analysis </a:t>
            </a:r>
            <a:r>
              <a:rPr lang="en-US"/>
              <a:t>is an investigation that leads to a clear articulation of the stakeholders' communication needs.</a:t>
            </a:r>
          </a:p>
          <a:p>
            <a:r>
              <a:rPr lang="en-US"/>
              <a:t>The analysis helps project managers make effective choices regarding the technologies to be recommended in the communications management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95792"/>
      </p:ext>
    </p:extLst>
  </p:cSld>
  <p:clrMapOvr>
    <a:masterClrMapping/>
  </p:clrMapOvr>
</p:sld>
</file>

<file path=ppt/theme/theme1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743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Myriad Pro</vt:lpstr>
      <vt:lpstr>1_LO-CompTIA</vt:lpstr>
      <vt:lpstr>Communicating During the Project</vt:lpstr>
      <vt:lpstr>Communication Methods</vt:lpstr>
      <vt:lpstr>Communication Types</vt:lpstr>
      <vt:lpstr>Communication Model</vt:lpstr>
      <vt:lpstr>Communication Technology Considerations</vt:lpstr>
      <vt:lpstr>Communication Method Considerations</vt:lpstr>
      <vt:lpstr>PowerPoint Presentation</vt:lpstr>
      <vt:lpstr>Communications Management Plan</vt:lpstr>
      <vt:lpstr>Stakeholder Communication Requirements Analysis</vt:lpstr>
      <vt:lpstr>Communication Channels Calculation</vt:lpstr>
      <vt:lpstr>Communication Triggers, Target Audience, and Rationale</vt:lpstr>
      <vt:lpstr>Guidelines for Creating a Communications Management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73</cp:revision>
  <dcterms:created xsi:type="dcterms:W3CDTF">2016-08-01T18:03:00Z</dcterms:created>
  <dcterms:modified xsi:type="dcterms:W3CDTF">2018-06-15T14:32:58Z</dcterms:modified>
</cp:coreProperties>
</file>