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69"/>
  </p:notesMasterIdLst>
  <p:handoutMasterIdLst>
    <p:handoutMasterId r:id="rId70"/>
  </p:handoutMasterIdLst>
  <p:sldIdLst>
    <p:sldId id="261" r:id="rId2"/>
    <p:sldId id="287" r:id="rId3"/>
    <p:sldId id="340" r:id="rId4"/>
    <p:sldId id="341" r:id="rId5"/>
    <p:sldId id="288" r:id="rId6"/>
    <p:sldId id="289" r:id="rId7"/>
    <p:sldId id="290" r:id="rId8"/>
    <p:sldId id="291" r:id="rId9"/>
    <p:sldId id="292" r:id="rId10"/>
    <p:sldId id="268" r:id="rId11"/>
    <p:sldId id="331" r:id="rId12"/>
    <p:sldId id="332" r:id="rId13"/>
    <p:sldId id="333" r:id="rId14"/>
    <p:sldId id="334" r:id="rId15"/>
    <p:sldId id="269" r:id="rId16"/>
    <p:sldId id="270" r:id="rId17"/>
    <p:sldId id="273" r:id="rId18"/>
    <p:sldId id="327" r:id="rId19"/>
    <p:sldId id="271" r:id="rId20"/>
    <p:sldId id="267" r:id="rId21"/>
    <p:sldId id="293" r:id="rId22"/>
    <p:sldId id="294" r:id="rId23"/>
    <p:sldId id="272" r:id="rId24"/>
    <p:sldId id="295" r:id="rId25"/>
    <p:sldId id="342" r:id="rId26"/>
    <p:sldId id="296" r:id="rId27"/>
    <p:sldId id="297" r:id="rId28"/>
    <p:sldId id="298" r:id="rId29"/>
    <p:sldId id="274" r:id="rId30"/>
    <p:sldId id="299" r:id="rId31"/>
    <p:sldId id="300" r:id="rId32"/>
    <p:sldId id="275" r:id="rId33"/>
    <p:sldId id="277" r:id="rId34"/>
    <p:sldId id="301" r:id="rId35"/>
    <p:sldId id="302" r:id="rId36"/>
    <p:sldId id="343" r:id="rId37"/>
    <p:sldId id="303" r:id="rId38"/>
    <p:sldId id="304" r:id="rId39"/>
    <p:sldId id="305" r:id="rId40"/>
    <p:sldId id="278" r:id="rId41"/>
    <p:sldId id="279" r:id="rId42"/>
    <p:sldId id="306" r:id="rId43"/>
    <p:sldId id="308" r:id="rId44"/>
    <p:sldId id="263" r:id="rId45"/>
    <p:sldId id="309" r:id="rId46"/>
    <p:sldId id="344" r:id="rId47"/>
    <p:sldId id="264" r:id="rId48"/>
    <p:sldId id="310" r:id="rId49"/>
    <p:sldId id="311" r:id="rId50"/>
    <p:sldId id="312" r:id="rId51"/>
    <p:sldId id="285" r:id="rId52"/>
    <p:sldId id="314" r:id="rId53"/>
    <p:sldId id="315" r:id="rId54"/>
    <p:sldId id="328" r:id="rId55"/>
    <p:sldId id="318" r:id="rId56"/>
    <p:sldId id="316" r:id="rId57"/>
    <p:sldId id="319" r:id="rId58"/>
    <p:sldId id="338" r:id="rId59"/>
    <p:sldId id="330" r:id="rId60"/>
    <p:sldId id="320" r:id="rId61"/>
    <p:sldId id="322" r:id="rId62"/>
    <p:sldId id="323" r:id="rId63"/>
    <p:sldId id="324" r:id="rId64"/>
    <p:sldId id="325" r:id="rId65"/>
    <p:sldId id="326" r:id="rId66"/>
    <p:sldId id="345" r:id="rId67"/>
    <p:sldId id="260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0984" autoAdjust="0"/>
  </p:normalViewPr>
  <p:slideViewPr>
    <p:cSldViewPr>
      <p:cViewPr varScale="1">
        <p:scale>
          <a:sx n="111" d="100"/>
          <a:sy n="111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3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32E6D-3453-4834-9E1C-68718E09B6AE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A1E2CED-E7B0-4ED3-ADEE-B6522AD170E9}">
      <dgm:prSet phldrT="[Text]"/>
      <dgm:spPr/>
      <dgm:t>
        <a:bodyPr/>
        <a:lstStyle/>
        <a:p>
          <a:r>
            <a:rPr lang="en-US" dirty="0"/>
            <a:t>Known</a:t>
          </a:r>
        </a:p>
      </dgm:t>
    </dgm:pt>
    <dgm:pt modelId="{3DAED90E-1B6C-4E60-BAA8-91E5825E72F8}" type="parTrans" cxnId="{5EFA33BD-1253-448C-B7E7-95DAB01CD5D8}">
      <dgm:prSet/>
      <dgm:spPr/>
      <dgm:t>
        <a:bodyPr/>
        <a:lstStyle/>
        <a:p>
          <a:endParaRPr lang="en-US"/>
        </a:p>
      </dgm:t>
    </dgm:pt>
    <dgm:pt modelId="{233ABA1F-1BC8-4F8B-9DB4-6A7357D16ABE}" type="sibTrans" cxnId="{5EFA33BD-1253-448C-B7E7-95DAB01CD5D8}">
      <dgm:prSet/>
      <dgm:spPr/>
      <dgm:t>
        <a:bodyPr/>
        <a:lstStyle/>
        <a:p>
          <a:endParaRPr lang="en-US"/>
        </a:p>
      </dgm:t>
    </dgm:pt>
    <dgm:pt modelId="{2549BD78-1550-484A-B487-C6AF475287D4}">
      <dgm:prSet phldrT="[Text]"/>
      <dgm:spPr/>
      <dgm:t>
        <a:bodyPr/>
        <a:lstStyle/>
        <a:p>
          <a:r>
            <a:rPr lang="en-US" dirty="0"/>
            <a:t>Items that you know could affect you and you can roughly predict the nature and extent of the effect.</a:t>
          </a:r>
        </a:p>
      </dgm:t>
    </dgm:pt>
    <dgm:pt modelId="{F9035300-00E1-4B96-BC2A-F7BE6ED9A80C}" type="parTrans" cxnId="{A253DDF6-7E43-4D68-9C18-176365298450}">
      <dgm:prSet/>
      <dgm:spPr/>
      <dgm:t>
        <a:bodyPr/>
        <a:lstStyle/>
        <a:p>
          <a:endParaRPr lang="en-US"/>
        </a:p>
      </dgm:t>
    </dgm:pt>
    <dgm:pt modelId="{16AFDFE8-D908-46C3-9E3B-1CF81B3C7778}" type="sibTrans" cxnId="{A253DDF6-7E43-4D68-9C18-176365298450}">
      <dgm:prSet/>
      <dgm:spPr/>
      <dgm:t>
        <a:bodyPr/>
        <a:lstStyle/>
        <a:p>
          <a:endParaRPr lang="en-US"/>
        </a:p>
      </dgm:t>
    </dgm:pt>
    <dgm:pt modelId="{C21188AE-A717-4702-92E3-787CE752DC3E}">
      <dgm:prSet phldrT="[Text]"/>
      <dgm:spPr/>
      <dgm:t>
        <a:bodyPr/>
        <a:lstStyle/>
        <a:p>
          <a:r>
            <a:rPr lang="en-US" dirty="0"/>
            <a:t>Known-unknown</a:t>
          </a:r>
        </a:p>
      </dgm:t>
    </dgm:pt>
    <dgm:pt modelId="{B906AF91-3822-46D3-B52F-BED70DA257B0}" type="parTrans" cxnId="{C5B768AA-111A-4E1E-A8C5-F3579F8F836E}">
      <dgm:prSet/>
      <dgm:spPr/>
      <dgm:t>
        <a:bodyPr/>
        <a:lstStyle/>
        <a:p>
          <a:endParaRPr lang="en-US"/>
        </a:p>
      </dgm:t>
    </dgm:pt>
    <dgm:pt modelId="{7E5AC45D-1DBD-4E4F-83F7-D188DF7E30F6}" type="sibTrans" cxnId="{C5B768AA-111A-4E1E-A8C5-F3579F8F836E}">
      <dgm:prSet/>
      <dgm:spPr/>
      <dgm:t>
        <a:bodyPr/>
        <a:lstStyle/>
        <a:p>
          <a:endParaRPr lang="en-US"/>
        </a:p>
      </dgm:t>
    </dgm:pt>
    <dgm:pt modelId="{E356573B-6205-48BB-836B-A447BDEF7C41}">
      <dgm:prSet phldrT="[Text]"/>
      <dgm:spPr/>
      <dgm:t>
        <a:bodyPr/>
        <a:lstStyle/>
        <a:p>
          <a:r>
            <a:rPr lang="en-US" dirty="0"/>
            <a:t>Items that you know could affect you, but you are unable to predict the nature and extent of the effect.</a:t>
          </a:r>
        </a:p>
      </dgm:t>
    </dgm:pt>
    <dgm:pt modelId="{C5BA6AC4-54EB-4911-B103-D845DC37B0EA}" type="parTrans" cxnId="{0DD7DD10-B025-4F66-AC71-85F82367DBC3}">
      <dgm:prSet/>
      <dgm:spPr/>
      <dgm:t>
        <a:bodyPr/>
        <a:lstStyle/>
        <a:p>
          <a:endParaRPr lang="en-US"/>
        </a:p>
      </dgm:t>
    </dgm:pt>
    <dgm:pt modelId="{A613ABAC-A4FE-4A2B-869E-EF465D3EAFDD}" type="sibTrans" cxnId="{0DD7DD10-B025-4F66-AC71-85F82367DBC3}">
      <dgm:prSet/>
      <dgm:spPr/>
      <dgm:t>
        <a:bodyPr/>
        <a:lstStyle/>
        <a:p>
          <a:endParaRPr lang="en-US"/>
        </a:p>
      </dgm:t>
    </dgm:pt>
    <dgm:pt modelId="{7C985AC1-CF84-4743-85FE-6576F080BE79}">
      <dgm:prSet phldrT="[Text]"/>
      <dgm:spPr/>
      <dgm:t>
        <a:bodyPr/>
        <a:lstStyle/>
        <a:p>
          <a:r>
            <a:rPr lang="en-US" dirty="0"/>
            <a:t>Items that are beyond your ability to foresee, predict, or prepare for. </a:t>
          </a:r>
        </a:p>
      </dgm:t>
    </dgm:pt>
    <dgm:pt modelId="{5A165D2B-3980-4529-BD57-705EDE460495}" type="parTrans" cxnId="{7D5F49BF-EC39-4842-9EA9-AEDA21D07235}">
      <dgm:prSet/>
      <dgm:spPr/>
      <dgm:t>
        <a:bodyPr/>
        <a:lstStyle/>
        <a:p>
          <a:endParaRPr lang="en-US"/>
        </a:p>
      </dgm:t>
    </dgm:pt>
    <dgm:pt modelId="{5F83C97E-8563-4E58-9454-7C3D54DF4C7F}" type="sibTrans" cxnId="{7D5F49BF-EC39-4842-9EA9-AEDA21D07235}">
      <dgm:prSet/>
      <dgm:spPr/>
      <dgm:t>
        <a:bodyPr/>
        <a:lstStyle/>
        <a:p>
          <a:endParaRPr lang="en-US"/>
        </a:p>
      </dgm:t>
    </dgm:pt>
    <dgm:pt modelId="{ECC327B6-C10C-4299-9D33-6282A0177EC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Unknown-unknown</a:t>
          </a:r>
        </a:p>
      </dgm:t>
    </dgm:pt>
    <dgm:pt modelId="{85C6710F-FEBE-49CB-9CBC-77836EEE1A6F}" type="parTrans" cxnId="{9184D40F-C909-4A26-A53D-E97F2A520846}">
      <dgm:prSet/>
      <dgm:spPr/>
      <dgm:t>
        <a:bodyPr/>
        <a:lstStyle/>
        <a:p>
          <a:endParaRPr lang="en-US"/>
        </a:p>
      </dgm:t>
    </dgm:pt>
    <dgm:pt modelId="{1F82D56D-B60A-4AD8-B109-B58F9DA79386}" type="sibTrans" cxnId="{9184D40F-C909-4A26-A53D-E97F2A520846}">
      <dgm:prSet/>
      <dgm:spPr/>
      <dgm:t>
        <a:bodyPr/>
        <a:lstStyle/>
        <a:p>
          <a:endParaRPr lang="en-US"/>
        </a:p>
      </dgm:t>
    </dgm:pt>
    <dgm:pt modelId="{DDC41FA1-CC3B-441D-855C-A0E1E36EAC25}" type="pres">
      <dgm:prSet presAssocID="{5EF32E6D-3453-4834-9E1C-68718E09B6AE}" presName="Name0" presStyleCnt="0">
        <dgm:presLayoutVars>
          <dgm:dir/>
          <dgm:animLvl val="lvl"/>
          <dgm:resizeHandles val="exact"/>
        </dgm:presLayoutVars>
      </dgm:prSet>
      <dgm:spPr/>
    </dgm:pt>
    <dgm:pt modelId="{D9170336-7392-4598-A295-9F994A94D9E3}" type="pres">
      <dgm:prSet presAssocID="{ECC327B6-C10C-4299-9D33-6282A0177EC6}" presName="boxAndChildren" presStyleCnt="0"/>
      <dgm:spPr/>
    </dgm:pt>
    <dgm:pt modelId="{EB398A3D-8ABC-4B07-B538-C0C3141A7669}" type="pres">
      <dgm:prSet presAssocID="{ECC327B6-C10C-4299-9D33-6282A0177EC6}" presName="parentTextBox" presStyleLbl="node1" presStyleIdx="0" presStyleCnt="3"/>
      <dgm:spPr/>
    </dgm:pt>
    <dgm:pt modelId="{74475A11-1F3E-4E23-9438-82D32A9E9556}" type="pres">
      <dgm:prSet presAssocID="{ECC327B6-C10C-4299-9D33-6282A0177EC6}" presName="entireBox" presStyleLbl="node1" presStyleIdx="0" presStyleCnt="3"/>
      <dgm:spPr/>
    </dgm:pt>
    <dgm:pt modelId="{07C9E4F0-9929-4CE3-91E4-00CD8E078728}" type="pres">
      <dgm:prSet presAssocID="{ECC327B6-C10C-4299-9D33-6282A0177EC6}" presName="descendantBox" presStyleCnt="0"/>
      <dgm:spPr/>
    </dgm:pt>
    <dgm:pt modelId="{001F9C17-E2A3-427E-9F55-1982C0FC6AF9}" type="pres">
      <dgm:prSet presAssocID="{7C985AC1-CF84-4743-85FE-6576F080BE79}" presName="childTextBox" presStyleLbl="fgAccFollowNode1" presStyleIdx="0" presStyleCnt="3">
        <dgm:presLayoutVars>
          <dgm:bulletEnabled val="1"/>
        </dgm:presLayoutVars>
      </dgm:prSet>
      <dgm:spPr/>
    </dgm:pt>
    <dgm:pt modelId="{7C3B92EA-B583-46BC-963B-A393C0CE852E}" type="pres">
      <dgm:prSet presAssocID="{7E5AC45D-1DBD-4E4F-83F7-D188DF7E30F6}" presName="sp" presStyleCnt="0"/>
      <dgm:spPr/>
    </dgm:pt>
    <dgm:pt modelId="{22164C02-22AC-4DFF-8B33-85AEB8B43E7A}" type="pres">
      <dgm:prSet presAssocID="{C21188AE-A717-4702-92E3-787CE752DC3E}" presName="arrowAndChildren" presStyleCnt="0"/>
      <dgm:spPr/>
    </dgm:pt>
    <dgm:pt modelId="{09D08904-4E29-421E-96EA-904B6D8444EB}" type="pres">
      <dgm:prSet presAssocID="{C21188AE-A717-4702-92E3-787CE752DC3E}" presName="parentTextArrow" presStyleLbl="node1" presStyleIdx="0" presStyleCnt="3"/>
      <dgm:spPr/>
    </dgm:pt>
    <dgm:pt modelId="{4B7D975C-DAC8-4542-ABEF-745418141795}" type="pres">
      <dgm:prSet presAssocID="{C21188AE-A717-4702-92E3-787CE752DC3E}" presName="arrow" presStyleLbl="node1" presStyleIdx="1" presStyleCnt="3"/>
      <dgm:spPr/>
    </dgm:pt>
    <dgm:pt modelId="{6FD47AD3-EF9C-4962-B25F-4A38817408C8}" type="pres">
      <dgm:prSet presAssocID="{C21188AE-A717-4702-92E3-787CE752DC3E}" presName="descendantArrow" presStyleCnt="0"/>
      <dgm:spPr/>
    </dgm:pt>
    <dgm:pt modelId="{83034AB9-F899-41BF-98C0-307911EB9C04}" type="pres">
      <dgm:prSet presAssocID="{E356573B-6205-48BB-836B-A447BDEF7C41}" presName="childTextArrow" presStyleLbl="fgAccFollowNode1" presStyleIdx="1" presStyleCnt="3">
        <dgm:presLayoutVars>
          <dgm:bulletEnabled val="1"/>
        </dgm:presLayoutVars>
      </dgm:prSet>
      <dgm:spPr/>
    </dgm:pt>
    <dgm:pt modelId="{16721BFF-3E75-4140-824D-7F269E12743E}" type="pres">
      <dgm:prSet presAssocID="{233ABA1F-1BC8-4F8B-9DB4-6A7357D16ABE}" presName="sp" presStyleCnt="0"/>
      <dgm:spPr/>
    </dgm:pt>
    <dgm:pt modelId="{CD79557A-F75E-4A43-9DED-5AB2AED1BD4C}" type="pres">
      <dgm:prSet presAssocID="{8A1E2CED-E7B0-4ED3-ADEE-B6522AD170E9}" presName="arrowAndChildren" presStyleCnt="0"/>
      <dgm:spPr/>
    </dgm:pt>
    <dgm:pt modelId="{D61B329E-A07B-41DA-8F56-162EC9B11B45}" type="pres">
      <dgm:prSet presAssocID="{8A1E2CED-E7B0-4ED3-ADEE-B6522AD170E9}" presName="parentTextArrow" presStyleLbl="node1" presStyleIdx="1" presStyleCnt="3"/>
      <dgm:spPr/>
    </dgm:pt>
    <dgm:pt modelId="{DD935247-AC6A-4F19-8664-D0E317285253}" type="pres">
      <dgm:prSet presAssocID="{8A1E2CED-E7B0-4ED3-ADEE-B6522AD170E9}" presName="arrow" presStyleLbl="node1" presStyleIdx="2" presStyleCnt="3"/>
      <dgm:spPr/>
    </dgm:pt>
    <dgm:pt modelId="{2B6071AC-ADB7-409E-B8B8-434351BC9908}" type="pres">
      <dgm:prSet presAssocID="{8A1E2CED-E7B0-4ED3-ADEE-B6522AD170E9}" presName="descendantArrow" presStyleCnt="0"/>
      <dgm:spPr/>
    </dgm:pt>
    <dgm:pt modelId="{654303E2-59FB-4103-AF0C-99D6AC23CA7D}" type="pres">
      <dgm:prSet presAssocID="{2549BD78-1550-484A-B487-C6AF475287D4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184D40F-C909-4A26-A53D-E97F2A520846}" srcId="{5EF32E6D-3453-4834-9E1C-68718E09B6AE}" destId="{ECC327B6-C10C-4299-9D33-6282A0177EC6}" srcOrd="2" destOrd="0" parTransId="{85C6710F-FEBE-49CB-9CBC-77836EEE1A6F}" sibTransId="{1F82D56D-B60A-4AD8-B109-B58F9DA79386}"/>
    <dgm:cxn modelId="{0DD7DD10-B025-4F66-AC71-85F82367DBC3}" srcId="{C21188AE-A717-4702-92E3-787CE752DC3E}" destId="{E356573B-6205-48BB-836B-A447BDEF7C41}" srcOrd="0" destOrd="0" parTransId="{C5BA6AC4-54EB-4911-B103-D845DC37B0EA}" sibTransId="{A613ABAC-A4FE-4A2B-869E-EF465D3EAFDD}"/>
    <dgm:cxn modelId="{1898B71B-1948-4256-B089-0A370D3DFE42}" type="presOf" srcId="{E356573B-6205-48BB-836B-A447BDEF7C41}" destId="{83034AB9-F899-41BF-98C0-307911EB9C04}" srcOrd="0" destOrd="0" presId="urn:microsoft.com/office/officeart/2005/8/layout/process4"/>
    <dgm:cxn modelId="{BB6CB423-DEB6-4FDF-ADE8-F49BDA26A0B6}" type="presOf" srcId="{ECC327B6-C10C-4299-9D33-6282A0177EC6}" destId="{74475A11-1F3E-4E23-9438-82D32A9E9556}" srcOrd="1" destOrd="0" presId="urn:microsoft.com/office/officeart/2005/8/layout/process4"/>
    <dgm:cxn modelId="{B52CDF24-1C58-4C9E-B0FB-BC4B260F41AF}" type="presOf" srcId="{C21188AE-A717-4702-92E3-787CE752DC3E}" destId="{09D08904-4E29-421E-96EA-904B6D8444EB}" srcOrd="0" destOrd="0" presId="urn:microsoft.com/office/officeart/2005/8/layout/process4"/>
    <dgm:cxn modelId="{58B22F71-C869-484D-9576-D1B9A8566EA7}" type="presOf" srcId="{7C985AC1-CF84-4743-85FE-6576F080BE79}" destId="{001F9C17-E2A3-427E-9F55-1982C0FC6AF9}" srcOrd="0" destOrd="0" presId="urn:microsoft.com/office/officeart/2005/8/layout/process4"/>
    <dgm:cxn modelId="{F9FEA273-A8E2-407A-ABFD-E4DB7F948E87}" type="presOf" srcId="{ECC327B6-C10C-4299-9D33-6282A0177EC6}" destId="{EB398A3D-8ABC-4B07-B538-C0C3141A7669}" srcOrd="0" destOrd="0" presId="urn:microsoft.com/office/officeart/2005/8/layout/process4"/>
    <dgm:cxn modelId="{BB53BA9D-6AE2-4740-8D7C-7F82CEF58473}" type="presOf" srcId="{2549BD78-1550-484A-B487-C6AF475287D4}" destId="{654303E2-59FB-4103-AF0C-99D6AC23CA7D}" srcOrd="0" destOrd="0" presId="urn:microsoft.com/office/officeart/2005/8/layout/process4"/>
    <dgm:cxn modelId="{C5B768AA-111A-4E1E-A8C5-F3579F8F836E}" srcId="{5EF32E6D-3453-4834-9E1C-68718E09B6AE}" destId="{C21188AE-A717-4702-92E3-787CE752DC3E}" srcOrd="1" destOrd="0" parTransId="{B906AF91-3822-46D3-B52F-BED70DA257B0}" sibTransId="{7E5AC45D-1DBD-4E4F-83F7-D188DF7E30F6}"/>
    <dgm:cxn modelId="{95DE16B7-DA26-42E9-B484-622C16702BD0}" type="presOf" srcId="{8A1E2CED-E7B0-4ED3-ADEE-B6522AD170E9}" destId="{D61B329E-A07B-41DA-8F56-162EC9B11B45}" srcOrd="0" destOrd="0" presId="urn:microsoft.com/office/officeart/2005/8/layout/process4"/>
    <dgm:cxn modelId="{85F5FCB8-E3F9-4843-87E6-C909AACF7CC6}" type="presOf" srcId="{C21188AE-A717-4702-92E3-787CE752DC3E}" destId="{4B7D975C-DAC8-4542-ABEF-745418141795}" srcOrd="1" destOrd="0" presId="urn:microsoft.com/office/officeart/2005/8/layout/process4"/>
    <dgm:cxn modelId="{5EFA33BD-1253-448C-B7E7-95DAB01CD5D8}" srcId="{5EF32E6D-3453-4834-9E1C-68718E09B6AE}" destId="{8A1E2CED-E7B0-4ED3-ADEE-B6522AD170E9}" srcOrd="0" destOrd="0" parTransId="{3DAED90E-1B6C-4E60-BAA8-91E5825E72F8}" sibTransId="{233ABA1F-1BC8-4F8B-9DB4-6A7357D16ABE}"/>
    <dgm:cxn modelId="{7D5F49BF-EC39-4842-9EA9-AEDA21D07235}" srcId="{ECC327B6-C10C-4299-9D33-6282A0177EC6}" destId="{7C985AC1-CF84-4743-85FE-6576F080BE79}" srcOrd="0" destOrd="0" parTransId="{5A165D2B-3980-4529-BD57-705EDE460495}" sibTransId="{5F83C97E-8563-4E58-9454-7C3D54DF4C7F}"/>
    <dgm:cxn modelId="{AF1713C8-7521-4007-9A77-E0E7A2BB2C68}" type="presOf" srcId="{8A1E2CED-E7B0-4ED3-ADEE-B6522AD170E9}" destId="{DD935247-AC6A-4F19-8664-D0E317285253}" srcOrd="1" destOrd="0" presId="urn:microsoft.com/office/officeart/2005/8/layout/process4"/>
    <dgm:cxn modelId="{5F3F2CE4-1A75-4D3C-B994-DA0BAE04ECA4}" type="presOf" srcId="{5EF32E6D-3453-4834-9E1C-68718E09B6AE}" destId="{DDC41FA1-CC3B-441D-855C-A0E1E36EAC25}" srcOrd="0" destOrd="0" presId="urn:microsoft.com/office/officeart/2005/8/layout/process4"/>
    <dgm:cxn modelId="{A253DDF6-7E43-4D68-9C18-176365298450}" srcId="{8A1E2CED-E7B0-4ED3-ADEE-B6522AD170E9}" destId="{2549BD78-1550-484A-B487-C6AF475287D4}" srcOrd="0" destOrd="0" parTransId="{F9035300-00E1-4B96-BC2A-F7BE6ED9A80C}" sibTransId="{16AFDFE8-D908-46C3-9E3B-1CF81B3C7778}"/>
    <dgm:cxn modelId="{6A112128-FB01-4AC8-814D-E43355188EBC}" type="presParOf" srcId="{DDC41FA1-CC3B-441D-855C-A0E1E36EAC25}" destId="{D9170336-7392-4598-A295-9F994A94D9E3}" srcOrd="0" destOrd="0" presId="urn:microsoft.com/office/officeart/2005/8/layout/process4"/>
    <dgm:cxn modelId="{EAEF251A-9EED-49AD-B140-9BCD55916EC7}" type="presParOf" srcId="{D9170336-7392-4598-A295-9F994A94D9E3}" destId="{EB398A3D-8ABC-4B07-B538-C0C3141A7669}" srcOrd="0" destOrd="0" presId="urn:microsoft.com/office/officeart/2005/8/layout/process4"/>
    <dgm:cxn modelId="{5AB1A296-4EB9-49BC-BBBE-DAB278FE066A}" type="presParOf" srcId="{D9170336-7392-4598-A295-9F994A94D9E3}" destId="{74475A11-1F3E-4E23-9438-82D32A9E9556}" srcOrd="1" destOrd="0" presId="urn:microsoft.com/office/officeart/2005/8/layout/process4"/>
    <dgm:cxn modelId="{595AD95B-F670-4929-844C-DFD34E212F22}" type="presParOf" srcId="{D9170336-7392-4598-A295-9F994A94D9E3}" destId="{07C9E4F0-9929-4CE3-91E4-00CD8E078728}" srcOrd="2" destOrd="0" presId="urn:microsoft.com/office/officeart/2005/8/layout/process4"/>
    <dgm:cxn modelId="{41ABF587-F650-4649-AB11-2CC47A79E385}" type="presParOf" srcId="{07C9E4F0-9929-4CE3-91E4-00CD8E078728}" destId="{001F9C17-E2A3-427E-9F55-1982C0FC6AF9}" srcOrd="0" destOrd="0" presId="urn:microsoft.com/office/officeart/2005/8/layout/process4"/>
    <dgm:cxn modelId="{C99CC4B2-5596-4ACD-B533-B5C2499FA896}" type="presParOf" srcId="{DDC41FA1-CC3B-441D-855C-A0E1E36EAC25}" destId="{7C3B92EA-B583-46BC-963B-A393C0CE852E}" srcOrd="1" destOrd="0" presId="urn:microsoft.com/office/officeart/2005/8/layout/process4"/>
    <dgm:cxn modelId="{0EA106B7-0B37-48A4-9455-F4D8C073DCA7}" type="presParOf" srcId="{DDC41FA1-CC3B-441D-855C-A0E1E36EAC25}" destId="{22164C02-22AC-4DFF-8B33-85AEB8B43E7A}" srcOrd="2" destOrd="0" presId="urn:microsoft.com/office/officeart/2005/8/layout/process4"/>
    <dgm:cxn modelId="{6D4164D2-8BD3-4EFE-A2A8-980AB6ED5E71}" type="presParOf" srcId="{22164C02-22AC-4DFF-8B33-85AEB8B43E7A}" destId="{09D08904-4E29-421E-96EA-904B6D8444EB}" srcOrd="0" destOrd="0" presId="urn:microsoft.com/office/officeart/2005/8/layout/process4"/>
    <dgm:cxn modelId="{651C61E1-82A7-4812-A3E8-BE4E55A6B030}" type="presParOf" srcId="{22164C02-22AC-4DFF-8B33-85AEB8B43E7A}" destId="{4B7D975C-DAC8-4542-ABEF-745418141795}" srcOrd="1" destOrd="0" presId="urn:microsoft.com/office/officeart/2005/8/layout/process4"/>
    <dgm:cxn modelId="{4E6E9C43-52EB-4C8A-90DE-D07B31098EC4}" type="presParOf" srcId="{22164C02-22AC-4DFF-8B33-85AEB8B43E7A}" destId="{6FD47AD3-EF9C-4962-B25F-4A38817408C8}" srcOrd="2" destOrd="0" presId="urn:microsoft.com/office/officeart/2005/8/layout/process4"/>
    <dgm:cxn modelId="{E67166B0-9E3E-41C5-9991-FF9A242D5134}" type="presParOf" srcId="{6FD47AD3-EF9C-4962-B25F-4A38817408C8}" destId="{83034AB9-F899-41BF-98C0-307911EB9C04}" srcOrd="0" destOrd="0" presId="urn:microsoft.com/office/officeart/2005/8/layout/process4"/>
    <dgm:cxn modelId="{1ADEFC75-7928-4CC3-A331-091C4DEE957D}" type="presParOf" srcId="{DDC41FA1-CC3B-441D-855C-A0E1E36EAC25}" destId="{16721BFF-3E75-4140-824D-7F269E12743E}" srcOrd="3" destOrd="0" presId="urn:microsoft.com/office/officeart/2005/8/layout/process4"/>
    <dgm:cxn modelId="{6171EE97-0D93-4952-A90F-79100E6CAF9A}" type="presParOf" srcId="{DDC41FA1-CC3B-441D-855C-A0E1E36EAC25}" destId="{CD79557A-F75E-4A43-9DED-5AB2AED1BD4C}" srcOrd="4" destOrd="0" presId="urn:microsoft.com/office/officeart/2005/8/layout/process4"/>
    <dgm:cxn modelId="{E5FD711C-7BD6-4F9D-8377-A9E429F896CB}" type="presParOf" srcId="{CD79557A-F75E-4A43-9DED-5AB2AED1BD4C}" destId="{D61B329E-A07B-41DA-8F56-162EC9B11B45}" srcOrd="0" destOrd="0" presId="urn:microsoft.com/office/officeart/2005/8/layout/process4"/>
    <dgm:cxn modelId="{B2F3AA8F-BBFC-44CD-9DCE-5647FE53D52F}" type="presParOf" srcId="{CD79557A-F75E-4A43-9DED-5AB2AED1BD4C}" destId="{DD935247-AC6A-4F19-8664-D0E317285253}" srcOrd="1" destOrd="0" presId="urn:microsoft.com/office/officeart/2005/8/layout/process4"/>
    <dgm:cxn modelId="{0CFB109B-BC91-4CA4-ADD9-307EDDBE9AE9}" type="presParOf" srcId="{CD79557A-F75E-4A43-9DED-5AB2AED1BD4C}" destId="{2B6071AC-ADB7-409E-B8B8-434351BC9908}" srcOrd="2" destOrd="0" presId="urn:microsoft.com/office/officeart/2005/8/layout/process4"/>
    <dgm:cxn modelId="{AC5E53C1-E887-4D2D-A9FA-6C3DFE345484}" type="presParOf" srcId="{2B6071AC-ADB7-409E-B8B8-434351BC9908}" destId="{654303E2-59FB-4103-AF0C-99D6AC23CA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9DA83-29BB-4CC7-840A-C1F93EBDA76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</dgm:pt>
    <dgm:pt modelId="{13F2E364-8F0F-4F6C-9B0D-57903FFBBF1D}">
      <dgm:prSet phldrT="[Text]"/>
      <dgm:spPr/>
      <dgm:t>
        <a:bodyPr/>
        <a:lstStyle/>
        <a:p>
          <a:r>
            <a:rPr lang="en-US" b="1" dirty="0"/>
            <a:t>Identify Risks</a:t>
          </a:r>
        </a:p>
      </dgm:t>
    </dgm:pt>
    <dgm:pt modelId="{B83186C8-F269-4859-8DE3-D01E3D84EBC9}" type="parTrans" cxnId="{48B586D7-3CDC-4CBD-A19B-AD8C3C402F8A}">
      <dgm:prSet/>
      <dgm:spPr/>
      <dgm:t>
        <a:bodyPr/>
        <a:lstStyle/>
        <a:p>
          <a:endParaRPr lang="en-US"/>
        </a:p>
      </dgm:t>
    </dgm:pt>
    <dgm:pt modelId="{6F044079-98A2-4CBA-8DAC-A4AF4B030C19}" type="sibTrans" cxnId="{48B586D7-3CDC-4CBD-A19B-AD8C3C402F8A}">
      <dgm:prSet/>
      <dgm:spPr/>
      <dgm:t>
        <a:bodyPr/>
        <a:lstStyle/>
        <a:p>
          <a:endParaRPr lang="en-US" dirty="0"/>
        </a:p>
      </dgm:t>
    </dgm:pt>
    <dgm:pt modelId="{873DA0EB-E050-4C0D-9D8A-7615647E433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/>
            <a:t>Analyze Risks</a:t>
          </a:r>
        </a:p>
      </dgm:t>
    </dgm:pt>
    <dgm:pt modelId="{C0F43BBE-6C8D-4B91-BC30-58DC2AA7D1D5}" type="parTrans" cxnId="{22D5C005-062A-47EB-925B-D5310627B17A}">
      <dgm:prSet/>
      <dgm:spPr/>
      <dgm:t>
        <a:bodyPr/>
        <a:lstStyle/>
        <a:p>
          <a:endParaRPr lang="en-US"/>
        </a:p>
      </dgm:t>
    </dgm:pt>
    <dgm:pt modelId="{762CA5B3-C35A-4CF1-BBE1-709189FC8E8E}" type="sibTrans" cxnId="{22D5C005-062A-47EB-925B-D5310627B17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EBD5CC1A-ECC9-4F8E-852E-A80D347DED29}">
      <dgm:prSet phldrT="[Text]"/>
      <dgm:spPr/>
      <dgm:t>
        <a:bodyPr/>
        <a:lstStyle/>
        <a:p>
          <a:r>
            <a:rPr lang="en-US" b="1" dirty="0"/>
            <a:t>Plan Response to Risk</a:t>
          </a:r>
        </a:p>
      </dgm:t>
    </dgm:pt>
    <dgm:pt modelId="{FE09D209-3545-4F3F-B094-50E06B9C004B}" type="parTrans" cxnId="{B98BB120-9390-42E4-865A-3C1B9A39DAEE}">
      <dgm:prSet/>
      <dgm:spPr/>
      <dgm:t>
        <a:bodyPr/>
        <a:lstStyle/>
        <a:p>
          <a:endParaRPr lang="en-US"/>
        </a:p>
      </dgm:t>
    </dgm:pt>
    <dgm:pt modelId="{730A96FC-03E0-4B98-ACCF-307E1829C08A}" type="sibTrans" cxnId="{B98BB120-9390-42E4-865A-3C1B9A39DAEE}">
      <dgm:prSet/>
      <dgm:spPr/>
      <dgm:t>
        <a:bodyPr/>
        <a:lstStyle/>
        <a:p>
          <a:endParaRPr lang="en-US"/>
        </a:p>
      </dgm:t>
    </dgm:pt>
    <dgm:pt modelId="{C314D1E8-6D4E-465C-B854-7C1D0E1B3D76}">
      <dgm:prSet phldrT="[Text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Qualitative</a:t>
          </a:r>
        </a:p>
      </dgm:t>
    </dgm:pt>
    <dgm:pt modelId="{42F123E8-58FF-4190-A016-134A41F1795B}" type="parTrans" cxnId="{137B9CCB-2AFA-4DBA-8283-CC33489E18CB}">
      <dgm:prSet/>
      <dgm:spPr/>
      <dgm:t>
        <a:bodyPr/>
        <a:lstStyle/>
        <a:p>
          <a:endParaRPr lang="en-US"/>
        </a:p>
      </dgm:t>
    </dgm:pt>
    <dgm:pt modelId="{5BCCB075-FEED-4D66-A14D-E0DF94655C8D}" type="sibTrans" cxnId="{137B9CCB-2AFA-4DBA-8283-CC33489E18CB}">
      <dgm:prSet/>
      <dgm:spPr/>
      <dgm:t>
        <a:bodyPr/>
        <a:lstStyle/>
        <a:p>
          <a:endParaRPr lang="en-US"/>
        </a:p>
      </dgm:t>
    </dgm:pt>
    <dgm:pt modelId="{7D76DCF2-B9D5-440F-8457-4D58DDDBCBBD}">
      <dgm:prSet phldrT="[Text]"/>
      <dgm:spPr/>
      <dgm:t>
        <a:bodyPr/>
        <a:lstStyle/>
        <a:p>
          <a:r>
            <a:rPr lang="en-US" b="1" dirty="0"/>
            <a:t>Plan for Risk</a:t>
          </a:r>
        </a:p>
      </dgm:t>
    </dgm:pt>
    <dgm:pt modelId="{07F541F9-AC2E-495B-9B4C-5679349D5C00}" type="parTrans" cxnId="{B1E427D5-285F-47FA-9179-E3C9C1096DCF}">
      <dgm:prSet/>
      <dgm:spPr/>
      <dgm:t>
        <a:bodyPr/>
        <a:lstStyle/>
        <a:p>
          <a:endParaRPr lang="en-US"/>
        </a:p>
      </dgm:t>
    </dgm:pt>
    <dgm:pt modelId="{D06E8511-D861-4701-B612-E39A69F845C2}" type="sibTrans" cxnId="{B1E427D5-285F-47FA-9179-E3C9C1096DCF}">
      <dgm:prSet/>
      <dgm:spPr/>
      <dgm:t>
        <a:bodyPr/>
        <a:lstStyle/>
        <a:p>
          <a:endParaRPr lang="en-US" dirty="0"/>
        </a:p>
      </dgm:t>
    </dgm:pt>
    <dgm:pt modelId="{B05742C0-D505-4EA6-BF83-3C41B513CCEC}">
      <dgm:prSet phldrT="[Text]"/>
      <dgm:spPr/>
      <dgm:t>
        <a:bodyPr/>
        <a:lstStyle/>
        <a:p>
          <a:r>
            <a:rPr lang="en-US" dirty="0"/>
            <a:t>Risk Breakdown Structure</a:t>
          </a:r>
        </a:p>
      </dgm:t>
    </dgm:pt>
    <dgm:pt modelId="{19E5A083-EE3C-42B6-9003-16197FE21CC4}" type="parTrans" cxnId="{00F39770-FAF5-44DA-8632-27110E6A732D}">
      <dgm:prSet/>
      <dgm:spPr/>
      <dgm:t>
        <a:bodyPr/>
        <a:lstStyle/>
        <a:p>
          <a:endParaRPr lang="en-US"/>
        </a:p>
      </dgm:t>
    </dgm:pt>
    <dgm:pt modelId="{85928706-A16F-44A3-B52B-6297DE0DB222}" type="sibTrans" cxnId="{00F39770-FAF5-44DA-8632-27110E6A732D}">
      <dgm:prSet/>
      <dgm:spPr/>
      <dgm:t>
        <a:bodyPr/>
        <a:lstStyle/>
        <a:p>
          <a:endParaRPr lang="en-US"/>
        </a:p>
      </dgm:t>
    </dgm:pt>
    <dgm:pt modelId="{4BF55F53-AB01-47C7-8ECE-082C93AF1F00}">
      <dgm:prSet phldrT="[Text]"/>
      <dgm:spPr/>
      <dgm:t>
        <a:bodyPr/>
        <a:lstStyle/>
        <a:p>
          <a:r>
            <a:rPr lang="en-US" dirty="0"/>
            <a:t>Risk Management Plan</a:t>
          </a:r>
        </a:p>
      </dgm:t>
    </dgm:pt>
    <dgm:pt modelId="{9F724C30-704F-450B-B4AC-3D77E49F853D}" type="parTrans" cxnId="{9A1301A5-4941-4071-99D0-DEBECC4FB81C}">
      <dgm:prSet/>
      <dgm:spPr/>
      <dgm:t>
        <a:bodyPr/>
        <a:lstStyle/>
        <a:p>
          <a:endParaRPr lang="en-US"/>
        </a:p>
      </dgm:t>
    </dgm:pt>
    <dgm:pt modelId="{04E385F0-6384-4FE3-A348-778730F79396}" type="sibTrans" cxnId="{9A1301A5-4941-4071-99D0-DEBECC4FB81C}">
      <dgm:prSet/>
      <dgm:spPr/>
      <dgm:t>
        <a:bodyPr/>
        <a:lstStyle/>
        <a:p>
          <a:endParaRPr lang="en-US"/>
        </a:p>
      </dgm:t>
    </dgm:pt>
    <dgm:pt modelId="{BAA2022D-BC37-49F7-9A0F-F5BA998C4BFD}">
      <dgm:prSet phldrT="[Text]"/>
      <dgm:spPr/>
      <dgm:t>
        <a:bodyPr/>
        <a:lstStyle/>
        <a:p>
          <a:r>
            <a:rPr lang="en-US" dirty="0"/>
            <a:t>Negative Risk Strategy </a:t>
          </a:r>
        </a:p>
      </dgm:t>
    </dgm:pt>
    <dgm:pt modelId="{98336CC7-F69A-411A-AC2B-0862B7EC07F8}" type="parTrans" cxnId="{1624CBF4-FEF8-4B0A-9BB9-9E2A98BCC7D1}">
      <dgm:prSet/>
      <dgm:spPr/>
      <dgm:t>
        <a:bodyPr/>
        <a:lstStyle/>
        <a:p>
          <a:endParaRPr lang="en-US"/>
        </a:p>
      </dgm:t>
    </dgm:pt>
    <dgm:pt modelId="{90E49315-CBD6-414F-9F55-7D24D9312E40}" type="sibTrans" cxnId="{1624CBF4-FEF8-4B0A-9BB9-9E2A98BCC7D1}">
      <dgm:prSet/>
      <dgm:spPr/>
      <dgm:t>
        <a:bodyPr/>
        <a:lstStyle/>
        <a:p>
          <a:endParaRPr lang="en-US"/>
        </a:p>
      </dgm:t>
    </dgm:pt>
    <dgm:pt modelId="{F6384980-D0EF-4765-B40A-1404408A7BB0}">
      <dgm:prSet phldrT="[Text]"/>
      <dgm:spPr/>
      <dgm:t>
        <a:bodyPr/>
        <a:lstStyle/>
        <a:p>
          <a:r>
            <a:rPr lang="en-US" dirty="0"/>
            <a:t>Positive Risk Strategy</a:t>
          </a:r>
        </a:p>
      </dgm:t>
    </dgm:pt>
    <dgm:pt modelId="{839E47DC-3507-44EC-9A90-F7E0448E6BA1}" type="parTrans" cxnId="{74A589D5-F6AD-4CC9-94EB-F5FA461103E3}">
      <dgm:prSet/>
      <dgm:spPr/>
      <dgm:t>
        <a:bodyPr/>
        <a:lstStyle/>
        <a:p>
          <a:endParaRPr lang="en-US"/>
        </a:p>
      </dgm:t>
    </dgm:pt>
    <dgm:pt modelId="{AA910DA2-E608-4047-8334-DD375E7E67D6}" type="sibTrans" cxnId="{74A589D5-F6AD-4CC9-94EB-F5FA461103E3}">
      <dgm:prSet/>
      <dgm:spPr/>
      <dgm:t>
        <a:bodyPr/>
        <a:lstStyle/>
        <a:p>
          <a:endParaRPr lang="en-US"/>
        </a:p>
      </dgm:t>
    </dgm:pt>
    <dgm:pt modelId="{07D8A5D1-6FA7-4C53-A71D-014C8C1FE3A8}">
      <dgm:prSet phldrT="[Text]"/>
      <dgm:spPr/>
      <dgm:t>
        <a:bodyPr/>
        <a:lstStyle/>
        <a:p>
          <a:r>
            <a:rPr lang="en-US" dirty="0"/>
            <a:t>Contingent Response Strategy</a:t>
          </a:r>
        </a:p>
      </dgm:t>
    </dgm:pt>
    <dgm:pt modelId="{0B0DA906-0E6D-41C2-A301-C76F37C51424}" type="parTrans" cxnId="{A53B1F04-082B-44E7-8632-FCB2E211A830}">
      <dgm:prSet/>
      <dgm:spPr/>
      <dgm:t>
        <a:bodyPr/>
        <a:lstStyle/>
        <a:p>
          <a:endParaRPr lang="en-US"/>
        </a:p>
      </dgm:t>
    </dgm:pt>
    <dgm:pt modelId="{7F520081-CC70-487C-ADD7-EEE1AB192FBE}" type="sibTrans" cxnId="{A53B1F04-082B-44E7-8632-FCB2E211A830}">
      <dgm:prSet/>
      <dgm:spPr/>
      <dgm:t>
        <a:bodyPr/>
        <a:lstStyle/>
        <a:p>
          <a:endParaRPr lang="en-US"/>
        </a:p>
      </dgm:t>
    </dgm:pt>
    <dgm:pt modelId="{C80FF565-DE54-461D-8FBE-B2473C47CE63}">
      <dgm:prSet phldrT="[Text]"/>
      <dgm:spPr/>
      <dgm:t>
        <a:bodyPr/>
        <a:lstStyle/>
        <a:p>
          <a:r>
            <a:rPr lang="en-US" dirty="0"/>
            <a:t>Risk Register</a:t>
          </a:r>
        </a:p>
      </dgm:t>
    </dgm:pt>
    <dgm:pt modelId="{5BAE13D9-D217-40CF-AC84-D98F9AD417C1}" type="parTrans" cxnId="{0DF2696D-0BB3-47E4-B684-70A2428A58E7}">
      <dgm:prSet/>
      <dgm:spPr/>
      <dgm:t>
        <a:bodyPr/>
        <a:lstStyle/>
        <a:p>
          <a:endParaRPr lang="en-US"/>
        </a:p>
      </dgm:t>
    </dgm:pt>
    <dgm:pt modelId="{ACAC9382-CC5C-4B53-AF91-358FA565A066}" type="sibTrans" cxnId="{0DF2696D-0BB3-47E4-B684-70A2428A58E7}">
      <dgm:prSet/>
      <dgm:spPr/>
      <dgm:t>
        <a:bodyPr/>
        <a:lstStyle/>
        <a:p>
          <a:endParaRPr lang="en-US"/>
        </a:p>
      </dgm:t>
    </dgm:pt>
    <dgm:pt modelId="{AF8D82C3-935F-4B72-BF8F-C3A2B18AE505}">
      <dgm:prSet phldrT="[Text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Quantitative</a:t>
          </a:r>
        </a:p>
      </dgm:t>
    </dgm:pt>
    <dgm:pt modelId="{06E5DF79-E57D-4341-AC13-E83B8F445231}" type="parTrans" cxnId="{618DD5E7-1D59-40C1-98DF-4C45364F35EC}">
      <dgm:prSet/>
      <dgm:spPr/>
      <dgm:t>
        <a:bodyPr/>
        <a:lstStyle/>
        <a:p>
          <a:endParaRPr lang="en-US"/>
        </a:p>
      </dgm:t>
    </dgm:pt>
    <dgm:pt modelId="{5B5C1E4D-1155-4ABA-9FFA-8D7FD493310B}" type="sibTrans" cxnId="{618DD5E7-1D59-40C1-98DF-4C45364F35EC}">
      <dgm:prSet/>
      <dgm:spPr/>
      <dgm:t>
        <a:bodyPr/>
        <a:lstStyle/>
        <a:p>
          <a:endParaRPr lang="en-US"/>
        </a:p>
      </dgm:t>
    </dgm:pt>
    <dgm:pt modelId="{98E71EC7-D4AD-4A96-ABCC-D1AAFEA2177D}" type="pres">
      <dgm:prSet presAssocID="{CC69DA83-29BB-4CC7-840A-C1F93EBDA764}" presName="linearFlow" presStyleCnt="0">
        <dgm:presLayoutVars>
          <dgm:dir/>
          <dgm:animLvl val="lvl"/>
          <dgm:resizeHandles val="exact"/>
        </dgm:presLayoutVars>
      </dgm:prSet>
      <dgm:spPr/>
    </dgm:pt>
    <dgm:pt modelId="{D4A876EB-17E2-4351-91BF-70802DB97389}" type="pres">
      <dgm:prSet presAssocID="{7D76DCF2-B9D5-440F-8457-4D58DDDBCBBD}" presName="composite" presStyleCnt="0"/>
      <dgm:spPr/>
    </dgm:pt>
    <dgm:pt modelId="{48F8E7D1-70C3-45F8-B6F9-900354D3315B}" type="pres">
      <dgm:prSet presAssocID="{7D76DCF2-B9D5-440F-8457-4D58DDDBCBB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676539-2DDD-4C9F-9764-ECBC7B0E9737}" type="pres">
      <dgm:prSet presAssocID="{7D76DCF2-B9D5-440F-8457-4D58DDDBCBBD}" presName="parSh" presStyleLbl="node1" presStyleIdx="0" presStyleCnt="4"/>
      <dgm:spPr/>
    </dgm:pt>
    <dgm:pt modelId="{B8ED9308-3A88-49B0-8134-375E3B5366C4}" type="pres">
      <dgm:prSet presAssocID="{7D76DCF2-B9D5-440F-8457-4D58DDDBCBBD}" presName="desTx" presStyleLbl="fgAcc1" presStyleIdx="0" presStyleCnt="4">
        <dgm:presLayoutVars>
          <dgm:bulletEnabled val="1"/>
        </dgm:presLayoutVars>
      </dgm:prSet>
      <dgm:spPr/>
    </dgm:pt>
    <dgm:pt modelId="{BEFC0A58-16CF-4775-A879-9348FCA02A1C}" type="pres">
      <dgm:prSet presAssocID="{D06E8511-D861-4701-B612-E39A69F845C2}" presName="sibTrans" presStyleLbl="sibTrans2D1" presStyleIdx="0" presStyleCnt="3"/>
      <dgm:spPr/>
    </dgm:pt>
    <dgm:pt modelId="{84D8664F-5E2B-4991-A6D4-D85BB92E8AA8}" type="pres">
      <dgm:prSet presAssocID="{D06E8511-D861-4701-B612-E39A69F845C2}" presName="connTx" presStyleLbl="sibTrans2D1" presStyleIdx="0" presStyleCnt="3"/>
      <dgm:spPr/>
    </dgm:pt>
    <dgm:pt modelId="{0C471346-A6DB-4A0F-868B-C65AF460381F}" type="pres">
      <dgm:prSet presAssocID="{13F2E364-8F0F-4F6C-9B0D-57903FFBBF1D}" presName="composite" presStyleCnt="0"/>
      <dgm:spPr/>
    </dgm:pt>
    <dgm:pt modelId="{A215174B-B9CC-403C-82BE-88FAAD7D8C05}" type="pres">
      <dgm:prSet presAssocID="{13F2E364-8F0F-4F6C-9B0D-57903FFBBF1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7E52F8-B1D6-422D-B917-6B8766CC208F}" type="pres">
      <dgm:prSet presAssocID="{13F2E364-8F0F-4F6C-9B0D-57903FFBBF1D}" presName="parSh" presStyleLbl="node1" presStyleIdx="1" presStyleCnt="4"/>
      <dgm:spPr/>
    </dgm:pt>
    <dgm:pt modelId="{3109ED46-0CF9-4866-9F0E-5903CF3F644B}" type="pres">
      <dgm:prSet presAssocID="{13F2E364-8F0F-4F6C-9B0D-57903FFBBF1D}" presName="desTx" presStyleLbl="fgAcc1" presStyleIdx="1" presStyleCnt="4">
        <dgm:presLayoutVars>
          <dgm:bulletEnabled val="1"/>
        </dgm:presLayoutVars>
      </dgm:prSet>
      <dgm:spPr/>
    </dgm:pt>
    <dgm:pt modelId="{D39A9AE5-4D6D-4F93-A7A2-5AAC2E687960}" type="pres">
      <dgm:prSet presAssocID="{6F044079-98A2-4CBA-8DAC-A4AF4B030C19}" presName="sibTrans" presStyleLbl="sibTrans2D1" presStyleIdx="1" presStyleCnt="3"/>
      <dgm:spPr/>
    </dgm:pt>
    <dgm:pt modelId="{2A97109D-3443-4738-AE4A-13F848BBD2DE}" type="pres">
      <dgm:prSet presAssocID="{6F044079-98A2-4CBA-8DAC-A4AF4B030C19}" presName="connTx" presStyleLbl="sibTrans2D1" presStyleIdx="1" presStyleCnt="3"/>
      <dgm:spPr/>
    </dgm:pt>
    <dgm:pt modelId="{F22BECEC-908B-419D-A1A5-F5D56FEAE76E}" type="pres">
      <dgm:prSet presAssocID="{873DA0EB-E050-4C0D-9D8A-7615647E4339}" presName="composite" presStyleCnt="0"/>
      <dgm:spPr/>
    </dgm:pt>
    <dgm:pt modelId="{356EDF92-A043-4A28-A745-F2D4BF608B0C}" type="pres">
      <dgm:prSet presAssocID="{873DA0EB-E050-4C0D-9D8A-7615647E433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21D2A4-3689-4722-9C0E-0992CE63F945}" type="pres">
      <dgm:prSet presAssocID="{873DA0EB-E050-4C0D-9D8A-7615647E4339}" presName="parSh" presStyleLbl="node1" presStyleIdx="2" presStyleCnt="4"/>
      <dgm:spPr/>
    </dgm:pt>
    <dgm:pt modelId="{3BE79BA9-98F6-4229-ADFF-AF55FF207F9E}" type="pres">
      <dgm:prSet presAssocID="{873DA0EB-E050-4C0D-9D8A-7615647E4339}" presName="desTx" presStyleLbl="fgAcc1" presStyleIdx="2" presStyleCnt="4">
        <dgm:presLayoutVars>
          <dgm:bulletEnabled val="1"/>
        </dgm:presLayoutVars>
      </dgm:prSet>
      <dgm:spPr/>
    </dgm:pt>
    <dgm:pt modelId="{B72B2564-5EB7-4D5C-B678-0B2C729587E0}" type="pres">
      <dgm:prSet presAssocID="{762CA5B3-C35A-4CF1-BBE1-709189FC8E8E}" presName="sibTrans" presStyleLbl="sibTrans2D1" presStyleIdx="2" presStyleCnt="3"/>
      <dgm:spPr/>
    </dgm:pt>
    <dgm:pt modelId="{D0380447-BC9E-48EA-8AE9-FEE68316BF29}" type="pres">
      <dgm:prSet presAssocID="{762CA5B3-C35A-4CF1-BBE1-709189FC8E8E}" presName="connTx" presStyleLbl="sibTrans2D1" presStyleIdx="2" presStyleCnt="3"/>
      <dgm:spPr/>
    </dgm:pt>
    <dgm:pt modelId="{E6C5DD95-966D-4369-B130-6848E1D5E50E}" type="pres">
      <dgm:prSet presAssocID="{EBD5CC1A-ECC9-4F8E-852E-A80D347DED29}" presName="composite" presStyleCnt="0"/>
      <dgm:spPr/>
    </dgm:pt>
    <dgm:pt modelId="{B2D7BF6F-70E9-44C1-A2C7-1D169D1A1629}" type="pres">
      <dgm:prSet presAssocID="{EBD5CC1A-ECC9-4F8E-852E-A80D347DED2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E70E87-A44D-4625-ADE3-91B81B8D8D12}" type="pres">
      <dgm:prSet presAssocID="{EBD5CC1A-ECC9-4F8E-852E-A80D347DED29}" presName="parSh" presStyleLbl="node1" presStyleIdx="3" presStyleCnt="4"/>
      <dgm:spPr/>
    </dgm:pt>
    <dgm:pt modelId="{82679DBB-7C8E-45DB-84D9-DC6882D15161}" type="pres">
      <dgm:prSet presAssocID="{EBD5CC1A-ECC9-4F8E-852E-A80D347DED2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2416C01-9B15-40E2-AE34-83743C079FEB}" type="presOf" srcId="{D06E8511-D861-4701-B612-E39A69F845C2}" destId="{84D8664F-5E2B-4991-A6D4-D85BB92E8AA8}" srcOrd="1" destOrd="0" presId="urn:microsoft.com/office/officeart/2005/8/layout/process3"/>
    <dgm:cxn modelId="{A53B1F04-082B-44E7-8632-FCB2E211A830}" srcId="{EBD5CC1A-ECC9-4F8E-852E-A80D347DED29}" destId="{07D8A5D1-6FA7-4C53-A71D-014C8C1FE3A8}" srcOrd="2" destOrd="0" parTransId="{0B0DA906-0E6D-41C2-A301-C76F37C51424}" sibTransId="{7F520081-CC70-487C-ADD7-EEE1AB192FBE}"/>
    <dgm:cxn modelId="{22D5C005-062A-47EB-925B-D5310627B17A}" srcId="{CC69DA83-29BB-4CC7-840A-C1F93EBDA764}" destId="{873DA0EB-E050-4C0D-9D8A-7615647E4339}" srcOrd="2" destOrd="0" parTransId="{C0F43BBE-6C8D-4B91-BC30-58DC2AA7D1D5}" sibTransId="{762CA5B3-C35A-4CF1-BBE1-709189FC8E8E}"/>
    <dgm:cxn modelId="{86CD8011-5908-47E5-B0F2-24A15F797470}" type="presOf" srcId="{D06E8511-D861-4701-B612-E39A69F845C2}" destId="{BEFC0A58-16CF-4775-A879-9348FCA02A1C}" srcOrd="0" destOrd="0" presId="urn:microsoft.com/office/officeart/2005/8/layout/process3"/>
    <dgm:cxn modelId="{34735A12-F1D6-428A-8976-0CF335F03811}" type="presOf" srcId="{EBD5CC1A-ECC9-4F8E-852E-A80D347DED29}" destId="{D2E70E87-A44D-4625-ADE3-91B81B8D8D12}" srcOrd="1" destOrd="0" presId="urn:microsoft.com/office/officeart/2005/8/layout/process3"/>
    <dgm:cxn modelId="{B98BB120-9390-42E4-865A-3C1B9A39DAEE}" srcId="{CC69DA83-29BB-4CC7-840A-C1F93EBDA764}" destId="{EBD5CC1A-ECC9-4F8E-852E-A80D347DED29}" srcOrd="3" destOrd="0" parTransId="{FE09D209-3545-4F3F-B094-50E06B9C004B}" sibTransId="{730A96FC-03E0-4B98-ACCF-307E1829C08A}"/>
    <dgm:cxn modelId="{2E42D428-6AE2-4637-B8EC-E74B02FDEEAA}" type="presOf" srcId="{4BF55F53-AB01-47C7-8ECE-082C93AF1F00}" destId="{B8ED9308-3A88-49B0-8134-375E3B5366C4}" srcOrd="0" destOrd="0" presId="urn:microsoft.com/office/officeart/2005/8/layout/process3"/>
    <dgm:cxn modelId="{88F25130-493D-4048-A9E2-2049B6E5A8E4}" type="presOf" srcId="{7D76DCF2-B9D5-440F-8457-4D58DDDBCBBD}" destId="{B6676539-2DDD-4C9F-9764-ECBC7B0E9737}" srcOrd="1" destOrd="0" presId="urn:microsoft.com/office/officeart/2005/8/layout/process3"/>
    <dgm:cxn modelId="{A5555E37-97CC-40E4-A497-5183FA392771}" type="presOf" srcId="{EBD5CC1A-ECC9-4F8E-852E-A80D347DED29}" destId="{B2D7BF6F-70E9-44C1-A2C7-1D169D1A1629}" srcOrd="0" destOrd="0" presId="urn:microsoft.com/office/officeart/2005/8/layout/process3"/>
    <dgm:cxn modelId="{1E67D95B-1FD4-4994-B865-50BC40C29E54}" type="presOf" srcId="{F6384980-D0EF-4765-B40A-1404408A7BB0}" destId="{82679DBB-7C8E-45DB-84D9-DC6882D15161}" srcOrd="0" destOrd="1" presId="urn:microsoft.com/office/officeart/2005/8/layout/process3"/>
    <dgm:cxn modelId="{B7CB2860-5BB8-4A85-A840-CBA3C946C447}" type="presOf" srcId="{BAA2022D-BC37-49F7-9A0F-F5BA998C4BFD}" destId="{82679DBB-7C8E-45DB-84D9-DC6882D15161}" srcOrd="0" destOrd="0" presId="urn:microsoft.com/office/officeart/2005/8/layout/process3"/>
    <dgm:cxn modelId="{71F0B344-5E7B-461D-A545-596033FC1DBF}" type="presOf" srcId="{07D8A5D1-6FA7-4C53-A71D-014C8C1FE3A8}" destId="{82679DBB-7C8E-45DB-84D9-DC6882D15161}" srcOrd="0" destOrd="2" presId="urn:microsoft.com/office/officeart/2005/8/layout/process3"/>
    <dgm:cxn modelId="{28E39D46-DD02-4ECD-98F6-BF4246AEDE31}" type="presOf" srcId="{7D76DCF2-B9D5-440F-8457-4D58DDDBCBBD}" destId="{48F8E7D1-70C3-45F8-B6F9-900354D3315B}" srcOrd="0" destOrd="0" presId="urn:microsoft.com/office/officeart/2005/8/layout/process3"/>
    <dgm:cxn modelId="{34BADD47-897B-40F8-9F7C-AF5EDA599900}" type="presOf" srcId="{C314D1E8-6D4E-465C-B854-7C1D0E1B3D76}" destId="{3BE79BA9-98F6-4229-ADFF-AF55FF207F9E}" srcOrd="0" destOrd="0" presId="urn:microsoft.com/office/officeart/2005/8/layout/process3"/>
    <dgm:cxn modelId="{0DF2696D-0BB3-47E4-B684-70A2428A58E7}" srcId="{13F2E364-8F0F-4F6C-9B0D-57903FFBBF1D}" destId="{C80FF565-DE54-461D-8FBE-B2473C47CE63}" srcOrd="1" destOrd="0" parTransId="{5BAE13D9-D217-40CF-AC84-D98F9AD417C1}" sibTransId="{ACAC9382-CC5C-4B53-AF91-358FA565A066}"/>
    <dgm:cxn modelId="{C82ED26F-8998-4270-8FF6-75B82471D6FE}" type="presOf" srcId="{AF8D82C3-935F-4B72-BF8F-C3A2B18AE505}" destId="{3BE79BA9-98F6-4229-ADFF-AF55FF207F9E}" srcOrd="0" destOrd="1" presId="urn:microsoft.com/office/officeart/2005/8/layout/process3"/>
    <dgm:cxn modelId="{36294870-1FB5-4B36-9F56-56E5A40BF9C2}" type="presOf" srcId="{13F2E364-8F0F-4F6C-9B0D-57903FFBBF1D}" destId="{A215174B-B9CC-403C-82BE-88FAAD7D8C05}" srcOrd="0" destOrd="0" presId="urn:microsoft.com/office/officeart/2005/8/layout/process3"/>
    <dgm:cxn modelId="{00F39770-FAF5-44DA-8632-27110E6A732D}" srcId="{13F2E364-8F0F-4F6C-9B0D-57903FFBBF1D}" destId="{B05742C0-D505-4EA6-BF83-3C41B513CCEC}" srcOrd="0" destOrd="0" parTransId="{19E5A083-EE3C-42B6-9003-16197FE21CC4}" sibTransId="{85928706-A16F-44A3-B52B-6297DE0DB222}"/>
    <dgm:cxn modelId="{51089091-0B31-4D07-BD32-D36BA751C5B0}" type="presOf" srcId="{6F044079-98A2-4CBA-8DAC-A4AF4B030C19}" destId="{D39A9AE5-4D6D-4F93-A7A2-5AAC2E687960}" srcOrd="0" destOrd="0" presId="urn:microsoft.com/office/officeart/2005/8/layout/process3"/>
    <dgm:cxn modelId="{9A1301A5-4941-4071-99D0-DEBECC4FB81C}" srcId="{7D76DCF2-B9D5-440F-8457-4D58DDDBCBBD}" destId="{4BF55F53-AB01-47C7-8ECE-082C93AF1F00}" srcOrd="0" destOrd="0" parTransId="{9F724C30-704F-450B-B4AC-3D77E49F853D}" sibTransId="{04E385F0-6384-4FE3-A348-778730F79396}"/>
    <dgm:cxn modelId="{68F3A5B9-F31E-4047-92EB-1C54B31C659A}" type="presOf" srcId="{CC69DA83-29BB-4CC7-840A-C1F93EBDA764}" destId="{98E71EC7-D4AD-4A96-ABCC-D1AAFEA2177D}" srcOrd="0" destOrd="0" presId="urn:microsoft.com/office/officeart/2005/8/layout/process3"/>
    <dgm:cxn modelId="{E1F1DCC1-79F0-4C48-A840-B8EC65F75A24}" type="presOf" srcId="{873DA0EB-E050-4C0D-9D8A-7615647E4339}" destId="{356EDF92-A043-4A28-A745-F2D4BF608B0C}" srcOrd="0" destOrd="0" presId="urn:microsoft.com/office/officeart/2005/8/layout/process3"/>
    <dgm:cxn modelId="{137B9CCB-2AFA-4DBA-8283-CC33489E18CB}" srcId="{873DA0EB-E050-4C0D-9D8A-7615647E4339}" destId="{C314D1E8-6D4E-465C-B854-7C1D0E1B3D76}" srcOrd="0" destOrd="0" parTransId="{42F123E8-58FF-4190-A016-134A41F1795B}" sibTransId="{5BCCB075-FEED-4D66-A14D-E0DF94655C8D}"/>
    <dgm:cxn modelId="{EEBF15D1-5A4B-422C-B5C1-AC7E759492DC}" type="presOf" srcId="{762CA5B3-C35A-4CF1-BBE1-709189FC8E8E}" destId="{D0380447-BC9E-48EA-8AE9-FEE68316BF29}" srcOrd="1" destOrd="0" presId="urn:microsoft.com/office/officeart/2005/8/layout/process3"/>
    <dgm:cxn modelId="{DEA6BCD1-857D-4633-A1C2-528DB242EA7F}" type="presOf" srcId="{762CA5B3-C35A-4CF1-BBE1-709189FC8E8E}" destId="{B72B2564-5EB7-4D5C-B678-0B2C729587E0}" srcOrd="0" destOrd="0" presId="urn:microsoft.com/office/officeart/2005/8/layout/process3"/>
    <dgm:cxn modelId="{B3E1EFD3-5C23-479E-8373-8F4163A32E81}" type="presOf" srcId="{C80FF565-DE54-461D-8FBE-B2473C47CE63}" destId="{3109ED46-0CF9-4866-9F0E-5903CF3F644B}" srcOrd="0" destOrd="1" presId="urn:microsoft.com/office/officeart/2005/8/layout/process3"/>
    <dgm:cxn modelId="{B1E427D5-285F-47FA-9179-E3C9C1096DCF}" srcId="{CC69DA83-29BB-4CC7-840A-C1F93EBDA764}" destId="{7D76DCF2-B9D5-440F-8457-4D58DDDBCBBD}" srcOrd="0" destOrd="0" parTransId="{07F541F9-AC2E-495B-9B4C-5679349D5C00}" sibTransId="{D06E8511-D861-4701-B612-E39A69F845C2}"/>
    <dgm:cxn modelId="{74A589D5-F6AD-4CC9-94EB-F5FA461103E3}" srcId="{EBD5CC1A-ECC9-4F8E-852E-A80D347DED29}" destId="{F6384980-D0EF-4765-B40A-1404408A7BB0}" srcOrd="1" destOrd="0" parTransId="{839E47DC-3507-44EC-9A90-F7E0448E6BA1}" sibTransId="{AA910DA2-E608-4047-8334-DD375E7E67D6}"/>
    <dgm:cxn modelId="{48B586D7-3CDC-4CBD-A19B-AD8C3C402F8A}" srcId="{CC69DA83-29BB-4CC7-840A-C1F93EBDA764}" destId="{13F2E364-8F0F-4F6C-9B0D-57903FFBBF1D}" srcOrd="1" destOrd="0" parTransId="{B83186C8-F269-4859-8DE3-D01E3D84EBC9}" sibTransId="{6F044079-98A2-4CBA-8DAC-A4AF4B030C19}"/>
    <dgm:cxn modelId="{21598AE3-6268-4E02-8831-853DB5266E3D}" type="presOf" srcId="{873DA0EB-E050-4C0D-9D8A-7615647E4339}" destId="{C621D2A4-3689-4722-9C0E-0992CE63F945}" srcOrd="1" destOrd="0" presId="urn:microsoft.com/office/officeart/2005/8/layout/process3"/>
    <dgm:cxn modelId="{624866E6-14B8-461A-BDF6-E7599D6CFCCF}" type="presOf" srcId="{B05742C0-D505-4EA6-BF83-3C41B513CCEC}" destId="{3109ED46-0CF9-4866-9F0E-5903CF3F644B}" srcOrd="0" destOrd="0" presId="urn:microsoft.com/office/officeart/2005/8/layout/process3"/>
    <dgm:cxn modelId="{618DD5E7-1D59-40C1-98DF-4C45364F35EC}" srcId="{873DA0EB-E050-4C0D-9D8A-7615647E4339}" destId="{AF8D82C3-935F-4B72-BF8F-C3A2B18AE505}" srcOrd="1" destOrd="0" parTransId="{06E5DF79-E57D-4341-AC13-E83B8F445231}" sibTransId="{5B5C1E4D-1155-4ABA-9FFA-8D7FD493310B}"/>
    <dgm:cxn modelId="{E6DBBBEA-F8E5-4C34-A21B-BD881796CF13}" type="presOf" srcId="{13F2E364-8F0F-4F6C-9B0D-57903FFBBF1D}" destId="{1E7E52F8-B1D6-422D-B917-6B8766CC208F}" srcOrd="1" destOrd="0" presId="urn:microsoft.com/office/officeart/2005/8/layout/process3"/>
    <dgm:cxn modelId="{872D5BF1-1FC3-4462-B1DE-09ECF973CB36}" type="presOf" srcId="{6F044079-98A2-4CBA-8DAC-A4AF4B030C19}" destId="{2A97109D-3443-4738-AE4A-13F848BBD2DE}" srcOrd="1" destOrd="0" presId="urn:microsoft.com/office/officeart/2005/8/layout/process3"/>
    <dgm:cxn modelId="{1624CBF4-FEF8-4B0A-9BB9-9E2A98BCC7D1}" srcId="{EBD5CC1A-ECC9-4F8E-852E-A80D347DED29}" destId="{BAA2022D-BC37-49F7-9A0F-F5BA998C4BFD}" srcOrd="0" destOrd="0" parTransId="{98336CC7-F69A-411A-AC2B-0862B7EC07F8}" sibTransId="{90E49315-CBD6-414F-9F55-7D24D9312E40}"/>
    <dgm:cxn modelId="{D71C9EAE-885E-47E6-8286-06D2570CB572}" type="presParOf" srcId="{98E71EC7-D4AD-4A96-ABCC-D1AAFEA2177D}" destId="{D4A876EB-17E2-4351-91BF-70802DB97389}" srcOrd="0" destOrd="0" presId="urn:microsoft.com/office/officeart/2005/8/layout/process3"/>
    <dgm:cxn modelId="{FFB6BD67-9252-4F47-B61F-5B9556D6C1EB}" type="presParOf" srcId="{D4A876EB-17E2-4351-91BF-70802DB97389}" destId="{48F8E7D1-70C3-45F8-B6F9-900354D3315B}" srcOrd="0" destOrd="0" presId="urn:microsoft.com/office/officeart/2005/8/layout/process3"/>
    <dgm:cxn modelId="{E5F9E8D8-C5C7-4614-86B4-79ADF19B3F6C}" type="presParOf" srcId="{D4A876EB-17E2-4351-91BF-70802DB97389}" destId="{B6676539-2DDD-4C9F-9764-ECBC7B0E9737}" srcOrd="1" destOrd="0" presId="urn:microsoft.com/office/officeart/2005/8/layout/process3"/>
    <dgm:cxn modelId="{8F4A37FB-4149-4A8F-B9D9-D9734D8F49B3}" type="presParOf" srcId="{D4A876EB-17E2-4351-91BF-70802DB97389}" destId="{B8ED9308-3A88-49B0-8134-375E3B5366C4}" srcOrd="2" destOrd="0" presId="urn:microsoft.com/office/officeart/2005/8/layout/process3"/>
    <dgm:cxn modelId="{C5B0EFF2-99EC-4C6A-963C-C44CB2F931FB}" type="presParOf" srcId="{98E71EC7-D4AD-4A96-ABCC-D1AAFEA2177D}" destId="{BEFC0A58-16CF-4775-A879-9348FCA02A1C}" srcOrd="1" destOrd="0" presId="urn:microsoft.com/office/officeart/2005/8/layout/process3"/>
    <dgm:cxn modelId="{F42F1F03-BF55-44C1-BB7E-18E6AC3CCD45}" type="presParOf" srcId="{BEFC0A58-16CF-4775-A879-9348FCA02A1C}" destId="{84D8664F-5E2B-4991-A6D4-D85BB92E8AA8}" srcOrd="0" destOrd="0" presId="urn:microsoft.com/office/officeart/2005/8/layout/process3"/>
    <dgm:cxn modelId="{C4A67EC0-7BF6-4B0B-A60D-8A33E73FB192}" type="presParOf" srcId="{98E71EC7-D4AD-4A96-ABCC-D1AAFEA2177D}" destId="{0C471346-A6DB-4A0F-868B-C65AF460381F}" srcOrd="2" destOrd="0" presId="urn:microsoft.com/office/officeart/2005/8/layout/process3"/>
    <dgm:cxn modelId="{B8444116-378F-40DE-92CA-195B87763010}" type="presParOf" srcId="{0C471346-A6DB-4A0F-868B-C65AF460381F}" destId="{A215174B-B9CC-403C-82BE-88FAAD7D8C05}" srcOrd="0" destOrd="0" presId="urn:microsoft.com/office/officeart/2005/8/layout/process3"/>
    <dgm:cxn modelId="{DD9816FF-DAAF-4D11-8D67-602D2C93E2F7}" type="presParOf" srcId="{0C471346-A6DB-4A0F-868B-C65AF460381F}" destId="{1E7E52F8-B1D6-422D-B917-6B8766CC208F}" srcOrd="1" destOrd="0" presId="urn:microsoft.com/office/officeart/2005/8/layout/process3"/>
    <dgm:cxn modelId="{07E3E192-A593-4FE3-AC71-F0F7629F4552}" type="presParOf" srcId="{0C471346-A6DB-4A0F-868B-C65AF460381F}" destId="{3109ED46-0CF9-4866-9F0E-5903CF3F644B}" srcOrd="2" destOrd="0" presId="urn:microsoft.com/office/officeart/2005/8/layout/process3"/>
    <dgm:cxn modelId="{61164D02-56E4-4895-842C-B74C41819426}" type="presParOf" srcId="{98E71EC7-D4AD-4A96-ABCC-D1AAFEA2177D}" destId="{D39A9AE5-4D6D-4F93-A7A2-5AAC2E687960}" srcOrd="3" destOrd="0" presId="urn:microsoft.com/office/officeart/2005/8/layout/process3"/>
    <dgm:cxn modelId="{40204BE4-B192-4417-9DC1-D297CA70F92E}" type="presParOf" srcId="{D39A9AE5-4D6D-4F93-A7A2-5AAC2E687960}" destId="{2A97109D-3443-4738-AE4A-13F848BBD2DE}" srcOrd="0" destOrd="0" presId="urn:microsoft.com/office/officeart/2005/8/layout/process3"/>
    <dgm:cxn modelId="{4316942E-CBFA-4993-87DE-9D448A001C88}" type="presParOf" srcId="{98E71EC7-D4AD-4A96-ABCC-D1AAFEA2177D}" destId="{F22BECEC-908B-419D-A1A5-F5D56FEAE76E}" srcOrd="4" destOrd="0" presId="urn:microsoft.com/office/officeart/2005/8/layout/process3"/>
    <dgm:cxn modelId="{26CA59D1-42BE-4702-82DE-EF1737E362F0}" type="presParOf" srcId="{F22BECEC-908B-419D-A1A5-F5D56FEAE76E}" destId="{356EDF92-A043-4A28-A745-F2D4BF608B0C}" srcOrd="0" destOrd="0" presId="urn:microsoft.com/office/officeart/2005/8/layout/process3"/>
    <dgm:cxn modelId="{66EFAF1C-FCBB-44C4-8F49-735C258234CC}" type="presParOf" srcId="{F22BECEC-908B-419D-A1A5-F5D56FEAE76E}" destId="{C621D2A4-3689-4722-9C0E-0992CE63F945}" srcOrd="1" destOrd="0" presId="urn:microsoft.com/office/officeart/2005/8/layout/process3"/>
    <dgm:cxn modelId="{18FF9C01-A6FC-4516-801D-A808DC760C35}" type="presParOf" srcId="{F22BECEC-908B-419D-A1A5-F5D56FEAE76E}" destId="{3BE79BA9-98F6-4229-ADFF-AF55FF207F9E}" srcOrd="2" destOrd="0" presId="urn:microsoft.com/office/officeart/2005/8/layout/process3"/>
    <dgm:cxn modelId="{65BFB84A-5D0E-4D60-8B20-AC6225B85A7A}" type="presParOf" srcId="{98E71EC7-D4AD-4A96-ABCC-D1AAFEA2177D}" destId="{B72B2564-5EB7-4D5C-B678-0B2C729587E0}" srcOrd="5" destOrd="0" presId="urn:microsoft.com/office/officeart/2005/8/layout/process3"/>
    <dgm:cxn modelId="{47AF4E8A-B61E-4782-BBD1-650E59B8C9C4}" type="presParOf" srcId="{B72B2564-5EB7-4D5C-B678-0B2C729587E0}" destId="{D0380447-BC9E-48EA-8AE9-FEE68316BF29}" srcOrd="0" destOrd="0" presId="urn:microsoft.com/office/officeart/2005/8/layout/process3"/>
    <dgm:cxn modelId="{2C58832D-D1CD-48C5-8D83-E814EC66265D}" type="presParOf" srcId="{98E71EC7-D4AD-4A96-ABCC-D1AAFEA2177D}" destId="{E6C5DD95-966D-4369-B130-6848E1D5E50E}" srcOrd="6" destOrd="0" presId="urn:microsoft.com/office/officeart/2005/8/layout/process3"/>
    <dgm:cxn modelId="{3DA33570-AA13-4994-8D81-C51F322CA0AC}" type="presParOf" srcId="{E6C5DD95-966D-4369-B130-6848E1D5E50E}" destId="{B2D7BF6F-70E9-44C1-A2C7-1D169D1A1629}" srcOrd="0" destOrd="0" presId="urn:microsoft.com/office/officeart/2005/8/layout/process3"/>
    <dgm:cxn modelId="{BF24728F-8B7B-4B88-ABB6-F51CE8FC97D2}" type="presParOf" srcId="{E6C5DD95-966D-4369-B130-6848E1D5E50E}" destId="{D2E70E87-A44D-4625-ADE3-91B81B8D8D12}" srcOrd="1" destOrd="0" presId="urn:microsoft.com/office/officeart/2005/8/layout/process3"/>
    <dgm:cxn modelId="{E0F589E7-7F26-4A31-962E-D61487FE1F15}" type="presParOf" srcId="{E6C5DD95-966D-4369-B130-6848E1D5E50E}" destId="{82679DBB-7C8E-45DB-84D9-DC6882D1516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915C6-A02F-4A5E-B65B-3730653AE251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9ED41-3F2B-46A8-9EDB-CCED9E333C4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Identifying risks</a:t>
          </a:r>
        </a:p>
      </dgm:t>
    </dgm:pt>
    <dgm:pt modelId="{7EF340BD-9F7F-4FDB-AE38-BF7C1F18ED4F}" type="parTrans" cxnId="{FA11D7CA-D497-42D9-9D39-C3BC644E8F16}">
      <dgm:prSet/>
      <dgm:spPr/>
      <dgm:t>
        <a:bodyPr/>
        <a:lstStyle/>
        <a:p>
          <a:endParaRPr lang="en-US"/>
        </a:p>
      </dgm:t>
    </dgm:pt>
    <dgm:pt modelId="{26602824-581A-4A64-995D-A65703BC09DF}" type="sibTrans" cxnId="{FA11D7CA-D497-42D9-9D39-C3BC644E8F1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3FF88A1-195B-4FBC-A624-5865442F66A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Analyzing risks</a:t>
          </a:r>
        </a:p>
      </dgm:t>
    </dgm:pt>
    <dgm:pt modelId="{D87123D4-1BF8-4579-B68C-A70100790A3C}" type="parTrans" cxnId="{DF810F06-30D9-474F-9277-0B07CF28A2BA}">
      <dgm:prSet/>
      <dgm:spPr/>
      <dgm:t>
        <a:bodyPr/>
        <a:lstStyle/>
        <a:p>
          <a:endParaRPr lang="en-US"/>
        </a:p>
      </dgm:t>
    </dgm:pt>
    <dgm:pt modelId="{9D9E2E41-4408-41A3-B428-C569921D472E}" type="sibTrans" cxnId="{DF810F06-30D9-474F-9277-0B07CF28A2BA}">
      <dgm:prSet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748BAE18-6D0B-4C72-8B0E-767E6E2F99C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Documenting risks</a:t>
          </a:r>
        </a:p>
      </dgm:t>
    </dgm:pt>
    <dgm:pt modelId="{3C501AD8-1365-4444-8C18-72837817F784}" type="parTrans" cxnId="{ABE0D73D-2E29-483C-B88A-F3E199591086}">
      <dgm:prSet/>
      <dgm:spPr/>
      <dgm:t>
        <a:bodyPr/>
        <a:lstStyle/>
        <a:p>
          <a:endParaRPr lang="en-US"/>
        </a:p>
      </dgm:t>
    </dgm:pt>
    <dgm:pt modelId="{F256BA75-9E78-4631-B2B2-B4AA7376504A}" type="sibTrans" cxnId="{ABE0D73D-2E29-483C-B88A-F3E19959108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E128B355-D9F4-4765-96E2-BC0BECAF1AEB}" type="pres">
      <dgm:prSet presAssocID="{15E915C6-A02F-4A5E-B65B-3730653AE251}" presName="cycle" presStyleCnt="0">
        <dgm:presLayoutVars>
          <dgm:dir/>
          <dgm:resizeHandles val="exact"/>
        </dgm:presLayoutVars>
      </dgm:prSet>
      <dgm:spPr/>
    </dgm:pt>
    <dgm:pt modelId="{F5FB74FB-B17A-4930-9957-645C1EB2EC04}" type="pres">
      <dgm:prSet presAssocID="{91E9ED41-3F2B-46A8-9EDB-CCED9E333C42}" presName="node" presStyleLbl="node1" presStyleIdx="0" presStyleCnt="3">
        <dgm:presLayoutVars>
          <dgm:bulletEnabled val="1"/>
        </dgm:presLayoutVars>
      </dgm:prSet>
      <dgm:spPr/>
    </dgm:pt>
    <dgm:pt modelId="{464F8ECB-FBBB-471A-A766-D88E2416A84D}" type="pres">
      <dgm:prSet presAssocID="{26602824-581A-4A64-995D-A65703BC09DF}" presName="sibTrans" presStyleLbl="sibTrans2D1" presStyleIdx="0" presStyleCnt="3"/>
      <dgm:spPr/>
    </dgm:pt>
    <dgm:pt modelId="{CD082040-A9DF-40CA-840B-DC6B86CE97EE}" type="pres">
      <dgm:prSet presAssocID="{26602824-581A-4A64-995D-A65703BC09DF}" presName="connectorText" presStyleLbl="sibTrans2D1" presStyleIdx="0" presStyleCnt="3"/>
      <dgm:spPr/>
    </dgm:pt>
    <dgm:pt modelId="{E85C8A78-2B7E-4E14-B1BA-1A88DB615391}" type="pres">
      <dgm:prSet presAssocID="{93FF88A1-195B-4FBC-A624-5865442F66A8}" presName="node" presStyleLbl="node1" presStyleIdx="1" presStyleCnt="3">
        <dgm:presLayoutVars>
          <dgm:bulletEnabled val="1"/>
        </dgm:presLayoutVars>
      </dgm:prSet>
      <dgm:spPr/>
    </dgm:pt>
    <dgm:pt modelId="{CA11A248-5DF7-4EEB-918A-68D51BC436AC}" type="pres">
      <dgm:prSet presAssocID="{9D9E2E41-4408-41A3-B428-C569921D472E}" presName="sibTrans" presStyleLbl="sibTrans2D1" presStyleIdx="1" presStyleCnt="3"/>
      <dgm:spPr/>
    </dgm:pt>
    <dgm:pt modelId="{25E30154-D4EE-4EED-9B3C-327BEDE8A651}" type="pres">
      <dgm:prSet presAssocID="{9D9E2E41-4408-41A3-B428-C569921D472E}" presName="connectorText" presStyleLbl="sibTrans2D1" presStyleIdx="1" presStyleCnt="3"/>
      <dgm:spPr/>
    </dgm:pt>
    <dgm:pt modelId="{AF51257A-80E3-4476-A23C-AD7AAEA20DEA}" type="pres">
      <dgm:prSet presAssocID="{748BAE18-6D0B-4C72-8B0E-767E6E2F99C1}" presName="node" presStyleLbl="node1" presStyleIdx="2" presStyleCnt="3">
        <dgm:presLayoutVars>
          <dgm:bulletEnabled val="1"/>
        </dgm:presLayoutVars>
      </dgm:prSet>
      <dgm:spPr/>
    </dgm:pt>
    <dgm:pt modelId="{783DD87F-AA32-47C3-8919-BCF41EF54F4C}" type="pres">
      <dgm:prSet presAssocID="{F256BA75-9E78-4631-B2B2-B4AA7376504A}" presName="sibTrans" presStyleLbl="sibTrans2D1" presStyleIdx="2" presStyleCnt="3"/>
      <dgm:spPr/>
    </dgm:pt>
    <dgm:pt modelId="{31ECE1BD-20CD-43AE-8005-F03A2153A97C}" type="pres">
      <dgm:prSet presAssocID="{F256BA75-9E78-4631-B2B2-B4AA7376504A}" presName="connectorText" presStyleLbl="sibTrans2D1" presStyleIdx="2" presStyleCnt="3"/>
      <dgm:spPr/>
    </dgm:pt>
  </dgm:ptLst>
  <dgm:cxnLst>
    <dgm:cxn modelId="{DF810F06-30D9-474F-9277-0B07CF28A2BA}" srcId="{15E915C6-A02F-4A5E-B65B-3730653AE251}" destId="{93FF88A1-195B-4FBC-A624-5865442F66A8}" srcOrd="1" destOrd="0" parTransId="{D87123D4-1BF8-4579-B68C-A70100790A3C}" sibTransId="{9D9E2E41-4408-41A3-B428-C569921D472E}"/>
    <dgm:cxn modelId="{ABE0D73D-2E29-483C-B88A-F3E199591086}" srcId="{15E915C6-A02F-4A5E-B65B-3730653AE251}" destId="{748BAE18-6D0B-4C72-8B0E-767E6E2F99C1}" srcOrd="2" destOrd="0" parTransId="{3C501AD8-1365-4444-8C18-72837817F784}" sibTransId="{F256BA75-9E78-4631-B2B2-B4AA7376504A}"/>
    <dgm:cxn modelId="{04598760-A49B-4202-8A45-ECB660A76384}" type="presOf" srcId="{93FF88A1-195B-4FBC-A624-5865442F66A8}" destId="{E85C8A78-2B7E-4E14-B1BA-1A88DB615391}" srcOrd="0" destOrd="0" presId="urn:microsoft.com/office/officeart/2005/8/layout/cycle2"/>
    <dgm:cxn modelId="{DCC74A45-E935-4AA5-AF53-EF504EDCD438}" type="presOf" srcId="{26602824-581A-4A64-995D-A65703BC09DF}" destId="{CD082040-A9DF-40CA-840B-DC6B86CE97EE}" srcOrd="1" destOrd="0" presId="urn:microsoft.com/office/officeart/2005/8/layout/cycle2"/>
    <dgm:cxn modelId="{144B2987-A5BD-4433-8768-DDED37260C8B}" type="presOf" srcId="{91E9ED41-3F2B-46A8-9EDB-CCED9E333C42}" destId="{F5FB74FB-B17A-4930-9957-645C1EB2EC04}" srcOrd="0" destOrd="0" presId="urn:microsoft.com/office/officeart/2005/8/layout/cycle2"/>
    <dgm:cxn modelId="{2855A793-6705-4DF7-A081-808367A34626}" type="presOf" srcId="{9D9E2E41-4408-41A3-B428-C569921D472E}" destId="{25E30154-D4EE-4EED-9B3C-327BEDE8A651}" srcOrd="1" destOrd="0" presId="urn:microsoft.com/office/officeart/2005/8/layout/cycle2"/>
    <dgm:cxn modelId="{064157A3-B537-4A59-A56F-47318EBE1D48}" type="presOf" srcId="{F256BA75-9E78-4631-B2B2-B4AA7376504A}" destId="{783DD87F-AA32-47C3-8919-BCF41EF54F4C}" srcOrd="0" destOrd="0" presId="urn:microsoft.com/office/officeart/2005/8/layout/cycle2"/>
    <dgm:cxn modelId="{2E1494BD-FA38-4A9C-9B31-8F44CA1A4136}" type="presOf" srcId="{26602824-581A-4A64-995D-A65703BC09DF}" destId="{464F8ECB-FBBB-471A-A766-D88E2416A84D}" srcOrd="0" destOrd="0" presId="urn:microsoft.com/office/officeart/2005/8/layout/cycle2"/>
    <dgm:cxn modelId="{FB3FDEC1-D8A5-482D-BA2E-478110C6A3CE}" type="presOf" srcId="{15E915C6-A02F-4A5E-B65B-3730653AE251}" destId="{E128B355-D9F4-4765-96E2-BC0BECAF1AEB}" srcOrd="0" destOrd="0" presId="urn:microsoft.com/office/officeart/2005/8/layout/cycle2"/>
    <dgm:cxn modelId="{FF8F1CC3-2A5F-427D-A7F1-A3A518D6117A}" type="presOf" srcId="{F256BA75-9E78-4631-B2B2-B4AA7376504A}" destId="{31ECE1BD-20CD-43AE-8005-F03A2153A97C}" srcOrd="1" destOrd="0" presId="urn:microsoft.com/office/officeart/2005/8/layout/cycle2"/>
    <dgm:cxn modelId="{FA11D7CA-D497-42D9-9D39-C3BC644E8F16}" srcId="{15E915C6-A02F-4A5E-B65B-3730653AE251}" destId="{91E9ED41-3F2B-46A8-9EDB-CCED9E333C42}" srcOrd="0" destOrd="0" parTransId="{7EF340BD-9F7F-4FDB-AE38-BF7C1F18ED4F}" sibTransId="{26602824-581A-4A64-995D-A65703BC09DF}"/>
    <dgm:cxn modelId="{574FF3E9-C689-4FD8-B46D-88084EEC5193}" type="presOf" srcId="{748BAE18-6D0B-4C72-8B0E-767E6E2F99C1}" destId="{AF51257A-80E3-4476-A23C-AD7AAEA20DEA}" srcOrd="0" destOrd="0" presId="urn:microsoft.com/office/officeart/2005/8/layout/cycle2"/>
    <dgm:cxn modelId="{F4585BF5-2DC7-431A-B005-593338EBD127}" type="presOf" srcId="{9D9E2E41-4408-41A3-B428-C569921D472E}" destId="{CA11A248-5DF7-4EEB-918A-68D51BC436AC}" srcOrd="0" destOrd="0" presId="urn:microsoft.com/office/officeart/2005/8/layout/cycle2"/>
    <dgm:cxn modelId="{AC834962-0110-4F1F-98B7-3EA3176B0F81}" type="presParOf" srcId="{E128B355-D9F4-4765-96E2-BC0BECAF1AEB}" destId="{F5FB74FB-B17A-4930-9957-645C1EB2EC04}" srcOrd="0" destOrd="0" presId="urn:microsoft.com/office/officeart/2005/8/layout/cycle2"/>
    <dgm:cxn modelId="{82113AA4-F5A0-434E-B748-878964D547A4}" type="presParOf" srcId="{E128B355-D9F4-4765-96E2-BC0BECAF1AEB}" destId="{464F8ECB-FBBB-471A-A766-D88E2416A84D}" srcOrd="1" destOrd="0" presId="urn:microsoft.com/office/officeart/2005/8/layout/cycle2"/>
    <dgm:cxn modelId="{F86CA4B9-D99F-4EC1-A7AF-39B0D9DA2B00}" type="presParOf" srcId="{464F8ECB-FBBB-471A-A766-D88E2416A84D}" destId="{CD082040-A9DF-40CA-840B-DC6B86CE97EE}" srcOrd="0" destOrd="0" presId="urn:microsoft.com/office/officeart/2005/8/layout/cycle2"/>
    <dgm:cxn modelId="{B917F01C-1ADA-42A8-9610-1B8564DF7A6D}" type="presParOf" srcId="{E128B355-D9F4-4765-96E2-BC0BECAF1AEB}" destId="{E85C8A78-2B7E-4E14-B1BA-1A88DB615391}" srcOrd="2" destOrd="0" presId="urn:microsoft.com/office/officeart/2005/8/layout/cycle2"/>
    <dgm:cxn modelId="{75787D31-91D5-4BCC-8FFD-BBF24CBB2846}" type="presParOf" srcId="{E128B355-D9F4-4765-96E2-BC0BECAF1AEB}" destId="{CA11A248-5DF7-4EEB-918A-68D51BC436AC}" srcOrd="3" destOrd="0" presId="urn:microsoft.com/office/officeart/2005/8/layout/cycle2"/>
    <dgm:cxn modelId="{6190A705-CF6C-44C6-8F84-27A9F2F6A492}" type="presParOf" srcId="{CA11A248-5DF7-4EEB-918A-68D51BC436AC}" destId="{25E30154-D4EE-4EED-9B3C-327BEDE8A651}" srcOrd="0" destOrd="0" presId="urn:microsoft.com/office/officeart/2005/8/layout/cycle2"/>
    <dgm:cxn modelId="{6A02943D-6AB9-41B3-8BCE-68C151270AFD}" type="presParOf" srcId="{E128B355-D9F4-4765-96E2-BC0BECAF1AEB}" destId="{AF51257A-80E3-4476-A23C-AD7AAEA20DEA}" srcOrd="4" destOrd="0" presId="urn:microsoft.com/office/officeart/2005/8/layout/cycle2"/>
    <dgm:cxn modelId="{7893C4D2-1895-4BF1-AF2D-B3CBEFE19501}" type="presParOf" srcId="{E128B355-D9F4-4765-96E2-BC0BECAF1AEB}" destId="{783DD87F-AA32-47C3-8919-BCF41EF54F4C}" srcOrd="5" destOrd="0" presId="urn:microsoft.com/office/officeart/2005/8/layout/cycle2"/>
    <dgm:cxn modelId="{EBF56FEB-0ED7-4BF7-9236-7ED835EA0BE1}" type="presParOf" srcId="{783DD87F-AA32-47C3-8919-BCF41EF54F4C}" destId="{31ECE1BD-20CD-43AE-8005-F03A2153A97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7AE073-2E48-40B9-BAEE-0B353ED0A10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287B3-773B-4041-9BCD-605FC37E5833}">
      <dgm:prSet phldrT="[Text]"/>
      <dgm:spPr/>
      <dgm:t>
        <a:bodyPr/>
        <a:lstStyle/>
        <a:p>
          <a:r>
            <a:rPr lang="en-US" dirty="0"/>
            <a:t>Sensitivity analysis</a:t>
          </a:r>
        </a:p>
      </dgm:t>
    </dgm:pt>
    <dgm:pt modelId="{4F165611-E10E-463F-B6F5-4207202C1543}" type="parTrans" cxnId="{3E8CAC97-6B15-473F-AB40-668C3FBFEA66}">
      <dgm:prSet/>
      <dgm:spPr/>
      <dgm:t>
        <a:bodyPr/>
        <a:lstStyle/>
        <a:p>
          <a:endParaRPr lang="en-US"/>
        </a:p>
      </dgm:t>
    </dgm:pt>
    <dgm:pt modelId="{3B446C19-2F56-4191-8C30-3E300607EE17}" type="sibTrans" cxnId="{3E8CAC97-6B15-473F-AB40-668C3FBFEA66}">
      <dgm:prSet/>
      <dgm:spPr/>
      <dgm:t>
        <a:bodyPr/>
        <a:lstStyle/>
        <a:p>
          <a:endParaRPr lang="en-US"/>
        </a:p>
      </dgm:t>
    </dgm:pt>
    <dgm:pt modelId="{A49F9ED0-1393-4ED8-A49D-B21D8C54C2AA}">
      <dgm:prSet/>
      <dgm:spPr/>
      <dgm:t>
        <a:bodyPr/>
        <a:lstStyle/>
        <a:p>
          <a:r>
            <a:rPr lang="en-US" dirty="0"/>
            <a:t>Decision tree analysis</a:t>
          </a:r>
        </a:p>
      </dgm:t>
    </dgm:pt>
    <dgm:pt modelId="{CDA6D791-A3C3-4189-A466-2F1876666B12}" type="parTrans" cxnId="{97C1A1EF-0A71-41D3-9BA7-7EBD94014625}">
      <dgm:prSet/>
      <dgm:spPr/>
      <dgm:t>
        <a:bodyPr/>
        <a:lstStyle/>
        <a:p>
          <a:endParaRPr lang="en-US"/>
        </a:p>
      </dgm:t>
    </dgm:pt>
    <dgm:pt modelId="{31037F49-2D56-4B3D-8739-A7F6415BFDC1}" type="sibTrans" cxnId="{97C1A1EF-0A71-41D3-9BA7-7EBD94014625}">
      <dgm:prSet/>
      <dgm:spPr/>
      <dgm:t>
        <a:bodyPr/>
        <a:lstStyle/>
        <a:p>
          <a:endParaRPr lang="en-US"/>
        </a:p>
      </dgm:t>
    </dgm:pt>
    <dgm:pt modelId="{896070BD-17CF-4298-A144-F0CCA70D121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Simulation</a:t>
          </a:r>
        </a:p>
      </dgm:t>
    </dgm:pt>
    <dgm:pt modelId="{400320FC-10CA-45B3-BC6F-14DA3918A44E}" type="parTrans" cxnId="{2FF04B7C-B72B-416F-AF7E-60D716286C01}">
      <dgm:prSet/>
      <dgm:spPr/>
      <dgm:t>
        <a:bodyPr/>
        <a:lstStyle/>
        <a:p>
          <a:endParaRPr lang="en-US"/>
        </a:p>
      </dgm:t>
    </dgm:pt>
    <dgm:pt modelId="{F9146D1D-3A74-45B3-BB48-EA0EB61D5BC7}" type="sibTrans" cxnId="{2FF04B7C-B72B-416F-AF7E-60D716286C01}">
      <dgm:prSet/>
      <dgm:spPr/>
      <dgm:t>
        <a:bodyPr/>
        <a:lstStyle/>
        <a:p>
          <a:endParaRPr lang="en-US"/>
        </a:p>
      </dgm:t>
    </dgm:pt>
    <dgm:pt modelId="{4E2842B8-DDCD-4512-9FAB-DD52243B6EFC}">
      <dgm:prSet/>
      <dgm:spPr/>
      <dgm:t>
        <a:bodyPr/>
        <a:lstStyle/>
        <a:p>
          <a:r>
            <a:rPr lang="en-US" dirty="0"/>
            <a:t>EMV analysis</a:t>
          </a:r>
        </a:p>
      </dgm:t>
    </dgm:pt>
    <dgm:pt modelId="{58DAB8AC-FF2A-4F9B-9C12-E0997F5DEFE5}" type="parTrans" cxnId="{18EE4CC6-7453-4A85-8C1C-3C93A5753C5B}">
      <dgm:prSet/>
      <dgm:spPr/>
      <dgm:t>
        <a:bodyPr/>
        <a:lstStyle/>
        <a:p>
          <a:endParaRPr lang="en-US"/>
        </a:p>
      </dgm:t>
    </dgm:pt>
    <dgm:pt modelId="{B31B5DBD-E30E-467C-99A3-9CB0CE9A4078}" type="sibTrans" cxnId="{18EE4CC6-7453-4A85-8C1C-3C93A5753C5B}">
      <dgm:prSet/>
      <dgm:spPr/>
      <dgm:t>
        <a:bodyPr/>
        <a:lstStyle/>
        <a:p>
          <a:endParaRPr lang="en-US"/>
        </a:p>
      </dgm:t>
    </dgm:pt>
    <dgm:pt modelId="{D11441C6-E41F-4B89-9F66-E552BAD74F35}" type="pres">
      <dgm:prSet presAssocID="{7D7AE073-2E48-40B9-BAEE-0B353ED0A107}" presName="diagram" presStyleCnt="0">
        <dgm:presLayoutVars>
          <dgm:dir/>
          <dgm:resizeHandles val="exact"/>
        </dgm:presLayoutVars>
      </dgm:prSet>
      <dgm:spPr/>
    </dgm:pt>
    <dgm:pt modelId="{A2F5D63E-9712-49B5-98AB-441D0788978F}" type="pres">
      <dgm:prSet presAssocID="{11A287B3-773B-4041-9BCD-605FC37E5833}" presName="node" presStyleLbl="node1" presStyleIdx="0" presStyleCnt="4">
        <dgm:presLayoutVars>
          <dgm:bulletEnabled val="1"/>
        </dgm:presLayoutVars>
      </dgm:prSet>
      <dgm:spPr/>
    </dgm:pt>
    <dgm:pt modelId="{7BA7453B-67A4-488D-8DC3-CA269E2BDFE7}" type="pres">
      <dgm:prSet presAssocID="{3B446C19-2F56-4191-8C30-3E300607EE17}" presName="sibTrans" presStyleCnt="0"/>
      <dgm:spPr/>
    </dgm:pt>
    <dgm:pt modelId="{D649D80D-FF6F-44DB-A615-A0580E782EBB}" type="pres">
      <dgm:prSet presAssocID="{A49F9ED0-1393-4ED8-A49D-B21D8C54C2AA}" presName="node" presStyleLbl="node1" presStyleIdx="1" presStyleCnt="4">
        <dgm:presLayoutVars>
          <dgm:bulletEnabled val="1"/>
        </dgm:presLayoutVars>
      </dgm:prSet>
      <dgm:spPr/>
    </dgm:pt>
    <dgm:pt modelId="{89186CC3-9554-423D-88CE-E2DDBA7BAD44}" type="pres">
      <dgm:prSet presAssocID="{31037F49-2D56-4B3D-8739-A7F6415BFDC1}" presName="sibTrans" presStyleCnt="0"/>
      <dgm:spPr/>
    </dgm:pt>
    <dgm:pt modelId="{A8B5C824-723F-4079-921B-329ADF35283D}" type="pres">
      <dgm:prSet presAssocID="{896070BD-17CF-4298-A144-F0CCA70D1214}" presName="node" presStyleLbl="node1" presStyleIdx="2" presStyleCnt="4">
        <dgm:presLayoutVars>
          <dgm:bulletEnabled val="1"/>
        </dgm:presLayoutVars>
      </dgm:prSet>
      <dgm:spPr/>
    </dgm:pt>
    <dgm:pt modelId="{2D063246-E6D6-437B-BD70-C1CFF605066F}" type="pres">
      <dgm:prSet presAssocID="{F9146D1D-3A74-45B3-BB48-EA0EB61D5BC7}" presName="sibTrans" presStyleCnt="0"/>
      <dgm:spPr/>
    </dgm:pt>
    <dgm:pt modelId="{541B65C5-F4F2-4F0E-8676-260748B44D2C}" type="pres">
      <dgm:prSet presAssocID="{4E2842B8-DDCD-4512-9FAB-DD52243B6EFC}" presName="node" presStyleLbl="node1" presStyleIdx="3" presStyleCnt="4">
        <dgm:presLayoutVars>
          <dgm:bulletEnabled val="1"/>
        </dgm:presLayoutVars>
      </dgm:prSet>
      <dgm:spPr/>
    </dgm:pt>
  </dgm:ptLst>
  <dgm:cxnLst>
    <dgm:cxn modelId="{CFF50E1B-5640-4F34-98FC-7CBEEB16BEB2}" type="presOf" srcId="{7D7AE073-2E48-40B9-BAEE-0B353ED0A107}" destId="{D11441C6-E41F-4B89-9F66-E552BAD74F35}" srcOrd="0" destOrd="0" presId="urn:microsoft.com/office/officeart/2005/8/layout/default"/>
    <dgm:cxn modelId="{88216161-E69D-42BC-855C-314EB0902F14}" type="presOf" srcId="{4E2842B8-DDCD-4512-9FAB-DD52243B6EFC}" destId="{541B65C5-F4F2-4F0E-8676-260748B44D2C}" srcOrd="0" destOrd="0" presId="urn:microsoft.com/office/officeart/2005/8/layout/default"/>
    <dgm:cxn modelId="{09C3F669-C1D2-4DEE-AF2A-5BC479D969FB}" type="presOf" srcId="{A49F9ED0-1393-4ED8-A49D-B21D8C54C2AA}" destId="{D649D80D-FF6F-44DB-A615-A0580E782EBB}" srcOrd="0" destOrd="0" presId="urn:microsoft.com/office/officeart/2005/8/layout/default"/>
    <dgm:cxn modelId="{2FF04B7C-B72B-416F-AF7E-60D716286C01}" srcId="{7D7AE073-2E48-40B9-BAEE-0B353ED0A107}" destId="{896070BD-17CF-4298-A144-F0CCA70D1214}" srcOrd="2" destOrd="0" parTransId="{400320FC-10CA-45B3-BC6F-14DA3918A44E}" sibTransId="{F9146D1D-3A74-45B3-BB48-EA0EB61D5BC7}"/>
    <dgm:cxn modelId="{3E8CAC97-6B15-473F-AB40-668C3FBFEA66}" srcId="{7D7AE073-2E48-40B9-BAEE-0B353ED0A107}" destId="{11A287B3-773B-4041-9BCD-605FC37E5833}" srcOrd="0" destOrd="0" parTransId="{4F165611-E10E-463F-B6F5-4207202C1543}" sibTransId="{3B446C19-2F56-4191-8C30-3E300607EE17}"/>
    <dgm:cxn modelId="{7B364DB5-A31D-4CF6-9E5F-EC27B2723E7D}" type="presOf" srcId="{896070BD-17CF-4298-A144-F0CCA70D1214}" destId="{A8B5C824-723F-4079-921B-329ADF35283D}" srcOrd="0" destOrd="0" presId="urn:microsoft.com/office/officeart/2005/8/layout/default"/>
    <dgm:cxn modelId="{71BC3AB6-57B0-41CB-B6CB-D8A7E9A992CB}" type="presOf" srcId="{11A287B3-773B-4041-9BCD-605FC37E5833}" destId="{A2F5D63E-9712-49B5-98AB-441D0788978F}" srcOrd="0" destOrd="0" presId="urn:microsoft.com/office/officeart/2005/8/layout/default"/>
    <dgm:cxn modelId="{18EE4CC6-7453-4A85-8C1C-3C93A5753C5B}" srcId="{7D7AE073-2E48-40B9-BAEE-0B353ED0A107}" destId="{4E2842B8-DDCD-4512-9FAB-DD52243B6EFC}" srcOrd="3" destOrd="0" parTransId="{58DAB8AC-FF2A-4F9B-9C12-E0997F5DEFE5}" sibTransId="{B31B5DBD-E30E-467C-99A3-9CB0CE9A4078}"/>
    <dgm:cxn modelId="{97C1A1EF-0A71-41D3-9BA7-7EBD94014625}" srcId="{7D7AE073-2E48-40B9-BAEE-0B353ED0A107}" destId="{A49F9ED0-1393-4ED8-A49D-B21D8C54C2AA}" srcOrd="1" destOrd="0" parTransId="{CDA6D791-A3C3-4189-A466-2F1876666B12}" sibTransId="{31037F49-2D56-4B3D-8739-A7F6415BFDC1}"/>
    <dgm:cxn modelId="{95403F86-0DDD-49F5-93E1-9727BF091C51}" type="presParOf" srcId="{D11441C6-E41F-4B89-9F66-E552BAD74F35}" destId="{A2F5D63E-9712-49B5-98AB-441D0788978F}" srcOrd="0" destOrd="0" presId="urn:microsoft.com/office/officeart/2005/8/layout/default"/>
    <dgm:cxn modelId="{05ABBD67-C2FD-4A2B-843C-B8A667037E73}" type="presParOf" srcId="{D11441C6-E41F-4B89-9F66-E552BAD74F35}" destId="{7BA7453B-67A4-488D-8DC3-CA269E2BDFE7}" srcOrd="1" destOrd="0" presId="urn:microsoft.com/office/officeart/2005/8/layout/default"/>
    <dgm:cxn modelId="{94087810-6D26-4E0D-B205-082D986E2749}" type="presParOf" srcId="{D11441C6-E41F-4B89-9F66-E552BAD74F35}" destId="{D649D80D-FF6F-44DB-A615-A0580E782EBB}" srcOrd="2" destOrd="0" presId="urn:microsoft.com/office/officeart/2005/8/layout/default"/>
    <dgm:cxn modelId="{440467EC-B7FD-4F77-9661-B3BE42388FA3}" type="presParOf" srcId="{D11441C6-E41F-4B89-9F66-E552BAD74F35}" destId="{89186CC3-9554-423D-88CE-E2DDBA7BAD44}" srcOrd="3" destOrd="0" presId="urn:microsoft.com/office/officeart/2005/8/layout/default"/>
    <dgm:cxn modelId="{BA8730AC-7825-4CAE-8B07-BCA2EC6A5721}" type="presParOf" srcId="{D11441C6-E41F-4B89-9F66-E552BAD74F35}" destId="{A8B5C824-723F-4079-921B-329ADF35283D}" srcOrd="4" destOrd="0" presId="urn:microsoft.com/office/officeart/2005/8/layout/default"/>
    <dgm:cxn modelId="{F2AAB4B6-FCA8-4D5B-80CD-439406855AAD}" type="presParOf" srcId="{D11441C6-E41F-4B89-9F66-E552BAD74F35}" destId="{2D063246-E6D6-437B-BD70-C1CFF605066F}" srcOrd="5" destOrd="0" presId="urn:microsoft.com/office/officeart/2005/8/layout/default"/>
    <dgm:cxn modelId="{BB00C605-DF4E-447F-B14A-62D056F73512}" type="presParOf" srcId="{D11441C6-E41F-4B89-9F66-E552BAD74F35}" destId="{541B65C5-F4F2-4F0E-8676-260748B44D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75A11-1F3E-4E23-9438-82D32A9E9556}">
      <dsp:nvSpPr>
        <dsp:cNvPr id="0" name=""/>
        <dsp:cNvSpPr/>
      </dsp:nvSpPr>
      <dsp:spPr>
        <a:xfrm>
          <a:off x="0" y="3581400"/>
          <a:ext cx="8461375" cy="1175495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Unknown-unknown</a:t>
          </a:r>
        </a:p>
      </dsp:txBody>
      <dsp:txXfrm>
        <a:off x="0" y="3581400"/>
        <a:ext cx="8461375" cy="634767"/>
      </dsp:txXfrm>
    </dsp:sp>
    <dsp:sp modelId="{001F9C17-E2A3-427E-9F55-1982C0FC6AF9}">
      <dsp:nvSpPr>
        <dsp:cNvPr id="0" name=""/>
        <dsp:cNvSpPr/>
      </dsp:nvSpPr>
      <dsp:spPr>
        <a:xfrm>
          <a:off x="0" y="4192658"/>
          <a:ext cx="8461375" cy="54072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Items that are beyond your ability to foresee, predict, or prepare for. </a:t>
          </a:r>
        </a:p>
      </dsp:txBody>
      <dsp:txXfrm>
        <a:off x="0" y="4192658"/>
        <a:ext cx="8461375" cy="540727"/>
      </dsp:txXfrm>
    </dsp:sp>
    <dsp:sp modelId="{4B7D975C-DAC8-4542-ABEF-745418141795}">
      <dsp:nvSpPr>
        <dsp:cNvPr id="0" name=""/>
        <dsp:cNvSpPr/>
      </dsp:nvSpPr>
      <dsp:spPr>
        <a:xfrm rot="10800000">
          <a:off x="0" y="1791120"/>
          <a:ext cx="8461375" cy="1807912"/>
        </a:xfrm>
        <a:prstGeom prst="upArrowCallout">
          <a:avLst/>
        </a:prstGeom>
        <a:solidFill>
          <a:schemeClr val="accent4">
            <a:hueOff val="3801364"/>
            <a:satOff val="17461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Known-unknown</a:t>
          </a:r>
        </a:p>
      </dsp:txBody>
      <dsp:txXfrm rot="-10800000">
        <a:off x="0" y="1791120"/>
        <a:ext cx="8461375" cy="634577"/>
      </dsp:txXfrm>
    </dsp:sp>
    <dsp:sp modelId="{83034AB9-F899-41BF-98C0-307911EB9C04}">
      <dsp:nvSpPr>
        <dsp:cNvPr id="0" name=""/>
        <dsp:cNvSpPr/>
      </dsp:nvSpPr>
      <dsp:spPr>
        <a:xfrm>
          <a:off x="0" y="2425697"/>
          <a:ext cx="8461375" cy="540565"/>
        </a:xfrm>
        <a:prstGeom prst="rect">
          <a:avLst/>
        </a:prstGeom>
        <a:solidFill>
          <a:schemeClr val="accent4">
            <a:tint val="40000"/>
            <a:alpha val="90000"/>
            <a:hueOff val="4014491"/>
            <a:satOff val="-7680"/>
            <a:lumOff val="-98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4014491"/>
              <a:satOff val="-7680"/>
              <a:lumOff val="-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Items that you know could affect you, but you are unable to predict the nature and extent of the effect.</a:t>
          </a:r>
        </a:p>
      </dsp:txBody>
      <dsp:txXfrm>
        <a:off x="0" y="2425697"/>
        <a:ext cx="8461375" cy="540565"/>
      </dsp:txXfrm>
    </dsp:sp>
    <dsp:sp modelId="{DD935247-AC6A-4F19-8664-D0E317285253}">
      <dsp:nvSpPr>
        <dsp:cNvPr id="0" name=""/>
        <dsp:cNvSpPr/>
      </dsp:nvSpPr>
      <dsp:spPr>
        <a:xfrm rot="10800000">
          <a:off x="0" y="840"/>
          <a:ext cx="8461375" cy="1807912"/>
        </a:xfrm>
        <a:prstGeom prst="upArrowCallout">
          <a:avLst/>
        </a:prstGeom>
        <a:solidFill>
          <a:schemeClr val="accent4">
            <a:hueOff val="7602727"/>
            <a:satOff val="34921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Known</a:t>
          </a:r>
        </a:p>
      </dsp:txBody>
      <dsp:txXfrm rot="-10800000">
        <a:off x="0" y="840"/>
        <a:ext cx="8461375" cy="634577"/>
      </dsp:txXfrm>
    </dsp:sp>
    <dsp:sp modelId="{654303E2-59FB-4103-AF0C-99D6AC23CA7D}">
      <dsp:nvSpPr>
        <dsp:cNvPr id="0" name=""/>
        <dsp:cNvSpPr/>
      </dsp:nvSpPr>
      <dsp:spPr>
        <a:xfrm>
          <a:off x="0" y="635418"/>
          <a:ext cx="8461375" cy="540565"/>
        </a:xfrm>
        <a:prstGeom prst="rect">
          <a:avLst/>
        </a:prstGeom>
        <a:solidFill>
          <a:schemeClr val="accent4">
            <a:tint val="40000"/>
            <a:alpha val="90000"/>
            <a:hueOff val="8028983"/>
            <a:satOff val="-15360"/>
            <a:lumOff val="-196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8028983"/>
              <a:satOff val="-15360"/>
              <a:lumOff val="-19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Items that you know could affect you and you can roughly predict the nature and extent of the effect.</a:t>
          </a:r>
        </a:p>
      </dsp:txBody>
      <dsp:txXfrm>
        <a:off x="0" y="635418"/>
        <a:ext cx="8461375" cy="540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76539-2DDD-4C9F-9764-ECBC7B0E9737}">
      <dsp:nvSpPr>
        <dsp:cNvPr id="0" name=""/>
        <dsp:cNvSpPr/>
      </dsp:nvSpPr>
      <dsp:spPr>
        <a:xfrm>
          <a:off x="1117" y="1247812"/>
          <a:ext cx="1404245" cy="820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Plan for Risk</a:t>
          </a:r>
        </a:p>
      </dsp:txBody>
      <dsp:txXfrm>
        <a:off x="1117" y="1247812"/>
        <a:ext cx="1404245" cy="546838"/>
      </dsp:txXfrm>
    </dsp:sp>
    <dsp:sp modelId="{B8ED9308-3A88-49B0-8134-375E3B5366C4}">
      <dsp:nvSpPr>
        <dsp:cNvPr id="0" name=""/>
        <dsp:cNvSpPr/>
      </dsp:nvSpPr>
      <dsp:spPr>
        <a:xfrm>
          <a:off x="288733" y="1794651"/>
          <a:ext cx="1404245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Risk Management Plan</a:t>
          </a:r>
        </a:p>
      </dsp:txBody>
      <dsp:txXfrm>
        <a:off x="329862" y="1835780"/>
        <a:ext cx="1321987" cy="1633015"/>
      </dsp:txXfrm>
    </dsp:sp>
    <dsp:sp modelId="{BEFC0A58-16CF-4775-A879-9348FCA02A1C}">
      <dsp:nvSpPr>
        <dsp:cNvPr id="0" name=""/>
        <dsp:cNvSpPr/>
      </dsp:nvSpPr>
      <dsp:spPr>
        <a:xfrm>
          <a:off x="1618241" y="1346423"/>
          <a:ext cx="451302" cy="349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618241" y="1416346"/>
        <a:ext cx="346417" cy="209770"/>
      </dsp:txXfrm>
    </dsp:sp>
    <dsp:sp modelId="{1E7E52F8-B1D6-422D-B917-6B8766CC208F}">
      <dsp:nvSpPr>
        <dsp:cNvPr id="0" name=""/>
        <dsp:cNvSpPr/>
      </dsp:nvSpPr>
      <dsp:spPr>
        <a:xfrm>
          <a:off x="2256876" y="1247812"/>
          <a:ext cx="1404245" cy="820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Risks</a:t>
          </a:r>
        </a:p>
      </dsp:txBody>
      <dsp:txXfrm>
        <a:off x="2256876" y="1247812"/>
        <a:ext cx="1404245" cy="546838"/>
      </dsp:txXfrm>
    </dsp:sp>
    <dsp:sp modelId="{3109ED46-0CF9-4866-9F0E-5903CF3F644B}">
      <dsp:nvSpPr>
        <dsp:cNvPr id="0" name=""/>
        <dsp:cNvSpPr/>
      </dsp:nvSpPr>
      <dsp:spPr>
        <a:xfrm>
          <a:off x="2544493" y="1794651"/>
          <a:ext cx="1404245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Risk Breakdown 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Risk Register</a:t>
          </a:r>
        </a:p>
      </dsp:txBody>
      <dsp:txXfrm>
        <a:off x="2585622" y="1835780"/>
        <a:ext cx="1321987" cy="1633015"/>
      </dsp:txXfrm>
    </dsp:sp>
    <dsp:sp modelId="{D39A9AE5-4D6D-4F93-A7A2-5AAC2E687960}">
      <dsp:nvSpPr>
        <dsp:cNvPr id="0" name=""/>
        <dsp:cNvSpPr/>
      </dsp:nvSpPr>
      <dsp:spPr>
        <a:xfrm>
          <a:off x="3874000" y="1346423"/>
          <a:ext cx="451302" cy="349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874000" y="1416346"/>
        <a:ext cx="346417" cy="209770"/>
      </dsp:txXfrm>
    </dsp:sp>
    <dsp:sp modelId="{C621D2A4-3689-4722-9C0E-0992CE63F945}">
      <dsp:nvSpPr>
        <dsp:cNvPr id="0" name=""/>
        <dsp:cNvSpPr/>
      </dsp:nvSpPr>
      <dsp:spPr>
        <a:xfrm>
          <a:off x="4512636" y="1247812"/>
          <a:ext cx="1404245" cy="82025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Analyze Risks</a:t>
          </a:r>
        </a:p>
      </dsp:txBody>
      <dsp:txXfrm>
        <a:off x="4512636" y="1247812"/>
        <a:ext cx="1404245" cy="546838"/>
      </dsp:txXfrm>
    </dsp:sp>
    <dsp:sp modelId="{3BE79BA9-98F6-4229-ADFF-AF55FF207F9E}">
      <dsp:nvSpPr>
        <dsp:cNvPr id="0" name=""/>
        <dsp:cNvSpPr/>
      </dsp:nvSpPr>
      <dsp:spPr>
        <a:xfrm>
          <a:off x="4800252" y="1794651"/>
          <a:ext cx="1404245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Qualitative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Quantitative</a:t>
          </a:r>
        </a:p>
      </dsp:txBody>
      <dsp:txXfrm>
        <a:off x="4841381" y="1835780"/>
        <a:ext cx="1321987" cy="1633015"/>
      </dsp:txXfrm>
    </dsp:sp>
    <dsp:sp modelId="{B72B2564-5EB7-4D5C-B678-0B2C729587E0}">
      <dsp:nvSpPr>
        <dsp:cNvPr id="0" name=""/>
        <dsp:cNvSpPr/>
      </dsp:nvSpPr>
      <dsp:spPr>
        <a:xfrm>
          <a:off x="6129760" y="1346423"/>
          <a:ext cx="451302" cy="349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129760" y="1416346"/>
        <a:ext cx="346417" cy="209770"/>
      </dsp:txXfrm>
    </dsp:sp>
    <dsp:sp modelId="{D2E70E87-A44D-4625-ADE3-91B81B8D8D12}">
      <dsp:nvSpPr>
        <dsp:cNvPr id="0" name=""/>
        <dsp:cNvSpPr/>
      </dsp:nvSpPr>
      <dsp:spPr>
        <a:xfrm>
          <a:off x="6768395" y="1247812"/>
          <a:ext cx="1404245" cy="8202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Plan Response to Risk</a:t>
          </a:r>
        </a:p>
      </dsp:txBody>
      <dsp:txXfrm>
        <a:off x="6768395" y="1247812"/>
        <a:ext cx="1404245" cy="546838"/>
      </dsp:txXfrm>
    </dsp:sp>
    <dsp:sp modelId="{82679DBB-7C8E-45DB-84D9-DC6882D15161}">
      <dsp:nvSpPr>
        <dsp:cNvPr id="0" name=""/>
        <dsp:cNvSpPr/>
      </dsp:nvSpPr>
      <dsp:spPr>
        <a:xfrm>
          <a:off x="7056012" y="1794651"/>
          <a:ext cx="1404245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Negative Risk Strategy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Positive Risk Strategy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Contingent Response Strategy</a:t>
          </a:r>
        </a:p>
      </dsp:txBody>
      <dsp:txXfrm>
        <a:off x="7097141" y="1835780"/>
        <a:ext cx="1321987" cy="163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74FB-B17A-4930-9957-645C1EB2EC04}">
      <dsp:nvSpPr>
        <dsp:cNvPr id="0" name=""/>
        <dsp:cNvSpPr/>
      </dsp:nvSpPr>
      <dsp:spPr>
        <a:xfrm>
          <a:off x="2685288" y="688"/>
          <a:ext cx="1736977" cy="1736977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risks</a:t>
          </a:r>
        </a:p>
      </dsp:txBody>
      <dsp:txXfrm>
        <a:off x="2939662" y="255062"/>
        <a:ext cx="1228229" cy="1228229"/>
      </dsp:txXfrm>
    </dsp:sp>
    <dsp:sp modelId="{464F8ECB-FBBB-471A-A766-D88E2416A84D}">
      <dsp:nvSpPr>
        <dsp:cNvPr id="0" name=""/>
        <dsp:cNvSpPr/>
      </dsp:nvSpPr>
      <dsp:spPr>
        <a:xfrm rot="3600000">
          <a:off x="3968435" y="1693826"/>
          <a:ext cx="461366" cy="58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003038" y="1751139"/>
        <a:ext cx="322956" cy="351738"/>
      </dsp:txXfrm>
    </dsp:sp>
    <dsp:sp modelId="{E85C8A78-2B7E-4E14-B1BA-1A88DB615391}">
      <dsp:nvSpPr>
        <dsp:cNvPr id="0" name=""/>
        <dsp:cNvSpPr/>
      </dsp:nvSpPr>
      <dsp:spPr>
        <a:xfrm>
          <a:off x="3989028" y="2258832"/>
          <a:ext cx="1736977" cy="173697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Analyzing risks</a:t>
          </a:r>
        </a:p>
      </dsp:txBody>
      <dsp:txXfrm>
        <a:off x="4243402" y="2513206"/>
        <a:ext cx="1228229" cy="1228229"/>
      </dsp:txXfrm>
    </dsp:sp>
    <dsp:sp modelId="{CA11A248-5DF7-4EEB-918A-68D51BC436AC}">
      <dsp:nvSpPr>
        <dsp:cNvPr id="0" name=""/>
        <dsp:cNvSpPr/>
      </dsp:nvSpPr>
      <dsp:spPr>
        <a:xfrm rot="10800000">
          <a:off x="3336151" y="2834206"/>
          <a:ext cx="461366" cy="58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3474561" y="2951452"/>
        <a:ext cx="322956" cy="351738"/>
      </dsp:txXfrm>
    </dsp:sp>
    <dsp:sp modelId="{AF51257A-80E3-4476-A23C-AD7AAEA20DEA}">
      <dsp:nvSpPr>
        <dsp:cNvPr id="0" name=""/>
        <dsp:cNvSpPr/>
      </dsp:nvSpPr>
      <dsp:spPr>
        <a:xfrm>
          <a:off x="1381547" y="2258832"/>
          <a:ext cx="1736977" cy="1736977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Documenting risks</a:t>
          </a:r>
        </a:p>
      </dsp:txBody>
      <dsp:txXfrm>
        <a:off x="1635921" y="2513206"/>
        <a:ext cx="1228229" cy="1228229"/>
      </dsp:txXfrm>
    </dsp:sp>
    <dsp:sp modelId="{783DD87F-AA32-47C3-8919-BCF41EF54F4C}">
      <dsp:nvSpPr>
        <dsp:cNvPr id="0" name=""/>
        <dsp:cNvSpPr/>
      </dsp:nvSpPr>
      <dsp:spPr>
        <a:xfrm rot="18000000">
          <a:off x="2664695" y="1716442"/>
          <a:ext cx="461366" cy="58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699298" y="1893621"/>
        <a:ext cx="322956" cy="351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D63E-9712-49B5-98AB-441D0788978F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Sensitivity analysis</a:t>
          </a:r>
        </a:p>
      </dsp:txBody>
      <dsp:txXfrm>
        <a:off x="744" y="145603"/>
        <a:ext cx="2902148" cy="1741289"/>
      </dsp:txXfrm>
    </dsp:sp>
    <dsp:sp modelId="{D649D80D-FF6F-44DB-A615-A0580E782EB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tree analysis</a:t>
          </a:r>
        </a:p>
      </dsp:txBody>
      <dsp:txXfrm>
        <a:off x="3193107" y="145603"/>
        <a:ext cx="2902148" cy="1741289"/>
      </dsp:txXfrm>
    </dsp:sp>
    <dsp:sp modelId="{A8B5C824-723F-4079-921B-329ADF35283D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Simulation</a:t>
          </a:r>
        </a:p>
      </dsp:txBody>
      <dsp:txXfrm>
        <a:off x="744" y="2177107"/>
        <a:ext cx="2902148" cy="1741289"/>
      </dsp:txXfrm>
    </dsp:sp>
    <dsp:sp modelId="{541B65C5-F4F2-4F0E-8676-260748B44D2C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EMV analysis</a:t>
          </a:r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8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3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79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7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4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4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9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020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Risk Management Plan</a:t>
            </a:r>
          </a:p>
          <a:p>
            <a:r>
              <a:rPr lang="en-US" dirty="0"/>
              <a:t>Identify Project Risks and Triggers</a:t>
            </a:r>
          </a:p>
          <a:p>
            <a:r>
              <a:rPr lang="en-US" dirty="0"/>
              <a:t>Perform Qualitative Risk Analysis</a:t>
            </a:r>
          </a:p>
          <a:p>
            <a:r>
              <a:rPr lang="en-US" dirty="0"/>
              <a:t>Perform Quantitative Risk Analysis</a:t>
            </a:r>
          </a:p>
          <a:p>
            <a:r>
              <a:rPr lang="en-US" dirty="0"/>
              <a:t>Develop a Risk Response Plan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Scales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that illustrates the value assigned for the likelihood of risk occurring. </a:t>
            </a:r>
          </a:p>
          <a:p>
            <a:r>
              <a:rPr lang="en-US" dirty="0"/>
              <a:t>Relative probability values can be linear, nonlinear, or ordinal.</a:t>
            </a:r>
          </a:p>
          <a:p>
            <a:r>
              <a:rPr lang="en-US" dirty="0"/>
              <a:t>Probability score ranges from 0.0 (no probability) to 1.0 (certainty).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97416"/>
            <a:ext cx="6184127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16184"/>
              </p:ext>
            </p:extLst>
          </p:nvPr>
        </p:nvGraphicFramePr>
        <p:xfrm>
          <a:off x="341313" y="1306513"/>
          <a:ext cx="8462689" cy="3652042"/>
        </p:xfrm>
        <a:graphic>
          <a:graphicData uri="http://schemas.openxmlformats.org/drawingml/2006/table">
            <a:tbl>
              <a:tblPr/>
              <a:tblGrid>
                <a:gridCol w="2311321">
                  <a:extLst>
                    <a:ext uri="{9D8B030D-6E8A-4147-A177-3AD203B41FA5}">
                      <a16:colId xmlns:a16="http://schemas.microsoft.com/office/drawing/2014/main" val="3216120112"/>
                    </a:ext>
                  </a:extLst>
                </a:gridCol>
                <a:gridCol w="6151368">
                  <a:extLst>
                    <a:ext uri="{9D8B030D-6E8A-4147-A177-3AD203B41FA5}">
                      <a16:colId xmlns:a16="http://schemas.microsoft.com/office/drawing/2014/main" val="1309152148"/>
                    </a:ext>
                  </a:extLst>
                </a:gridCol>
              </a:tblGrid>
              <a:tr h="716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Principle of Probability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67192"/>
                  </a:ext>
                </a:extLst>
              </a:tr>
              <a:tr h="4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 of probabilities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sum of the probabilities of all possible events must equal 1 (100%).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57498"/>
                  </a:ext>
                </a:extLst>
              </a:tr>
              <a:tr h="7026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Probability of single event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probability of any single event must be greater than or equal to 0 and less than or equal to 1.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67986"/>
                  </a:ext>
                </a:extLst>
              </a:tr>
              <a:tr h="471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sum of the events divided by the number of occurrences.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74667"/>
                  </a:ext>
                </a:extLst>
              </a:tr>
              <a:tr h="640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number that separates the higher half of a probability distribution from the lower half.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80644"/>
                  </a:ext>
                </a:extLst>
              </a:tr>
              <a:tr h="640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 is the measure of the spread of the data, or the statistical dispersion of the values in your data set.</a:t>
                      </a:r>
                    </a:p>
                  </a:txBody>
                  <a:tcPr marL="93438" marR="93438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2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0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scattering of values assigned to likelihood in a sample population.</a:t>
            </a:r>
          </a:p>
          <a:p>
            <a:r>
              <a:rPr lang="en-US" dirty="0"/>
              <a:t> Visually depicted in the form of a Probability Density Function (PDF).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3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 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when there is a symmetrical range or variation in the probabilities of each outcome.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7401"/>
            <a:ext cx="9020444" cy="43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Triangular Distribution 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when there is an asymmetrical distribution of probabilities.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770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Scale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cs typeface="Calibri"/>
              </a:rPr>
              <a:t>If this risk occurs, the impact on the project’s objectives is…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0" name="Text Box 307"/>
          <p:cNvSpPr txBox="1">
            <a:spLocks noChangeArrowheads="1"/>
          </p:cNvSpPr>
          <p:nvPr/>
        </p:nvSpPr>
        <p:spPr bwMode="auto">
          <a:xfrm>
            <a:off x="834718" y="4148183"/>
            <a:ext cx="114648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Minor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and not noticeable outside of the project.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2" name="Text Box 307"/>
          <p:cNvSpPr txBox="1">
            <a:spLocks noChangeArrowheads="1"/>
          </p:cNvSpPr>
          <p:nvPr/>
        </p:nvSpPr>
        <p:spPr bwMode="auto">
          <a:xfrm>
            <a:off x="2489540" y="4148183"/>
            <a:ext cx="101566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Minor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but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noticeable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to the customer or sponsor. 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3" name="Text Box 307"/>
          <p:cNvSpPr txBox="1">
            <a:spLocks noChangeArrowheads="1"/>
          </p:cNvSpPr>
          <p:nvPr/>
        </p:nvSpPr>
        <p:spPr bwMode="auto">
          <a:xfrm>
            <a:off x="4039260" y="4148183"/>
            <a:ext cx="121854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Significant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and would create customer or sponsor dissatisfaction with the project.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6" name="Text Box 307"/>
          <p:cNvSpPr txBox="1">
            <a:spLocks noChangeArrowheads="1"/>
          </p:cNvSpPr>
          <p:nvPr/>
        </p:nvSpPr>
        <p:spPr bwMode="auto">
          <a:xfrm>
            <a:off x="5710235" y="4113048"/>
            <a:ext cx="1300165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Significant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and would create </a:t>
            </a:r>
            <a:r>
              <a:rPr kumimoji="0" lang="en-US" sz="1300" b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major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customer or sponsor dissatisfaction with the project.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7" name="Text Box 307"/>
          <p:cNvSpPr txBox="1">
            <a:spLocks noChangeArrowheads="1"/>
          </p:cNvSpPr>
          <p:nvPr/>
        </p:nvSpPr>
        <p:spPr bwMode="auto">
          <a:xfrm>
            <a:off x="7162800" y="4147932"/>
            <a:ext cx="120522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Catastrophic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. The project would be cancelled. 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A79C2-9EEE-4D08-B243-9C366E75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40787"/>
            <a:ext cx="7499206" cy="15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Uncertainty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7336"/>
              </p:ext>
            </p:extLst>
          </p:nvPr>
        </p:nvGraphicFramePr>
        <p:xfrm>
          <a:off x="341313" y="1306513"/>
          <a:ext cx="8461375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12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Risk Management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85493"/>
              </p:ext>
            </p:extLst>
          </p:nvPr>
        </p:nvGraphicFramePr>
        <p:xfrm>
          <a:off x="341313" y="1306513"/>
          <a:ext cx="8461375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58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that describes the team’s approach to identifying risks.</a:t>
            </a:r>
          </a:p>
          <a:p>
            <a:r>
              <a:rPr lang="en-US" dirty="0"/>
              <a:t>Identifies methodology, approaches, and tools.</a:t>
            </a:r>
          </a:p>
          <a:p>
            <a:r>
              <a:rPr lang="en-US" dirty="0"/>
              <a:t>Documents roles and responsibilities.</a:t>
            </a:r>
          </a:p>
          <a:p>
            <a:r>
              <a:rPr lang="en-US" dirty="0"/>
              <a:t>Identifies budgeting and scheduling.</a:t>
            </a:r>
          </a:p>
          <a:p>
            <a:r>
              <a:rPr lang="en-US" dirty="0"/>
              <a:t>Identifies risk categories.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Entrepreneurs seeking funding from venture capitalists for building an amusement park. The risk management plan will include:</a:t>
            </a:r>
          </a:p>
          <a:p>
            <a:pPr marL="746125" lvl="1"/>
            <a:r>
              <a:rPr lang="en-US" dirty="0"/>
              <a:t>Losses due to employee theft as operational risk.</a:t>
            </a:r>
          </a:p>
          <a:p>
            <a:pPr marL="746125" lvl="1"/>
            <a:r>
              <a:rPr lang="en-US" dirty="0"/>
              <a:t>Liabilities for park ride injuries as insurable risks.</a:t>
            </a:r>
          </a:p>
        </p:txBody>
      </p:sp>
    </p:spTree>
    <p:extLst>
      <p:ext uri="{BB962C8B-B14F-4D97-AF65-F5344CB8AC3E}">
        <p14:creationId xmlns:p14="http://schemas.microsoft.com/office/powerpoint/2010/main" val="22893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Plan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8437-B31B-4A34-A2E4-FF4FB049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8262"/>
              </p:ext>
            </p:extLst>
          </p:nvPr>
        </p:nvGraphicFramePr>
        <p:xfrm>
          <a:off x="341925" y="1111405"/>
          <a:ext cx="8612259" cy="5227320"/>
        </p:xfrm>
        <a:graphic>
          <a:graphicData uri="http://schemas.openxmlformats.org/drawingml/2006/table">
            <a:tbl>
              <a:tblPr/>
              <a:tblGrid>
                <a:gridCol w="209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Component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Methodology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The tools, approaches, and data sources used to perform risk management on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Roles and responsibilities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The lead, support, and risk management team membership for each type of action in the risk management plan.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Definitions of risk probability and impact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Scales of risk probabilities and impact for use in qualitative risk analysis using terms such as “very unlikely” with their associated numerical values.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Probability and impact matrix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Predefined matrix with risk priority areas earmarked with product of impact value on the X-axis and probability value on the Y-axis.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203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Revised stakeholder tolerances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Updated stakeholder tolerances based on risk management.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49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Budgeting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The established budget for project risk management should be included. 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08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Timing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How often the risk management activities will be performed throughout the project life cycle.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018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Risk categories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Documentation, such as RBS or categories from previous projects, will help identify and organize risks.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458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Reporting formats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How outputs of this process will be documented, analyzed, and communicated.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433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Tracking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Documents how risk activities will be recorded and audited.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5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uncertain event with positive or negative impact.</a:t>
            </a:r>
          </a:p>
          <a:p>
            <a:r>
              <a:rPr lang="en-US" dirty="0"/>
              <a:t>Primary components include:</a:t>
            </a:r>
          </a:p>
          <a:p>
            <a:pPr lvl="1"/>
            <a:r>
              <a:rPr lang="en-US" dirty="0"/>
              <a:t>A measure of probability that the risk event will occur.</a:t>
            </a:r>
          </a:p>
          <a:p>
            <a:pPr lvl="1"/>
            <a:r>
              <a:rPr lang="en-US" dirty="0"/>
              <a:t>The impact of the risk occurring on a project.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Example:</a:t>
            </a:r>
            <a:r>
              <a:rPr lang="en-US" sz="1800" dirty="0"/>
              <a:t> The threat of rain is a risk when planning an outdoor festival that could seriously affect attendance and revenue.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8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02086"/>
            <a:ext cx="6390853" cy="52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probability and impact of occurrence of risk in a project.</a:t>
            </a:r>
          </a:p>
          <a:p>
            <a:r>
              <a:rPr lang="en-US" dirty="0"/>
              <a:t>Either qualitative or quantitative risk analysis is performed.</a:t>
            </a:r>
          </a:p>
          <a:p>
            <a:endParaRPr lang="en-US" dirty="0"/>
          </a:p>
          <a:p>
            <a:pPr marL="346075" indent="0">
              <a:buNone/>
            </a:pPr>
            <a:r>
              <a:rPr lang="en-US" b="1" dirty="0"/>
              <a:t>Example</a:t>
            </a:r>
            <a:r>
              <a:rPr lang="en-US" dirty="0"/>
              <a:t>: A manufacturing company may conduct risk analysis before launching new product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2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Tolerance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of risk acceptable to a project manager or key stakeholder when the investment is compared to the potential payoff.</a:t>
            </a:r>
          </a:p>
          <a:p>
            <a:endParaRPr lang="en-US" dirty="0"/>
          </a:p>
          <a:p>
            <a:pPr marL="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Stakeholders are different and may perceive risk differently. </a:t>
            </a:r>
          </a:p>
          <a:p>
            <a:pPr marL="285750" lvl="1"/>
            <a:r>
              <a:rPr lang="en-US" sz="1800" dirty="0"/>
              <a:t>Some prefer conservative, low-risk projects while others may prefer high-risk ventures.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1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Tolerance Levels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365" y="2006602"/>
            <a:ext cx="6479270" cy="3708398"/>
            <a:chOff x="1332365" y="1574800"/>
            <a:chExt cx="6479270" cy="3708398"/>
          </a:xfrm>
        </p:grpSpPr>
        <p:sp>
          <p:nvSpPr>
            <p:cNvPr id="6" name="Freeform 5"/>
            <p:cNvSpPr/>
            <p:nvPr/>
          </p:nvSpPr>
          <p:spPr>
            <a:xfrm>
              <a:off x="3924073" y="1574800"/>
              <a:ext cx="3887562" cy="1158874"/>
            </a:xfrm>
            <a:custGeom>
              <a:avLst/>
              <a:gdLst>
                <a:gd name="connsiteX0" fmla="*/ 0 w 3887562"/>
                <a:gd name="connsiteY0" fmla="*/ 144859 h 1158874"/>
                <a:gd name="connsiteX1" fmla="*/ 3308125 w 3887562"/>
                <a:gd name="connsiteY1" fmla="*/ 144859 h 1158874"/>
                <a:gd name="connsiteX2" fmla="*/ 3308125 w 3887562"/>
                <a:gd name="connsiteY2" fmla="*/ 0 h 1158874"/>
                <a:gd name="connsiteX3" fmla="*/ 3887562 w 3887562"/>
                <a:gd name="connsiteY3" fmla="*/ 579437 h 1158874"/>
                <a:gd name="connsiteX4" fmla="*/ 3308125 w 3887562"/>
                <a:gd name="connsiteY4" fmla="*/ 1158874 h 1158874"/>
                <a:gd name="connsiteX5" fmla="*/ 3308125 w 3887562"/>
                <a:gd name="connsiteY5" fmla="*/ 1014015 h 1158874"/>
                <a:gd name="connsiteX6" fmla="*/ 0 w 3887562"/>
                <a:gd name="connsiteY6" fmla="*/ 1014015 h 1158874"/>
                <a:gd name="connsiteX7" fmla="*/ 0 w 3887562"/>
                <a:gd name="connsiteY7" fmla="*/ 144859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7562" h="1158874">
                  <a:moveTo>
                    <a:pt x="0" y="144859"/>
                  </a:moveTo>
                  <a:lnTo>
                    <a:pt x="3308125" y="144859"/>
                  </a:lnTo>
                  <a:lnTo>
                    <a:pt x="3308125" y="0"/>
                  </a:lnTo>
                  <a:lnTo>
                    <a:pt x="3887562" y="579437"/>
                  </a:lnTo>
                  <a:lnTo>
                    <a:pt x="3308125" y="1158874"/>
                  </a:lnTo>
                  <a:lnTo>
                    <a:pt x="3308125" y="1014015"/>
                  </a:lnTo>
                  <a:lnTo>
                    <a:pt x="0" y="1014015"/>
                  </a:lnTo>
                  <a:lnTo>
                    <a:pt x="0" y="144859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56924" rIns="446643" bIns="156924" numCol="1" spcCol="1270" anchor="t" anchorCtr="0">
              <a:noAutofit/>
            </a:bodyPr>
            <a:lstStyle/>
            <a:p>
              <a:pPr marL="111125" lvl="1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kern="1200" dirty="0"/>
                <a:t>Not likely to take risk considered to be high risk.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332365" y="1574800"/>
              <a:ext cx="2591708" cy="1158874"/>
            </a:xfrm>
            <a:custGeom>
              <a:avLst/>
              <a:gdLst>
                <a:gd name="connsiteX0" fmla="*/ 0 w 2591708"/>
                <a:gd name="connsiteY0" fmla="*/ 193150 h 1158874"/>
                <a:gd name="connsiteX1" fmla="*/ 193150 w 2591708"/>
                <a:gd name="connsiteY1" fmla="*/ 0 h 1158874"/>
                <a:gd name="connsiteX2" fmla="*/ 2398558 w 2591708"/>
                <a:gd name="connsiteY2" fmla="*/ 0 h 1158874"/>
                <a:gd name="connsiteX3" fmla="*/ 2591708 w 2591708"/>
                <a:gd name="connsiteY3" fmla="*/ 193150 h 1158874"/>
                <a:gd name="connsiteX4" fmla="*/ 2591708 w 2591708"/>
                <a:gd name="connsiteY4" fmla="*/ 965724 h 1158874"/>
                <a:gd name="connsiteX5" fmla="*/ 2398558 w 2591708"/>
                <a:gd name="connsiteY5" fmla="*/ 1158874 h 1158874"/>
                <a:gd name="connsiteX6" fmla="*/ 193150 w 2591708"/>
                <a:gd name="connsiteY6" fmla="*/ 1158874 h 1158874"/>
                <a:gd name="connsiteX7" fmla="*/ 0 w 2591708"/>
                <a:gd name="connsiteY7" fmla="*/ 965724 h 1158874"/>
                <a:gd name="connsiteX8" fmla="*/ 0 w 2591708"/>
                <a:gd name="connsiteY8" fmla="*/ 193150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1708" h="1158874">
                  <a:moveTo>
                    <a:pt x="0" y="193150"/>
                  </a:moveTo>
                  <a:cubicBezTo>
                    <a:pt x="0" y="86476"/>
                    <a:pt x="86476" y="0"/>
                    <a:pt x="193150" y="0"/>
                  </a:cubicBezTo>
                  <a:lnTo>
                    <a:pt x="2398558" y="0"/>
                  </a:lnTo>
                  <a:cubicBezTo>
                    <a:pt x="2505232" y="0"/>
                    <a:pt x="2591708" y="86476"/>
                    <a:pt x="2591708" y="193150"/>
                  </a:cubicBezTo>
                  <a:lnTo>
                    <a:pt x="2591708" y="965724"/>
                  </a:lnTo>
                  <a:cubicBezTo>
                    <a:pt x="2591708" y="1072398"/>
                    <a:pt x="2505232" y="1158874"/>
                    <a:pt x="2398558" y="1158874"/>
                  </a:cubicBezTo>
                  <a:lnTo>
                    <a:pt x="193150" y="1158874"/>
                  </a:lnTo>
                  <a:cubicBezTo>
                    <a:pt x="86476" y="1158874"/>
                    <a:pt x="0" y="1072398"/>
                    <a:pt x="0" y="965724"/>
                  </a:cubicBezTo>
                  <a:lnTo>
                    <a:pt x="0" y="1931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2" tIns="123247" rIns="189922" bIns="123247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Risk Averter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924073" y="2849562"/>
              <a:ext cx="3887562" cy="1158874"/>
            </a:xfrm>
            <a:custGeom>
              <a:avLst/>
              <a:gdLst>
                <a:gd name="connsiteX0" fmla="*/ 0 w 3887562"/>
                <a:gd name="connsiteY0" fmla="*/ 144859 h 1158874"/>
                <a:gd name="connsiteX1" fmla="*/ 3308125 w 3887562"/>
                <a:gd name="connsiteY1" fmla="*/ 144859 h 1158874"/>
                <a:gd name="connsiteX2" fmla="*/ 3308125 w 3887562"/>
                <a:gd name="connsiteY2" fmla="*/ 0 h 1158874"/>
                <a:gd name="connsiteX3" fmla="*/ 3887562 w 3887562"/>
                <a:gd name="connsiteY3" fmla="*/ 579437 h 1158874"/>
                <a:gd name="connsiteX4" fmla="*/ 3308125 w 3887562"/>
                <a:gd name="connsiteY4" fmla="*/ 1158874 h 1158874"/>
                <a:gd name="connsiteX5" fmla="*/ 3308125 w 3887562"/>
                <a:gd name="connsiteY5" fmla="*/ 1014015 h 1158874"/>
                <a:gd name="connsiteX6" fmla="*/ 0 w 3887562"/>
                <a:gd name="connsiteY6" fmla="*/ 1014015 h 1158874"/>
                <a:gd name="connsiteX7" fmla="*/ 0 w 3887562"/>
                <a:gd name="connsiteY7" fmla="*/ 144859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7562" h="1158874">
                  <a:moveTo>
                    <a:pt x="0" y="144859"/>
                  </a:moveTo>
                  <a:lnTo>
                    <a:pt x="3308125" y="144859"/>
                  </a:lnTo>
                  <a:lnTo>
                    <a:pt x="3308125" y="0"/>
                  </a:lnTo>
                  <a:lnTo>
                    <a:pt x="3887562" y="579437"/>
                  </a:lnTo>
                  <a:lnTo>
                    <a:pt x="3308125" y="1158874"/>
                  </a:lnTo>
                  <a:lnTo>
                    <a:pt x="3308125" y="1014015"/>
                  </a:lnTo>
                  <a:lnTo>
                    <a:pt x="0" y="1014015"/>
                  </a:lnTo>
                  <a:lnTo>
                    <a:pt x="0" y="144859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56924" rIns="446643" bIns="156924" numCol="1" spcCol="1270" anchor="t" anchorCtr="0">
              <a:noAutofit/>
            </a:bodyPr>
            <a:lstStyle/>
            <a:p>
              <a:pPr marL="111125" lvl="1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dirty="0"/>
                <a:t>Tolerance to risk is proportional to the amount of money at stake.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332365" y="2849562"/>
              <a:ext cx="2591708" cy="1158874"/>
            </a:xfrm>
            <a:custGeom>
              <a:avLst/>
              <a:gdLst>
                <a:gd name="connsiteX0" fmla="*/ 0 w 2591708"/>
                <a:gd name="connsiteY0" fmla="*/ 193150 h 1158874"/>
                <a:gd name="connsiteX1" fmla="*/ 193150 w 2591708"/>
                <a:gd name="connsiteY1" fmla="*/ 0 h 1158874"/>
                <a:gd name="connsiteX2" fmla="*/ 2398558 w 2591708"/>
                <a:gd name="connsiteY2" fmla="*/ 0 h 1158874"/>
                <a:gd name="connsiteX3" fmla="*/ 2591708 w 2591708"/>
                <a:gd name="connsiteY3" fmla="*/ 193150 h 1158874"/>
                <a:gd name="connsiteX4" fmla="*/ 2591708 w 2591708"/>
                <a:gd name="connsiteY4" fmla="*/ 965724 h 1158874"/>
                <a:gd name="connsiteX5" fmla="*/ 2398558 w 2591708"/>
                <a:gd name="connsiteY5" fmla="*/ 1158874 h 1158874"/>
                <a:gd name="connsiteX6" fmla="*/ 193150 w 2591708"/>
                <a:gd name="connsiteY6" fmla="*/ 1158874 h 1158874"/>
                <a:gd name="connsiteX7" fmla="*/ 0 w 2591708"/>
                <a:gd name="connsiteY7" fmla="*/ 965724 h 1158874"/>
                <a:gd name="connsiteX8" fmla="*/ 0 w 2591708"/>
                <a:gd name="connsiteY8" fmla="*/ 193150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1708" h="1158874">
                  <a:moveTo>
                    <a:pt x="0" y="193150"/>
                  </a:moveTo>
                  <a:cubicBezTo>
                    <a:pt x="0" y="86476"/>
                    <a:pt x="86476" y="0"/>
                    <a:pt x="193150" y="0"/>
                  </a:cubicBezTo>
                  <a:lnTo>
                    <a:pt x="2398558" y="0"/>
                  </a:lnTo>
                  <a:cubicBezTo>
                    <a:pt x="2505232" y="0"/>
                    <a:pt x="2591708" y="86476"/>
                    <a:pt x="2591708" y="193150"/>
                  </a:cubicBezTo>
                  <a:lnTo>
                    <a:pt x="2591708" y="965724"/>
                  </a:lnTo>
                  <a:cubicBezTo>
                    <a:pt x="2591708" y="1072398"/>
                    <a:pt x="2505232" y="1158874"/>
                    <a:pt x="2398558" y="1158874"/>
                  </a:cubicBezTo>
                  <a:lnTo>
                    <a:pt x="193150" y="1158874"/>
                  </a:lnTo>
                  <a:cubicBezTo>
                    <a:pt x="86476" y="1158874"/>
                    <a:pt x="0" y="1072398"/>
                    <a:pt x="0" y="965724"/>
                  </a:cubicBezTo>
                  <a:lnTo>
                    <a:pt x="0" y="1931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2" tIns="123247" rIns="189922" bIns="12324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/>
                <a:t>Risk </a:t>
              </a:r>
              <a:r>
                <a:rPr lang="en-US" sz="3500" dirty="0"/>
                <a:t>Neutral</a:t>
              </a:r>
              <a:endParaRPr lang="en-US" sz="35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24073" y="4124324"/>
              <a:ext cx="3887562" cy="1158874"/>
            </a:xfrm>
            <a:custGeom>
              <a:avLst/>
              <a:gdLst>
                <a:gd name="connsiteX0" fmla="*/ 0 w 3887562"/>
                <a:gd name="connsiteY0" fmla="*/ 144859 h 1158874"/>
                <a:gd name="connsiteX1" fmla="*/ 3308125 w 3887562"/>
                <a:gd name="connsiteY1" fmla="*/ 144859 h 1158874"/>
                <a:gd name="connsiteX2" fmla="*/ 3308125 w 3887562"/>
                <a:gd name="connsiteY2" fmla="*/ 0 h 1158874"/>
                <a:gd name="connsiteX3" fmla="*/ 3887562 w 3887562"/>
                <a:gd name="connsiteY3" fmla="*/ 579437 h 1158874"/>
                <a:gd name="connsiteX4" fmla="*/ 3308125 w 3887562"/>
                <a:gd name="connsiteY4" fmla="*/ 1158874 h 1158874"/>
                <a:gd name="connsiteX5" fmla="*/ 3308125 w 3887562"/>
                <a:gd name="connsiteY5" fmla="*/ 1014015 h 1158874"/>
                <a:gd name="connsiteX6" fmla="*/ 0 w 3887562"/>
                <a:gd name="connsiteY6" fmla="*/ 1014015 h 1158874"/>
                <a:gd name="connsiteX7" fmla="*/ 0 w 3887562"/>
                <a:gd name="connsiteY7" fmla="*/ 144859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7562" h="1158874">
                  <a:moveTo>
                    <a:pt x="0" y="144859"/>
                  </a:moveTo>
                  <a:lnTo>
                    <a:pt x="3308125" y="144859"/>
                  </a:lnTo>
                  <a:lnTo>
                    <a:pt x="3308125" y="0"/>
                  </a:lnTo>
                  <a:lnTo>
                    <a:pt x="3887562" y="579437"/>
                  </a:lnTo>
                  <a:lnTo>
                    <a:pt x="3308125" y="1158874"/>
                  </a:lnTo>
                  <a:lnTo>
                    <a:pt x="3308125" y="1014015"/>
                  </a:lnTo>
                  <a:lnTo>
                    <a:pt x="0" y="1014015"/>
                  </a:lnTo>
                  <a:lnTo>
                    <a:pt x="0" y="144859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56924" rIns="446643" bIns="156924" numCol="1" spcCol="1270" anchor="t" anchorCtr="0">
              <a:noAutofit/>
            </a:bodyPr>
            <a:lstStyle/>
            <a:p>
              <a:pPr marL="111125" lvl="1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2365" y="4124324"/>
              <a:ext cx="2591708" cy="1158874"/>
            </a:xfrm>
            <a:custGeom>
              <a:avLst/>
              <a:gdLst>
                <a:gd name="connsiteX0" fmla="*/ 0 w 2591708"/>
                <a:gd name="connsiteY0" fmla="*/ 193150 h 1158874"/>
                <a:gd name="connsiteX1" fmla="*/ 193150 w 2591708"/>
                <a:gd name="connsiteY1" fmla="*/ 0 h 1158874"/>
                <a:gd name="connsiteX2" fmla="*/ 2398558 w 2591708"/>
                <a:gd name="connsiteY2" fmla="*/ 0 h 1158874"/>
                <a:gd name="connsiteX3" fmla="*/ 2591708 w 2591708"/>
                <a:gd name="connsiteY3" fmla="*/ 193150 h 1158874"/>
                <a:gd name="connsiteX4" fmla="*/ 2591708 w 2591708"/>
                <a:gd name="connsiteY4" fmla="*/ 965724 h 1158874"/>
                <a:gd name="connsiteX5" fmla="*/ 2398558 w 2591708"/>
                <a:gd name="connsiteY5" fmla="*/ 1158874 h 1158874"/>
                <a:gd name="connsiteX6" fmla="*/ 193150 w 2591708"/>
                <a:gd name="connsiteY6" fmla="*/ 1158874 h 1158874"/>
                <a:gd name="connsiteX7" fmla="*/ 0 w 2591708"/>
                <a:gd name="connsiteY7" fmla="*/ 965724 h 1158874"/>
                <a:gd name="connsiteX8" fmla="*/ 0 w 2591708"/>
                <a:gd name="connsiteY8" fmla="*/ 193150 h 115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1708" h="1158874">
                  <a:moveTo>
                    <a:pt x="0" y="193150"/>
                  </a:moveTo>
                  <a:cubicBezTo>
                    <a:pt x="0" y="86476"/>
                    <a:pt x="86476" y="0"/>
                    <a:pt x="193150" y="0"/>
                  </a:cubicBezTo>
                  <a:lnTo>
                    <a:pt x="2398558" y="0"/>
                  </a:lnTo>
                  <a:cubicBezTo>
                    <a:pt x="2505232" y="0"/>
                    <a:pt x="2591708" y="86476"/>
                    <a:pt x="2591708" y="193150"/>
                  </a:cubicBezTo>
                  <a:lnTo>
                    <a:pt x="2591708" y="965724"/>
                  </a:lnTo>
                  <a:cubicBezTo>
                    <a:pt x="2591708" y="1072398"/>
                    <a:pt x="2505232" y="1158874"/>
                    <a:pt x="2398558" y="1158874"/>
                  </a:cubicBezTo>
                  <a:lnTo>
                    <a:pt x="193150" y="1158874"/>
                  </a:lnTo>
                  <a:cubicBezTo>
                    <a:pt x="86476" y="1158874"/>
                    <a:pt x="0" y="1072398"/>
                    <a:pt x="0" y="965724"/>
                  </a:cubicBezTo>
                  <a:lnTo>
                    <a:pt x="0" y="1931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2" tIns="123247" rIns="189922" bIns="12324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/>
                <a:t>Risk </a:t>
              </a:r>
              <a:r>
                <a:rPr lang="en-US" sz="3500" dirty="0"/>
                <a:t>Seeker</a:t>
              </a:r>
              <a:endParaRPr lang="en-US" sz="3500" kern="12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3810000" y="4694673"/>
            <a:ext cx="3657600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900" dirty="0"/>
              <a:t>Accepts an uncertain outcome and might be willing to take high risk regardless of consequences.</a:t>
            </a:r>
          </a:p>
        </p:txBody>
      </p:sp>
    </p:spTree>
    <p:extLst>
      <p:ext uri="{BB962C8B-B14F-4D97-AF65-F5344CB8AC3E}">
        <p14:creationId xmlns:p14="http://schemas.microsoft.com/office/powerpoint/2010/main" val="132992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Creating a Risk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cost, schedule, and communications management plans to know how budget, schedule, and contingencies and management reserves will be communicated and accessed.</a:t>
            </a:r>
          </a:p>
          <a:p>
            <a:r>
              <a:rPr lang="en-US" dirty="0"/>
              <a:t>Determine how you will organize your project’s risk management team.</a:t>
            </a:r>
          </a:p>
          <a:p>
            <a:r>
              <a:rPr lang="en-US" dirty="0"/>
              <a:t>Conduct risk planning meetings to develop the risk management plan.</a:t>
            </a:r>
          </a:p>
          <a:p>
            <a:r>
              <a:rPr lang="en-US" dirty="0"/>
              <a:t>Establish a budget for risk management.</a:t>
            </a:r>
          </a:p>
          <a:p>
            <a:r>
              <a:rPr lang="en-US" dirty="0"/>
              <a:t>Consult your organization’s risk management policy for compliance.</a:t>
            </a:r>
          </a:p>
          <a:p>
            <a:r>
              <a:rPr lang="en-US" dirty="0"/>
              <a:t>Use a risk management plan template, if available.</a:t>
            </a:r>
          </a:p>
          <a:p>
            <a:r>
              <a:rPr lang="en-US" dirty="0"/>
              <a:t>Describe the approaches, tools, and data sources that may be used to perform risk management activities for the project. </a:t>
            </a:r>
          </a:p>
          <a:p>
            <a:r>
              <a:rPr lang="en-US" dirty="0"/>
              <a:t>Determine the schedule for performing risk management activities.</a:t>
            </a:r>
          </a:p>
          <a:p>
            <a:r>
              <a:rPr lang="en-US" dirty="0"/>
              <a:t>Determine how your team will document risk response efforts.</a:t>
            </a:r>
          </a:p>
          <a:p>
            <a:r>
              <a:rPr lang="en-US" dirty="0"/>
              <a:t>Determine how lessons learned will be documented.</a:t>
            </a:r>
          </a:p>
          <a:p>
            <a:r>
              <a:rPr lang="en-US" dirty="0"/>
              <a:t>Include organizational and stakeholders risk thresholds.</a:t>
            </a:r>
          </a:p>
        </p:txBody>
      </p:sp>
    </p:spTree>
    <p:extLst>
      <p:ext uri="{BB962C8B-B14F-4D97-AF65-F5344CB8AC3E}">
        <p14:creationId xmlns:p14="http://schemas.microsoft.com/office/powerpoint/2010/main" val="178053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2635D2-4861-4FE3-89E0-A3AF9AC4A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Risk Management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0C04E-58D7-4DDE-B0A4-82C8E08B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Triggers </a:t>
            </a:r>
            <a:r>
              <a:rPr lang="en-US" dirty="0"/>
              <a:t>are early warning signs or indications that risk is about to occur.</a:t>
            </a:r>
          </a:p>
          <a:p>
            <a:r>
              <a:rPr lang="en-US" i="1" dirty="0"/>
              <a:t>External factors </a:t>
            </a:r>
            <a:r>
              <a:rPr lang="en-US" dirty="0"/>
              <a:t>include proposed changes in legislation.</a:t>
            </a:r>
          </a:p>
          <a:p>
            <a:r>
              <a:rPr lang="en-US" i="1" dirty="0"/>
              <a:t>Internal factors </a:t>
            </a:r>
            <a:r>
              <a:rPr lang="en-US" dirty="0"/>
              <a:t>include proposed:</a:t>
            </a:r>
          </a:p>
          <a:p>
            <a:pPr lvl="1"/>
            <a:r>
              <a:rPr lang="en-US" dirty="0"/>
              <a:t>Changes in staffing.</a:t>
            </a:r>
          </a:p>
          <a:p>
            <a:pPr lvl="1"/>
            <a:r>
              <a:rPr lang="en-US" dirty="0"/>
              <a:t>Changes in governance.</a:t>
            </a:r>
          </a:p>
          <a:p>
            <a:pPr lvl="1"/>
            <a:r>
              <a:rPr lang="en-US" dirty="0"/>
              <a:t>Changes in funding.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For a documentary program production, an impending television writers’ strike will be a trigger and involves positive and negative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Information-Gathering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88275"/>
              </p:ext>
            </p:extLst>
          </p:nvPr>
        </p:nvGraphicFramePr>
        <p:xfrm>
          <a:off x="914400" y="2261616"/>
          <a:ext cx="7239000" cy="261518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8863783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989295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0522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Brainstorming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Used to identify overall project risks or may focus on the risks within a particular project segment or work package.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9349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Delphi 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Used to generate a consensus among project risk experts who anonymously submit their risk list to a facilitator.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7219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Root cause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identify problems, discover the root cause, and develop corrective actions.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446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Interviewing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Used to get information from people with wide experience across many projects.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2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0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Reviews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structured reviews of project plans and related documents that are conducted to improve the quality of the documents.</a:t>
            </a:r>
          </a:p>
          <a:p>
            <a:r>
              <a:rPr lang="en-US" altLang="en-US" dirty="0"/>
              <a:t>Help determine if there are any discrepancies between the documents and the stated project requirements, which may be indicators of project risks.</a:t>
            </a:r>
          </a:p>
          <a:p>
            <a:endParaRPr lang="en-US" altLang="en-US" dirty="0"/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Reviewing and updating an activity list with changes made during the monitoring/controlling phases of a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8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Determine the process or system of interest.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Define the areas of interest.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Classify the process or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relevant checklists.</a:t>
            </a:r>
          </a:p>
          <a:p>
            <a:pPr>
              <a:buFont typeface="+mj-lt"/>
              <a:buAutoNum type="arabicPeriod"/>
            </a:pPr>
            <a:r>
              <a:rPr lang="en-US" dirty="0"/>
              <a:t>Subdivide the elements of the activity or system if necessary.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Respond to the questions related to the checklists.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results for making validations, recommendations, 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20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that have a negative impact on the project.</a:t>
            </a:r>
          </a:p>
          <a:p>
            <a:r>
              <a:rPr lang="en-US" dirty="0"/>
              <a:t>Also referred to as </a:t>
            </a:r>
            <a:r>
              <a:rPr lang="en-US" i="1" dirty="0"/>
              <a:t>threats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Because a competitor introduced a new and improved product, the demand for the existing product may decrease; therefore, the revenue will be impacted.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7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Assumptions</a:t>
            </a:r>
            <a:r>
              <a:rPr lang="en-US" dirty="0"/>
              <a:t> are statements that must be taken to be true in order to begin project planning.</a:t>
            </a:r>
          </a:p>
          <a:p>
            <a:r>
              <a:rPr lang="en-US" dirty="0"/>
              <a:t>Assumptions analysis is the process of validating the assumptions made during project planning.</a:t>
            </a:r>
          </a:p>
          <a:p>
            <a:r>
              <a:rPr lang="en-US" dirty="0"/>
              <a:t>Involves:</a:t>
            </a:r>
          </a:p>
          <a:p>
            <a:pPr lvl="1"/>
            <a:r>
              <a:rPr lang="en-US" dirty="0"/>
              <a:t>Documenting the assumptions made during project planning.</a:t>
            </a:r>
          </a:p>
          <a:p>
            <a:pPr lvl="1"/>
            <a:r>
              <a:rPr lang="en-US" dirty="0"/>
              <a:t>Determining the risks that may be caused due to inaccuracy, instability, or incompleteness of the project assumptions.</a:t>
            </a:r>
          </a:p>
          <a:p>
            <a:r>
              <a:rPr lang="en-US" dirty="0"/>
              <a:t>Can be carried out at any phase of the project life cycle.</a:t>
            </a:r>
          </a:p>
        </p:txBody>
      </p:sp>
    </p:spTree>
    <p:extLst>
      <p:ext uri="{BB962C8B-B14F-4D97-AF65-F5344CB8AC3E}">
        <p14:creationId xmlns:p14="http://schemas.microsoft.com/office/powerpoint/2010/main" val="304044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Techniques used to identify project risks, including:</a:t>
            </a:r>
          </a:p>
          <a:p>
            <a:r>
              <a:rPr lang="en-US" dirty="0"/>
              <a:t>Cause-and-effect diagrams</a:t>
            </a:r>
          </a:p>
          <a:p>
            <a:r>
              <a:rPr lang="en-US" dirty="0"/>
              <a:t>Flowcharts</a:t>
            </a:r>
          </a:p>
        </p:txBody>
      </p:sp>
    </p:spTree>
    <p:extLst>
      <p:ext uri="{BB962C8B-B14F-4D97-AF65-F5344CB8AC3E}">
        <p14:creationId xmlns:p14="http://schemas.microsoft.com/office/powerpoint/2010/main" val="198891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Examine the project from the perspective of strengths, weaknesses, opportunities, and threats.</a:t>
            </a:r>
          </a:p>
          <a:p>
            <a:r>
              <a:rPr lang="en-US" dirty="0"/>
              <a:t>Identify the objective of the project and the external and internal factors that may positively or negatively impact the project.</a:t>
            </a:r>
          </a:p>
          <a:p>
            <a:r>
              <a:rPr lang="en-US" dirty="0"/>
              <a:t>Use to make decisions and develop strategies that help an organization achieve its business objectives.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2B3237-6E0F-435D-9B4E-4DF2BFCE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336279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and categorizes risks, potential risk responses, and their triggers or warning signs. </a:t>
            </a:r>
          </a:p>
          <a:p>
            <a:r>
              <a:rPr lang="en-US" dirty="0"/>
              <a:t>Must be updated as risks categories change.</a:t>
            </a:r>
          </a:p>
          <a:p>
            <a:r>
              <a:rPr lang="en-US" dirty="0"/>
              <a:t>Risk responses should be included in the risk response planning.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" y="3200400"/>
            <a:ext cx="864972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6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9160"/>
              </p:ext>
            </p:extLst>
          </p:nvPr>
        </p:nvGraphicFramePr>
        <p:xfrm>
          <a:off x="957263" y="1754188"/>
          <a:ext cx="7239000" cy="398068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336203193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5808227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0648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Technical, quality, or performance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Technical changes.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Changes to industry standards during the project.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Reliance on unproven or complex technology.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Unrealistic performance goals.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623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management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Inadequate time and resource allocation.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Ineffective project plan development.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Poor cost estimates.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2712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Organizational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Resource conflicts with other projects.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Inadequate project funding.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Inconsistent management support.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79239"/>
                  </a:ext>
                </a:extLst>
              </a:tr>
              <a:tr h="804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External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Union issues.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Change of management in customer’s organization.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Regional security issues.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93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Identifying Project Risks and Triggers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structured review of documents and planning processes.</a:t>
            </a:r>
          </a:p>
          <a:p>
            <a:r>
              <a:rPr lang="en-US" dirty="0"/>
              <a:t>Use a consistent method to identify project risks and triggers.</a:t>
            </a:r>
          </a:p>
          <a:p>
            <a:r>
              <a:rPr lang="en-US" dirty="0"/>
              <a:t>Apply the methods consistently.</a:t>
            </a:r>
          </a:p>
          <a:p>
            <a:r>
              <a:rPr lang="en-US" dirty="0"/>
              <a:t>Think outside of the box.</a:t>
            </a:r>
          </a:p>
          <a:p>
            <a:r>
              <a:rPr lang="en-US" dirty="0"/>
              <a:t>Collect information to perform an assumptions analysis. </a:t>
            </a:r>
          </a:p>
          <a:p>
            <a:r>
              <a:rPr lang="en-US" dirty="0"/>
              <a:t>Consult relevant historical information for lessons learned.</a:t>
            </a:r>
          </a:p>
          <a:p>
            <a:r>
              <a:rPr lang="en-US" dirty="0"/>
              <a:t>Group identified risks into categories.</a:t>
            </a:r>
          </a:p>
          <a:p>
            <a:r>
              <a:rPr lang="en-US" dirty="0"/>
              <a:t>Determine triggers for each identified risk.</a:t>
            </a:r>
          </a:p>
          <a:p>
            <a:r>
              <a:rPr lang="en-US" dirty="0"/>
              <a:t>Initiate the risk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6F6A2-20A7-42BD-B7CB-206525C5B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Project Risks and Triggers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564FD-E420-4C0C-866A-D17FE20A9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3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to determine the probability of occurrence and the impact of each identified risk.</a:t>
            </a:r>
          </a:p>
          <a:p>
            <a:r>
              <a:rPr lang="en-US" dirty="0"/>
              <a:t>Determine the risk exposure of the project by multiplying the probability and impact.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An event management company planning a jazz concert in a particular coastal city where there is a threat of bad weather. You need to determine what bad weather means before you can determine the probability of it occurring.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78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8721"/>
              </p:ext>
            </p:extLst>
          </p:nvPr>
        </p:nvGraphicFramePr>
        <p:xfrm>
          <a:off x="990600" y="2213927"/>
          <a:ext cx="7239000" cy="281527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716108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40923242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Criteria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6985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Will break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3123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Significant additional resources in time and cost will be required to complete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1517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project will be delayed, but can still be completed with moderate additional resources.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97863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project can be completed with minor additional resources in time or cost.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250297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Minor inconvenience.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7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266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Data Quality Assessment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the reliability of data concerning a risk.</a:t>
            </a:r>
          </a:p>
          <a:p>
            <a:r>
              <a:rPr lang="en-US" dirty="0"/>
              <a:t>Examining data includes:</a:t>
            </a:r>
          </a:p>
          <a:p>
            <a:pPr lvl="1"/>
            <a:r>
              <a:rPr lang="en-US" dirty="0"/>
              <a:t>Amount of data available.</a:t>
            </a:r>
          </a:p>
          <a:p>
            <a:pPr lvl="1"/>
            <a:r>
              <a:rPr lang="en-US" dirty="0"/>
              <a:t>Quality of data available.</a:t>
            </a:r>
          </a:p>
          <a:p>
            <a:pPr lvl="1"/>
            <a:r>
              <a:rPr lang="en-US" dirty="0"/>
              <a:t>Source of information.</a:t>
            </a:r>
          </a:p>
          <a:p>
            <a:pPr lvl="1"/>
            <a:r>
              <a:rPr lang="en-US" dirty="0"/>
              <a:t>Legitimacy of data.</a:t>
            </a:r>
          </a:p>
          <a:p>
            <a:pPr lvl="1"/>
            <a:r>
              <a:rPr lang="en-US" dirty="0"/>
              <a:t>Dependability of data.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Risk assessment performed for a restaurant chain’s new site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that when taken, produce a positive project outcome.</a:t>
            </a:r>
          </a:p>
          <a:p>
            <a:r>
              <a:rPr lang="en-US" dirty="0"/>
              <a:t>Also referred to as </a:t>
            </a:r>
            <a:r>
              <a:rPr lang="en-US" i="1" dirty="0"/>
              <a:t>opportunities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The increase in market demand and revenue for a product due to effective marketing strategies and need for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01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Probability and Impact Assessment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risk assessment technique that is used to evaluate the likelihood of occurrence and potential impact of the identified project risks.</a:t>
            </a:r>
          </a:p>
          <a:p>
            <a:r>
              <a:rPr lang="en-US" dirty="0"/>
              <a:t>Methods used include:</a:t>
            </a:r>
          </a:p>
          <a:p>
            <a:pPr lvl="1"/>
            <a:r>
              <a:rPr lang="en-US" dirty="0"/>
              <a:t>Meetings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Expert judgment</a:t>
            </a:r>
          </a:p>
          <a:p>
            <a:pPr lvl="1"/>
            <a:r>
              <a:rPr lang="en-US" dirty="0"/>
              <a:t>Historical information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3581400"/>
            <a:ext cx="5114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22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Impact Risk Rating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graph showing the assignment of risk rating to risks or conditions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80" y="1346810"/>
            <a:ext cx="623492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7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Urgency Assessment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of evaluating project risks and prioritizing them based on their urgency.</a:t>
            </a:r>
          </a:p>
          <a:p>
            <a:r>
              <a:rPr lang="en-US" dirty="0"/>
              <a:t>Includes specific information on timing for responding to each risk.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Risk urgency assessment in a construction project.</a:t>
            </a:r>
          </a:p>
          <a:p>
            <a:pPr lvl="1"/>
            <a:r>
              <a:rPr lang="en-US" dirty="0"/>
              <a:t>Inadequate scaffolding support will require immediate attention while other risks, such as unavailability of resources, will be less urgent.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C09F-B0C8-4BE6-A2CA-80D38EC5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569506"/>
              </p:ext>
            </p:extLst>
          </p:nvPr>
        </p:nvGraphicFramePr>
        <p:xfrm>
          <a:off x="381000" y="1143000"/>
          <a:ext cx="8344875" cy="5246424"/>
        </p:xfrm>
        <a:graphic>
          <a:graphicData uri="http://schemas.openxmlformats.org/drawingml/2006/table">
            <a:tbl>
              <a:tblPr/>
              <a:tblGrid>
                <a:gridCol w="2782275">
                  <a:extLst>
                    <a:ext uri="{9D8B030D-6E8A-4147-A177-3AD203B41FA5}">
                      <a16:colId xmlns:a16="http://schemas.microsoft.com/office/drawing/2014/main" val="835531867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3382573328"/>
                    </a:ext>
                  </a:extLst>
                </a:gridCol>
              </a:tblGrid>
              <a:tr h="468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25257"/>
                  </a:ext>
                </a:extLst>
              </a:tr>
              <a:tr h="82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Relative ranking or priority list of project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overall risk ranking for a project can be determined by adding the individual risk factor scores and dividing by the number of risks.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24589"/>
                  </a:ext>
                </a:extLst>
              </a:tr>
              <a:tr h="5815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 grouped by categories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Placing risks in categories may reveal areas of risk concentration.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51696"/>
                  </a:ext>
                </a:extLst>
              </a:tr>
              <a:tr h="741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Causes of risk or project areas requiring particular attention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Identifying specific frequently occurring causes in risk occurrence enables better risk response planning.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65437"/>
                  </a:ext>
                </a:extLst>
              </a:tr>
              <a:tr h="82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Lists of risks requiring response in the near term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Some risks may require action in the near term. These can be grouped separately from the risks that will be addressed at a later date.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486889"/>
                  </a:ext>
                </a:extLst>
              </a:tr>
              <a:tr h="650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 of risks for additional analysis and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 that may require additional analysis and management typically include risks classified as high or moderate.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68608"/>
                  </a:ext>
                </a:extLst>
              </a:tr>
              <a:tr h="5815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Watchlist of low-priority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 that are not urgent and do not require near-term action can be documented on a watchlist for monitoring.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0574"/>
                  </a:ext>
                </a:extLst>
              </a:tr>
              <a:tr h="5815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Trends in qualitative risk analysis results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qualitative risk analysis is repeated, a trend may result that can make risk response or further analysis more urgent or less.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2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Ongoing Risk Assessment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560034"/>
              </p:ext>
            </p:extLst>
          </p:nvPr>
        </p:nvGraphicFramePr>
        <p:xfrm>
          <a:off x="975917" y="2251901"/>
          <a:ext cx="7107554" cy="399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41924" y="1301750"/>
            <a:ext cx="773136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9DDC"/>
              </a:buClr>
              <a:buFont typeface="Arial"/>
              <a:buChar char="•"/>
            </a:pPr>
            <a:r>
              <a:rPr lang="en-US" dirty="0"/>
              <a:t>An iterative process of identifying, analyzing, and documenting risks.</a:t>
            </a:r>
          </a:p>
          <a:p>
            <a:pPr marL="342900" indent="-342900">
              <a:spcBef>
                <a:spcPct val="20000"/>
              </a:spcBef>
              <a:buClr>
                <a:srgbClr val="009DDC"/>
              </a:buClr>
              <a:buFont typeface="Arial"/>
              <a:buChar char="•"/>
            </a:pPr>
            <a:r>
              <a:rPr lang="en-US" dirty="0"/>
              <a:t>Project managers outside the project shadow and provide oversight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2518361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Performing Qualitative 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list of identified risks.</a:t>
            </a:r>
          </a:p>
          <a:p>
            <a:r>
              <a:rPr lang="en-US" dirty="0"/>
              <a:t>Analyze the data to assign a data precision ranking score.</a:t>
            </a:r>
          </a:p>
          <a:p>
            <a:r>
              <a:rPr lang="en-US" dirty="0"/>
              <a:t>Determine the organization's risk threshold for this project.</a:t>
            </a:r>
          </a:p>
          <a:p>
            <a:r>
              <a:rPr lang="en-US" dirty="0"/>
              <a:t>Analyze the assumptions identified as potential risks.</a:t>
            </a:r>
          </a:p>
          <a:p>
            <a:r>
              <a:rPr lang="en-US" dirty="0"/>
              <a:t>Analyze the probability and impact of each identified risk.</a:t>
            </a:r>
          </a:p>
          <a:p>
            <a:r>
              <a:rPr lang="en-US" dirty="0"/>
              <a:t>Determine the risk factor scores of each risk using a probability/impact risk rating matrix.</a:t>
            </a:r>
          </a:p>
          <a:p>
            <a:r>
              <a:rPr lang="en-US" dirty="0"/>
              <a:t>Prioritize the risks according to the risk management plan.</a:t>
            </a:r>
          </a:p>
          <a:p>
            <a:r>
              <a:rPr lang="en-US" dirty="0"/>
              <a:t>Identify risks that require additional analysis.</a:t>
            </a:r>
          </a:p>
          <a:p>
            <a:r>
              <a:rPr lang="en-US" dirty="0"/>
              <a:t>Determine the overall risk ranking for the project.</a:t>
            </a:r>
          </a:p>
          <a:p>
            <a:r>
              <a:rPr lang="en-US" dirty="0"/>
              <a:t>Document all changes to the risk register.</a:t>
            </a:r>
          </a:p>
        </p:txBody>
      </p:sp>
    </p:spTree>
    <p:extLst>
      <p:ext uri="{BB962C8B-B14F-4D97-AF65-F5344CB8AC3E}">
        <p14:creationId xmlns:p14="http://schemas.microsoft.com/office/powerpoint/2010/main" val="3849562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0F1E6-2D52-40FB-BD66-6BA5D9621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Performing Qualitative Risk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F69089-925F-4F5C-B36D-02EA05961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94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ACFE81-0CFD-4A5A-AC78-FA7709C8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36" y="5448584"/>
            <a:ext cx="1648055" cy="10288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5" y="1358145"/>
            <a:ext cx="8408179" cy="247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43" y="4079075"/>
            <a:ext cx="6321642" cy="17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2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used to assess the risk to overall project objectives and determine the confidence levels of achieving the project objectives.</a:t>
            </a:r>
          </a:p>
          <a:p>
            <a:r>
              <a:rPr lang="en-US" dirty="0"/>
              <a:t>Identify time and cost contingencies.</a:t>
            </a:r>
          </a:p>
          <a:p>
            <a:r>
              <a:rPr lang="en-US" dirty="0"/>
              <a:t>Enhance the prioritization and scoring of risks.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 Supply-Chain Management Software project team identifies process data for a statistical analysis using a Monte Carlo simulation to determine if the project will be completed on time and within budget.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3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Risk Analysis Update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134340"/>
              </p:ext>
            </p:extLst>
          </p:nvPr>
        </p:nvGraphicFramePr>
        <p:xfrm>
          <a:off x="341313" y="1306513"/>
          <a:ext cx="8461375" cy="3320416"/>
        </p:xfrm>
        <a:graphic>
          <a:graphicData uri="http://schemas.openxmlformats.org/drawingml/2006/table">
            <a:tbl>
              <a:tblPr/>
              <a:tblGrid>
                <a:gridCol w="2138195">
                  <a:extLst>
                    <a:ext uri="{9D8B030D-6E8A-4147-A177-3AD203B41FA5}">
                      <a16:colId xmlns:a16="http://schemas.microsoft.com/office/drawing/2014/main" val="597542994"/>
                    </a:ext>
                  </a:extLst>
                </a:gridCol>
                <a:gridCol w="6323180">
                  <a:extLst>
                    <a:ext uri="{9D8B030D-6E8A-4147-A177-3AD203B41FA5}">
                      <a16:colId xmlns:a16="http://schemas.microsoft.com/office/drawing/2014/main" val="2726277393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Component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147052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Probabilistic analysis of the project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Once risks are qualitatively and quantitatively analyzed, the project team should be able to forecast the possible completion dates and costs and provide a level of confidence for each.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836"/>
                  </a:ext>
                </a:extLst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Probability of achieving the cost and time objectives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quantitative risk analysis, the project team can estimate the likelihood of achieving the project objectives under the current plan and with the current knowledge of the project risks.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344627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Prioritized list of quantified risks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Identified risks are prioritized according to the threat they pose or the opportunity they present to the project. This prioritized list includes a measure of the impact of each identified risk.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64560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Trends in quantitative risk analysis results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Repeating the quantitative risk analysis allows the project's risk management team to analyze the trends and make adjustments as necessary.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3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Effect-Based Risk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major risks that are inherent to a project, and their effect upon: 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Scope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85546"/>
            <a:ext cx="2590800" cy="248690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41923" y="5181600"/>
            <a:ext cx="8344875" cy="9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/>
              <a:buNone/>
            </a:pPr>
            <a:r>
              <a:rPr lang="en-US" sz="1800" b="1" dirty="0"/>
              <a:t>Example</a:t>
            </a:r>
            <a:r>
              <a:rPr lang="en-US" sz="1800" dirty="0"/>
              <a:t>: In a complex project such as a large-scale corporate production where many departments, teams, and external resources are involved, failure to produce work on time and on budget will affect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9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 Ranking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risk ranking for final deliverable.</a:t>
            </a:r>
          </a:p>
          <a:p>
            <a:r>
              <a:rPr lang="en-US" dirty="0"/>
              <a:t>Sum of risk factor scores for individual risks divided by number of risks.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 risk management team calculating the percent exposure of the </a:t>
            </a:r>
            <a:br>
              <a:rPr lang="en-US" sz="1800" dirty="0"/>
            </a:br>
            <a:r>
              <a:rPr lang="en-US" sz="1800" dirty="0"/>
              <a:t>top four risks.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38225" y="2809875"/>
            <a:ext cx="6000750" cy="3667125"/>
            <a:chOff x="1038225" y="2809875"/>
            <a:chExt cx="6000750" cy="3667125"/>
          </a:xfrm>
        </p:grpSpPr>
        <p:pic>
          <p:nvPicPr>
            <p:cNvPr id="6" name="Picture 6" descr="f085062-7d-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09875"/>
              <a:ext cx="2619375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25" y="3529237"/>
              <a:ext cx="2850012" cy="255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261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Analysis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35533676"/>
              </p:ext>
            </p:extLst>
          </p:nvPr>
        </p:nvGraphicFramePr>
        <p:xfrm>
          <a:off x="152400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241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a value on the effect of changing a single variable within a project by analyzing that effect on the project plan.</a:t>
            </a:r>
          </a:p>
          <a:p>
            <a:r>
              <a:rPr lang="en-US" dirty="0"/>
              <a:t>Provides a comparison of each variable’s impact on project performance. 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Simple method for analyzing the impact of potential risk. </a:t>
            </a:r>
          </a:p>
          <a:p>
            <a:pPr lvl="1"/>
            <a:r>
              <a:rPr lang="en-US" dirty="0"/>
              <a:t>Results are easy for stakeholders to understand.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Not good for assessing combinations of risk and their affect on a project.</a:t>
            </a:r>
          </a:p>
          <a:p>
            <a:pPr lvl="1"/>
            <a:r>
              <a:rPr lang="en-US" dirty="0"/>
              <a:t>Doesn’t provide the probability of the occurrence of a risk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40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Factors both probability and impact for each variable, indicating the decision providing the greatest expected value when all uncertain implications and subsequent decisions are quantified.</a:t>
            </a:r>
          </a:p>
        </p:txBody>
      </p:sp>
    </p:spTree>
    <p:extLst>
      <p:ext uri="{BB962C8B-B14F-4D97-AF65-F5344CB8AC3E}">
        <p14:creationId xmlns:p14="http://schemas.microsoft.com/office/powerpoint/2010/main" val="59305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computer models and estimates of risk.</a:t>
            </a:r>
          </a:p>
          <a:p>
            <a:r>
              <a:rPr lang="en-US" dirty="0"/>
              <a:t>Translates uncertainties into potential impact.</a:t>
            </a:r>
          </a:p>
          <a:p>
            <a:r>
              <a:rPr lang="en-US" dirty="0"/>
              <a:t>Involves calculating multiple project durations using varying sets of assumptions.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The project team for the multimedia campaign decides which printing contractor to use and chooses between two vendors.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84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used to make predictions about optimistic, most likely, and pessimistic estimates.</a:t>
            </a:r>
          </a:p>
          <a:p>
            <a:r>
              <a:rPr lang="en-US" dirty="0"/>
              <a:t>Simulates various outcomes.</a:t>
            </a:r>
          </a:p>
          <a:p>
            <a:r>
              <a:rPr lang="en-US" dirty="0"/>
              <a:t>Calculates a range of possible results.</a:t>
            </a:r>
          </a:p>
          <a:p>
            <a:r>
              <a:rPr lang="en-US" dirty="0"/>
              <a:t>Effective with large inputs of numbers.</a:t>
            </a:r>
          </a:p>
          <a:p>
            <a:r>
              <a:rPr lang="en-US" dirty="0"/>
              <a:t>Well suited for complex project management problems.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Monte Carlo analysis for a project that has three tasks with inexperienced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9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EMV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EMV represents Expected Monetary Value </a:t>
            </a:r>
          </a:p>
          <a:p>
            <a:r>
              <a:rPr lang="en-US" dirty="0"/>
              <a:t>Method of calculating the average outcome when the future is uncertain. </a:t>
            </a:r>
          </a:p>
          <a:p>
            <a:r>
              <a:rPr lang="en-US" dirty="0"/>
              <a:t>Opportunities have positive values.</a:t>
            </a:r>
          </a:p>
          <a:p>
            <a:r>
              <a:rPr lang="en-US" dirty="0"/>
              <a:t>Threats have negative values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2819" y="3191470"/>
            <a:ext cx="6228756" cy="923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EMV =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 value of a possible outcome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96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Performing Quantitative 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out the original estimate into manageable chunks.</a:t>
            </a:r>
          </a:p>
          <a:p>
            <a:r>
              <a:rPr lang="en-US" dirty="0"/>
              <a:t>Determine the variable you wish to investigate.</a:t>
            </a:r>
          </a:p>
          <a:p>
            <a:r>
              <a:rPr lang="en-US" dirty="0"/>
              <a:t>Calculate the impact of changing the range of results on the overall project estimate for each value in the range.</a:t>
            </a:r>
          </a:p>
          <a:p>
            <a:r>
              <a:rPr lang="en-US" dirty="0"/>
              <a:t>Consult historical information.</a:t>
            </a:r>
          </a:p>
          <a:p>
            <a:r>
              <a:rPr lang="en-US" dirty="0"/>
              <a:t>Use the appropriate interviewing technique and obtain probability distributions.</a:t>
            </a:r>
          </a:p>
          <a:p>
            <a:r>
              <a:rPr lang="en-US" dirty="0"/>
              <a:t>Depict the distributions in a PDF.</a:t>
            </a:r>
          </a:p>
          <a:p>
            <a:r>
              <a:rPr lang="en-US" dirty="0"/>
              <a:t>Perform a sensitivity analysis.</a:t>
            </a:r>
          </a:p>
          <a:p>
            <a:r>
              <a:rPr lang="en-US" dirty="0"/>
              <a:t>Use the decision tree analysis technique.</a:t>
            </a:r>
          </a:p>
          <a:p>
            <a:r>
              <a:rPr lang="en-US" dirty="0"/>
              <a:t>Conduct a project simulation.</a:t>
            </a:r>
          </a:p>
          <a:p>
            <a:r>
              <a:rPr lang="en-US" dirty="0"/>
              <a:t>Prioritize the quantified risks.</a:t>
            </a:r>
          </a:p>
          <a:p>
            <a:r>
              <a:rPr lang="en-US" dirty="0"/>
              <a:t>Document changes to the risk register.</a:t>
            </a:r>
          </a:p>
        </p:txBody>
      </p:sp>
    </p:spTree>
    <p:extLst>
      <p:ext uri="{BB962C8B-B14F-4D97-AF65-F5344CB8AC3E}">
        <p14:creationId xmlns:p14="http://schemas.microsoft.com/office/powerpoint/2010/main" val="2559586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E1B42-BE0A-40EC-92D9-610D25FD1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Performing Quantitative Risk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1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8D729E-D385-4451-A4FB-D056677C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277" y="5520487"/>
            <a:ext cx="1648055" cy="1028844"/>
          </a:xfrm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57436D3-329F-44A5-AC9F-94C50993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53" y="1685489"/>
            <a:ext cx="5438095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Source-Based Risk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analyzing risk in terms of its origins.</a:t>
            </a:r>
          </a:p>
          <a:p>
            <a:r>
              <a:rPr lang="en-US" dirty="0"/>
              <a:t>Sources may be:</a:t>
            </a:r>
          </a:p>
          <a:p>
            <a:pPr lvl="1"/>
            <a:r>
              <a:rPr lang="en-US" dirty="0"/>
              <a:t>Internal to the project.</a:t>
            </a:r>
          </a:p>
          <a:p>
            <a:pPr lvl="1"/>
            <a:r>
              <a:rPr lang="en-US" dirty="0"/>
              <a:t>External to the project.</a:t>
            </a:r>
          </a:p>
          <a:p>
            <a:pPr lvl="1"/>
            <a:r>
              <a:rPr lang="en-US" dirty="0"/>
              <a:t>Technical.</a:t>
            </a:r>
          </a:p>
          <a:p>
            <a:pPr lvl="1"/>
            <a:r>
              <a:rPr lang="en-US" dirty="0"/>
              <a:t>Nontechnical.</a:t>
            </a:r>
          </a:p>
          <a:p>
            <a:pPr lvl="1"/>
            <a:r>
              <a:rPr lang="en-US" dirty="0"/>
              <a:t>Industry-specific.</a:t>
            </a:r>
          </a:p>
          <a:p>
            <a:pPr lvl="1"/>
            <a:r>
              <a:rPr lang="en-US" dirty="0"/>
              <a:t>Generic.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An advertising campaign requires internal and external sources and the risks can be classified based on their origin.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Risk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79842"/>
              </p:ext>
            </p:extLst>
          </p:nvPr>
        </p:nvGraphicFramePr>
        <p:xfrm>
          <a:off x="838200" y="2124709"/>
          <a:ext cx="7391400" cy="3209291"/>
        </p:xfrm>
        <a:graphic>
          <a:graphicData uri="http://schemas.openxmlformats.org/drawingml/2006/table">
            <a:tbl>
              <a:tblPr/>
              <a:tblGrid>
                <a:gridCol w="1867301">
                  <a:extLst>
                    <a:ext uri="{9D8B030D-6E8A-4147-A177-3AD203B41FA5}">
                      <a16:colId xmlns:a16="http://schemas.microsoft.com/office/drawing/2014/main" val="339102226"/>
                    </a:ext>
                  </a:extLst>
                </a:gridCol>
                <a:gridCol w="5524099">
                  <a:extLst>
                    <a:ext uri="{9D8B030D-6E8A-4147-A177-3AD203B41FA5}">
                      <a16:colId xmlns:a16="http://schemas.microsoft.com/office/drawing/2014/main" val="1613983133"/>
                    </a:ext>
                  </a:extLst>
                </a:gridCol>
              </a:tblGrid>
              <a:tr h="536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Strategy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70453"/>
                  </a:ext>
                </a:extLst>
              </a:tr>
              <a:tr h="668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avoidance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Involves changing the project plan to prevent a potentially detrimental risk condition or event from happening.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05823"/>
                  </a:ext>
                </a:extLst>
              </a:tr>
              <a:tr h="668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transference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Shifts the impact of a risk event and ownership of the risk response to a third party.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65952"/>
                  </a:ext>
                </a:extLst>
              </a:tr>
              <a:tr h="668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mitigation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Attempts to reduce the probability or impact of a potential risk event to an acceptable level.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21400"/>
                  </a:ext>
                </a:extLst>
              </a:tr>
              <a:tr h="668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acceptance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Involves accepting that a risk exists. The acceptance may be passive or active.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42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Risk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49407"/>
              </p:ext>
            </p:extLst>
          </p:nvPr>
        </p:nvGraphicFramePr>
        <p:xfrm>
          <a:off x="838200" y="1904998"/>
          <a:ext cx="7387493" cy="3657602"/>
        </p:xfrm>
        <a:graphic>
          <a:graphicData uri="http://schemas.openxmlformats.org/drawingml/2006/table">
            <a:tbl>
              <a:tblPr/>
              <a:tblGrid>
                <a:gridCol w="1866314">
                  <a:extLst>
                    <a:ext uri="{9D8B030D-6E8A-4147-A177-3AD203B41FA5}">
                      <a16:colId xmlns:a16="http://schemas.microsoft.com/office/drawing/2014/main" val="2892776135"/>
                    </a:ext>
                  </a:extLst>
                </a:gridCol>
                <a:gridCol w="5521179">
                  <a:extLst>
                    <a:ext uri="{9D8B030D-6E8A-4147-A177-3AD203B41FA5}">
                      <a16:colId xmlns:a16="http://schemas.microsoft.com/office/drawing/2014/main" val="1677190573"/>
                    </a:ext>
                  </a:extLst>
                </a:gridCol>
              </a:tblGrid>
              <a:tr h="63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Strategy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03967"/>
                  </a:ext>
                </a:extLst>
              </a:tr>
              <a:tr h="791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exploitation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Often used when a project team wants to make sure that a positive risk is fully realized.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40430"/>
                  </a:ext>
                </a:extLst>
              </a:tr>
              <a:tr h="8568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sharing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Entails partnering up with another party in an effort to give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your team the best chance of seizing the opportunity.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02789"/>
                  </a:ext>
                </a:extLst>
              </a:tr>
              <a:tr h="582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enhancement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Attempts to increase the probability that an opportunity will occur.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13642"/>
                  </a:ext>
                </a:extLst>
              </a:tr>
              <a:tr h="791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acceptance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Involves accepting the risk and actively responding to it as it comes, but not through pursuit.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5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1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Contingent Response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risk response strategy developed in advance, before things go wrong.</a:t>
            </a:r>
          </a:p>
          <a:p>
            <a:r>
              <a:rPr lang="en-US" dirty="0"/>
              <a:t>Used if and when identified risks become reality.</a:t>
            </a:r>
          </a:p>
          <a:p>
            <a:r>
              <a:rPr lang="en-US" dirty="0"/>
              <a:t>Might include a </a:t>
            </a:r>
            <a:r>
              <a:rPr lang="en-US" i="1" dirty="0"/>
              <a:t>fallback plan</a:t>
            </a:r>
            <a:r>
              <a:rPr lang="en-US" dirty="0"/>
              <a:t>.</a:t>
            </a:r>
          </a:p>
          <a:p>
            <a:r>
              <a:rPr lang="en-US" dirty="0"/>
              <a:t>Also called a </a:t>
            </a:r>
            <a:r>
              <a:rPr lang="en-US" i="1" dirty="0"/>
              <a:t>contingency plan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 rain date for an outdoor event.</a:t>
            </a:r>
          </a:p>
          <a:p>
            <a:endParaRPr lang="en-US" dirty="0"/>
          </a:p>
        </p:txBody>
      </p:sp>
      <p:pic>
        <p:nvPicPr>
          <p:cNvPr id="5" name="Picture 4" descr="Green Umbrella by jgm104 - A simple slightly gradiated illustration of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50472">
            <a:off x="4924258" y="2321115"/>
            <a:ext cx="3183125" cy="3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567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Reserves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predetermined amount set aside.</a:t>
            </a:r>
          </a:p>
          <a:p>
            <a:pPr lvl="1"/>
            <a:r>
              <a:rPr lang="en-US" dirty="0"/>
              <a:t>  Additional time</a:t>
            </a:r>
          </a:p>
          <a:p>
            <a:pPr lvl="1"/>
            <a:r>
              <a:rPr lang="en-US" dirty="0"/>
              <a:t>  Money</a:t>
            </a:r>
          </a:p>
          <a:p>
            <a:pPr lvl="1"/>
            <a:r>
              <a:rPr lang="en-US" dirty="0"/>
              <a:t>  Resources</a:t>
            </a:r>
          </a:p>
          <a:p>
            <a:r>
              <a:rPr lang="en-US" dirty="0"/>
              <a:t>Used in case known risks become reality.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Soliciting more volunteers than required as a contingency reserve for a trade show.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3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Risk-Related Contract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response approaches agreed upon by both parties when procuring materials from a third party.</a:t>
            </a:r>
          </a:p>
          <a:p>
            <a:r>
              <a:rPr lang="en-US" dirty="0"/>
              <a:t>Made when:</a:t>
            </a:r>
          </a:p>
          <a:p>
            <a:pPr lvl="1"/>
            <a:r>
              <a:rPr lang="en-US" dirty="0"/>
              <a:t>Planning risk responses for the project.</a:t>
            </a:r>
          </a:p>
          <a:p>
            <a:pPr lvl="1"/>
            <a:r>
              <a:rPr lang="en-US" dirty="0"/>
              <a:t>Sharing or transferring part or all of the risk (opportunity or threat, respectively).</a:t>
            </a:r>
          </a:p>
          <a:p>
            <a:pPr lvl="1"/>
            <a:r>
              <a:rPr lang="en-US" dirty="0"/>
              <a:t>Enhancing or mitigating part or all of the opportunity or threat, respectively, faced by an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20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Developing a Risk Response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each identified risk to determine its causes.</a:t>
            </a:r>
          </a:p>
          <a:p>
            <a:r>
              <a:rPr lang="en-US" dirty="0"/>
              <a:t>Brainstorm possible response strategies for each risk.</a:t>
            </a:r>
          </a:p>
          <a:p>
            <a:r>
              <a:rPr lang="en-US" dirty="0"/>
              <a:t>Choose the response strategy that is most likely to be effective.</a:t>
            </a:r>
          </a:p>
          <a:p>
            <a:r>
              <a:rPr lang="en-US" dirty="0"/>
              <a:t>Develop specific actions for implementing the chosen strategy.</a:t>
            </a:r>
          </a:p>
          <a:p>
            <a:r>
              <a:rPr lang="en-US" dirty="0"/>
              <a:t>Identify backup strategies for risks with high risk factor scores.</a:t>
            </a:r>
          </a:p>
          <a:p>
            <a:r>
              <a:rPr lang="en-US" dirty="0"/>
              <a:t>Determine the amount of contingency reserves necessary.</a:t>
            </a:r>
          </a:p>
          <a:p>
            <a:r>
              <a:rPr lang="en-US" dirty="0"/>
              <a:t>Consult the risk management plan for the description of the content and format of the risk response plan.</a:t>
            </a:r>
          </a:p>
          <a:p>
            <a:r>
              <a:rPr lang="en-US" dirty="0"/>
              <a:t>Incorporate the risk response plan into the overall project plan.</a:t>
            </a:r>
          </a:p>
          <a:p>
            <a:r>
              <a:rPr lang="en-US" dirty="0"/>
              <a:t>Examine trends in analysis results.</a:t>
            </a:r>
          </a:p>
        </p:txBody>
      </p:sp>
    </p:spTree>
    <p:extLst>
      <p:ext uri="{BB962C8B-B14F-4D97-AF65-F5344CB8AC3E}">
        <p14:creationId xmlns:p14="http://schemas.microsoft.com/office/powerpoint/2010/main" val="2804166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AE165-D09A-4376-837F-203B61187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Developing a Risk Response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F001A-F46A-4A3E-92D5-455C18FFD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8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could your organization benefit from comprehensive risk planning?</a:t>
            </a:r>
          </a:p>
          <a:p>
            <a:r>
              <a:rPr lang="en-US" dirty="0"/>
              <a:t>Which tools and techniques will you use to effectively perform qualitative risk analysis for future projects you manage?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Risk vs. Insurable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Business risk</a:t>
            </a:r>
          </a:p>
          <a:p>
            <a:r>
              <a:rPr lang="en-US" dirty="0"/>
              <a:t>Inherent in business.</a:t>
            </a:r>
          </a:p>
          <a:p>
            <a:r>
              <a:rPr lang="en-US" dirty="0"/>
              <a:t>All projects have potential for loss or profit.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Purchasing inventory without guaranteed sales.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Insurable risk</a:t>
            </a:r>
          </a:p>
          <a:p>
            <a:r>
              <a:rPr lang="en-US" dirty="0"/>
              <a:t>Only the potential for loss.</a:t>
            </a:r>
          </a:p>
          <a:p>
            <a:r>
              <a:rPr lang="en-US" dirty="0"/>
              <a:t>No potential for profit.</a:t>
            </a:r>
          </a:p>
          <a:p>
            <a:r>
              <a:rPr lang="en-US" dirty="0"/>
              <a:t>Insurance may be purchased to offset losses.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Loss of inventory due to fire.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Risk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36820"/>
              </p:ext>
            </p:extLst>
          </p:nvPr>
        </p:nvGraphicFramePr>
        <p:xfrm>
          <a:off x="341313" y="1306513"/>
          <a:ext cx="8461375" cy="2881949"/>
        </p:xfrm>
        <a:graphic>
          <a:graphicData uri="http://schemas.openxmlformats.org/drawingml/2006/table">
            <a:tbl>
              <a:tblPr/>
              <a:tblGrid>
                <a:gridCol w="1553779">
                  <a:extLst>
                    <a:ext uri="{9D8B030D-6E8A-4147-A177-3AD203B41FA5}">
                      <a16:colId xmlns:a16="http://schemas.microsoft.com/office/drawing/2014/main" val="2343761133"/>
                    </a:ext>
                  </a:extLst>
                </a:gridCol>
                <a:gridCol w="6907596">
                  <a:extLst>
                    <a:ext uri="{9D8B030D-6E8A-4147-A177-3AD203B41FA5}">
                      <a16:colId xmlns:a16="http://schemas.microsoft.com/office/drawing/2014/main" val="1317415579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Business Risk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57642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Competitive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Increased competition in the marketplace and a rival company developing a superior product.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10988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Legislative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New laws or changes in regulations governing your products, goods, or services, requiring your company to spend more to maintain compliance.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28694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Monetary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Increased prices for raw materials, increased taxes, increased operating costs, and losses due to nonpayment by customers.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0223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Operational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Fraud, theft, employee injury, workplace accidents, and damage to equipment.</a:t>
                      </a:r>
                    </a:p>
                  </a:txBody>
                  <a:tcPr marL="99221" marR="9922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05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Insurable Risk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808061"/>
              </p:ext>
            </p:extLst>
          </p:nvPr>
        </p:nvGraphicFramePr>
        <p:xfrm>
          <a:off x="341313" y="1306513"/>
          <a:ext cx="8461375" cy="2081214"/>
        </p:xfrm>
        <a:graphic>
          <a:graphicData uri="http://schemas.openxmlformats.org/drawingml/2006/table">
            <a:tbl>
              <a:tblPr/>
              <a:tblGrid>
                <a:gridCol w="2239676">
                  <a:extLst>
                    <a:ext uri="{9D8B030D-6E8A-4147-A177-3AD203B41FA5}">
                      <a16:colId xmlns:a16="http://schemas.microsoft.com/office/drawing/2014/main" val="3660767919"/>
                    </a:ext>
                  </a:extLst>
                </a:gridCol>
                <a:gridCol w="6221699">
                  <a:extLst>
                    <a:ext uri="{9D8B030D-6E8A-4147-A177-3AD203B41FA5}">
                      <a16:colId xmlns:a16="http://schemas.microsoft.com/office/drawing/2014/main" val="21292818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Insurable Risk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81767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Direct property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Property damage due to weather, fire, and so on.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21550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Indirect property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Additional expenditures needed to recover from property loss.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61221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Liability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Needing to make good after causing damage to another.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526119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Personnel-related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Liability for damage to employees.</a:t>
                      </a:r>
                    </a:p>
                  </a:txBody>
                  <a:tcPr marL="98103" marR="9810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8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08504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3797</Words>
  <Application>Microsoft Office PowerPoint</Application>
  <PresentationFormat>On-screen Show (4:3)</PresentationFormat>
  <Paragraphs>551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Myriad Pro</vt:lpstr>
      <vt:lpstr>Wingdings</vt:lpstr>
      <vt:lpstr>LO-CompTIA</vt:lpstr>
      <vt:lpstr>Planning for Risk</vt:lpstr>
      <vt:lpstr>Risk</vt:lpstr>
      <vt:lpstr>Negative Risks</vt:lpstr>
      <vt:lpstr>Positive Risks</vt:lpstr>
      <vt:lpstr>Effect-Based Risk Classification</vt:lpstr>
      <vt:lpstr>Source-Based Risk Classification</vt:lpstr>
      <vt:lpstr>Business Risk vs. Insurable Risk</vt:lpstr>
      <vt:lpstr>Business Risk Types</vt:lpstr>
      <vt:lpstr>Insurable Risk Types</vt:lpstr>
      <vt:lpstr>Probability Scales</vt:lpstr>
      <vt:lpstr>Basics of Probability</vt:lpstr>
      <vt:lpstr>Probability Distribution</vt:lpstr>
      <vt:lpstr>The Normal Distribution PDF</vt:lpstr>
      <vt:lpstr>The Triangular Distribution PDF</vt:lpstr>
      <vt:lpstr>Impact Scale</vt:lpstr>
      <vt:lpstr>Levels of Uncertainty</vt:lpstr>
      <vt:lpstr>The Project Risk Management Process</vt:lpstr>
      <vt:lpstr>Risk Management Plan</vt:lpstr>
      <vt:lpstr>Risk Management Plan Components</vt:lpstr>
      <vt:lpstr>RBS</vt:lpstr>
      <vt:lpstr>Risk Analysis</vt:lpstr>
      <vt:lpstr>Risk Tolerance</vt:lpstr>
      <vt:lpstr>Risk Tolerance Levels</vt:lpstr>
      <vt:lpstr>Guidelines for Creating a Risk Management Plan</vt:lpstr>
      <vt:lpstr>PowerPoint Presentation</vt:lpstr>
      <vt:lpstr>Triggers</vt:lpstr>
      <vt:lpstr>Information-Gathering Techniques</vt:lpstr>
      <vt:lpstr>Documentation Reviews</vt:lpstr>
      <vt:lpstr>Checklist Analysis</vt:lpstr>
      <vt:lpstr>Assumptions Analysis</vt:lpstr>
      <vt:lpstr>Diagramming Techniques</vt:lpstr>
      <vt:lpstr>SWOT Analysis</vt:lpstr>
      <vt:lpstr>Risk Registers</vt:lpstr>
      <vt:lpstr>Risk Categories</vt:lpstr>
      <vt:lpstr>Guidelines for Identifying Project Risks and Triggers</vt:lpstr>
      <vt:lpstr>PowerPoint Presentation</vt:lpstr>
      <vt:lpstr>Qualitative Risk Analysis</vt:lpstr>
      <vt:lpstr>Risk Matrix Criteria</vt:lpstr>
      <vt:lpstr>Risk Data Quality Assessment</vt:lpstr>
      <vt:lpstr>Risk Probability and Impact Assessment</vt:lpstr>
      <vt:lpstr>Probability and Impact Risk Rating Matrix</vt:lpstr>
      <vt:lpstr>Risk Urgency Assessment</vt:lpstr>
      <vt:lpstr>Risk Register Analysis</vt:lpstr>
      <vt:lpstr>The Ongoing Risk Assessment Process</vt:lpstr>
      <vt:lpstr>Guidelines for Performing Qualitative Risk Analysis</vt:lpstr>
      <vt:lpstr>PowerPoint Presentation</vt:lpstr>
      <vt:lpstr>Activity Scenario</vt:lpstr>
      <vt:lpstr>Quantitative Risk Analysis</vt:lpstr>
      <vt:lpstr>Quantitative Risk Analysis Update Components</vt:lpstr>
      <vt:lpstr>Project Risk Ranking</vt:lpstr>
      <vt:lpstr>Quantitative Analysis Methods</vt:lpstr>
      <vt:lpstr>Sensitivity Analysis</vt:lpstr>
      <vt:lpstr>Decision Tree Analysis</vt:lpstr>
      <vt:lpstr>Simulation</vt:lpstr>
      <vt:lpstr>Monte Carlo Analysis</vt:lpstr>
      <vt:lpstr>EMV Analysis</vt:lpstr>
      <vt:lpstr>Guidelines for Performing Quantitative Risk Analysis</vt:lpstr>
      <vt:lpstr>PowerPoint Presentation</vt:lpstr>
      <vt:lpstr>Activity Scenario</vt:lpstr>
      <vt:lpstr>Negative Risk Strategies</vt:lpstr>
      <vt:lpstr>Positive Risk Strategies</vt:lpstr>
      <vt:lpstr>Contingent Response Strategies</vt:lpstr>
      <vt:lpstr>Contingency Reserves</vt:lpstr>
      <vt:lpstr>Risk-Related Contract Decisions</vt:lpstr>
      <vt:lpstr>Guidelines for Developing a Risk Response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161</cp:revision>
  <dcterms:created xsi:type="dcterms:W3CDTF">2016-08-01T18:03:00Z</dcterms:created>
  <dcterms:modified xsi:type="dcterms:W3CDTF">2018-06-15T20:40:47Z</dcterms:modified>
</cp:coreProperties>
</file>