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712" r:id="rId4"/>
  </p:sldMasterIdLst>
  <p:notesMasterIdLst>
    <p:notesMasterId r:id="rId15"/>
  </p:notesMasterIdLst>
  <p:sldIdLst>
    <p:sldId id="257" r:id="rId5"/>
    <p:sldId id="258" r:id="rId6"/>
    <p:sldId id="263" r:id="rId7"/>
    <p:sldId id="265" r:id="rId8"/>
    <p:sldId id="261" r:id="rId9"/>
    <p:sldId id="260" r:id="rId10"/>
    <p:sldId id="262" r:id="rId11"/>
    <p:sldId id="264" r:id="rId12"/>
    <p:sldId id="266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37E8F-F871-4A08-836F-14C59715171E}" type="datetimeFigureOut">
              <a:rPr lang="sr-Latn-RS" smtClean="0"/>
              <a:t>19.8.2021.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900A7-1668-417B-BE72-D6593523C8A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7303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14A7-E6C0-418C-9746-924384952FFA}" type="datetime1">
              <a:rPr lang="en-US" smtClean="0"/>
              <a:t>19-Aug-21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DCC3-ED7E-4357-AB17-C456B0C26267}" type="datetime1">
              <a:rPr lang="en-US" smtClean="0"/>
              <a:t>19-Aug-21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66DC-2DD3-4684-9286-BA8D11B99F65}" type="datetime1">
              <a:rPr lang="en-US" smtClean="0"/>
              <a:t>19-Aug-21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FA3-D189-4C98-AA3D-5C5210A24D66}" type="datetime1">
              <a:rPr lang="en-US" smtClean="0"/>
              <a:t>19-Aug-21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8C0-6A43-4935-84C5-FCF4DAAF0DBF}" type="datetime1">
              <a:rPr lang="en-US" smtClean="0"/>
              <a:t>19-Aug-21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9D40-57F7-42B4-A6EB-5519178EA39D}" type="datetime1">
              <a:rPr lang="en-US" smtClean="0"/>
              <a:t>19-Aug-21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BF51-A0EA-4176-822C-C2F4E1C48E00}" type="datetime1">
              <a:rPr lang="en-US" smtClean="0"/>
              <a:t>19-Aug-21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B23-EAF6-43CE-9C5F-C1AC6F75B3FE}" type="datetime1">
              <a:rPr lang="en-US" smtClean="0"/>
              <a:t>19-Aug-21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856-8832-45FD-BDF7-49D388E23701}" type="datetime1">
              <a:rPr lang="en-US" smtClean="0"/>
              <a:t>19-Aug-21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0353F64-6950-4819-AEAC-6A0A49540B45}" type="datetime1">
              <a:rPr lang="en-US" smtClean="0"/>
              <a:t>19-Aug-21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85CB-6479-43E7-8A1D-2D9096958F51}" type="datetime1">
              <a:rPr lang="en-US" smtClean="0"/>
              <a:t>19-Aug-21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* nije testirano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A1DEE35-3117-409A-BC8A-67B6E44B5615}" type="datetime1">
              <a:rPr lang="en-US" smtClean="0"/>
              <a:t>19-Aug-21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etworkx.org/documentation/stable/index.html" TargetMode="External"/><Relationship Id="rId2" Type="http://schemas.openxmlformats.org/officeDocument/2006/relationships/hyperlink" Target="http://iridia.ulb.ac.be/~fmascia/maximum_cliq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ridia.ulb.ac.be/~fmascia/maximum_clique#detbrock200_4" TargetMode="External"/><Relationship Id="rId2" Type="http://schemas.openxmlformats.org/officeDocument/2006/relationships/hyperlink" Target="http://iridia.ulb.ac.be/~fmascia/maximum_clique#detC125.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ridia.ulb.ac.be/~fmascia/maximum_clique#detDSJC1000_5" TargetMode="External"/><Relationship Id="rId5" Type="http://schemas.openxmlformats.org/officeDocument/2006/relationships/hyperlink" Target="http://iridia.ulb.ac.be/~fmascia/maximum_clique#detgen400_p0.9_55" TargetMode="External"/><Relationship Id="rId4" Type="http://schemas.openxmlformats.org/officeDocument/2006/relationships/hyperlink" Target="http://iridia.ulb.ac.be/~fmascia/maximum_clique#detp_hat300-3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4" descr="Clique (graph theory) - Wikipedia">
            <a:extLst>
              <a:ext uri="{FF2B5EF4-FFF2-40B4-BE49-F238E27FC236}">
                <a16:creationId xmlns:a16="http://schemas.microsoft.com/office/drawing/2014/main" id="{0D737424-94DC-4393-80B8-D907D43BE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1147" y="1208531"/>
            <a:ext cx="5918837" cy="47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</a:rPr>
              <a:t>Problem </a:t>
            </a:r>
            <a:r>
              <a:rPr lang="en-US" sz="2800" dirty="0" err="1">
                <a:solidFill>
                  <a:srgbClr val="FFFFFF"/>
                </a:solidFill>
              </a:rPr>
              <a:t>Maksimalne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klike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maximum clique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>
                    <a:alpha val="75000"/>
                  </a:srgbClr>
                </a:solidFill>
              </a:rPr>
              <a:t>kurs: Računarska inteligencija</a:t>
            </a:r>
          </a:p>
          <a:p>
            <a:r>
              <a:rPr lang="sr-Latn-RS" dirty="0">
                <a:solidFill>
                  <a:srgbClr val="FFFFFF">
                    <a:alpha val="75000"/>
                  </a:srgbClr>
                </a:solidFill>
              </a:rPr>
              <a:t>Matematički fakultet, beograd 2021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EC4F128-DA95-4F03-9F3A-90BDB64031CF}"/>
              </a:ext>
            </a:extLst>
          </p:cNvPr>
          <p:cNvSpPr txBox="1">
            <a:spLocks/>
          </p:cNvSpPr>
          <p:nvPr/>
        </p:nvSpPr>
        <p:spPr>
          <a:xfrm>
            <a:off x="596715" y="5212003"/>
            <a:ext cx="5037111" cy="7298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sr-Latn-RS"/>
              <a:t>Luka jovanović, 197/2016 </a:t>
            </a:r>
          </a:p>
          <a:p>
            <a:pPr>
              <a:lnSpc>
                <a:spcPct val="100000"/>
              </a:lnSpc>
            </a:pPr>
            <a:r>
              <a:rPr lang="sr-Latn-RS"/>
              <a:t>Nevena mesar, 107/2015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351-E477-4A1D-A7B0-8C91D397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3189"/>
          </a:xfrm>
        </p:spPr>
        <p:txBody>
          <a:bodyPr>
            <a:normAutofit fontScale="90000"/>
          </a:bodyPr>
          <a:lstStyle/>
          <a:p>
            <a:r>
              <a:rPr lang="sr-Latn-RS" dirty="0"/>
              <a:t>Linkovi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C9682-ABA3-401A-98ED-8EAAA33FFCF1}"/>
              </a:ext>
            </a:extLst>
          </p:cNvPr>
          <p:cNvSpPr txBox="1"/>
          <p:nvPr/>
        </p:nvSpPr>
        <p:spPr>
          <a:xfrm>
            <a:off x="581192" y="1463040"/>
            <a:ext cx="11029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hlinkClick r:id="rId2"/>
              </a:rPr>
              <a:t>DIMACS benschmark set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Vizualizacija</a:t>
            </a:r>
            <a:r>
              <a:rPr lang="en-US" dirty="0"/>
              <a:t> </a:t>
            </a:r>
            <a:r>
              <a:rPr lang="en-US" dirty="0" err="1"/>
              <a:t>grafova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NetworkX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8840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9815"/>
          </a:xfrm>
        </p:spPr>
        <p:txBody>
          <a:bodyPr/>
          <a:lstStyle/>
          <a:p>
            <a:r>
              <a:rPr lang="sr-Latn-RS"/>
              <a:t>Pojmovi, problem, predloženo rešenje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9BA27D-D50E-4EB3-B0F2-2DE619963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15616"/>
            <a:ext cx="8096276" cy="501053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Klika </a:t>
            </a:r>
            <a:br>
              <a:rPr lang="sr-Latn-RS" dirty="0"/>
            </a:br>
            <a:r>
              <a:rPr lang="sr-Latn-RS" dirty="0"/>
              <a:t>skup čvorova u grafu takav da su svi čvorovi iz skupa uzajamno susedni, kompletan podgraf/graf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Stepen čvora grafa</a:t>
            </a:r>
            <a:br>
              <a:rPr lang="sr-Latn-RS" dirty="0"/>
            </a:br>
            <a:r>
              <a:rPr lang="sr-Latn-RS" dirty="0"/>
              <a:t>broj grana koje su mu susedne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Problem klike</a:t>
            </a:r>
            <a:br>
              <a:rPr lang="sr-Latn-RS" dirty="0"/>
            </a:br>
            <a:r>
              <a:rPr lang="sr-Latn-RS" dirty="0"/>
              <a:t>određivanje da li graf sadrži kliku ne manju od date veličine </a:t>
            </a:r>
            <a:r>
              <a:rPr lang="sr-Latn-RS" i="1" dirty="0"/>
              <a:t>k</a:t>
            </a:r>
            <a:r>
              <a:rPr lang="sr-Latn-R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Problem maksimalne klike</a:t>
            </a:r>
            <a:br>
              <a:rPr lang="sr-Latn-RS" dirty="0"/>
            </a:br>
            <a:r>
              <a:rPr lang="sr-Latn-RS" dirty="0"/>
              <a:t>optimizacioni problem, pronalaženje najveće klike u grafu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NP-težak problem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Isti problem </a:t>
            </a:r>
            <a:br>
              <a:rPr lang="sr-Latn-RS" dirty="0"/>
            </a:br>
            <a:r>
              <a:rPr lang="sr-Latn-RS" dirty="0"/>
              <a:t>Maksimalni nezavisni skup na komplementarnom grafu</a:t>
            </a:r>
            <a:endParaRPr lang="en-U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4CF3-8A96-4143-A88F-806EFAD2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9106"/>
          </a:xfrm>
        </p:spPr>
        <p:txBody>
          <a:bodyPr/>
          <a:lstStyle/>
          <a:p>
            <a:r>
              <a:rPr lang="sr-Latn-RS" dirty="0"/>
              <a:t>Brute force algoritam sa odsecanjem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1F959-DF0C-4F41-BF42-6BBAB0DDBE58}"/>
              </a:ext>
            </a:extLst>
          </p:cNvPr>
          <p:cNvSpPr txBox="1"/>
          <p:nvPr/>
        </p:nvSpPr>
        <p:spPr>
          <a:xfrm>
            <a:off x="703385" y="1301261"/>
            <a:ext cx="92495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brute_force_clique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_(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G:dict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, U:list, size,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nodes:list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max,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clique_nodes</a:t>
            </a:r>
            <a:endParaRPr lang="en-GB" b="0" dirty="0">
              <a:solidFill>
                <a:srgbClr val="656565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(U) == 0:</a:t>
            </a:r>
          </a:p>
          <a:p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       max = size</a:t>
            </a:r>
          </a:p>
          <a:p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clique_nodes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= nodes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(U) != 0: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size +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(U) &lt;= max: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= U[0]</a:t>
            </a:r>
          </a:p>
          <a:p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nodes.append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U.remove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brute_force_clique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_(G, intersection(U,G[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]), size+1,nodes[:]) 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brute_force_clique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G:dict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brute_force_clique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_(G, list(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G.keys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()), 0, [])</a:t>
            </a:r>
          </a:p>
          <a:p>
            <a:pPr marL="0" indent="0">
              <a:buNone/>
            </a:pPr>
            <a:endParaRPr lang="sr-Latn-RS" dirty="0">
              <a:latin typeface="Rod" panose="020B0604020202020204" pitchFamily="49" charset="-79"/>
              <a:cs typeface="Rod" panose="020B0604020202020204" pitchFamily="49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9EAB1-3D4E-41D5-92ED-5F69DF178FDC}"/>
              </a:ext>
            </a:extLst>
          </p:cNvPr>
          <p:cNvSpPr txBox="1"/>
          <p:nvPr/>
        </p:nvSpPr>
        <p:spPr>
          <a:xfrm>
            <a:off x="5587512" y="2077312"/>
            <a:ext cx="629089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intersection(a: list, b: list):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[value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value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b]</a:t>
            </a:r>
            <a:endParaRPr lang="sr-Latn-RS" b="0" dirty="0">
              <a:solidFill>
                <a:srgbClr val="656565"/>
              </a:solidFill>
              <a:effectLst/>
              <a:latin typeface="Consolas" panose="020B0609020204030204" pitchFamily="49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1754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8AFC-579A-478B-AACC-E4B13820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54082"/>
          </a:xfrm>
        </p:spPr>
        <p:txBody>
          <a:bodyPr/>
          <a:lstStyle/>
          <a:p>
            <a:r>
              <a:rPr lang="sr-Latn-RS" dirty="0"/>
              <a:t>Rezultati dobijeni brute force algoritmom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681F-8625-424B-AF0B-CA5BC457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Dodati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4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3AC2-55F7-4A39-83E4-045E60E6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1379"/>
          </a:xfrm>
        </p:spPr>
        <p:txBody>
          <a:bodyPr>
            <a:normAutofit/>
          </a:bodyPr>
          <a:lstStyle/>
          <a:p>
            <a:r>
              <a:rPr lang="sr-Latn-RS"/>
              <a:t>Optimizacija genetskim algoritmom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0C78-5550-42A7-9465-EAECB049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3534"/>
            <a:ext cx="11029615" cy="48923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/>
              <a:t>Genetski algoritam kao optimizacija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 dirty="0"/>
              <a:t>Ukrštanje, mutacija, random inicijalna populacija rešenja</a:t>
            </a:r>
            <a:br>
              <a:rPr lang="en-US" sz="2000" dirty="0"/>
            </a:br>
            <a:endParaRPr lang="sr-Latn-R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 dirty="0"/>
              <a:t>Nakon svakih 10 uzastopnih generacija ponovno generisanje populacije</a:t>
            </a:r>
            <a:br>
              <a:rPr lang="en-US" sz="2000" dirty="0"/>
            </a:br>
            <a:endParaRPr lang="sr-Latn-R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 dirty="0"/>
              <a:t>Propagacija globalnog najboljeg resenja na narednu generaciju</a:t>
            </a:r>
            <a:br>
              <a:rPr lang="en-US" sz="2000" dirty="0"/>
            </a:br>
            <a:endParaRPr lang="sr-Latn-R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 dirty="0"/>
              <a:t>Lokalno poboljšavanje</a:t>
            </a:r>
            <a:br>
              <a:rPr lang="en-US" sz="2000" dirty="0"/>
            </a:br>
            <a:endParaRPr lang="sr-Latn-R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 dirty="0"/>
              <a:t>Mutacija samo ako dete nije nadmašilo makar jednog roditelja</a:t>
            </a:r>
            <a:br>
              <a:rPr lang="en-US" sz="2000" dirty="0"/>
            </a:br>
            <a:endParaRPr lang="sr-Latn-R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000" dirty="0"/>
              <a:t>Skup podataka su DIMACS problemske instance 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3024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496F-0BF1-49E8-BE8A-52959825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602942"/>
          </a:xfrm>
        </p:spPr>
        <p:txBody>
          <a:bodyPr/>
          <a:lstStyle/>
          <a:p>
            <a:r>
              <a:rPr lang="en-US" dirty="0" err="1"/>
              <a:t>Primeri</a:t>
            </a:r>
            <a:r>
              <a:rPr lang="en-US" dirty="0"/>
              <a:t> </a:t>
            </a:r>
            <a:r>
              <a:rPr lang="en-US" dirty="0" err="1"/>
              <a:t>rezultata</a:t>
            </a:r>
            <a:endParaRPr lang="sr-Latn-R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D6F730-ED56-4099-B712-A016E3CDA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3534"/>
            <a:ext cx="11029615" cy="4892309"/>
          </a:xfrm>
        </p:spPr>
        <p:txBody>
          <a:bodyPr>
            <a:normAutofit/>
          </a:bodyPr>
          <a:lstStyle/>
          <a:p>
            <a:pPr marL="133200" indent="0">
              <a:buNone/>
            </a:pPr>
            <a:r>
              <a:rPr lang="en-US" sz="2000"/>
              <a:t>U nastavku </a:t>
            </a:r>
            <a:r>
              <a:rPr lang="sr-Latn-RS" sz="2000"/>
              <a:t>će biti izloženi</a:t>
            </a:r>
            <a:r>
              <a:rPr lang="en-US" sz="2000"/>
              <a:t> rezultati dobijeni za razli</a:t>
            </a:r>
            <a:r>
              <a:rPr lang="sr-Latn-RS" sz="2000"/>
              <a:t>čite familije instanci i generatore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/>
              <a:t>C familija – random grafovi generisani pomoću programa</a:t>
            </a:r>
            <a:r>
              <a:rPr lang="sr-Latn-RS" sz="2000" b="0" i="0" u="none" strike="noStrike">
                <a:effectLst/>
              </a:rPr>
              <a:t> ggen, generisao Michael Trick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/>
              <a:t>DSJC familija – random grafovi, generisao David Johnson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/>
              <a:t>GEN familija – veštački generisani grafovi sa velikom poznatom klikom, generisala Laura Sanchis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/>
              <a:t>BROCK familija – random grafovi sa klikama među čvorovima sa relativno malim stepenom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/>
              <a:t>P</a:t>
            </a:r>
            <a:r>
              <a:rPr lang="en-US" sz="2000"/>
              <a:t>_HAT</a:t>
            </a:r>
            <a:r>
              <a:rPr lang="sr-Latn-RS" sz="2000"/>
              <a:t> familija – random grafovi generisani sa p-hat generatorom koji je generalizacija klasičnog uniformnog radnom graf generatora, grafovi imaju širi raspon stepena čvora i veće klike od uniformnih grafova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373617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0935-C36D-4290-B26C-97771161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842833"/>
            <a:ext cx="11029616" cy="586317"/>
          </a:xfrm>
        </p:spPr>
        <p:txBody>
          <a:bodyPr>
            <a:normAutofit fontScale="90000"/>
          </a:bodyPr>
          <a:lstStyle/>
          <a:p>
            <a:r>
              <a:rPr lang="en-US" dirty="0"/>
              <a:t>Pore</a:t>
            </a:r>
            <a:r>
              <a:rPr lang="sr-Latn-RS" dirty="0"/>
              <a:t>đenje rezultata dobijenih genetskim algoritmom </a:t>
            </a:r>
            <a:br>
              <a:rPr lang="sr-Latn-RS" dirty="0"/>
            </a:br>
            <a:r>
              <a:rPr lang="sr-Latn-RS" dirty="0"/>
              <a:t>sa poznatim informacijama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7E1EBF-F0F9-4FCC-A155-82A5BA2B6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97507"/>
              </p:ext>
            </p:extLst>
          </p:nvPr>
        </p:nvGraphicFramePr>
        <p:xfrm>
          <a:off x="1094840" y="1659188"/>
          <a:ext cx="10001986" cy="4287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426">
                  <a:extLst>
                    <a:ext uri="{9D8B030D-6E8A-4147-A177-3AD203B41FA5}">
                      <a16:colId xmlns:a16="http://schemas.microsoft.com/office/drawing/2014/main" val="1103098868"/>
                    </a:ext>
                  </a:extLst>
                </a:gridCol>
                <a:gridCol w="1160081">
                  <a:extLst>
                    <a:ext uri="{9D8B030D-6E8A-4147-A177-3AD203B41FA5}">
                      <a16:colId xmlns:a16="http://schemas.microsoft.com/office/drawing/2014/main" val="2274748186"/>
                    </a:ext>
                  </a:extLst>
                </a:gridCol>
                <a:gridCol w="1054619">
                  <a:extLst>
                    <a:ext uri="{9D8B030D-6E8A-4147-A177-3AD203B41FA5}">
                      <a16:colId xmlns:a16="http://schemas.microsoft.com/office/drawing/2014/main" val="3564559143"/>
                    </a:ext>
                  </a:extLst>
                </a:gridCol>
                <a:gridCol w="1192532">
                  <a:extLst>
                    <a:ext uri="{9D8B030D-6E8A-4147-A177-3AD203B41FA5}">
                      <a16:colId xmlns:a16="http://schemas.microsoft.com/office/drawing/2014/main" val="3653694080"/>
                    </a:ext>
                  </a:extLst>
                </a:gridCol>
                <a:gridCol w="773388">
                  <a:extLst>
                    <a:ext uri="{9D8B030D-6E8A-4147-A177-3AD203B41FA5}">
                      <a16:colId xmlns:a16="http://schemas.microsoft.com/office/drawing/2014/main" val="3276962968"/>
                    </a:ext>
                  </a:extLst>
                </a:gridCol>
                <a:gridCol w="773388">
                  <a:extLst>
                    <a:ext uri="{9D8B030D-6E8A-4147-A177-3AD203B41FA5}">
                      <a16:colId xmlns:a16="http://schemas.microsoft.com/office/drawing/2014/main" val="3511980048"/>
                    </a:ext>
                  </a:extLst>
                </a:gridCol>
                <a:gridCol w="773388">
                  <a:extLst>
                    <a:ext uri="{9D8B030D-6E8A-4147-A177-3AD203B41FA5}">
                      <a16:colId xmlns:a16="http://schemas.microsoft.com/office/drawing/2014/main" val="272198918"/>
                    </a:ext>
                  </a:extLst>
                </a:gridCol>
                <a:gridCol w="773388">
                  <a:extLst>
                    <a:ext uri="{9D8B030D-6E8A-4147-A177-3AD203B41FA5}">
                      <a16:colId xmlns:a16="http://schemas.microsoft.com/office/drawing/2014/main" val="1663337357"/>
                    </a:ext>
                  </a:extLst>
                </a:gridCol>
                <a:gridCol w="773388">
                  <a:extLst>
                    <a:ext uri="{9D8B030D-6E8A-4147-A177-3AD203B41FA5}">
                      <a16:colId xmlns:a16="http://schemas.microsoft.com/office/drawing/2014/main" val="1370916162"/>
                    </a:ext>
                  </a:extLst>
                </a:gridCol>
                <a:gridCol w="773388">
                  <a:extLst>
                    <a:ext uri="{9D8B030D-6E8A-4147-A177-3AD203B41FA5}">
                      <a16:colId xmlns:a16="http://schemas.microsoft.com/office/drawing/2014/main" val="716641096"/>
                    </a:ext>
                  </a:extLst>
                </a:gridCol>
              </a:tblGrid>
              <a:tr h="67600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DIMACS instance</a:t>
                      </a:r>
                      <a:endParaRPr lang="sr-Latn-R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Poznata veličina klike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Broj čvorova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Broj grana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sr-Latn-RS" sz="1400" dirty="0"/>
                        <a:t>Veličina maks. klike dobijena primenom implementiranog algoritma sa brojem iteracija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brojem</a:t>
                      </a:r>
                      <a:r>
                        <a:rPr lang="en-US" sz="1400" dirty="0"/>
                        <a:t> </a:t>
                      </a:r>
                      <a:r>
                        <a:rPr lang="sr-Latn-RS" sz="1400" dirty="0"/>
                        <a:t>čvorova koji se uklanjaju mutacijom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sr-Latn-R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13432"/>
                  </a:ext>
                </a:extLst>
              </a:tr>
              <a:tr h="346642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z="1400" b="1" dirty="0">
                          <a:solidFill>
                            <a:schemeClr val="bg1"/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z="1400" b="1" dirty="0"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b="1" dirty="0">
                          <a:solidFill>
                            <a:schemeClr val="bg1"/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10.000</a:t>
                      </a:r>
                      <a:endParaRPr lang="sr-Latn-R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22003"/>
                  </a:ext>
                </a:extLst>
              </a:tr>
              <a:tr h="346642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sr-Latn-R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sr-Latn-R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sr-Latn-R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91890"/>
                  </a:ext>
                </a:extLst>
              </a:tr>
              <a:tr h="572474">
                <a:tc>
                  <a:txBody>
                    <a:bodyPr/>
                    <a:lstStyle/>
                    <a:p>
                      <a:pPr algn="l"/>
                      <a:r>
                        <a:rPr lang="sr-Latn-RS" u="none" dirty="0">
                          <a:solidFill>
                            <a:srgbClr val="656565"/>
                          </a:solidFill>
                          <a:latin typeface="+mn-lt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C125.9</a:t>
                      </a:r>
                      <a:endParaRPr lang="sr-Latn-RS" u="none" dirty="0">
                        <a:solidFill>
                          <a:srgbClr val="656565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6963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29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29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29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29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78127"/>
                  </a:ext>
                </a:extLst>
              </a:tr>
              <a:tr h="572474">
                <a:tc>
                  <a:txBody>
                    <a:bodyPr/>
                    <a:lstStyle/>
                    <a:p>
                      <a:pPr algn="l"/>
                      <a:r>
                        <a:rPr lang="sr-Latn-RS" sz="1800" b="0" i="0" u="none" kern="1200" dirty="0">
                          <a:solidFill>
                            <a:srgbClr val="656565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brock200_4</a:t>
                      </a:r>
                      <a:endParaRPr lang="sr-Latn-RS" u="none" dirty="0">
                        <a:solidFill>
                          <a:srgbClr val="656565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13,089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1</a:t>
                      </a:r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5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14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14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16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8880914"/>
                  </a:ext>
                </a:extLst>
              </a:tr>
              <a:tr h="572474">
                <a:tc>
                  <a:txBody>
                    <a:bodyPr/>
                    <a:lstStyle/>
                    <a:p>
                      <a:pPr algn="l"/>
                      <a:r>
                        <a:rPr lang="sr-Latn-RS" sz="1800" b="0" i="0" u="none" kern="1200" dirty="0">
                          <a:solidFill>
                            <a:srgbClr val="656565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p_hat300-3</a:t>
                      </a:r>
                      <a:endParaRPr lang="sr-Latn-RS" u="none" dirty="0">
                        <a:solidFill>
                          <a:srgbClr val="656565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33,390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25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25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25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*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0482716"/>
                  </a:ext>
                </a:extLst>
              </a:tr>
              <a:tr h="572474">
                <a:tc>
                  <a:txBody>
                    <a:bodyPr/>
                    <a:lstStyle/>
                    <a:p>
                      <a:pPr algn="l"/>
                      <a:r>
                        <a:rPr lang="sr-Latn-RS" sz="1800" b="0" i="0" u="none" kern="1200" dirty="0">
                          <a:solidFill>
                            <a:srgbClr val="656565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gen400_p0.9_55</a:t>
                      </a:r>
                      <a:endParaRPr lang="sr-Latn-RS" u="none" dirty="0">
                        <a:solidFill>
                          <a:srgbClr val="656565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71,820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39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39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25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*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7537749"/>
                  </a:ext>
                </a:extLst>
              </a:tr>
              <a:tr h="572474">
                <a:tc>
                  <a:txBody>
                    <a:bodyPr/>
                    <a:lstStyle/>
                    <a:p>
                      <a:pPr algn="l"/>
                      <a:r>
                        <a:rPr lang="sr-Latn-RS" sz="1800" b="0" i="0" u="none" kern="1200" dirty="0">
                          <a:solidFill>
                            <a:srgbClr val="656565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dsjc1000_5</a:t>
                      </a:r>
                      <a:endParaRPr lang="sr-Latn-RS" u="none" dirty="0">
                        <a:solidFill>
                          <a:srgbClr val="656565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1,000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499,652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1</a:t>
                      </a:r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2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12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13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*</a:t>
                      </a:r>
                      <a:endParaRPr lang="sr-Latn-R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063740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C872-457D-4CD3-B588-C2619D3E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4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EFE0-5889-438E-99A3-EEF44C90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3406"/>
          </a:xfrm>
        </p:spPr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grafa</a:t>
            </a:r>
            <a:r>
              <a:rPr lang="en-US" dirty="0"/>
              <a:t> </a:t>
            </a:r>
            <a:r>
              <a:rPr lang="en-US" dirty="0" err="1"/>
              <a:t>dobijenog</a:t>
            </a:r>
            <a:r>
              <a:rPr lang="en-US" dirty="0"/>
              <a:t> </a:t>
            </a:r>
            <a:r>
              <a:rPr lang="en-US" dirty="0" err="1"/>
              <a:t>algoritmom</a:t>
            </a:r>
            <a:endParaRPr lang="sr-Latn-RS" dirty="0"/>
          </a:p>
        </p:txBody>
      </p:sp>
      <p:pic>
        <p:nvPicPr>
          <p:cNvPr id="5" name="Content Placeholder 4" descr="A picture containing text, device, vector graphics&#10;&#10;Description automatically generated">
            <a:extLst>
              <a:ext uri="{FF2B5EF4-FFF2-40B4-BE49-F238E27FC236}">
                <a16:creationId xmlns:a16="http://schemas.microsoft.com/office/drawing/2014/main" id="{B0A25B9B-26E6-4720-B4B0-76D9D1408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09" y="1514964"/>
            <a:ext cx="5986091" cy="4489569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1B262F-DC42-4B2B-A2FE-29FF1AA693C4}"/>
              </a:ext>
            </a:extLst>
          </p:cNvPr>
          <p:cNvSpPr txBox="1">
            <a:spLocks/>
          </p:cNvSpPr>
          <p:nvPr/>
        </p:nvSpPr>
        <p:spPr>
          <a:xfrm>
            <a:off x="5706208" y="2057401"/>
            <a:ext cx="5904599" cy="3499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4F0D25-0646-4DA0-9C4A-676AB43C4E8F}"/>
              </a:ext>
            </a:extLst>
          </p:cNvPr>
          <p:cNvSpPr txBox="1">
            <a:spLocks/>
          </p:cNvSpPr>
          <p:nvPr/>
        </p:nvSpPr>
        <p:spPr>
          <a:xfrm>
            <a:off x="5624716" y="1666273"/>
            <a:ext cx="5986091" cy="448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Plavom</a:t>
            </a:r>
            <a:r>
              <a:rPr lang="en-US" sz="2000" dirty="0"/>
              <a:t> </a:t>
            </a:r>
            <a:r>
              <a:rPr lang="en-US" sz="2000" dirty="0" err="1"/>
              <a:t>bojom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obele</a:t>
            </a:r>
            <a:r>
              <a:rPr lang="sr-Latn-RS" sz="2000" dirty="0"/>
              <a:t>žene grane koje pripadaju pronađenoj maksimalnoj kliki.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000" dirty="0"/>
              <a:t>Crnom bojom su ostale grane</a:t>
            </a:r>
            <a:r>
              <a:rPr lang="en-US" sz="2000" dirty="0"/>
              <a:t>, </a:t>
            </a:r>
            <a:r>
              <a:rPr lang="sr-Latn-RS" sz="2000" dirty="0"/>
              <a:t>imati na umu da je ukupan broj grana velik a graf cikličan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529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FCBD-839C-4F36-A9FB-F18CA157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1521"/>
          </a:xfrm>
        </p:spPr>
        <p:txBody>
          <a:bodyPr/>
          <a:lstStyle/>
          <a:p>
            <a:r>
              <a:rPr lang="sr-Latn-RS" dirty="0"/>
              <a:t>Zaključak i moguće dorade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5A438-FA00-446D-9475-3350704C8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Dodati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670075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{687BB789-28EF-4926-B7F4-BDAE557B0BEC}tf33552983_win32</Template>
  <TotalTime>523</TotalTime>
  <Words>669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Franklin Gothic Book</vt:lpstr>
      <vt:lpstr>Franklin Gothic Demi</vt:lpstr>
      <vt:lpstr>Rod</vt:lpstr>
      <vt:lpstr>Wingdings</vt:lpstr>
      <vt:lpstr>Wingdings 2</vt:lpstr>
      <vt:lpstr>DividendVTI</vt:lpstr>
      <vt:lpstr>Problem Maksimalne klike  maximum clique</vt:lpstr>
      <vt:lpstr>Pojmovi, problem, predloženo rešenje</vt:lpstr>
      <vt:lpstr>Brute force algoritam sa odsecanjem</vt:lpstr>
      <vt:lpstr>Rezultati dobijeni brute force algoritmom</vt:lpstr>
      <vt:lpstr>Optimizacija genetskim algoritmom</vt:lpstr>
      <vt:lpstr>Primeri rezultata</vt:lpstr>
      <vt:lpstr>Poređenje rezultata dobijenih genetskim algoritmom  sa poznatim informacijama</vt:lpstr>
      <vt:lpstr>Primer grafa dobijenog algoritmom</vt:lpstr>
      <vt:lpstr>Zaključak i moguće dorade</vt:lpstr>
      <vt:lpstr>Linkovi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Maksimalne klike  maximum clique</dc:title>
  <dc:creator>Nevena Mesar</dc:creator>
  <cp:lastModifiedBy>Nevena Mesar</cp:lastModifiedBy>
  <cp:revision>15</cp:revision>
  <dcterms:created xsi:type="dcterms:W3CDTF">2021-08-19T13:06:44Z</dcterms:created>
  <dcterms:modified xsi:type="dcterms:W3CDTF">2021-08-19T21:58:07Z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