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63" r:id="rId7"/>
    <p:sldId id="267" r:id="rId8"/>
    <p:sldId id="261" r:id="rId9"/>
    <p:sldId id="269" r:id="rId10"/>
    <p:sldId id="270" r:id="rId11"/>
    <p:sldId id="260" r:id="rId12"/>
    <p:sldId id="262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14BB2-8984-4C10-A104-29E1AE13E56E}">
          <p14:sldIdLst>
            <p14:sldId id="257"/>
            <p14:sldId id="258"/>
            <p14:sldId id="263"/>
            <p14:sldId id="267"/>
            <p14:sldId id="261"/>
            <p14:sldId id="269"/>
            <p14:sldId id="270"/>
            <p14:sldId id="260"/>
            <p14:sldId id="262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7E8F-F871-4A08-836F-14C59715171E}" type="datetimeFigureOut">
              <a:rPr lang="sr-Latn-RS" smtClean="0"/>
              <a:t>20.8.2021.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00A7-1668-417B-BE72-D6593523C8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303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4A7-E6C0-418C-9746-924384952FFA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DCC3-ED7E-4357-AB17-C456B0C26267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6DC-2DD3-4684-9286-BA8D11B99F6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FA3-D189-4C98-AA3D-5C5210A24D66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8C0-6A43-4935-84C5-FCF4DAAF0DBF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9D40-57F7-42B4-A6EB-5519178EA39D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BF51-A0EA-4176-822C-C2F4E1C48E00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B23-EAF6-43CE-9C5F-C1AC6F75B3FE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856-8832-45FD-BDF7-49D388E23701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0353F64-6950-4819-AEAC-6A0A49540B4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85CB-6479-43E7-8A1D-2D9096958F51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1DEE35-3117-409A-BC8A-67B6E44B561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index.html" TargetMode="External"/><Relationship Id="rId2" Type="http://schemas.openxmlformats.org/officeDocument/2006/relationships/hyperlink" Target="http://iridia.ulb.ac.be/~fmascia/maximum_cl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ridia.ulb.ac.be/~fmascia/maximum_clique#detbrock200_4" TargetMode="External"/><Relationship Id="rId2" Type="http://schemas.openxmlformats.org/officeDocument/2006/relationships/hyperlink" Target="http://iridia.ulb.ac.be/~fmascia/maximum_clique#detC125.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idia.ulb.ac.be/~fmascia/maximum_clique#detDSJC1000_5" TargetMode="External"/><Relationship Id="rId5" Type="http://schemas.openxmlformats.org/officeDocument/2006/relationships/hyperlink" Target="http://iridia.ulb.ac.be/~fmascia/maximum_clique#detgen400_p0.9_55" TargetMode="External"/><Relationship Id="rId4" Type="http://schemas.openxmlformats.org/officeDocument/2006/relationships/hyperlink" Target="http://iridia.ulb.ac.be/~fmascia/maximum_clique#detp_hat300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Clique (graph theory) - Wikipedia">
            <a:extLst>
              <a:ext uri="{FF2B5EF4-FFF2-40B4-BE49-F238E27FC236}">
                <a16:creationId xmlns:a16="http://schemas.microsoft.com/office/drawing/2014/main" id="{0D737424-94DC-4393-80B8-D907D43B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147" y="1208531"/>
            <a:ext cx="5918837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Problem </a:t>
            </a:r>
            <a:r>
              <a:rPr lang="en-US" sz="2800" dirty="0" err="1">
                <a:solidFill>
                  <a:srgbClr val="FFFFFF"/>
                </a:solidFill>
              </a:rPr>
              <a:t>Maksimalne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klike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maximum clique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kurs: Računarska inteligencija</a:t>
            </a:r>
          </a:p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Matematički fakultet, beograd 2021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C4F128-DA95-4F03-9F3A-90BDB64031CF}"/>
              </a:ext>
            </a:extLst>
          </p:cNvPr>
          <p:cNvSpPr txBox="1">
            <a:spLocks/>
          </p:cNvSpPr>
          <p:nvPr/>
        </p:nvSpPr>
        <p:spPr>
          <a:xfrm>
            <a:off x="596715" y="5212003"/>
            <a:ext cx="5037111" cy="72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r-Latn-RS" dirty="0"/>
              <a:t>Luka jovanović, 197/2016 </a:t>
            </a:r>
          </a:p>
          <a:p>
            <a:pPr>
              <a:lnSpc>
                <a:spcPct val="100000"/>
              </a:lnSpc>
            </a:pPr>
            <a:r>
              <a:rPr lang="sr-Latn-RS" dirty="0"/>
              <a:t>Nevena mesar, 107/2015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EFE0-5889-438E-99A3-EEF44C90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Primer REZULTATA POKRETANJA PROGRAMA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25B9B-26E6-4720-B4B0-76D9D140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63909" y="1093968"/>
            <a:ext cx="5986091" cy="448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7D586-BB33-4C18-AD36-210CBD88FF0C}"/>
              </a:ext>
            </a:extLst>
          </p:cNvPr>
          <p:cNvSpPr txBox="1"/>
          <p:nvPr/>
        </p:nvSpPr>
        <p:spPr>
          <a:xfrm>
            <a:off x="609906" y="2340864"/>
            <a:ext cx="5236418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--------------------------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Started working on: …\[gen400_p0-9_55] 400 71820.txt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Generating initial population...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Found clique with 51 nodes in 61.47 sec: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[19, 198, 295, 97, 366, 65, 239, 209, 236, 104, 28, 338, 18, 17, 49, 215, 268, 60, 95, 245, 259, 10, 146, 159, 270, 341,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346, 84, 155, 187, 263, 36, 25, 193, 364, 383, 108, 176, 265, 312, 386, 178, 185, 257, 318, 322, 345, 362, 163, 351, 188]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1B262F-DC42-4B2B-A2FE-29FF1AA693C4}"/>
              </a:ext>
            </a:extLst>
          </p:cNvPr>
          <p:cNvSpPr txBox="1">
            <a:spLocks/>
          </p:cNvSpPr>
          <p:nvPr/>
        </p:nvSpPr>
        <p:spPr>
          <a:xfrm>
            <a:off x="5706208" y="2057401"/>
            <a:ext cx="5904599" cy="349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8529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351-E477-4A1D-A7B0-8C91D397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18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Linkovi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C9682-ABA3-401A-98ED-8EAAA33FFCF1}"/>
              </a:ext>
            </a:extLst>
          </p:cNvPr>
          <p:cNvSpPr txBox="1"/>
          <p:nvPr/>
        </p:nvSpPr>
        <p:spPr>
          <a:xfrm>
            <a:off x="581192" y="2690336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hlinkClick r:id="rId2"/>
              </a:rPr>
              <a:t>DIMACS benschmark set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NetworkX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884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9815"/>
          </a:xfrm>
        </p:spPr>
        <p:txBody>
          <a:bodyPr>
            <a:normAutofit/>
          </a:bodyPr>
          <a:lstStyle/>
          <a:p>
            <a:r>
              <a:rPr lang="sr-Latn-RS" dirty="0"/>
              <a:t>Pojmovi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r-Latn-RS" dirty="0"/>
              <a:t> problem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9BA27D-D50E-4EB3-B0F2-2DE61996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5616"/>
            <a:ext cx="8096276" cy="50105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Klika </a:t>
            </a:r>
            <a:br>
              <a:rPr lang="sr-Latn-RS" dirty="0"/>
            </a:br>
            <a:r>
              <a:rPr lang="sr-Latn-RS" dirty="0"/>
              <a:t>skup čvorova u grafu takav da su svi čvorovi iz skupa uzajamno susedni, kompletan podgraf/graf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Stepen čvora grafa</a:t>
            </a:r>
            <a:br>
              <a:rPr lang="sr-Latn-RS" dirty="0"/>
            </a:br>
            <a:r>
              <a:rPr lang="sr-Latn-RS" dirty="0"/>
              <a:t>broj grana koje su mu susedne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klike</a:t>
            </a:r>
            <a:br>
              <a:rPr lang="sr-Latn-RS" dirty="0"/>
            </a:br>
            <a:r>
              <a:rPr lang="sr-Latn-RS" dirty="0"/>
              <a:t>određivanje da li graf sadrži kliku ne manju od date veličine </a:t>
            </a:r>
            <a:r>
              <a:rPr lang="sr-Latn-RS" i="1" dirty="0"/>
              <a:t>k</a:t>
            </a:r>
            <a:r>
              <a:rPr lang="sr-Latn-R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maksimalne klike</a:t>
            </a:r>
            <a:br>
              <a:rPr lang="sr-Latn-RS" dirty="0"/>
            </a:br>
            <a:r>
              <a:rPr lang="sr-Latn-RS" dirty="0"/>
              <a:t>optimizacioni problem, pronalaženje najveće klike u grafu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NP-težak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Isti problem </a:t>
            </a:r>
            <a:br>
              <a:rPr lang="sr-Latn-RS" dirty="0"/>
            </a:br>
            <a:r>
              <a:rPr lang="sr-Latn-RS" dirty="0"/>
              <a:t>Maksimalni nezavisni skup na komplementarnom grafu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CF3-8A96-4143-A88F-806EFAD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sr-Latn-RS" dirty="0"/>
              <a:t>Brute force algoritam sa odsecanjem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1F959-DF0C-4F41-BF42-6BBAB0DDBE58}"/>
              </a:ext>
            </a:extLst>
          </p:cNvPr>
          <p:cNvSpPr txBox="1"/>
          <p:nvPr/>
        </p:nvSpPr>
        <p:spPr>
          <a:xfrm>
            <a:off x="703385" y="1301261"/>
            <a:ext cx="9249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, U:list, size,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nodes:list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max,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endParaRPr lang="en-GB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== 0: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max = size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nodes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!= 0: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size +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&lt;= max: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U[0]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nodes.append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U.remove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intersection(U,G[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]), size+1,nodes[:])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list(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G.keys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()), 0, [])</a:t>
            </a:r>
          </a:p>
          <a:p>
            <a:pPr marL="0" indent="0">
              <a:buNone/>
            </a:pPr>
            <a:endParaRPr lang="sr-Latn-RS" dirty="0">
              <a:latin typeface="Rod" panose="020B0604020202020204" pitchFamily="49" charset="-79"/>
              <a:cs typeface="Rod" panose="020B0604020202020204" pitchFamily="49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EAB1-3D4E-41D5-92ED-5F69DF178FDC}"/>
              </a:ext>
            </a:extLst>
          </p:cNvPr>
          <p:cNvSpPr txBox="1"/>
          <p:nvPr/>
        </p:nvSpPr>
        <p:spPr>
          <a:xfrm>
            <a:off x="5587512" y="2077312"/>
            <a:ext cx="62908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intersection(a: list, b: list):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[value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b]</a:t>
            </a:r>
            <a:endParaRPr lang="sr-Latn-RS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75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20F-2A1C-4078-A924-BB85ABB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sr-Latn-RS" dirty="0"/>
              <a:t>Optimizacija genetskim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5267-2A50-45E9-96E1-92765E19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508"/>
            <a:ext cx="11029615" cy="5152292"/>
          </a:xfrm>
        </p:spPr>
        <p:txBody>
          <a:bodyPr/>
          <a:lstStyle/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Node</a:t>
            </a:r>
            <a:r>
              <a:rPr lang="sr-Latn-RS" dirty="0"/>
              <a:t> (vrednost, stepen, skup suseda)</a:t>
            </a:r>
          </a:p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Graph</a:t>
            </a:r>
            <a:r>
              <a:rPr lang="sr-Latn-RS" dirty="0"/>
              <a:t> (mapa čvor: susedi, matrica susedstva, sortirani čvorovi)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add_edge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/>
              <a:t>dodaje</a:t>
            </a:r>
            <a:r>
              <a:rPr lang="en-US" dirty="0"/>
              <a:t> se u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en-US" dirty="0" err="1"/>
              <a:t>susedstva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sr-Latn-RS" dirty="0"/>
              <a:t>čvor se računa stepen i dodaje mu se sused u listu, svi čvorovi koji nisu već obrađeni smeštaju se u listu sortiranih čvorova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sortList : </a:t>
            </a:r>
            <a:r>
              <a:rPr lang="sr-Latn-RS" dirty="0"/>
              <a:t>skup sortiranih čvorova se ažurira tako da bude opadajući prema stepenu čvora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visualize : </a:t>
            </a:r>
            <a:r>
              <a:rPr lang="sr-Latn-RS" dirty="0"/>
              <a:t>korišćenjem </a:t>
            </a:r>
            <a:r>
              <a:rPr lang="sr-Latn-RS" dirty="0">
                <a:latin typeface="Consolas" panose="020B0609020204030204" pitchFamily="49" charset="0"/>
              </a:rPr>
              <a:t>networkx</a:t>
            </a:r>
            <a:r>
              <a:rPr lang="sr-Latn-RS" dirty="0"/>
              <a:t> i </a:t>
            </a:r>
            <a:r>
              <a:rPr lang="sr-Latn-RS" dirty="0">
                <a:latin typeface="Consolas" panose="020B0609020204030204" pitchFamily="49" charset="0"/>
              </a:rPr>
              <a:t>matplotlib</a:t>
            </a:r>
            <a:r>
              <a:rPr lang="sr-Latn-RS" dirty="0"/>
              <a:t> biblioteka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Clique </a:t>
            </a:r>
            <a:r>
              <a:rPr lang="sr-Latn-RS" dirty="0"/>
              <a:t>(skup čvorova koji čine kliku, skup kandidata za kliku)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init : </a:t>
            </a:r>
            <a:r>
              <a:rPr lang="sr-Latn-RS" dirty="0"/>
              <a:t>za početni čvor se konstruiše klika, za svaki od čvorova grafa ako u matrici susedstva grafa postoji grana dodaje se u listu kandidata za kliku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add_vertex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sr-Latn-RS" dirty="0"/>
              <a:t>ako već nije u listi klike briše se iz liste kandidata i prebacuje u kliku, onda se ostali kandidati uklanjaju ako ne postoji veza(grana) sa novoubačenim čvorom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remove</a:t>
            </a:r>
            <a:r>
              <a:rPr lang="en-US" dirty="0">
                <a:latin typeface="Consolas" panose="020B0609020204030204" pitchFamily="49" charset="0"/>
              </a:rPr>
              <a:t>_vertex :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kliki</a:t>
            </a:r>
            <a:r>
              <a:rPr lang="en-US" dirty="0"/>
              <a:t> brise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kandidata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sr-Latn-RS" dirty="0"/>
              <a:t>čvor grafa koji nije već u kliki ako postoji veza sa svim čvorovima unutar klike dodaje se u skup kandidata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sr-Latn-RS" dirty="0">
                <a:latin typeface="Consolas" panose="020B0609020204030204" pitchFamily="49" charset="0"/>
              </a:rPr>
              <a:t>ompute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sorted_list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/>
              <a:t>svakom</a:t>
            </a:r>
            <a:r>
              <a:rPr lang="en-US" dirty="0"/>
              <a:t> od </a:t>
            </a:r>
            <a:r>
              <a:rPr lang="en-US" dirty="0" err="1"/>
              <a:t>kandidata</a:t>
            </a:r>
            <a:r>
              <a:rPr lang="en-US" dirty="0"/>
              <a:t> se a</a:t>
            </a:r>
            <a:r>
              <a:rPr lang="sr-Latn-RS" dirty="0"/>
              <a:t>žurira reach ka ostalim kandidatima, takvi Node-ovi se dodaju u listu koja se sortira opadajuće prema reach-u</a:t>
            </a:r>
          </a:p>
        </p:txBody>
      </p:sp>
    </p:spTree>
    <p:extLst>
      <p:ext uri="{BB962C8B-B14F-4D97-AF65-F5344CB8AC3E}">
        <p14:creationId xmlns:p14="http://schemas.microsoft.com/office/powerpoint/2010/main" val="22054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3AC2-55F7-4A39-83E4-045E60E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379"/>
          </a:xfrm>
        </p:spPr>
        <p:txBody>
          <a:bodyPr>
            <a:normAutofit/>
          </a:bodyPr>
          <a:lstStyle/>
          <a:p>
            <a:r>
              <a:rPr lang="sr-Latn-RS" dirty="0"/>
              <a:t>Optimizacija genetskim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0C78-5550-42A7-9465-EAECB049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Populacija</a:t>
            </a:r>
            <a:endParaRPr lang="en-US" sz="1800" dirty="0"/>
          </a:p>
          <a:p>
            <a:pPr marL="0" indent="0">
              <a:buNone/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klika</a:t>
            </a:r>
            <a:r>
              <a:rPr lang="en-US" dirty="0"/>
              <a:t> </a:t>
            </a:r>
            <a:r>
              <a:rPr lang="en-US" dirty="0" err="1"/>
              <a:t>dobijenih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sr-Latn-RS" dirty="0"/>
              <a:t>š</a:t>
            </a:r>
            <a:r>
              <a:rPr lang="en-US" dirty="0"/>
              <a:t>to je </a:t>
            </a:r>
            <a:r>
              <a:rPr lang="sr-Latn-RS" dirty="0"/>
              <a:t>početni čvor odabran random i za njega pronađena najbolja klika. Ukupan broj klika u populaciji je 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Selekcija</a:t>
            </a:r>
            <a:r>
              <a:rPr lang="sr-Latn-RS" dirty="0"/>
              <a:t>: random selekcija dve klike iz populacije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Ukrštanje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Početni čvor klike je prvi iz preseka skupa čvorova dve klike, bez sortiranja. Ako nema preseka vraća se klika dobijena pohlepnim ukrštanjem. </a:t>
            </a:r>
            <a:br>
              <a:rPr lang="sr-Latn-RS" dirty="0"/>
            </a:br>
            <a:r>
              <a:rPr lang="sr-Latn-RS" dirty="0"/>
              <a:t>Za svaki od čvorova preseka se proverava da li pripadaju listi kandidata i ako je to slučaj dodaju se u kliku. Nakon toga se za čvorove sortirane liste tako dobijene klike proverava da li među kandidatima klike i dodaju ako jesu.</a:t>
            </a:r>
            <a:br>
              <a:rPr lang="sr-Latn-RS" dirty="0"/>
            </a:br>
            <a:r>
              <a:rPr lang="sr-Latn-RS" dirty="0"/>
              <a:t>Pohlepno ukrštanje: čvorovi dve klike se dodaju u listu i koje se prave sortirani čvorovi po reach-u opadajuće. Tako su najbolji uvek na pocetku liste. Nova klika se pravi počev od prvog u tako konstruisanoj listi.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Mutacija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Bira se predefinisan broj čvorova (1) koji mutiraju i uklanjaju se iz skupa čvorova klike. Dalje se ili formira ponovo opadajuće sortirana lista čvorova za ovako izmenjenu kliku i na osnovu najboljeg čvora dopunjuje klika ili će se iz skupa mogućih čvorova dodavati u kliku dok je to moguće.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02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8A1-99A2-416F-A3AA-0A4A385C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764"/>
          </a:xfrm>
        </p:spPr>
        <p:txBody>
          <a:bodyPr>
            <a:normAutofit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Genetskog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4F9-7CCE-43AE-BEAF-4E03692D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5280"/>
            <a:ext cx="11029615" cy="4744720"/>
          </a:xfrm>
        </p:spPr>
        <p:txBody>
          <a:bodyPr>
            <a:normAutofit fontScale="92500"/>
          </a:bodyPr>
          <a:lstStyle/>
          <a:p>
            <a:r>
              <a:rPr lang="sr-Latn-RS" sz="1800" dirty="0"/>
              <a:t>Učitavanje grafa u globalnu promenljivu iz nekog od test fajlova</a:t>
            </a:r>
          </a:p>
          <a:p>
            <a:r>
              <a:rPr lang="sr-Latn-RS" sz="1800" dirty="0"/>
              <a:t>Generisanje random populacije, njeno sortiranje po veličini klike opadajuće tako da je najbolja klika prva u listi</a:t>
            </a:r>
          </a:p>
          <a:p>
            <a:r>
              <a:rPr lang="sr-Latn-RS" sz="1800" dirty="0"/>
              <a:t>Pamćenje globalne najbolje klike i njene veličine</a:t>
            </a:r>
          </a:p>
          <a:p>
            <a:r>
              <a:rPr lang="sr-Latn-RS" sz="1800" dirty="0"/>
              <a:t>Kroz iteracije(generacije)</a:t>
            </a:r>
          </a:p>
          <a:p>
            <a:pPr lvl="1"/>
            <a:r>
              <a:rPr lang="sr-Latn-RS" sz="1600" dirty="0"/>
              <a:t>Ako je veličina prethodne globalne ista kao trenutna najbolja generiše se nova random populacija i resetuje seed za RNG, moguće je ponoviti ovaj postupak dok se ne dostigne </a:t>
            </a:r>
            <a:r>
              <a:rPr lang="sr-Latn-RS" sz="1600" dirty="0">
                <a:latin typeface="Consolas" panose="020B0609020204030204" pitchFamily="49" charset="0"/>
              </a:rPr>
              <a:t>SHUFFLE_TOLERANCE(10)</a:t>
            </a:r>
            <a:r>
              <a:rPr lang="sr-Latn-RS" sz="1600" dirty="0"/>
              <a:t>,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dirty="0"/>
              <a:t>inače se ažurira veličina prethodno najbolje klike</a:t>
            </a:r>
          </a:p>
          <a:p>
            <a:pPr lvl="1"/>
            <a:r>
              <a:rPr lang="sr-Latn-RS" sz="1600" dirty="0"/>
              <a:t>Trenutna populacija se sortira opadajuće i njena prva klika se bira za najbolju lokalnu, ako je ona bolja od globalne, globalna se ažurira</a:t>
            </a:r>
          </a:p>
          <a:p>
            <a:pPr lvl="1"/>
            <a:r>
              <a:rPr lang="sr-Latn-RS" sz="1600" dirty="0"/>
              <a:t>Radi se lokalno pobiljšanje globalne najbolje i tako ažurirana se dodaje u novu populaciju. Ovo je korak u kome se jasno vidi elitizam, propagira se u naredne generacije</a:t>
            </a:r>
          </a:p>
          <a:p>
            <a:pPr lvl="1"/>
            <a:r>
              <a:rPr lang="sr-Latn-RS" sz="1600" dirty="0"/>
              <a:t>Popunjavamo ostatak mesta u novoj populaciji dok možemo tako što koristimo pomenute metode za selekciju i ukrštanje, radimo lokano poboljšanje za kliku dobijenu ukrštanjem, i ako kao takva nije bolja od makar jedne početne klike mutira se</a:t>
            </a:r>
          </a:p>
          <a:p>
            <a:pPr lvl="1"/>
            <a:r>
              <a:rPr lang="sr-Latn-RS" sz="1600" dirty="0"/>
              <a:t>Zamenjujemo populaciju sa novom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7676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A58-33BE-40BB-9EDA-38F7C6B9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sr-Latn-RS" dirty="0"/>
              <a:t>Lokalno poboljsanje </a:t>
            </a:r>
            <a:r>
              <a:rPr lang="en-US" sz="2000" cap="none" dirty="0">
                <a:latin typeface="+mn-lt"/>
              </a:rPr>
              <a:t>(</a:t>
            </a:r>
            <a:r>
              <a:rPr lang="sr-Latn-RS" sz="2000" cap="none" dirty="0">
                <a:latin typeface="+mn-lt"/>
              </a:rPr>
              <a:t>local</a:t>
            </a:r>
            <a:r>
              <a:rPr lang="en-US" sz="2000" cap="none" dirty="0">
                <a:latin typeface="+mn-lt"/>
              </a:rPr>
              <a:t>_improvement)</a:t>
            </a:r>
            <a:endParaRPr lang="sr-Latn-R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3C20-8660-4E56-BC57-2F9F9D6A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4640"/>
            <a:ext cx="11029615" cy="4410710"/>
          </a:xfrm>
        </p:spPr>
        <p:txBody>
          <a:bodyPr/>
          <a:lstStyle/>
          <a:p>
            <a:r>
              <a:rPr lang="sr-Latn-RS" dirty="0"/>
              <a:t>Čuva se početna klika</a:t>
            </a:r>
          </a:p>
          <a:p>
            <a:r>
              <a:rPr lang="sr-Latn-RS" dirty="0"/>
              <a:t>Dok se ne dostigne broj lokalnih poboljšanja (</a:t>
            </a:r>
            <a:r>
              <a:rPr lang="sr-Latn-RS" dirty="0"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_IMPROVEMENT(10)</a:t>
            </a:r>
            <a:r>
              <a:rPr lang="sr-Latn-RS" dirty="0"/>
              <a:t>)</a:t>
            </a:r>
            <a:r>
              <a:rPr lang="en-US" dirty="0"/>
              <a:t> </a:t>
            </a:r>
            <a:r>
              <a:rPr lang="en-US" dirty="0" err="1"/>
              <a:t>biraju</a:t>
            </a:r>
            <a:r>
              <a:rPr lang="en-US" dirty="0"/>
              <a:t> se </a:t>
            </a:r>
            <a:r>
              <a:rPr lang="en-US" dirty="0" err="1"/>
              <a:t>dva</a:t>
            </a:r>
            <a:r>
              <a:rPr lang="en-US" dirty="0"/>
              <a:t> random </a:t>
            </a:r>
            <a:r>
              <a:rPr lang="sr-Latn-RS" dirty="0"/>
              <a:t>čvora koja se uklanjaju iz klike</a:t>
            </a:r>
          </a:p>
          <a:p>
            <a:r>
              <a:rPr lang="sr-Latn-RS" dirty="0"/>
              <a:t>Tako modifikovanoj kliki se generiše njena sortirana lista</a:t>
            </a:r>
          </a:p>
          <a:p>
            <a:r>
              <a:rPr lang="sr-Latn-RS" dirty="0"/>
              <a:t>Dok ima kandidata za kliku, počev od prvog (najboljeg) čvora u sortiranoj listi proverava se da li je on u listi kandidata, ako jeste dodaje se u kliku, tom akcijom se ažuriraju i ostali kandidati, pa se skup kandidata smanjuje.</a:t>
            </a:r>
          </a:p>
          <a:p>
            <a:r>
              <a:rPr lang="sr-Latn-RS" dirty="0"/>
              <a:t>Ako je ovako modifikovana klika bolja od početne, vraća se ona, inače ostaje početna.</a:t>
            </a:r>
          </a:p>
        </p:txBody>
      </p:sp>
    </p:spTree>
    <p:extLst>
      <p:ext uri="{BB962C8B-B14F-4D97-AF65-F5344CB8AC3E}">
        <p14:creationId xmlns:p14="http://schemas.microsoft.com/office/powerpoint/2010/main" val="35324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96F-0BF1-49E8-BE8A-5295982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0294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skupovi</a:t>
            </a:r>
            <a:endParaRPr lang="sr-Latn-R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6F730-ED56-4099-B712-A016E3CD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476100" indent="-342900"/>
            <a:r>
              <a:rPr lang="sr-Latn-RS" sz="2000" dirty="0"/>
              <a:t>Skup podataka su DIMACS problemske instance </a:t>
            </a:r>
            <a:endParaRPr lang="en-US" sz="2000" dirty="0"/>
          </a:p>
          <a:p>
            <a:pPr marL="476100" indent="-342900"/>
            <a:endParaRPr lang="en-US" sz="2000" dirty="0"/>
          </a:p>
          <a:p>
            <a:pPr marL="133200" indent="0">
              <a:buNone/>
            </a:pPr>
            <a:r>
              <a:rPr lang="en-US" sz="2000" dirty="0"/>
              <a:t>U </a:t>
            </a:r>
            <a:r>
              <a:rPr lang="en-US" sz="2000" dirty="0" err="1"/>
              <a:t>nastavku</a:t>
            </a:r>
            <a:r>
              <a:rPr lang="en-US" sz="2000" dirty="0"/>
              <a:t> </a:t>
            </a:r>
            <a:r>
              <a:rPr lang="sr-Latn-RS" sz="2000" dirty="0"/>
              <a:t>će biti izloženi</a:t>
            </a:r>
            <a:r>
              <a:rPr lang="en-US" sz="2000" dirty="0"/>
              <a:t> </a:t>
            </a:r>
            <a:r>
              <a:rPr lang="en-US" sz="2000" dirty="0" err="1"/>
              <a:t>rezultati</a:t>
            </a:r>
            <a:r>
              <a:rPr lang="en-US" sz="2000" dirty="0"/>
              <a:t> </a:t>
            </a:r>
            <a:r>
              <a:rPr lang="en-US" sz="2000" dirty="0" err="1"/>
              <a:t>dobijeni</a:t>
            </a:r>
            <a:r>
              <a:rPr lang="en-US" sz="2000" dirty="0"/>
              <a:t> za </a:t>
            </a:r>
            <a:r>
              <a:rPr lang="en-US" sz="2000" dirty="0" err="1"/>
              <a:t>razli</a:t>
            </a:r>
            <a:r>
              <a:rPr lang="sr-Latn-RS" sz="2000" dirty="0"/>
              <a:t>čite familije instanci i generatore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C familija – random grafovi generisani pomoću programa</a:t>
            </a:r>
            <a:r>
              <a:rPr lang="sr-Latn-RS" sz="2000" b="0" i="0" u="none" strike="noStrike" dirty="0">
                <a:effectLst/>
              </a:rPr>
              <a:t> ggen, generisao Michael Trick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DSJC familija – random grafovi, generisao David Johnson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GEN familija – veštački generisani grafovi sa velikom poznatom klikom, generisala Laura Sanchis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BROCK familija – random grafovi sa klikama među čvorovima sa relativno malim stepenom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P</a:t>
            </a:r>
            <a:r>
              <a:rPr lang="en-US" sz="2000" dirty="0"/>
              <a:t>_HAT</a:t>
            </a:r>
            <a:r>
              <a:rPr lang="sr-Latn-RS" sz="2000" dirty="0"/>
              <a:t> familija – random grafovi generisani sa p-hat generatorom koji je generalizacija klasičnog uniformnog radnom graf generatora, grafovi imaju širi raspon stepena čvora i veće klike od uniformnih grafova</a:t>
            </a:r>
          </a:p>
        </p:txBody>
      </p:sp>
    </p:spTree>
    <p:extLst>
      <p:ext uri="{BB962C8B-B14F-4D97-AF65-F5344CB8AC3E}">
        <p14:creationId xmlns:p14="http://schemas.microsoft.com/office/powerpoint/2010/main" val="373617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0935-C36D-4290-B26C-97771161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842833"/>
            <a:ext cx="11029616" cy="586317"/>
          </a:xfrm>
        </p:spPr>
        <p:txBody>
          <a:bodyPr>
            <a:normAutofit fontScale="90000"/>
          </a:bodyPr>
          <a:lstStyle/>
          <a:p>
            <a:r>
              <a:rPr lang="en-US" dirty="0"/>
              <a:t>Pore</a:t>
            </a:r>
            <a:r>
              <a:rPr lang="sr-Latn-RS" dirty="0"/>
              <a:t>đenje rezultata dobijenih genetskim algoritmom </a:t>
            </a:r>
            <a:br>
              <a:rPr lang="sr-Latn-RS" dirty="0"/>
            </a:br>
            <a:r>
              <a:rPr lang="sr-Latn-RS" dirty="0"/>
              <a:t>sa poznatim informacijama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7E1EBF-F0F9-4FCC-A155-82A5BA2B6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78183"/>
              </p:ext>
            </p:extLst>
          </p:nvPr>
        </p:nvGraphicFramePr>
        <p:xfrm>
          <a:off x="581024" y="1429150"/>
          <a:ext cx="10681920" cy="496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30">
                  <a:extLst>
                    <a:ext uri="{9D8B030D-6E8A-4147-A177-3AD203B41FA5}">
                      <a16:colId xmlns:a16="http://schemas.microsoft.com/office/drawing/2014/main" val="1103098868"/>
                    </a:ext>
                  </a:extLst>
                </a:gridCol>
                <a:gridCol w="1013970">
                  <a:extLst>
                    <a:ext uri="{9D8B030D-6E8A-4147-A177-3AD203B41FA5}">
                      <a16:colId xmlns:a16="http://schemas.microsoft.com/office/drawing/2014/main" val="2274748186"/>
                    </a:ext>
                  </a:extLst>
                </a:gridCol>
                <a:gridCol w="1080012">
                  <a:extLst>
                    <a:ext uri="{9D8B030D-6E8A-4147-A177-3AD203B41FA5}">
                      <a16:colId xmlns:a16="http://schemas.microsoft.com/office/drawing/2014/main" val="3564559143"/>
                    </a:ext>
                  </a:extLst>
                </a:gridCol>
                <a:gridCol w="1194703">
                  <a:extLst>
                    <a:ext uri="{9D8B030D-6E8A-4147-A177-3AD203B41FA5}">
                      <a16:colId xmlns:a16="http://schemas.microsoft.com/office/drawing/2014/main" val="3653694080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27696296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51198004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7219891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663337357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370916162"/>
                    </a:ext>
                  </a:extLst>
                </a:gridCol>
              </a:tblGrid>
              <a:tr h="70898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DIMACS instance</a:t>
                      </a:r>
                      <a:endParaRPr lang="sr-Latn-R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Poznata veličina klike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čvorova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grana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400" dirty="0"/>
                        <a:t>Veličina maks. </a:t>
                      </a:r>
                      <a:r>
                        <a:rPr lang="en-US" sz="1400" dirty="0"/>
                        <a:t>k</a:t>
                      </a:r>
                      <a:r>
                        <a:rPr lang="sr-Latn-RS" sz="1400" dirty="0"/>
                        <a:t>like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potrebno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vreme</a:t>
                      </a:r>
                      <a:r>
                        <a:rPr lang="en-US" sz="1400" dirty="0"/>
                        <a:t> u </a:t>
                      </a:r>
                      <a:r>
                        <a:rPr lang="en-US" sz="1400" dirty="0" err="1"/>
                        <a:t>sekundama</a:t>
                      </a:r>
                      <a:endParaRPr lang="en-US" sz="1400" dirty="0"/>
                    </a:p>
                    <a:p>
                      <a:pPr algn="ctr"/>
                      <a:r>
                        <a:rPr lang="sr-Latn-RS" sz="1400" dirty="0"/>
                        <a:t> dobijen</a:t>
                      </a:r>
                      <a:r>
                        <a:rPr lang="en-US" sz="1400" dirty="0"/>
                        <a:t>o</a:t>
                      </a:r>
                      <a:r>
                        <a:rPr lang="sr-Latn-RS" sz="1400" dirty="0"/>
                        <a:t> primenom implementiranog algoritma sa brojem iteracija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brojem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dirty="0"/>
                        <a:t>čvorova koji se uklanjaju mutacijom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13432"/>
                  </a:ext>
                </a:extLst>
              </a:tr>
              <a:tr h="36355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22003"/>
                  </a:ext>
                </a:extLst>
              </a:tr>
              <a:tr h="36355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91890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u="none" dirty="0">
                          <a:solidFill>
                            <a:srgbClr val="656565"/>
                          </a:solidFill>
                          <a:latin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C125.9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6963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9.89s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8.77s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17.91s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18.19s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.19s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78127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brock200_4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13,089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16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13.20s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13.73s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656565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32.53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24.95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137.15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880914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p_hat300-3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33,390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23.99s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27.00s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49.42s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50.60s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261</a:t>
                      </a: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.</a:t>
                      </a:r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8</a:t>
                      </a: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0482716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gen400_p0.9_55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71,820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61.47s</a:t>
                      </a:r>
                      <a:endParaRPr lang="en-U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65.74s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129.30s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127.11s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665.92s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537749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dsjc1000_5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499,652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298.04s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259.08s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544.89s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522.98s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2584.26s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6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473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{687BB789-28EF-4926-B7F4-BDAE557B0BEC}tf33552983_win32</Template>
  <TotalTime>872</TotalTime>
  <Words>1457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Franklin Gothic Demi</vt:lpstr>
      <vt:lpstr>Rod</vt:lpstr>
      <vt:lpstr>Wingdings</vt:lpstr>
      <vt:lpstr>Wingdings 2</vt:lpstr>
      <vt:lpstr>DividendVTI</vt:lpstr>
      <vt:lpstr>Problem Maksimalne klike  maximum clique</vt:lpstr>
      <vt:lpstr>Pojmovi i problem</vt:lpstr>
      <vt:lpstr>Brute force algoritam sa odsecanjem</vt:lpstr>
      <vt:lpstr>Optimizacija genetskim algoritmom</vt:lpstr>
      <vt:lpstr>Optimizacija genetskim algoritmom</vt:lpstr>
      <vt:lpstr>Koraci Genetskog Algoritma</vt:lpstr>
      <vt:lpstr>Lokalno poboljsanje (local_improvement)</vt:lpstr>
      <vt:lpstr>Test skupovi</vt:lpstr>
      <vt:lpstr>Poređenje rezultata dobijenih genetskim algoritmom  sa poznatim informacijama</vt:lpstr>
      <vt:lpstr>Primer REZULTATA POKRETANJA PROGRAMA</vt:lpstr>
      <vt:lpstr>Linkovi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Maksimalne klike  maximum clique</dc:title>
  <dc:creator>Nevena Mesar</dc:creator>
  <cp:lastModifiedBy>Nevena Mesar</cp:lastModifiedBy>
  <cp:revision>31</cp:revision>
  <dcterms:created xsi:type="dcterms:W3CDTF">2021-08-19T13:06:44Z</dcterms:created>
  <dcterms:modified xsi:type="dcterms:W3CDTF">2021-08-21T00:05:54Z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