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9"/>
  </p:notesMasterIdLst>
  <p:sldIdLst>
    <p:sldId id="257" r:id="rId3"/>
    <p:sldId id="269" r:id="rId4"/>
    <p:sldId id="270" r:id="rId5"/>
    <p:sldId id="284" r:id="rId6"/>
    <p:sldId id="285" r:id="rId7"/>
    <p:sldId id="298" r:id="rId8"/>
    <p:sldId id="300" r:id="rId9"/>
    <p:sldId id="301" r:id="rId10"/>
    <p:sldId id="316" r:id="rId11"/>
    <p:sldId id="317" r:id="rId12"/>
    <p:sldId id="330" r:id="rId13"/>
    <p:sldId id="332" r:id="rId14"/>
    <p:sldId id="333" r:id="rId15"/>
    <p:sldId id="334" r:id="rId16"/>
    <p:sldId id="337" r:id="rId17"/>
    <p:sldId id="378" r:id="rId18"/>
    <p:sldId id="341" r:id="rId19"/>
    <p:sldId id="342" r:id="rId20"/>
    <p:sldId id="379" r:id="rId21"/>
    <p:sldId id="346" r:id="rId22"/>
    <p:sldId id="347" r:id="rId23"/>
    <p:sldId id="380" r:id="rId24"/>
    <p:sldId id="349" r:id="rId25"/>
    <p:sldId id="350" r:id="rId26"/>
    <p:sldId id="381" r:id="rId27"/>
    <p:sldId id="363"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0DA9AB-BEF8-4AFA-B566-D76E52955883}">
  <a:tblStyle styleId="{DF0DA9AB-BEF8-4AFA-B566-D76E52955883}"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B748BC6-46BB-400B-9BBD-594928959AC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0" autoAdjust="0"/>
    <p:restoredTop sz="94660"/>
  </p:normalViewPr>
  <p:slideViewPr>
    <p:cSldViewPr snapToGrid="0">
      <p:cViewPr varScale="1">
        <p:scale>
          <a:sx n="130" d="100"/>
          <a:sy n="130" d="100"/>
        </p:scale>
        <p:origin x="235"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42a26a5ad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42a26a5ad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5f6ffea5c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5f6ffea5c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742a26a5ad_7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742a26a5ad_7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5f6ffea5c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5f6ffea5c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5fd5f84e9c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5fd5f84e9c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5f6ffea5c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5f6ffea5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742a26a5ad_1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742a26a5ad_1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742a26a5ad_1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742a26a5ad_1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445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742a26a5ad_1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742a26a5ad_1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742a26a5ad_1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742a26a5ad_1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742a26a5ad_1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742a26a5ad_1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089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42a26a5ad_7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42a26a5ad_7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This slide contains a video for ‘What is the Internet’ from Code.org’s Youtube channel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5fd5f84e9c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5fd5f84e9c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742a26a5ad_1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742a26a5ad_1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742a26a5ad_1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742a26a5ad_1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6159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742a26a5ad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742a26a5ad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5f6ffea5c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5f6ffea5c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742a26a5ad_1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742a26a5ad_1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210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742a26a5ad_7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742a26a5ad_7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f7830f66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f7830f66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2b135c9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2b135c9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f7830f66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f7830f66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fd5f84e9c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fd5f84e9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f7830f662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f7830f662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5f7830f66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5f7830f66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742a26a5ad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742a26a5a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2" name="Google Shape;72;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3" name="Google Shape;7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6" name="Google Shape;7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0" name="Google Shape;80;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1" name="Google Shape;81;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2" name="Google Shape;8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5" name="Google Shape;8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 name="Google Shape;88;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9" name="Google Shape;8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1" name="Google Shape;51;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rtl="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4" r:id="rId4"/>
    <p:sldLayoutId id="2147483665" r:id="rId5"/>
    <p:sldLayoutId id="2147483666"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18.jpg"/><Relationship Id="rId4" Type="http://schemas.openxmlformats.org/officeDocument/2006/relationships/hyperlink" Target="http://www.youtube.com/watch?v=AYdF7b3nMto"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9.jpg"/><Relationship Id="rId4" Type="http://schemas.openxmlformats.org/officeDocument/2006/relationships/hyperlink" Target="http://www.youtube.com/watch?v=5o8CwafCxnU"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3.jpg"/><Relationship Id="rId4" Type="http://schemas.openxmlformats.org/officeDocument/2006/relationships/hyperlink" Target="http://www.youtube.com/watch?v=Dxcc6ycZ73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26.jpg"/><Relationship Id="rId4" Type="http://schemas.openxmlformats.org/officeDocument/2006/relationships/hyperlink" Target="http://www.youtube.com/watch?v=kBXQZMmiA4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1.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png"/><Relationship Id="rId7"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9.jpg"/><Relationship Id="rId4" Type="http://schemas.openxmlformats.org/officeDocument/2006/relationships/hyperlink" Target="http://www.youtube.com/watch?v=5o8CwafCxnU"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6"/>
          <p:cNvSpPr txBox="1"/>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Proxima Nova"/>
                <a:ea typeface="Proxima Nova"/>
                <a:cs typeface="Proxima Nova"/>
                <a:sym typeface="Proxima Nova"/>
              </a:rPr>
              <a:t>Unit 2 - Lesson 1</a:t>
            </a:r>
            <a:endParaRPr sz="3600" b="1">
              <a:solidFill>
                <a:srgbClr val="FFFFFF"/>
              </a:solidFill>
              <a:latin typeface="Proxima Nova"/>
              <a:ea typeface="Proxima Nova"/>
              <a:cs typeface="Proxima Nova"/>
              <a:sym typeface="Proxima Nova"/>
            </a:endParaRPr>
          </a:p>
          <a:p>
            <a:pPr marL="0" lvl="0" indent="0" algn="ctr" rtl="0">
              <a:spcBef>
                <a:spcPts val="0"/>
              </a:spcBef>
              <a:spcAft>
                <a:spcPts val="0"/>
              </a:spcAft>
              <a:buNone/>
            </a:pPr>
            <a:r>
              <a:rPr lang="en" sz="3600" b="1">
                <a:solidFill>
                  <a:srgbClr val="FFFFFF"/>
                </a:solidFill>
                <a:latin typeface="Proxima Nova"/>
                <a:ea typeface="Proxima Nova"/>
                <a:cs typeface="Proxima Nova"/>
                <a:sym typeface="Proxima Nova"/>
              </a:rPr>
              <a:t>Welcome to the Internet</a:t>
            </a:r>
            <a:endParaRPr sz="3600" b="1">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9"/>
        <p:cNvGrpSpPr/>
        <p:nvPr/>
      </p:nvGrpSpPr>
      <p:grpSpPr>
        <a:xfrm>
          <a:off x="0" y="0"/>
          <a:ext cx="0" cy="0"/>
          <a:chOff x="0" y="0"/>
          <a:chExt cx="0" cy="0"/>
        </a:xfrm>
      </p:grpSpPr>
      <p:sp>
        <p:nvSpPr>
          <p:cNvPr id="610" name="Google Shape;610;p86"/>
          <p:cNvSpPr txBox="1"/>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Proxima Nova"/>
                <a:ea typeface="Proxima Nova"/>
                <a:cs typeface="Proxima Nova"/>
                <a:sym typeface="Proxima Nova"/>
              </a:rPr>
              <a:t>Unit 2 - Lesson 5</a:t>
            </a:r>
            <a:endParaRPr sz="3600" b="1">
              <a:solidFill>
                <a:srgbClr val="FFFFFF"/>
              </a:solidFill>
              <a:latin typeface="Proxima Nova"/>
              <a:ea typeface="Proxima Nova"/>
              <a:cs typeface="Proxima Nova"/>
              <a:sym typeface="Proxima Nova"/>
            </a:endParaRPr>
          </a:p>
          <a:p>
            <a:pPr marL="0" lvl="0" indent="0" algn="ctr" rtl="0">
              <a:spcBef>
                <a:spcPts val="0"/>
              </a:spcBef>
              <a:spcAft>
                <a:spcPts val="0"/>
              </a:spcAft>
              <a:buNone/>
            </a:pPr>
            <a:r>
              <a:rPr lang="en" sz="3600" b="1">
                <a:solidFill>
                  <a:srgbClr val="FFFFFF"/>
                </a:solidFill>
                <a:latin typeface="Proxima Nova"/>
                <a:ea typeface="Proxima Nova"/>
                <a:cs typeface="Proxima Nova"/>
                <a:sym typeface="Proxima Nova"/>
              </a:rPr>
              <a:t>Packets</a:t>
            </a:r>
            <a:endParaRPr sz="3600" b="1">
              <a:solidFill>
                <a:srgbClr val="FFFFFF"/>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8"/>
        <p:cNvGrpSpPr/>
        <p:nvPr/>
      </p:nvGrpSpPr>
      <p:grpSpPr>
        <a:xfrm>
          <a:off x="0" y="0"/>
          <a:ext cx="0" cy="0"/>
          <a:chOff x="0" y="0"/>
          <a:chExt cx="0" cy="0"/>
        </a:xfrm>
      </p:grpSpPr>
      <p:sp>
        <p:nvSpPr>
          <p:cNvPr id="709" name="Google Shape;709;p99"/>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2 Lesson 5 - Activity</a:t>
            </a:r>
            <a:endParaRPr>
              <a:solidFill>
                <a:srgbClr val="FFFFFF"/>
              </a:solidFill>
            </a:endParaRPr>
          </a:p>
        </p:txBody>
      </p:sp>
      <p:graphicFrame>
        <p:nvGraphicFramePr>
          <p:cNvPr id="710" name="Google Shape;710;p99"/>
          <p:cNvGraphicFramePr/>
          <p:nvPr/>
        </p:nvGraphicFramePr>
        <p:xfrm>
          <a:off x="313650" y="1289525"/>
          <a:ext cx="8433300" cy="3718440"/>
        </p:xfrm>
        <a:graphic>
          <a:graphicData uri="http://schemas.openxmlformats.org/drawingml/2006/table">
            <a:tbl>
              <a:tblPr>
                <a:noFill/>
                <a:tableStyleId>{1B748BC6-46BB-400B-9BBD-594928959ACF}</a:tableStyleId>
              </a:tblPr>
              <a:tblGrid>
                <a:gridCol w="1442200">
                  <a:extLst>
                    <a:ext uri="{9D8B030D-6E8A-4147-A177-3AD203B41FA5}">
                      <a16:colId xmlns:a16="http://schemas.microsoft.com/office/drawing/2014/main" val="20000"/>
                    </a:ext>
                  </a:extLst>
                </a:gridCol>
                <a:gridCol w="3495550">
                  <a:extLst>
                    <a:ext uri="{9D8B030D-6E8A-4147-A177-3AD203B41FA5}">
                      <a16:colId xmlns:a16="http://schemas.microsoft.com/office/drawing/2014/main" val="20001"/>
                    </a:ext>
                  </a:extLst>
                </a:gridCol>
                <a:gridCol w="3495550">
                  <a:extLst>
                    <a:ext uri="{9D8B030D-6E8A-4147-A177-3AD203B41FA5}">
                      <a16:colId xmlns:a16="http://schemas.microsoft.com/office/drawing/2014/main" val="20002"/>
                    </a:ext>
                  </a:extLst>
                </a:gridCol>
              </a:tblGrid>
              <a:tr h="390025">
                <a:tc>
                  <a:txBody>
                    <a:bodyPr/>
                    <a:lstStyle/>
                    <a:p>
                      <a:pPr marL="0" lvl="0" indent="0" algn="ctr" rtl="0">
                        <a:spcBef>
                          <a:spcPts val="0"/>
                        </a:spcBef>
                        <a:spcAft>
                          <a:spcPts val="0"/>
                        </a:spcAft>
                        <a:buNone/>
                      </a:pP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User Datagram Protocol (UDP)</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solidFill>
                            <a:schemeClr val="dk1"/>
                          </a:solidFill>
                          <a:latin typeface="Proxima Nova"/>
                          <a:ea typeface="Proxima Nova"/>
                          <a:cs typeface="Proxima Nova"/>
                          <a:sym typeface="Proxima Nova"/>
                        </a:rPr>
                        <a:t>Transmission Control Protocol (TCP)</a:t>
                      </a:r>
                      <a:endParaRPr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0"/>
                  </a:ext>
                </a:extLst>
              </a:tr>
              <a:tr h="642525">
                <a:tc>
                  <a:txBody>
                    <a:bodyPr/>
                    <a:lstStyle/>
                    <a:p>
                      <a:pPr marL="0" lvl="0" indent="0" algn="l" rtl="0">
                        <a:spcBef>
                          <a:spcPts val="0"/>
                        </a:spcBef>
                        <a:spcAft>
                          <a:spcPts val="0"/>
                        </a:spcAft>
                        <a:buNone/>
                      </a:pPr>
                      <a:r>
                        <a:rPr lang="en">
                          <a:latin typeface="Proxima Nova"/>
                          <a:ea typeface="Proxima Nova"/>
                          <a:cs typeface="Proxima Nova"/>
                          <a:sym typeface="Proxima Nova"/>
                        </a:rPr>
                        <a:t>Main Idea</a:t>
                      </a:r>
                      <a:endParaRPr>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endParaRPr>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781325">
                <a:tc>
                  <a:txBody>
                    <a:bodyPr/>
                    <a:lstStyle/>
                    <a:p>
                      <a:pPr marL="0" lvl="0" indent="0" algn="l" rtl="0">
                        <a:spcBef>
                          <a:spcPts val="0"/>
                        </a:spcBef>
                        <a:spcAft>
                          <a:spcPts val="0"/>
                        </a:spcAft>
                        <a:buNone/>
                      </a:pPr>
                      <a:r>
                        <a:rPr lang="en">
                          <a:latin typeface="Proxima Nova"/>
                          <a:ea typeface="Proxima Nova"/>
                          <a:cs typeface="Proxima Nova"/>
                          <a:sym typeface="Proxima Nova"/>
                        </a:rPr>
                        <a:t>Basics of how it works</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2"/>
                  </a:ext>
                </a:extLst>
              </a:tr>
              <a:tr h="765000">
                <a:tc>
                  <a:txBody>
                    <a:bodyPr/>
                    <a:lstStyle/>
                    <a:p>
                      <a:pPr marL="0" lvl="0" indent="0" algn="l" rtl="0">
                        <a:spcBef>
                          <a:spcPts val="0"/>
                        </a:spcBef>
                        <a:spcAft>
                          <a:spcPts val="0"/>
                        </a:spcAft>
                        <a:buNone/>
                      </a:pPr>
                      <a:r>
                        <a:rPr lang="en">
                          <a:latin typeface="Proxima Nova"/>
                          <a:ea typeface="Proxima Nova"/>
                          <a:cs typeface="Proxima Nova"/>
                          <a:sym typeface="Proxima Nova"/>
                        </a:rPr>
                        <a:t>Use in real life</a:t>
                      </a:r>
                      <a:endParaRPr>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endParaRPr>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3"/>
                  </a:ext>
                </a:extLst>
              </a:tr>
            </a:tbl>
          </a:graphicData>
        </a:graphic>
      </p:graphicFrame>
      <p:sp>
        <p:nvSpPr>
          <p:cNvPr id="711" name="Google Shape;711;p99"/>
          <p:cNvSpPr txBox="1"/>
          <p:nvPr/>
        </p:nvSpPr>
        <p:spPr>
          <a:xfrm>
            <a:off x="0" y="410600"/>
            <a:ext cx="9144000" cy="65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dk1"/>
                </a:solidFill>
                <a:latin typeface="Proxima Nova"/>
                <a:ea typeface="Proxima Nova"/>
                <a:cs typeface="Proxima Nova"/>
                <a:sym typeface="Proxima Nova"/>
              </a:rPr>
              <a:t>There’s two protocols commonly used to send packets online, and depending on the situation websites will choose the one that makes sense.</a:t>
            </a:r>
            <a:endParaRPr sz="2000"/>
          </a:p>
        </p:txBody>
      </p:sp>
      <p:sp>
        <p:nvSpPr>
          <p:cNvPr id="712" name="Google Shape;712;p99"/>
          <p:cNvSpPr txBox="1"/>
          <p:nvPr/>
        </p:nvSpPr>
        <p:spPr>
          <a:xfrm>
            <a:off x="1857675" y="1706550"/>
            <a:ext cx="3314400" cy="9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7665A0"/>
                </a:solidFill>
                <a:latin typeface="Proxima Nova"/>
                <a:ea typeface="Proxima Nova"/>
                <a:cs typeface="Proxima Nova"/>
                <a:sym typeface="Proxima Nova"/>
              </a:rPr>
              <a:t>Like Protocol 1 or clearing out the library as fast as you can.  The goal is to send information quickly without worrying about accuray.</a:t>
            </a:r>
            <a:endParaRPr>
              <a:solidFill>
                <a:srgbClr val="7665A0"/>
              </a:solidFill>
            </a:endParaRPr>
          </a:p>
        </p:txBody>
      </p:sp>
      <p:sp>
        <p:nvSpPr>
          <p:cNvPr id="713" name="Google Shape;713;p99"/>
          <p:cNvSpPr txBox="1"/>
          <p:nvPr/>
        </p:nvSpPr>
        <p:spPr>
          <a:xfrm>
            <a:off x="1857675" y="2742175"/>
            <a:ext cx="3000000" cy="77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7665A0"/>
                </a:solidFill>
                <a:latin typeface="Proxima Nova"/>
                <a:ea typeface="Proxima Nova"/>
                <a:cs typeface="Proxima Nova"/>
                <a:sym typeface="Proxima Nova"/>
              </a:rPr>
              <a:t>Send all the packets but don’t check if they all get through or arrive in the right order.</a:t>
            </a:r>
            <a:endParaRPr>
              <a:solidFill>
                <a:srgbClr val="7665A0"/>
              </a:solidFill>
            </a:endParaRPr>
          </a:p>
        </p:txBody>
      </p:sp>
      <p:sp>
        <p:nvSpPr>
          <p:cNvPr id="714" name="Google Shape;714;p99"/>
          <p:cNvSpPr txBox="1"/>
          <p:nvPr/>
        </p:nvSpPr>
        <p:spPr>
          <a:xfrm>
            <a:off x="1857675" y="3937375"/>
            <a:ext cx="3000000" cy="103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7665A0"/>
                </a:solidFill>
                <a:latin typeface="Proxima Nova"/>
                <a:ea typeface="Proxima Nova"/>
                <a:cs typeface="Proxima Nova"/>
                <a:sym typeface="Proxima Nova"/>
              </a:rPr>
              <a:t>Useful when split seconds matter more than correcting errors, like video-conferencing, live streaming, online gaming</a:t>
            </a:r>
            <a:endParaRPr>
              <a:solidFill>
                <a:srgbClr val="7665A0"/>
              </a:solidFill>
            </a:endParaRPr>
          </a:p>
        </p:txBody>
      </p:sp>
      <p:grpSp>
        <p:nvGrpSpPr>
          <p:cNvPr id="715" name="Google Shape;715;p99"/>
          <p:cNvGrpSpPr/>
          <p:nvPr/>
        </p:nvGrpSpPr>
        <p:grpSpPr>
          <a:xfrm>
            <a:off x="89100" y="4739882"/>
            <a:ext cx="324008" cy="322851"/>
            <a:chOff x="0" y="3867912"/>
            <a:chExt cx="1280160" cy="1275588"/>
          </a:xfrm>
        </p:grpSpPr>
        <p:sp>
          <p:nvSpPr>
            <p:cNvPr id="716" name="Google Shape;716;p99"/>
            <p:cNvSpPr/>
            <p:nvPr/>
          </p:nvSpPr>
          <p:spPr>
            <a:xfrm>
              <a:off x="0" y="4229100"/>
              <a:ext cx="914400" cy="914400"/>
            </a:xfrm>
            <a:prstGeom prst="ellipse">
              <a:avLst/>
            </a:prstGeom>
            <a:solidFill>
              <a:srgbClr val="FFFFFF"/>
            </a:solidFill>
            <a:ln w="19050"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9"/>
            <p:cNvSpPr/>
            <p:nvPr/>
          </p:nvSpPr>
          <p:spPr>
            <a:xfrm>
              <a:off x="182880" y="4050792"/>
              <a:ext cx="914400" cy="914400"/>
            </a:xfrm>
            <a:prstGeom prst="ellipse">
              <a:avLst/>
            </a:prstGeom>
            <a:solidFill>
              <a:srgbClr val="FFFFFF"/>
            </a:solidFill>
            <a:ln w="19050"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99"/>
            <p:cNvSpPr/>
            <p:nvPr/>
          </p:nvSpPr>
          <p:spPr>
            <a:xfrm>
              <a:off x="365760" y="3867912"/>
              <a:ext cx="914400" cy="914400"/>
            </a:xfrm>
            <a:prstGeom prst="ellipse">
              <a:avLst/>
            </a:prstGeom>
            <a:solidFill>
              <a:srgbClr val="FFFFFF"/>
            </a:solidFill>
            <a:ln w="19050"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99"/>
          <p:cNvSpPr txBox="1"/>
          <p:nvPr/>
        </p:nvSpPr>
        <p:spPr>
          <a:xfrm>
            <a:off x="5361500" y="1745850"/>
            <a:ext cx="3256200" cy="86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A400"/>
                </a:solidFill>
                <a:latin typeface="Proxima Nova"/>
                <a:ea typeface="Proxima Nova"/>
                <a:cs typeface="Proxima Nova"/>
                <a:sym typeface="Proxima Nova"/>
              </a:rPr>
              <a:t>Like Protocol 2 or numbering every book in the library. It’s slower but more accurate.</a:t>
            </a:r>
            <a:endParaRPr>
              <a:solidFill>
                <a:srgbClr val="FFA400"/>
              </a:solidFill>
            </a:endParaRPr>
          </a:p>
        </p:txBody>
      </p:sp>
      <p:sp>
        <p:nvSpPr>
          <p:cNvPr id="720" name="Google Shape;720;p99"/>
          <p:cNvSpPr txBox="1"/>
          <p:nvPr/>
        </p:nvSpPr>
        <p:spPr>
          <a:xfrm>
            <a:off x="5361500" y="2652750"/>
            <a:ext cx="3314400" cy="117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A400"/>
                </a:solidFill>
                <a:latin typeface="Proxima Nova"/>
                <a:ea typeface="Proxima Nova"/>
                <a:cs typeface="Proxima Nova"/>
                <a:sym typeface="Proxima Nova"/>
              </a:rPr>
              <a:t>Number packets so they can be re-ordered, confirm all were received, resend any missing packets. Multiple back and forth confirmations between sender and receiver.</a:t>
            </a:r>
            <a:endParaRPr>
              <a:solidFill>
                <a:srgbClr val="FFA400"/>
              </a:solidFill>
            </a:endParaRPr>
          </a:p>
        </p:txBody>
      </p:sp>
      <p:sp>
        <p:nvSpPr>
          <p:cNvPr id="721" name="Google Shape;721;p99"/>
          <p:cNvSpPr txBox="1"/>
          <p:nvPr/>
        </p:nvSpPr>
        <p:spPr>
          <a:xfrm>
            <a:off x="5403625" y="3951475"/>
            <a:ext cx="3314400" cy="100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A400"/>
                </a:solidFill>
                <a:latin typeface="Proxima Nova"/>
                <a:ea typeface="Proxima Nova"/>
                <a:cs typeface="Proxima Nova"/>
                <a:sym typeface="Proxima Nova"/>
              </a:rPr>
              <a:t>Useful when accuracy matters more than saving a split second, like sending emails, photos, or just browsing websites</a:t>
            </a:r>
            <a:endParaRPr>
              <a:solidFill>
                <a:srgbClr val="FFA4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9"/>
                                        </p:tgtEl>
                                        <p:attrNameLst>
                                          <p:attrName>style.visibility</p:attrName>
                                        </p:attrNameLst>
                                      </p:cBhvr>
                                      <p:to>
                                        <p:strVal val="visible"/>
                                      </p:to>
                                    </p:set>
                                    <p:animEffect transition="in" filter="fade">
                                      <p:cBhvr>
                                        <p:cTn id="7" dur="1000"/>
                                        <p:tgtEl>
                                          <p:spTgt spid="7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0"/>
                                        </p:tgtEl>
                                        <p:attrNameLst>
                                          <p:attrName>style.visibility</p:attrName>
                                        </p:attrNameLst>
                                      </p:cBhvr>
                                      <p:to>
                                        <p:strVal val="visible"/>
                                      </p:to>
                                    </p:set>
                                    <p:animEffect transition="in" filter="fade">
                                      <p:cBhvr>
                                        <p:cTn id="12" dur="1000"/>
                                        <p:tgtEl>
                                          <p:spTgt spid="7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21"/>
                                        </p:tgtEl>
                                        <p:attrNameLst>
                                          <p:attrName>style.visibility</p:attrName>
                                        </p:attrNameLst>
                                      </p:cBhvr>
                                      <p:to>
                                        <p:strVal val="visible"/>
                                      </p:to>
                                    </p:set>
                                    <p:animEffect transition="in" filter="fade">
                                      <p:cBhvr>
                                        <p:cTn id="17" dur="1000"/>
                                        <p:tgtEl>
                                          <p:spTgt spid="7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21"/>
                                        </p:tgtEl>
                                        <p:attrNameLst>
                                          <p:attrName>style.visibility</p:attrName>
                                        </p:attrNameLst>
                                      </p:cBhvr>
                                      <p:to>
                                        <p:strVal val="visible"/>
                                      </p:to>
                                    </p:set>
                                    <p:animEffect transition="in" filter="fade">
                                      <p:cBhvr>
                                        <p:cTn id="22" dur="1000"/>
                                        <p:tgtEl>
                                          <p:spTgt spid="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29"/>
        <p:cNvGrpSpPr/>
        <p:nvPr/>
      </p:nvGrpSpPr>
      <p:grpSpPr>
        <a:xfrm>
          <a:off x="0" y="0"/>
          <a:ext cx="0" cy="0"/>
          <a:chOff x="0" y="0"/>
          <a:chExt cx="0" cy="0"/>
        </a:xfrm>
      </p:grpSpPr>
      <p:sp>
        <p:nvSpPr>
          <p:cNvPr id="730" name="Google Shape;730;p101"/>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2 Lesson 5 - Wrap Up</a:t>
            </a:r>
            <a:endParaRPr>
              <a:solidFill>
                <a:srgbClr val="FFFFFF"/>
              </a:solidFill>
            </a:endParaRPr>
          </a:p>
        </p:txBody>
      </p:sp>
      <p:pic>
        <p:nvPicPr>
          <p:cNvPr id="731" name="Google Shape;731;p101" descr="Spotify engineer Lynn Root and Vint Cerf, Father of the Internet, explain what keeps the Internet running and how information is broken down into packets.  &#10;&#10;&#10;Start learning at http://code.org/ &#10;&#10;Stay in touch with us!&#10;• on Twitter https://twitter.com/codeorg&#10;• on Facebook https://www.facebook.com/Code.org&#10;• on Instagram https://instagram.com/codeorg&#10;• on Tumblr https://blog.code.org &#10;• on LinkedIn https://www.linkedin.com/company/code-org&#10;• on Google+ https://google.com/+codeorg&#10;&#10;Help us caption &amp; translate this video!&#10;&#10;https://amara.org/v/HGaR/" title="The Internet: Packets, Routing &amp; Reliability">
            <a:hlinkClick r:id="rId4"/>
          </p:cNvPr>
          <p:cNvPicPr preferRelativeResize="0"/>
          <p:nvPr/>
        </p:nvPicPr>
        <p:blipFill>
          <a:blip r:embed="rId5">
            <a:alphaModFix/>
          </a:blip>
          <a:stretch>
            <a:fillRect/>
          </a:stretch>
        </p:blipFill>
        <p:spPr>
          <a:xfrm>
            <a:off x="1378038" y="352550"/>
            <a:ext cx="6387934" cy="4790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5"/>
        <p:cNvGrpSpPr/>
        <p:nvPr/>
      </p:nvGrpSpPr>
      <p:grpSpPr>
        <a:xfrm>
          <a:off x="0" y="0"/>
          <a:ext cx="0" cy="0"/>
          <a:chOff x="0" y="0"/>
          <a:chExt cx="0" cy="0"/>
        </a:xfrm>
      </p:grpSpPr>
      <p:sp>
        <p:nvSpPr>
          <p:cNvPr id="736" name="Google Shape;736;p102"/>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2 Lesson 5 - Wrap Up</a:t>
            </a:r>
            <a:endParaRPr>
              <a:solidFill>
                <a:srgbClr val="FFFFFF"/>
              </a:solidFill>
            </a:endParaRPr>
          </a:p>
        </p:txBody>
      </p:sp>
      <p:sp>
        <p:nvSpPr>
          <p:cNvPr id="737" name="Google Shape;737;p102"/>
          <p:cNvSpPr txBox="1"/>
          <p:nvPr/>
        </p:nvSpPr>
        <p:spPr>
          <a:xfrm>
            <a:off x="2447700" y="1867947"/>
            <a:ext cx="2389200" cy="70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rgbClr val="00ADBC"/>
                </a:solidFill>
                <a:latin typeface="Proxima Nova"/>
                <a:ea typeface="Proxima Nova"/>
                <a:cs typeface="Proxima Nova"/>
                <a:sym typeface="Proxima Nova"/>
              </a:rPr>
              <a:t>The IP address of the sender and receiver helps route the message.</a:t>
            </a:r>
            <a:endParaRPr sz="1100">
              <a:solidFill>
                <a:srgbClr val="00ADBC"/>
              </a:solidFill>
              <a:latin typeface="Proxima Nova"/>
              <a:ea typeface="Proxima Nova"/>
              <a:cs typeface="Proxima Nova"/>
              <a:sym typeface="Proxima Nova"/>
            </a:endParaRPr>
          </a:p>
        </p:txBody>
      </p:sp>
      <p:pic>
        <p:nvPicPr>
          <p:cNvPr id="738" name="Google Shape;738;p102"/>
          <p:cNvPicPr preferRelativeResize="0"/>
          <p:nvPr/>
        </p:nvPicPr>
        <p:blipFill>
          <a:blip r:embed="rId4">
            <a:alphaModFix/>
          </a:blip>
          <a:stretch>
            <a:fillRect/>
          </a:stretch>
        </p:blipFill>
        <p:spPr>
          <a:xfrm>
            <a:off x="5070702" y="2025364"/>
            <a:ext cx="3907848" cy="919083"/>
          </a:xfrm>
          <a:prstGeom prst="rect">
            <a:avLst/>
          </a:prstGeom>
          <a:noFill/>
          <a:ln>
            <a:noFill/>
          </a:ln>
        </p:spPr>
      </p:pic>
      <p:sp>
        <p:nvSpPr>
          <p:cNvPr id="739" name="Google Shape;739;p102"/>
          <p:cNvSpPr/>
          <p:nvPr/>
        </p:nvSpPr>
        <p:spPr>
          <a:xfrm>
            <a:off x="5516300" y="2029049"/>
            <a:ext cx="1601100" cy="857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0" name="Google Shape;740;p102"/>
          <p:cNvCxnSpPr>
            <a:stCxn id="737" idx="3"/>
            <a:endCxn id="739" idx="1"/>
          </p:cNvCxnSpPr>
          <p:nvPr/>
        </p:nvCxnSpPr>
        <p:spPr>
          <a:xfrm>
            <a:off x="4836900" y="2219847"/>
            <a:ext cx="679500" cy="238200"/>
          </a:xfrm>
          <a:prstGeom prst="straightConnector1">
            <a:avLst/>
          </a:prstGeom>
          <a:noFill/>
          <a:ln w="38100" cap="flat" cmpd="sng">
            <a:solidFill>
              <a:schemeClr val="dk2"/>
            </a:solidFill>
            <a:prstDash val="solid"/>
            <a:round/>
            <a:headEnd type="none" w="med" len="med"/>
            <a:tailEnd type="triangle" w="med" len="med"/>
          </a:ln>
        </p:spPr>
      </p:cxnSp>
      <p:pic>
        <p:nvPicPr>
          <p:cNvPr id="741" name="Google Shape;741;p102"/>
          <p:cNvPicPr preferRelativeResize="0"/>
          <p:nvPr/>
        </p:nvPicPr>
        <p:blipFill>
          <a:blip r:embed="rId5">
            <a:alphaModFix/>
          </a:blip>
          <a:stretch>
            <a:fillRect/>
          </a:stretch>
        </p:blipFill>
        <p:spPr>
          <a:xfrm>
            <a:off x="130575" y="20600"/>
            <a:ext cx="1958400" cy="1468800"/>
          </a:xfrm>
          <a:prstGeom prst="rect">
            <a:avLst/>
          </a:prstGeom>
          <a:noFill/>
          <a:ln>
            <a:noFill/>
          </a:ln>
        </p:spPr>
      </p:pic>
      <p:sp>
        <p:nvSpPr>
          <p:cNvPr id="742" name="Google Shape;742;p102"/>
          <p:cNvSpPr txBox="1"/>
          <p:nvPr/>
        </p:nvSpPr>
        <p:spPr>
          <a:xfrm>
            <a:off x="2088975" y="352550"/>
            <a:ext cx="2107500" cy="80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Proxima Nova"/>
                <a:ea typeface="Proxima Nova"/>
                <a:cs typeface="Proxima Nova"/>
                <a:sym typeface="Proxima Nova"/>
              </a:rPr>
              <a:t>Datastream: </a:t>
            </a:r>
            <a:r>
              <a:rPr lang="en">
                <a:solidFill>
                  <a:schemeClr val="dk1"/>
                </a:solidFill>
                <a:latin typeface="Proxima Nova"/>
                <a:ea typeface="Proxima Nova"/>
                <a:cs typeface="Proxima Nova"/>
                <a:sym typeface="Proxima Nova"/>
              </a:rPr>
              <a:t>Information passed through the internet in packets. </a:t>
            </a:r>
            <a:endParaRPr>
              <a:solidFill>
                <a:schemeClr val="dk1"/>
              </a:solidFill>
              <a:latin typeface="Proxima Nova"/>
              <a:ea typeface="Proxima Nova"/>
              <a:cs typeface="Proxima Nova"/>
              <a:sym typeface="Proxima Nova"/>
            </a:endParaRPr>
          </a:p>
        </p:txBody>
      </p:sp>
      <p:sp>
        <p:nvSpPr>
          <p:cNvPr id="743" name="Google Shape;743;p102"/>
          <p:cNvSpPr txBox="1"/>
          <p:nvPr/>
        </p:nvSpPr>
        <p:spPr>
          <a:xfrm>
            <a:off x="6672975" y="352550"/>
            <a:ext cx="2494500" cy="141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Proxima Nova"/>
                <a:ea typeface="Proxima Nova"/>
                <a:cs typeface="Proxima Nova"/>
                <a:sym typeface="Proxima Nova"/>
              </a:rPr>
              <a:t>Packet:  </a:t>
            </a:r>
            <a:r>
              <a:rPr lang="en">
                <a:solidFill>
                  <a:schemeClr val="dk1"/>
                </a:solidFill>
                <a:latin typeface="Proxima Nova"/>
                <a:ea typeface="Proxima Nova"/>
                <a:cs typeface="Proxima Nova"/>
                <a:sym typeface="Proxima Nova"/>
              </a:rPr>
              <a:t>A chunk of data sent over a network. Larger messages are divided into packets that may arrive at the destination in order, out-of-order, or not at all. </a:t>
            </a:r>
            <a:endParaRPr>
              <a:solidFill>
                <a:schemeClr val="dk1"/>
              </a:solidFill>
              <a:latin typeface="Proxima Nova"/>
              <a:ea typeface="Proxima Nova"/>
              <a:cs typeface="Proxima Nova"/>
              <a:sym typeface="Proxima Nova"/>
            </a:endParaRPr>
          </a:p>
        </p:txBody>
      </p:sp>
      <p:sp>
        <p:nvSpPr>
          <p:cNvPr id="744" name="Google Shape;744;p102"/>
          <p:cNvSpPr txBox="1"/>
          <p:nvPr/>
        </p:nvSpPr>
        <p:spPr>
          <a:xfrm>
            <a:off x="222400" y="1714100"/>
            <a:ext cx="2166900" cy="114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Proxima Nova"/>
                <a:ea typeface="Proxima Nova"/>
                <a:cs typeface="Proxima Nova"/>
                <a:sym typeface="Proxima Nova"/>
              </a:rPr>
              <a:t>Packet Metadata: </a:t>
            </a:r>
            <a:r>
              <a:rPr lang="en">
                <a:solidFill>
                  <a:schemeClr val="dk1"/>
                </a:solidFill>
                <a:latin typeface="Proxima Nova"/>
                <a:ea typeface="Proxima Nova"/>
                <a:cs typeface="Proxima Nova"/>
                <a:sym typeface="Proxima Nova"/>
              </a:rPr>
              <a:t>Data added to packets to help route them through the network and reassemble the original message.</a:t>
            </a:r>
            <a:endParaRPr>
              <a:solidFill>
                <a:schemeClr val="dk1"/>
              </a:solidFill>
              <a:latin typeface="Proxima Nova"/>
              <a:ea typeface="Proxima Nova"/>
              <a:cs typeface="Proxima Nova"/>
              <a:sym typeface="Proxima Nova"/>
            </a:endParaRPr>
          </a:p>
        </p:txBody>
      </p:sp>
      <p:sp>
        <p:nvSpPr>
          <p:cNvPr id="745" name="Google Shape;745;p102"/>
          <p:cNvSpPr txBox="1"/>
          <p:nvPr/>
        </p:nvSpPr>
        <p:spPr>
          <a:xfrm>
            <a:off x="2030575" y="3453563"/>
            <a:ext cx="2616600" cy="13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Proxima Nova"/>
                <a:ea typeface="Proxima Nova"/>
                <a:cs typeface="Proxima Nova"/>
                <a:sym typeface="Proxima Nova"/>
              </a:rPr>
              <a:t>Transmission Control Protocol (TCP):  </a:t>
            </a:r>
            <a:r>
              <a:rPr lang="en">
                <a:solidFill>
                  <a:schemeClr val="dk1"/>
                </a:solidFill>
                <a:latin typeface="Proxima Nova"/>
                <a:ea typeface="Proxima Nova"/>
                <a:cs typeface="Proxima Nova"/>
                <a:sym typeface="Proxima Nova"/>
              </a:rPr>
              <a:t>A protocol for sending packets that does error-checking to ensure all packets are received and properly ordered</a:t>
            </a:r>
            <a:endParaRPr>
              <a:solidFill>
                <a:schemeClr val="dk1"/>
              </a:solidFill>
              <a:latin typeface="Proxima Nova"/>
              <a:ea typeface="Proxima Nova"/>
              <a:cs typeface="Proxima Nova"/>
              <a:sym typeface="Proxima Nova"/>
            </a:endParaRPr>
          </a:p>
        </p:txBody>
      </p:sp>
      <p:sp>
        <p:nvSpPr>
          <p:cNvPr id="746" name="Google Shape;746;p102"/>
          <p:cNvSpPr txBox="1"/>
          <p:nvPr/>
        </p:nvSpPr>
        <p:spPr>
          <a:xfrm>
            <a:off x="6559875" y="3383075"/>
            <a:ext cx="2460300" cy="182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Proxima Nova"/>
                <a:ea typeface="Proxima Nova"/>
                <a:cs typeface="Proxima Nova"/>
                <a:sym typeface="Proxima Nova"/>
              </a:rPr>
              <a:t>User Datagram Protocol (UDP):  </a:t>
            </a:r>
            <a:r>
              <a:rPr lang="en">
                <a:solidFill>
                  <a:schemeClr val="dk1"/>
                </a:solidFill>
                <a:latin typeface="Proxima Nova"/>
                <a:ea typeface="Proxima Nova"/>
                <a:cs typeface="Proxima Nova"/>
                <a:sym typeface="Proxima Nova"/>
              </a:rPr>
              <a:t>A protocol for sending packets quickly with minimal error-checking and no resending of dropped packets</a:t>
            </a:r>
            <a:endParaRPr>
              <a:solidFill>
                <a:schemeClr val="dk1"/>
              </a:solidFill>
              <a:latin typeface="Proxima Nova"/>
              <a:ea typeface="Proxima Nova"/>
              <a:cs typeface="Proxima Nova"/>
              <a:sym typeface="Proxima Nova"/>
            </a:endParaRPr>
          </a:p>
        </p:txBody>
      </p:sp>
      <p:pic>
        <p:nvPicPr>
          <p:cNvPr id="747" name="Google Shape;747;p102"/>
          <p:cNvPicPr preferRelativeResize="0"/>
          <p:nvPr/>
        </p:nvPicPr>
        <p:blipFill>
          <a:blip r:embed="rId6">
            <a:alphaModFix/>
          </a:blip>
          <a:stretch>
            <a:fillRect/>
          </a:stretch>
        </p:blipFill>
        <p:spPr>
          <a:xfrm>
            <a:off x="4351275" y="448853"/>
            <a:ext cx="2166901" cy="816834"/>
          </a:xfrm>
          <a:prstGeom prst="rect">
            <a:avLst/>
          </a:prstGeom>
          <a:noFill/>
          <a:ln>
            <a:noFill/>
          </a:ln>
        </p:spPr>
      </p:pic>
      <p:pic>
        <p:nvPicPr>
          <p:cNvPr id="748" name="Google Shape;748;p102"/>
          <p:cNvPicPr preferRelativeResize="0"/>
          <p:nvPr/>
        </p:nvPicPr>
        <p:blipFill>
          <a:blip r:embed="rId7">
            <a:alphaModFix/>
          </a:blip>
          <a:stretch>
            <a:fillRect/>
          </a:stretch>
        </p:blipFill>
        <p:spPr>
          <a:xfrm>
            <a:off x="280800" y="3087822"/>
            <a:ext cx="1601100" cy="2055684"/>
          </a:xfrm>
          <a:prstGeom prst="rect">
            <a:avLst/>
          </a:prstGeom>
          <a:noFill/>
          <a:ln>
            <a:noFill/>
          </a:ln>
        </p:spPr>
      </p:pic>
      <p:pic>
        <p:nvPicPr>
          <p:cNvPr id="749" name="Google Shape;749;p102"/>
          <p:cNvPicPr preferRelativeResize="0"/>
          <p:nvPr/>
        </p:nvPicPr>
        <p:blipFill>
          <a:blip r:embed="rId8">
            <a:alphaModFix/>
          </a:blip>
          <a:stretch>
            <a:fillRect/>
          </a:stretch>
        </p:blipFill>
        <p:spPr>
          <a:xfrm>
            <a:off x="5164819" y="4054171"/>
            <a:ext cx="1263848" cy="480893"/>
          </a:xfrm>
          <a:prstGeom prst="rect">
            <a:avLst/>
          </a:prstGeom>
          <a:noFill/>
          <a:ln>
            <a:noFill/>
          </a:ln>
        </p:spPr>
      </p:pic>
      <p:pic>
        <p:nvPicPr>
          <p:cNvPr id="750" name="Google Shape;750;p102"/>
          <p:cNvPicPr preferRelativeResize="0"/>
          <p:nvPr/>
        </p:nvPicPr>
        <p:blipFill>
          <a:blip r:embed="rId9">
            <a:alphaModFix/>
          </a:blip>
          <a:stretch>
            <a:fillRect/>
          </a:stretch>
        </p:blipFill>
        <p:spPr>
          <a:xfrm>
            <a:off x="4987750" y="3776479"/>
            <a:ext cx="277693" cy="277692"/>
          </a:xfrm>
          <a:prstGeom prst="rect">
            <a:avLst/>
          </a:prstGeom>
          <a:noFill/>
          <a:ln>
            <a:noFill/>
          </a:ln>
        </p:spPr>
      </p:pic>
      <p:cxnSp>
        <p:nvCxnSpPr>
          <p:cNvPr id="751" name="Google Shape;751;p102"/>
          <p:cNvCxnSpPr>
            <a:stCxn id="750" idx="3"/>
          </p:cNvCxnSpPr>
          <p:nvPr/>
        </p:nvCxnSpPr>
        <p:spPr>
          <a:xfrm>
            <a:off x="5265443" y="3915325"/>
            <a:ext cx="299400" cy="0"/>
          </a:xfrm>
          <a:prstGeom prst="straightConnector1">
            <a:avLst/>
          </a:prstGeom>
          <a:noFill/>
          <a:ln w="28575" cap="flat" cmpd="sng">
            <a:solidFill>
              <a:srgbClr val="FF9900"/>
            </a:solidFill>
            <a:prstDash val="solid"/>
            <a:round/>
            <a:headEnd type="none" w="med" len="med"/>
            <a:tailEnd type="triangle" w="med" len="med"/>
          </a:ln>
        </p:spPr>
      </p:cxnSp>
      <p:pic>
        <p:nvPicPr>
          <p:cNvPr id="752" name="Google Shape;752;p102"/>
          <p:cNvPicPr preferRelativeResize="0"/>
          <p:nvPr/>
        </p:nvPicPr>
        <p:blipFill>
          <a:blip r:embed="rId9">
            <a:alphaModFix/>
          </a:blip>
          <a:stretch>
            <a:fillRect/>
          </a:stretch>
        </p:blipFill>
        <p:spPr>
          <a:xfrm>
            <a:off x="5201559" y="3458795"/>
            <a:ext cx="277693" cy="277692"/>
          </a:xfrm>
          <a:prstGeom prst="rect">
            <a:avLst/>
          </a:prstGeom>
          <a:noFill/>
          <a:ln>
            <a:noFill/>
          </a:ln>
        </p:spPr>
      </p:pic>
      <p:cxnSp>
        <p:nvCxnSpPr>
          <p:cNvPr id="753" name="Google Shape;753;p102"/>
          <p:cNvCxnSpPr>
            <a:stCxn id="752" idx="3"/>
          </p:cNvCxnSpPr>
          <p:nvPr/>
        </p:nvCxnSpPr>
        <p:spPr>
          <a:xfrm>
            <a:off x="5479252" y="3597641"/>
            <a:ext cx="299400" cy="0"/>
          </a:xfrm>
          <a:prstGeom prst="straightConnector1">
            <a:avLst/>
          </a:prstGeom>
          <a:noFill/>
          <a:ln w="28575" cap="flat" cmpd="sng">
            <a:solidFill>
              <a:srgbClr val="FF9900"/>
            </a:solidFill>
            <a:prstDash val="solid"/>
            <a:round/>
            <a:headEnd type="none" w="med" len="med"/>
            <a:tailEnd type="triangle" w="med" len="med"/>
          </a:ln>
        </p:spPr>
      </p:cxnSp>
      <p:pic>
        <p:nvPicPr>
          <p:cNvPr id="754" name="Google Shape;754;p102"/>
          <p:cNvPicPr preferRelativeResize="0"/>
          <p:nvPr/>
        </p:nvPicPr>
        <p:blipFill>
          <a:blip r:embed="rId9">
            <a:alphaModFix/>
          </a:blip>
          <a:stretch>
            <a:fillRect/>
          </a:stretch>
        </p:blipFill>
        <p:spPr>
          <a:xfrm>
            <a:off x="5609624" y="3664238"/>
            <a:ext cx="277693" cy="277692"/>
          </a:xfrm>
          <a:prstGeom prst="rect">
            <a:avLst/>
          </a:prstGeom>
          <a:noFill/>
          <a:ln>
            <a:noFill/>
          </a:ln>
        </p:spPr>
      </p:pic>
      <p:cxnSp>
        <p:nvCxnSpPr>
          <p:cNvPr id="755" name="Google Shape;755;p102"/>
          <p:cNvCxnSpPr>
            <a:stCxn id="754" idx="3"/>
          </p:cNvCxnSpPr>
          <p:nvPr/>
        </p:nvCxnSpPr>
        <p:spPr>
          <a:xfrm>
            <a:off x="5887317" y="3803084"/>
            <a:ext cx="299400" cy="0"/>
          </a:xfrm>
          <a:prstGeom prst="straightConnector1">
            <a:avLst/>
          </a:prstGeom>
          <a:noFill/>
          <a:ln w="28575" cap="flat" cmpd="sng">
            <a:solidFill>
              <a:srgbClr val="FF9900"/>
            </a:solidFill>
            <a:prstDash val="solid"/>
            <a:round/>
            <a:headEnd type="none" w="med" len="med"/>
            <a:tailEnd type="triangle" w="med" len="med"/>
          </a:ln>
        </p:spPr>
      </p:cxnSp>
      <p:grpSp>
        <p:nvGrpSpPr>
          <p:cNvPr id="756" name="Google Shape;756;p102"/>
          <p:cNvGrpSpPr/>
          <p:nvPr/>
        </p:nvGrpSpPr>
        <p:grpSpPr>
          <a:xfrm>
            <a:off x="4987743" y="4497625"/>
            <a:ext cx="631840" cy="492194"/>
            <a:chOff x="340675" y="3890925"/>
            <a:chExt cx="1155734" cy="900299"/>
          </a:xfrm>
        </p:grpSpPr>
        <p:pic>
          <p:nvPicPr>
            <p:cNvPr id="757" name="Google Shape;757;p102"/>
            <p:cNvPicPr preferRelativeResize="0"/>
            <p:nvPr/>
          </p:nvPicPr>
          <p:blipFill>
            <a:blip r:embed="rId9">
              <a:alphaModFix/>
            </a:blip>
            <a:stretch>
              <a:fillRect/>
            </a:stretch>
          </p:blipFill>
          <p:spPr>
            <a:xfrm>
              <a:off x="340675" y="3890925"/>
              <a:ext cx="507925" cy="507925"/>
            </a:xfrm>
            <a:prstGeom prst="rect">
              <a:avLst/>
            </a:prstGeom>
            <a:noFill/>
            <a:ln>
              <a:noFill/>
            </a:ln>
          </p:spPr>
        </p:pic>
        <p:sp>
          <p:nvSpPr>
            <p:cNvPr id="758" name="Google Shape;758;p102"/>
            <p:cNvSpPr/>
            <p:nvPr/>
          </p:nvSpPr>
          <p:spPr>
            <a:xfrm>
              <a:off x="847307" y="4112284"/>
              <a:ext cx="513150" cy="453800"/>
            </a:xfrm>
            <a:custGeom>
              <a:avLst/>
              <a:gdLst/>
              <a:ahLst/>
              <a:cxnLst/>
              <a:rect l="l" t="t" r="r" b="b"/>
              <a:pathLst>
                <a:path w="20526" h="18152" extrusionOk="0">
                  <a:moveTo>
                    <a:pt x="0" y="967"/>
                  </a:moveTo>
                  <a:cubicBezTo>
                    <a:pt x="2228" y="1047"/>
                    <a:pt x="9945" y="-1419"/>
                    <a:pt x="13366" y="1445"/>
                  </a:cubicBezTo>
                  <a:cubicBezTo>
                    <a:pt x="16787" y="4309"/>
                    <a:pt x="19333" y="15368"/>
                    <a:pt x="20526" y="18152"/>
                  </a:cubicBezTo>
                </a:path>
              </a:pathLst>
            </a:custGeom>
            <a:noFill/>
            <a:ln w="28575" cap="flat" cmpd="sng">
              <a:solidFill>
                <a:srgbClr val="FF0000"/>
              </a:solidFill>
              <a:prstDash val="dash"/>
              <a:round/>
              <a:headEnd type="none" w="med" len="med"/>
              <a:tailEnd type="none" w="med" len="med"/>
            </a:ln>
          </p:spPr>
        </p:sp>
        <p:sp>
          <p:nvSpPr>
            <p:cNvPr id="759" name="Google Shape;759;p102"/>
            <p:cNvSpPr txBox="1"/>
            <p:nvPr/>
          </p:nvSpPr>
          <p:spPr>
            <a:xfrm>
              <a:off x="1175409" y="4337324"/>
              <a:ext cx="321000" cy="45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rgbClr val="FF0000"/>
                  </a:solidFill>
                  <a:latin typeface="Consolas"/>
                  <a:ea typeface="Consolas"/>
                  <a:cs typeface="Consolas"/>
                  <a:sym typeface="Consolas"/>
                </a:rPr>
                <a:t>X</a:t>
              </a:r>
              <a:endParaRPr sz="1900" b="1">
                <a:solidFill>
                  <a:srgbClr val="FF0000"/>
                </a:solidFill>
                <a:latin typeface="Consolas"/>
                <a:ea typeface="Consolas"/>
                <a:cs typeface="Consolas"/>
                <a:sym typeface="Consolas"/>
              </a:endParaRPr>
            </a:p>
          </p:txBody>
        </p:sp>
      </p:grpSp>
      <p:grpSp>
        <p:nvGrpSpPr>
          <p:cNvPr id="760" name="Google Shape;760;p102"/>
          <p:cNvGrpSpPr/>
          <p:nvPr/>
        </p:nvGrpSpPr>
        <p:grpSpPr>
          <a:xfrm>
            <a:off x="5564930" y="4534994"/>
            <a:ext cx="631840" cy="492194"/>
            <a:chOff x="340675" y="3890925"/>
            <a:chExt cx="1155734" cy="900299"/>
          </a:xfrm>
        </p:grpSpPr>
        <p:pic>
          <p:nvPicPr>
            <p:cNvPr id="761" name="Google Shape;761;p102"/>
            <p:cNvPicPr preferRelativeResize="0"/>
            <p:nvPr/>
          </p:nvPicPr>
          <p:blipFill>
            <a:blip r:embed="rId9">
              <a:alphaModFix/>
            </a:blip>
            <a:stretch>
              <a:fillRect/>
            </a:stretch>
          </p:blipFill>
          <p:spPr>
            <a:xfrm>
              <a:off x="340675" y="3890925"/>
              <a:ext cx="507925" cy="507925"/>
            </a:xfrm>
            <a:prstGeom prst="rect">
              <a:avLst/>
            </a:prstGeom>
            <a:noFill/>
            <a:ln>
              <a:noFill/>
            </a:ln>
          </p:spPr>
        </p:pic>
        <p:sp>
          <p:nvSpPr>
            <p:cNvPr id="762" name="Google Shape;762;p102"/>
            <p:cNvSpPr/>
            <p:nvPr/>
          </p:nvSpPr>
          <p:spPr>
            <a:xfrm>
              <a:off x="847307" y="4112284"/>
              <a:ext cx="513150" cy="453800"/>
            </a:xfrm>
            <a:custGeom>
              <a:avLst/>
              <a:gdLst/>
              <a:ahLst/>
              <a:cxnLst/>
              <a:rect l="l" t="t" r="r" b="b"/>
              <a:pathLst>
                <a:path w="20526" h="18152" extrusionOk="0">
                  <a:moveTo>
                    <a:pt x="0" y="967"/>
                  </a:moveTo>
                  <a:cubicBezTo>
                    <a:pt x="2228" y="1047"/>
                    <a:pt x="9945" y="-1419"/>
                    <a:pt x="13366" y="1445"/>
                  </a:cubicBezTo>
                  <a:cubicBezTo>
                    <a:pt x="16787" y="4309"/>
                    <a:pt x="19333" y="15368"/>
                    <a:pt x="20526" y="18152"/>
                  </a:cubicBezTo>
                </a:path>
              </a:pathLst>
            </a:custGeom>
            <a:noFill/>
            <a:ln w="28575" cap="flat" cmpd="sng">
              <a:solidFill>
                <a:srgbClr val="FF0000"/>
              </a:solidFill>
              <a:prstDash val="dash"/>
              <a:round/>
              <a:headEnd type="none" w="med" len="med"/>
              <a:tailEnd type="none" w="med" len="med"/>
            </a:ln>
          </p:spPr>
        </p:sp>
        <p:sp>
          <p:nvSpPr>
            <p:cNvPr id="763" name="Google Shape;763;p102"/>
            <p:cNvSpPr txBox="1"/>
            <p:nvPr/>
          </p:nvSpPr>
          <p:spPr>
            <a:xfrm>
              <a:off x="1175409" y="4337324"/>
              <a:ext cx="321000" cy="45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rgbClr val="FF0000"/>
                  </a:solidFill>
                  <a:latin typeface="Consolas"/>
                  <a:ea typeface="Consolas"/>
                  <a:cs typeface="Consolas"/>
                  <a:sym typeface="Consolas"/>
                </a:rPr>
                <a:t>X</a:t>
              </a:r>
              <a:endParaRPr sz="1900" b="1">
                <a:solidFill>
                  <a:srgbClr val="FF0000"/>
                </a:solidFill>
                <a:latin typeface="Consolas"/>
                <a:ea typeface="Consolas"/>
                <a:cs typeface="Consolas"/>
                <a:sym typeface="Consolas"/>
              </a:endParaRPr>
            </a:p>
          </p:txBody>
        </p:sp>
      </p:grpSp>
      <p:pic>
        <p:nvPicPr>
          <p:cNvPr id="764" name="Google Shape;764;p102"/>
          <p:cNvPicPr preferRelativeResize="0"/>
          <p:nvPr/>
        </p:nvPicPr>
        <p:blipFill>
          <a:blip r:embed="rId9">
            <a:alphaModFix/>
          </a:blip>
          <a:stretch>
            <a:fillRect/>
          </a:stretch>
        </p:blipFill>
        <p:spPr>
          <a:xfrm>
            <a:off x="5426937" y="3204175"/>
            <a:ext cx="277693" cy="277692"/>
          </a:xfrm>
          <a:prstGeom prst="rect">
            <a:avLst/>
          </a:prstGeom>
          <a:noFill/>
          <a:ln>
            <a:noFill/>
          </a:ln>
        </p:spPr>
      </p:pic>
      <p:cxnSp>
        <p:nvCxnSpPr>
          <p:cNvPr id="765" name="Google Shape;765;p102"/>
          <p:cNvCxnSpPr>
            <a:stCxn id="764" idx="3"/>
          </p:cNvCxnSpPr>
          <p:nvPr/>
        </p:nvCxnSpPr>
        <p:spPr>
          <a:xfrm>
            <a:off x="5704630" y="3343021"/>
            <a:ext cx="299400" cy="0"/>
          </a:xfrm>
          <a:prstGeom prst="straightConnector1">
            <a:avLst/>
          </a:prstGeom>
          <a:noFill/>
          <a:ln w="28575" cap="flat" cmpd="sng">
            <a:solidFill>
              <a:srgbClr val="FF9900"/>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9"/>
        <p:cNvGrpSpPr/>
        <p:nvPr/>
      </p:nvGrpSpPr>
      <p:grpSpPr>
        <a:xfrm>
          <a:off x="0" y="0"/>
          <a:ext cx="0" cy="0"/>
          <a:chOff x="0" y="0"/>
          <a:chExt cx="0" cy="0"/>
        </a:xfrm>
      </p:grpSpPr>
      <p:sp>
        <p:nvSpPr>
          <p:cNvPr id="770" name="Google Shape;770;p103"/>
          <p:cNvSpPr txBox="1"/>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600" b="1">
                <a:solidFill>
                  <a:schemeClr val="lt1"/>
                </a:solidFill>
                <a:latin typeface="Proxima Nova"/>
                <a:ea typeface="Proxima Nova"/>
                <a:cs typeface="Proxima Nova"/>
                <a:sym typeface="Proxima Nova"/>
              </a:rPr>
              <a:t>Unit 2 - Lesson 6</a:t>
            </a:r>
            <a:endParaRPr sz="3600" b="1">
              <a:solidFill>
                <a:schemeClr val="lt1"/>
              </a:solidFill>
              <a:latin typeface="Proxima Nova"/>
              <a:ea typeface="Proxima Nova"/>
              <a:cs typeface="Proxima Nova"/>
              <a:sym typeface="Proxima Nova"/>
            </a:endParaRPr>
          </a:p>
          <a:p>
            <a:pPr marL="0" lvl="0" indent="0" algn="ctr" rtl="0">
              <a:spcBef>
                <a:spcPts val="0"/>
              </a:spcBef>
              <a:spcAft>
                <a:spcPts val="0"/>
              </a:spcAft>
              <a:buClr>
                <a:schemeClr val="dk1"/>
              </a:buClr>
              <a:buSzPts val="1100"/>
              <a:buFont typeface="Arial"/>
              <a:buNone/>
            </a:pPr>
            <a:r>
              <a:rPr lang="en" sz="3600" b="1">
                <a:solidFill>
                  <a:schemeClr val="lt1"/>
                </a:solidFill>
                <a:latin typeface="Proxima Nova"/>
                <a:ea typeface="Proxima Nova"/>
                <a:cs typeface="Proxima Nova"/>
                <a:sym typeface="Proxima Nova"/>
              </a:rPr>
              <a:t>HTTP and DNS</a:t>
            </a:r>
            <a:endParaRPr sz="3600" b="1">
              <a:solidFill>
                <a:srgbClr val="FFFFFF"/>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9"/>
        <p:cNvGrpSpPr/>
        <p:nvPr/>
      </p:nvGrpSpPr>
      <p:grpSpPr>
        <a:xfrm>
          <a:off x="0" y="0"/>
          <a:ext cx="0" cy="0"/>
          <a:chOff x="0" y="0"/>
          <a:chExt cx="0" cy="0"/>
        </a:xfrm>
      </p:grpSpPr>
      <p:sp>
        <p:nvSpPr>
          <p:cNvPr id="790" name="Google Shape;790;p106"/>
          <p:cNvSpPr txBox="1"/>
          <p:nvPr/>
        </p:nvSpPr>
        <p:spPr>
          <a:xfrm>
            <a:off x="0" y="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2 Lesson 6 - Warm Up</a:t>
            </a:r>
            <a:endParaRPr>
              <a:solidFill>
                <a:srgbClr val="FFFFFF"/>
              </a:solidFill>
            </a:endParaRPr>
          </a:p>
        </p:txBody>
      </p:sp>
      <p:sp>
        <p:nvSpPr>
          <p:cNvPr id="791" name="Google Shape;791;p106"/>
          <p:cNvSpPr txBox="1"/>
          <p:nvPr/>
        </p:nvSpPr>
        <p:spPr>
          <a:xfrm>
            <a:off x="255550" y="528700"/>
            <a:ext cx="8439000" cy="25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Proxima Nova"/>
                <a:ea typeface="Proxima Nova"/>
                <a:cs typeface="Proxima Nova"/>
                <a:sym typeface="Proxima Nova"/>
              </a:rPr>
              <a:t>Prompt:  </a:t>
            </a:r>
            <a:r>
              <a:rPr lang="en" sz="2400">
                <a:solidFill>
                  <a:schemeClr val="dk1"/>
                </a:solidFill>
                <a:latin typeface="Proxima Nova"/>
                <a:ea typeface="Proxima Nova"/>
                <a:cs typeface="Proxima Nova"/>
                <a:sym typeface="Proxima Nova"/>
              </a:rPr>
              <a:t>Discuss with your classmates the following prompts</a:t>
            </a:r>
            <a:endParaRPr sz="24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2400">
              <a:solidFill>
                <a:schemeClr val="dk1"/>
              </a:solidFill>
              <a:latin typeface="Proxima Nova"/>
              <a:ea typeface="Proxima Nova"/>
              <a:cs typeface="Proxima Nova"/>
              <a:sym typeface="Proxima Nova"/>
            </a:endParaRPr>
          </a:p>
          <a:p>
            <a:pPr marL="457200" lvl="0" indent="-381000" algn="l" rtl="0">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Why do you think I was switching your classmates’ IP addresses? </a:t>
            </a:r>
            <a:endParaRPr sz="2400">
              <a:solidFill>
                <a:schemeClr val="dk1"/>
              </a:solidFill>
              <a:latin typeface="Proxima Nova"/>
              <a:ea typeface="Proxima Nova"/>
              <a:cs typeface="Proxima Nova"/>
              <a:sym typeface="Proxima Nova"/>
            </a:endParaRPr>
          </a:p>
          <a:p>
            <a:pPr marL="457200" lvl="0" indent="-381000" algn="l" rtl="0">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If IP addresses can change, is there a better way for everyone to know everyone else’s IP address?</a:t>
            </a:r>
            <a:endParaRPr sz="2400">
              <a:solidFill>
                <a:schemeClr val="dk1"/>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9"/>
        <p:cNvGrpSpPr/>
        <p:nvPr/>
      </p:nvGrpSpPr>
      <p:grpSpPr>
        <a:xfrm>
          <a:off x="0" y="0"/>
          <a:ext cx="0" cy="0"/>
          <a:chOff x="0" y="0"/>
          <a:chExt cx="0" cy="0"/>
        </a:xfrm>
      </p:grpSpPr>
      <p:sp>
        <p:nvSpPr>
          <p:cNvPr id="790" name="Google Shape;790;p106"/>
          <p:cNvSpPr txBox="1"/>
          <p:nvPr/>
        </p:nvSpPr>
        <p:spPr>
          <a:xfrm>
            <a:off x="0" y="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2 Lesson 6 - Warm Up</a:t>
            </a:r>
            <a:endParaRPr>
              <a:solidFill>
                <a:srgbClr val="FFFFFF"/>
              </a:solidFill>
            </a:endParaRPr>
          </a:p>
        </p:txBody>
      </p:sp>
      <p:sp>
        <p:nvSpPr>
          <p:cNvPr id="791" name="Google Shape;791;p106"/>
          <p:cNvSpPr txBox="1"/>
          <p:nvPr/>
        </p:nvSpPr>
        <p:spPr>
          <a:xfrm>
            <a:off x="255550" y="528700"/>
            <a:ext cx="8439000" cy="25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dirty="0">
              <a:solidFill>
                <a:schemeClr val="dk1"/>
              </a:solidFill>
              <a:latin typeface="Proxima Nova"/>
              <a:ea typeface="Proxima Nova"/>
              <a:cs typeface="Proxima Nova"/>
              <a:sym typeface="Proxima Nova"/>
            </a:endParaRPr>
          </a:p>
          <a:p>
            <a:pPr marL="457200" lvl="0" indent="-381000" algn="l" rtl="0">
              <a:spcBef>
                <a:spcPts val="0"/>
              </a:spcBef>
              <a:spcAft>
                <a:spcPts val="0"/>
              </a:spcAft>
              <a:buClr>
                <a:schemeClr val="dk1"/>
              </a:buClr>
              <a:buSzPts val="2400"/>
              <a:buFont typeface="Proxima Nova"/>
              <a:buChar char="●"/>
            </a:pPr>
            <a:r>
              <a:rPr lang="en-US" sz="2400" dirty="0">
                <a:solidFill>
                  <a:schemeClr val="dk1"/>
                </a:solidFill>
                <a:latin typeface="Proxima Nova"/>
                <a:ea typeface="Proxima Nova"/>
                <a:cs typeface="Proxima Nova"/>
                <a:sym typeface="Proxima Nova"/>
              </a:rPr>
              <a:t>Devices are joining and leaving the Internet all the time. IP addresses don't stay constant. If you go to a coffee shop or restart your browser your device might be assigned a new IP address.</a:t>
            </a:r>
          </a:p>
          <a:p>
            <a:pPr marL="457200" lvl="0" indent="-381000" algn="l" rtl="0">
              <a:spcBef>
                <a:spcPts val="0"/>
              </a:spcBef>
              <a:spcAft>
                <a:spcPts val="0"/>
              </a:spcAft>
              <a:buClr>
                <a:schemeClr val="dk1"/>
              </a:buClr>
              <a:buSzPts val="2400"/>
              <a:buFont typeface="Proxima Nova"/>
              <a:buChar char="●"/>
            </a:pPr>
            <a:r>
              <a:rPr lang="en-US" sz="2400" dirty="0">
                <a:solidFill>
                  <a:schemeClr val="dk1"/>
                </a:solidFill>
                <a:latin typeface="Proxima Nova"/>
                <a:ea typeface="Proxima Nova"/>
                <a:cs typeface="Proxima Nova"/>
                <a:sym typeface="Proxima Nova"/>
              </a:rPr>
              <a:t>If IP addresses are switching, it's very hard for each computer to keep an accurate list.</a:t>
            </a:r>
          </a:p>
          <a:p>
            <a:pPr marL="457200" lvl="0" indent="-381000" algn="l" rtl="0">
              <a:spcBef>
                <a:spcPts val="0"/>
              </a:spcBef>
              <a:spcAft>
                <a:spcPts val="0"/>
              </a:spcAft>
              <a:buClr>
                <a:schemeClr val="dk1"/>
              </a:buClr>
              <a:buSzPts val="2400"/>
              <a:buFont typeface="Proxima Nova"/>
              <a:buChar char="●"/>
            </a:pPr>
            <a:r>
              <a:rPr lang="en-US" sz="2400" dirty="0">
                <a:solidFill>
                  <a:schemeClr val="dk1"/>
                </a:solidFill>
                <a:latin typeface="Proxima Nova"/>
                <a:ea typeface="Proxima Nova"/>
                <a:cs typeface="Proxima Nova"/>
                <a:sym typeface="Proxima Nova"/>
              </a:rPr>
              <a:t>It would make more sense if there were one system that kept track of all that information.</a:t>
            </a:r>
          </a:p>
        </p:txBody>
      </p:sp>
    </p:spTree>
    <p:extLst>
      <p:ext uri="{BB962C8B-B14F-4D97-AF65-F5344CB8AC3E}">
        <p14:creationId xmlns:p14="http://schemas.microsoft.com/office/powerpoint/2010/main" val="2395782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0"/>
        <p:cNvGrpSpPr/>
        <p:nvPr/>
      </p:nvGrpSpPr>
      <p:grpSpPr>
        <a:xfrm>
          <a:off x="0" y="0"/>
          <a:ext cx="0" cy="0"/>
          <a:chOff x="0" y="0"/>
          <a:chExt cx="0" cy="0"/>
        </a:xfrm>
      </p:grpSpPr>
      <p:sp>
        <p:nvSpPr>
          <p:cNvPr id="811" name="Google Shape;811;p110"/>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2 Lesson 6 - Activity</a:t>
            </a:r>
            <a:endParaRPr>
              <a:solidFill>
                <a:srgbClr val="FFFFFF"/>
              </a:solidFill>
            </a:endParaRPr>
          </a:p>
        </p:txBody>
      </p:sp>
      <p:grpSp>
        <p:nvGrpSpPr>
          <p:cNvPr id="812" name="Google Shape;812;p110"/>
          <p:cNvGrpSpPr/>
          <p:nvPr/>
        </p:nvGrpSpPr>
        <p:grpSpPr>
          <a:xfrm>
            <a:off x="8318125" y="86900"/>
            <a:ext cx="747550" cy="183300"/>
            <a:chOff x="7547375" y="86900"/>
            <a:chExt cx="747550" cy="183300"/>
          </a:xfrm>
        </p:grpSpPr>
        <p:sp>
          <p:nvSpPr>
            <p:cNvPr id="813" name="Google Shape;813;p110"/>
            <p:cNvSpPr/>
            <p:nvPr/>
          </p:nvSpPr>
          <p:spPr>
            <a:xfrm>
              <a:off x="7547375" y="86900"/>
              <a:ext cx="183300" cy="183300"/>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10"/>
            <p:cNvSpPr/>
            <p:nvPr/>
          </p:nvSpPr>
          <p:spPr>
            <a:xfrm>
              <a:off x="7829500" y="86900"/>
              <a:ext cx="183300" cy="183300"/>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10"/>
            <p:cNvSpPr/>
            <p:nvPr/>
          </p:nvSpPr>
          <p:spPr>
            <a:xfrm>
              <a:off x="8111625" y="86900"/>
              <a:ext cx="183300" cy="1833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6" name="Google Shape;816;p110" descr="The co-founder of the Internet (!) Vint Cerf and software engineer Paola Mejia take us through the ins and outs of how networks talk to each other and what makes the Internet tick.&#10;&#10;Start learning at http://code.org/ &#10;&#10;Help us translate into your language: http://code.org/translate/videos&#10;&#10;Stay in touch with us!&#10;• on Twitter https://twitter.com/codeorg&#10;• on Facebook https://www.facebook.com/Code.org&#10;• on Instagram https://instagram.com/codeorg&#10;• on Tumblr https://blog.code.org &#10;• on LinkedIn https://www.linkedin.com/company/code...&#10;• on Google+ https://google.com/+codeorg&#10;&#10;Help us caption &amp; translate this video!&#10;&#10;http://amara.org/v/HGaQ/" title="The Internet: IP Addresses &amp; DNS">
            <a:hlinkClick r:id="rId4"/>
          </p:cNvPr>
          <p:cNvPicPr preferRelativeResize="0"/>
          <p:nvPr/>
        </p:nvPicPr>
        <p:blipFill>
          <a:blip r:embed="rId5">
            <a:alphaModFix/>
          </a:blip>
          <a:stretch>
            <a:fillRect/>
          </a:stretch>
        </p:blipFill>
        <p:spPr>
          <a:xfrm>
            <a:off x="0" y="352550"/>
            <a:ext cx="6387916" cy="4790950"/>
          </a:xfrm>
          <a:prstGeom prst="rect">
            <a:avLst/>
          </a:prstGeom>
          <a:noFill/>
          <a:ln>
            <a:noFill/>
          </a:ln>
        </p:spPr>
      </p:pic>
      <p:sp>
        <p:nvSpPr>
          <p:cNvPr id="817" name="Google Shape;817;p110"/>
          <p:cNvSpPr txBox="1"/>
          <p:nvPr/>
        </p:nvSpPr>
        <p:spPr>
          <a:xfrm>
            <a:off x="6558000" y="2912350"/>
            <a:ext cx="2586000" cy="1954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How does the DNS solve the problem of translating domain names like example.com into IP addresses? </a:t>
            </a:r>
            <a:endParaRPr>
              <a:solidFill>
                <a:schemeClr val="dk1"/>
              </a:solidFill>
              <a:latin typeface="Proxima Nova"/>
              <a:ea typeface="Proxima Nova"/>
              <a:cs typeface="Proxima Nova"/>
              <a:sym typeface="Proxima Nova"/>
            </a:endParaRPr>
          </a:p>
          <a:p>
            <a:pPr marL="457200" lvl="0" indent="-317500" algn="l" rtl="0">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How does the DNS help the Internet scale?</a:t>
            </a:r>
            <a:endParaRPr/>
          </a:p>
        </p:txBody>
      </p:sp>
      <p:grpSp>
        <p:nvGrpSpPr>
          <p:cNvPr id="818" name="Google Shape;818;p110"/>
          <p:cNvGrpSpPr/>
          <p:nvPr/>
        </p:nvGrpSpPr>
        <p:grpSpPr>
          <a:xfrm>
            <a:off x="7057241" y="796800"/>
            <a:ext cx="1727858" cy="1727858"/>
            <a:chOff x="5923709" y="2692968"/>
            <a:chExt cx="2368876" cy="2368876"/>
          </a:xfrm>
        </p:grpSpPr>
        <p:pic>
          <p:nvPicPr>
            <p:cNvPr id="819" name="Google Shape;819;p110"/>
            <p:cNvPicPr preferRelativeResize="0"/>
            <p:nvPr/>
          </p:nvPicPr>
          <p:blipFill>
            <a:blip r:embed="rId6">
              <a:alphaModFix/>
            </a:blip>
            <a:stretch>
              <a:fillRect/>
            </a:stretch>
          </p:blipFill>
          <p:spPr>
            <a:xfrm>
              <a:off x="5923709" y="2692968"/>
              <a:ext cx="2368876" cy="2368876"/>
            </a:xfrm>
            <a:prstGeom prst="rect">
              <a:avLst/>
            </a:prstGeom>
            <a:noFill/>
            <a:ln>
              <a:noFill/>
            </a:ln>
          </p:spPr>
        </p:pic>
        <p:sp>
          <p:nvSpPr>
            <p:cNvPr id="820" name="Google Shape;820;p110"/>
            <p:cNvSpPr txBox="1"/>
            <p:nvPr/>
          </p:nvSpPr>
          <p:spPr>
            <a:xfrm>
              <a:off x="6852159" y="3193243"/>
              <a:ext cx="985800" cy="750000"/>
            </a:xfrm>
            <a:prstGeom prst="rect">
              <a:avLst/>
            </a:prstGeom>
            <a:solidFill>
              <a:srgbClr val="7665A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3F3F3"/>
                  </a:solidFill>
                  <a:latin typeface="Coming Soon"/>
                  <a:ea typeface="Coming Soon"/>
                  <a:cs typeface="Coming Soon"/>
                  <a:sym typeface="Coming Soon"/>
                </a:rPr>
                <a:t>AP CSP</a:t>
              </a:r>
              <a:endParaRPr sz="1200">
                <a:solidFill>
                  <a:srgbClr val="F3F3F3"/>
                </a:solidFill>
                <a:latin typeface="Coming Soon"/>
                <a:ea typeface="Coming Soon"/>
                <a:cs typeface="Coming Soon"/>
                <a:sym typeface="Coming Soon"/>
              </a:endParaRPr>
            </a:p>
            <a:p>
              <a:pPr marL="0" lvl="0" indent="0" algn="ctr" rtl="0">
                <a:spcBef>
                  <a:spcPts val="0"/>
                </a:spcBef>
                <a:spcAft>
                  <a:spcPts val="0"/>
                </a:spcAft>
                <a:buNone/>
              </a:pPr>
              <a:r>
                <a:rPr lang="en" sz="1200">
                  <a:solidFill>
                    <a:srgbClr val="F3F3F3"/>
                  </a:solidFill>
                  <a:latin typeface="Coming Soon"/>
                  <a:ea typeface="Coming Soon"/>
                  <a:cs typeface="Coming Soon"/>
                  <a:sym typeface="Coming Soon"/>
                </a:rPr>
                <a:t>Journal</a:t>
              </a:r>
              <a:endParaRPr sz="1200">
                <a:solidFill>
                  <a:srgbClr val="F3F3F3"/>
                </a:solidFill>
                <a:latin typeface="Coming Soon"/>
                <a:ea typeface="Coming Soon"/>
                <a:cs typeface="Coming Soon"/>
                <a:sym typeface="Coming Soon"/>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24"/>
        <p:cNvGrpSpPr/>
        <p:nvPr/>
      </p:nvGrpSpPr>
      <p:grpSpPr>
        <a:xfrm>
          <a:off x="0" y="0"/>
          <a:ext cx="0" cy="0"/>
          <a:chOff x="0" y="0"/>
          <a:chExt cx="0" cy="0"/>
        </a:xfrm>
      </p:grpSpPr>
      <p:sp>
        <p:nvSpPr>
          <p:cNvPr id="825" name="Google Shape;825;p111"/>
          <p:cNvSpPr txBox="1"/>
          <p:nvPr/>
        </p:nvSpPr>
        <p:spPr>
          <a:xfrm>
            <a:off x="255550" y="528700"/>
            <a:ext cx="8439000" cy="10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Proxima Nova"/>
                <a:ea typeface="Proxima Nova"/>
                <a:cs typeface="Proxima Nova"/>
                <a:sym typeface="Proxima Nova"/>
              </a:rPr>
              <a:t>Prompt: </a:t>
            </a:r>
            <a:r>
              <a:rPr lang="en" sz="2400">
                <a:solidFill>
                  <a:schemeClr val="dk1"/>
                </a:solidFill>
                <a:latin typeface="Proxima Nova"/>
                <a:ea typeface="Proxima Nova"/>
                <a:cs typeface="Proxima Nova"/>
                <a:sym typeface="Proxima Nova"/>
              </a:rPr>
              <a:t>Discuss the following prompts with a partner:</a:t>
            </a:r>
            <a:endParaRPr sz="24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2400">
              <a:solidFill>
                <a:schemeClr val="dk1"/>
              </a:solidFill>
              <a:latin typeface="Proxima Nova"/>
              <a:ea typeface="Proxima Nova"/>
              <a:cs typeface="Proxima Nova"/>
              <a:sym typeface="Proxima Nova"/>
            </a:endParaRPr>
          </a:p>
          <a:p>
            <a:pPr marL="457200" lvl="0" indent="-381000" algn="l" rtl="0">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How does the DNS solve the problem of translating domain names like example.com into IP addresses? </a:t>
            </a:r>
            <a:endParaRPr sz="2400">
              <a:solidFill>
                <a:schemeClr val="dk1"/>
              </a:solidFill>
              <a:latin typeface="Proxima Nova"/>
              <a:ea typeface="Proxima Nova"/>
              <a:cs typeface="Proxima Nova"/>
              <a:sym typeface="Proxima Nova"/>
            </a:endParaRPr>
          </a:p>
          <a:p>
            <a:pPr marL="457200" lvl="0" indent="-381000" algn="l" rtl="0">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How does the DNS help the Internet scale?</a:t>
            </a:r>
            <a:endParaRPr sz="2400">
              <a:solidFill>
                <a:schemeClr val="dk1"/>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24"/>
        <p:cNvGrpSpPr/>
        <p:nvPr/>
      </p:nvGrpSpPr>
      <p:grpSpPr>
        <a:xfrm>
          <a:off x="0" y="0"/>
          <a:ext cx="0" cy="0"/>
          <a:chOff x="0" y="0"/>
          <a:chExt cx="0" cy="0"/>
        </a:xfrm>
      </p:grpSpPr>
      <p:sp>
        <p:nvSpPr>
          <p:cNvPr id="825" name="Google Shape;825;p111"/>
          <p:cNvSpPr txBox="1"/>
          <p:nvPr/>
        </p:nvSpPr>
        <p:spPr>
          <a:xfrm>
            <a:off x="255550" y="528700"/>
            <a:ext cx="8439000" cy="10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dirty="0">
              <a:solidFill>
                <a:schemeClr val="dk1"/>
              </a:solidFill>
              <a:latin typeface="Proxima Nova"/>
              <a:ea typeface="Proxima Nova"/>
              <a:cs typeface="Proxima Nova"/>
              <a:sym typeface="Proxima Nova"/>
            </a:endParaRPr>
          </a:p>
          <a:p>
            <a:pPr marL="457200" lvl="0" indent="-381000" algn="l" rtl="0">
              <a:spcBef>
                <a:spcPts val="0"/>
              </a:spcBef>
              <a:spcAft>
                <a:spcPts val="0"/>
              </a:spcAft>
              <a:buClr>
                <a:schemeClr val="dk1"/>
              </a:buClr>
              <a:buSzPts val="2400"/>
              <a:buFont typeface="Proxima Nova"/>
              <a:buChar char="●"/>
            </a:pPr>
            <a:r>
              <a:rPr lang="en-US" sz="2400" dirty="0">
                <a:solidFill>
                  <a:schemeClr val="dk1"/>
                </a:solidFill>
                <a:latin typeface="Proxima Nova"/>
                <a:ea typeface="Proxima Nova"/>
                <a:cs typeface="Proxima Nova"/>
                <a:sym typeface="Proxima Nova"/>
              </a:rPr>
              <a:t>The DNS is a network of servers that track the IP addresses of different domain names like example.com</a:t>
            </a:r>
          </a:p>
          <a:p>
            <a:pPr marL="457200" lvl="0" indent="-381000" algn="l" rtl="0">
              <a:spcBef>
                <a:spcPts val="0"/>
              </a:spcBef>
              <a:spcAft>
                <a:spcPts val="0"/>
              </a:spcAft>
              <a:buClr>
                <a:schemeClr val="dk1"/>
              </a:buClr>
              <a:buSzPts val="2400"/>
              <a:buFont typeface="Proxima Nova"/>
              <a:buChar char="●"/>
            </a:pPr>
            <a:r>
              <a:rPr lang="en-US" sz="2400" dirty="0">
                <a:solidFill>
                  <a:schemeClr val="dk1"/>
                </a:solidFill>
                <a:latin typeface="Proxima Nova"/>
                <a:ea typeface="Proxima Nova"/>
                <a:cs typeface="Proxima Nova"/>
                <a:sym typeface="Proxima Nova"/>
              </a:rPr>
              <a:t>When you visit a website you first ask the DNS for the IP address of the domain you want to visit. The first server to ask may have to ask other servers for this information.</a:t>
            </a:r>
          </a:p>
          <a:p>
            <a:pPr marL="457200" lvl="0" indent="-381000" algn="l" rtl="0">
              <a:spcBef>
                <a:spcPts val="0"/>
              </a:spcBef>
              <a:spcAft>
                <a:spcPts val="0"/>
              </a:spcAft>
              <a:buClr>
                <a:schemeClr val="dk1"/>
              </a:buClr>
              <a:buSzPts val="2400"/>
              <a:buFont typeface="Proxima Nova"/>
              <a:buChar char="●"/>
            </a:pPr>
            <a:r>
              <a:rPr lang="en-US" sz="2400" dirty="0">
                <a:solidFill>
                  <a:schemeClr val="dk1"/>
                </a:solidFill>
                <a:latin typeface="Proxima Nova"/>
                <a:ea typeface="Proxima Nova"/>
                <a:cs typeface="Proxima Nova"/>
                <a:sym typeface="Proxima Nova"/>
              </a:rPr>
              <a:t>This system allows billions of devices to get added to the network without putting pressure on any one computer or server to know all the IP addresses in the world.</a:t>
            </a:r>
            <a:endParaRPr sz="2400" dirty="0">
              <a:solidFill>
                <a:schemeClr val="dk1"/>
              </a:solidFill>
              <a:latin typeface="Proxima Nova"/>
              <a:ea typeface="Proxima Nova"/>
              <a:cs typeface="Proxima Nova"/>
              <a:sym typeface="Proxima Nova"/>
            </a:endParaRPr>
          </a:p>
        </p:txBody>
      </p:sp>
    </p:spTree>
    <p:extLst>
      <p:ext uri="{BB962C8B-B14F-4D97-AF65-F5344CB8AC3E}">
        <p14:creationId xmlns:p14="http://schemas.microsoft.com/office/powerpoint/2010/main" val="110469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0"/>
        <p:cNvGrpSpPr/>
        <p:nvPr/>
      </p:nvGrpSpPr>
      <p:grpSpPr>
        <a:xfrm>
          <a:off x="0" y="0"/>
          <a:ext cx="0" cy="0"/>
          <a:chOff x="0" y="0"/>
          <a:chExt cx="0" cy="0"/>
        </a:xfrm>
      </p:grpSpPr>
      <p:sp>
        <p:nvSpPr>
          <p:cNvPr id="231" name="Google Shape;231;p38"/>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2 Lesson 1 - Wrap Up</a:t>
            </a:r>
            <a:endParaRPr>
              <a:solidFill>
                <a:srgbClr val="FFFFFF"/>
              </a:solidFill>
            </a:endParaRPr>
          </a:p>
        </p:txBody>
      </p:sp>
      <p:pic>
        <p:nvPicPr>
          <p:cNvPr id="232" name="Google Shape;232;p38" descr="What is the internet?  Short answer: a distributed packet-switched network.  This is the introduction video to the series, &quot;How the Internet Works&quot;.  Vint Cerf, one of the &quot;fathers of the internet&quot; explains the history of how the net and how no one person or organization is really in charge of it.  Watch the rest of the series to learn more: &#10;https://www.youtube.com/playlist?list=PLzdnOPI1iJNfMRZm5DDxco3UdsFegvuB7&#10;&#10;Start learning at http://code.org/ &#10;&#10;Stay in touch with us!&#10;• on Twitter https://twitter.com/codeorg&#10;• on Facebook https://www.facebook.com/Code.org&#10;• on Instagram https://instagram.com/codeorg&#10;• on Tumblr https://blog.code.org &#10;• on LinkedIn https://www.linkedin.com/company/code-org&#10;• on Google+ https://google.com/+codeorg&#10;&#10;Help us caption &amp; translate this video!&#10;&#10;https://amara.org/v/Vxaw/" title="What is the Internet?">
            <a:hlinkClick r:id="rId4"/>
          </p:cNvPr>
          <p:cNvPicPr preferRelativeResize="0"/>
          <p:nvPr/>
        </p:nvPicPr>
        <p:blipFill>
          <a:blip r:embed="rId5">
            <a:alphaModFix/>
          </a:blip>
          <a:stretch>
            <a:fillRect/>
          </a:stretch>
        </p:blipFill>
        <p:spPr>
          <a:xfrm>
            <a:off x="1378033" y="352550"/>
            <a:ext cx="6387942" cy="4790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47"/>
        <p:cNvGrpSpPr/>
        <p:nvPr/>
      </p:nvGrpSpPr>
      <p:grpSpPr>
        <a:xfrm>
          <a:off x="0" y="0"/>
          <a:ext cx="0" cy="0"/>
          <a:chOff x="0" y="0"/>
          <a:chExt cx="0" cy="0"/>
        </a:xfrm>
      </p:grpSpPr>
      <p:sp>
        <p:nvSpPr>
          <p:cNvPr id="848" name="Google Shape;848;p115"/>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2 Lesson 5 - Activity</a:t>
            </a:r>
            <a:endParaRPr>
              <a:solidFill>
                <a:srgbClr val="FFFFFF"/>
              </a:solidFill>
            </a:endParaRPr>
          </a:p>
        </p:txBody>
      </p:sp>
      <p:grpSp>
        <p:nvGrpSpPr>
          <p:cNvPr id="849" name="Google Shape;849;p115"/>
          <p:cNvGrpSpPr/>
          <p:nvPr/>
        </p:nvGrpSpPr>
        <p:grpSpPr>
          <a:xfrm>
            <a:off x="8318125" y="86900"/>
            <a:ext cx="747550" cy="183300"/>
            <a:chOff x="7547375" y="86900"/>
            <a:chExt cx="747550" cy="183300"/>
          </a:xfrm>
        </p:grpSpPr>
        <p:sp>
          <p:nvSpPr>
            <p:cNvPr id="850" name="Google Shape;850;p115"/>
            <p:cNvSpPr/>
            <p:nvPr/>
          </p:nvSpPr>
          <p:spPr>
            <a:xfrm>
              <a:off x="7547375" y="86900"/>
              <a:ext cx="183300" cy="183300"/>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15"/>
            <p:cNvSpPr/>
            <p:nvPr/>
          </p:nvSpPr>
          <p:spPr>
            <a:xfrm>
              <a:off x="7829500" y="86900"/>
              <a:ext cx="183300" cy="183300"/>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15"/>
            <p:cNvSpPr/>
            <p:nvPr/>
          </p:nvSpPr>
          <p:spPr>
            <a:xfrm>
              <a:off x="8111625" y="86900"/>
              <a:ext cx="183300" cy="1833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53" name="Google Shape;853;p115" descr="Tumblr founder David Karp and Xbox program manager Jasmine Lawrence give a detailed description of how the Internet works using HTTP and HTML.&#10;&#10;Start learning at http://code.org/ &#10;&#10;Help us translate into your language: http://code.org/translate/videos&#10;&#10;Stay in touch with us!&#10;• on Twitter https://twitter.com/codeorg&#10;• on Facebook https://www.facebook.com/Code.org&#10;• on Instagram https://instagram.com/codeorg&#10;• on Tumblr https://blog.code.org &#10;• on LinkedIn https://www.linkedin.com/company/code...&#10;• on Google+ https://google.com/+codeorg&#10;&#10;Help us caption &amp; translate this video!&#10;&#10;http://amara.org/v/HZkB/" title="The Internet: HTTP &amp; HTML">
            <a:hlinkClick r:id="rId4"/>
          </p:cNvPr>
          <p:cNvPicPr preferRelativeResize="0"/>
          <p:nvPr/>
        </p:nvPicPr>
        <p:blipFill>
          <a:blip r:embed="rId5">
            <a:alphaModFix/>
          </a:blip>
          <a:stretch>
            <a:fillRect/>
          </a:stretch>
        </p:blipFill>
        <p:spPr>
          <a:xfrm>
            <a:off x="0" y="352550"/>
            <a:ext cx="6387934" cy="4790950"/>
          </a:xfrm>
          <a:prstGeom prst="rect">
            <a:avLst/>
          </a:prstGeom>
          <a:noFill/>
          <a:ln>
            <a:noFill/>
          </a:ln>
        </p:spPr>
      </p:pic>
      <p:sp>
        <p:nvSpPr>
          <p:cNvPr id="854" name="Google Shape;854;p115"/>
          <p:cNvSpPr txBox="1"/>
          <p:nvPr/>
        </p:nvSpPr>
        <p:spPr>
          <a:xfrm>
            <a:off x="6479675" y="2231000"/>
            <a:ext cx="2586000" cy="1954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Proxima Nova"/>
              <a:buChar char="●"/>
            </a:pPr>
            <a:r>
              <a:rPr lang="en" dirty="0">
                <a:solidFill>
                  <a:schemeClr val="dk1"/>
                </a:solidFill>
                <a:latin typeface="Proxima Nova"/>
                <a:ea typeface="Proxima Nova"/>
                <a:cs typeface="Proxima Nova"/>
                <a:sym typeface="Proxima Nova"/>
              </a:rPr>
              <a:t>What problem is HTTP solving?</a:t>
            </a:r>
            <a:endParaRPr dirty="0">
              <a:solidFill>
                <a:schemeClr val="dk1"/>
              </a:solidFill>
              <a:latin typeface="Proxima Nova"/>
              <a:ea typeface="Proxima Nova"/>
              <a:cs typeface="Proxima Nova"/>
              <a:sym typeface="Proxima Nova"/>
            </a:endParaRPr>
          </a:p>
          <a:p>
            <a:pPr marL="457200" lvl="0" indent="-317500" algn="l" rtl="0">
              <a:spcBef>
                <a:spcPts val="0"/>
              </a:spcBef>
              <a:spcAft>
                <a:spcPts val="0"/>
              </a:spcAft>
              <a:buClr>
                <a:schemeClr val="dk1"/>
              </a:buClr>
              <a:buSzPts val="1400"/>
              <a:buFont typeface="Proxima Nova"/>
              <a:buChar char="●"/>
            </a:pPr>
            <a:r>
              <a:rPr lang="en" dirty="0">
                <a:solidFill>
                  <a:schemeClr val="dk1"/>
                </a:solidFill>
                <a:latin typeface="Proxima Nova"/>
                <a:ea typeface="Proxima Nova"/>
                <a:cs typeface="Proxima Nova"/>
                <a:sym typeface="Proxima Nova"/>
              </a:rPr>
              <a:t>What is a GET request and what are your requesting?</a:t>
            </a:r>
            <a:endParaRPr dirty="0">
              <a:solidFill>
                <a:schemeClr val="dk1"/>
              </a:solidFill>
              <a:latin typeface="Proxima Nova"/>
              <a:ea typeface="Proxima Nova"/>
              <a:cs typeface="Proxima Nova"/>
              <a:sym typeface="Proxima Nova"/>
            </a:endParaRPr>
          </a:p>
          <a:p>
            <a:pPr marL="457200" lvl="0" indent="-317500" algn="l" rtl="0">
              <a:spcBef>
                <a:spcPts val="0"/>
              </a:spcBef>
              <a:spcAft>
                <a:spcPts val="0"/>
              </a:spcAft>
              <a:buClr>
                <a:schemeClr val="dk1"/>
              </a:buClr>
              <a:buSzPts val="1400"/>
              <a:buFont typeface="Proxima Nova"/>
              <a:buChar char="●"/>
            </a:pPr>
            <a:r>
              <a:rPr lang="en" dirty="0">
                <a:solidFill>
                  <a:schemeClr val="dk1"/>
                </a:solidFill>
                <a:latin typeface="Proxima Nova"/>
                <a:ea typeface="Proxima Nova"/>
                <a:cs typeface="Proxima Nova"/>
                <a:sym typeface="Proxima Nova"/>
              </a:rPr>
              <a:t>How does HTTP rely on the other layers of the Internet?</a:t>
            </a:r>
            <a:endParaRPr dirty="0">
              <a:solidFill>
                <a:schemeClr val="dk1"/>
              </a:solidFill>
              <a:latin typeface="Proxima Nova"/>
              <a:ea typeface="Proxima Nova"/>
              <a:cs typeface="Proxima Nova"/>
              <a:sym typeface="Proxima Nova"/>
            </a:endParaRPr>
          </a:p>
          <a:p>
            <a:pPr marL="457200" lvl="0" indent="-317500" algn="l" rtl="0">
              <a:spcBef>
                <a:spcPts val="0"/>
              </a:spcBef>
              <a:spcAft>
                <a:spcPts val="0"/>
              </a:spcAft>
              <a:buClr>
                <a:schemeClr val="dk1"/>
              </a:buClr>
              <a:buSzPts val="1400"/>
              <a:buFont typeface="Proxima Nova"/>
              <a:buChar char="●"/>
            </a:pPr>
            <a:r>
              <a:rPr lang="en" dirty="0">
                <a:solidFill>
                  <a:schemeClr val="dk1"/>
                </a:solidFill>
                <a:latin typeface="Proxima Nova"/>
                <a:ea typeface="Proxima Nova"/>
                <a:cs typeface="Proxima Nova"/>
                <a:sym typeface="Proxima Nova"/>
              </a:rPr>
              <a:t>Why are SSL, TLS, and HTTPS necessary?</a:t>
            </a:r>
            <a:endParaRPr dirty="0">
              <a:solidFill>
                <a:schemeClr val="dk1"/>
              </a:solidFill>
              <a:latin typeface="Proxima Nova"/>
              <a:ea typeface="Proxima Nova"/>
              <a:cs typeface="Proxima Nova"/>
              <a:sym typeface="Proxima Nova"/>
            </a:endParaRPr>
          </a:p>
          <a:p>
            <a:pPr marL="457200" lvl="0" indent="-317500" algn="l" rtl="0">
              <a:spcBef>
                <a:spcPts val="0"/>
              </a:spcBef>
              <a:spcAft>
                <a:spcPts val="0"/>
              </a:spcAft>
              <a:buClr>
                <a:schemeClr val="dk1"/>
              </a:buClr>
              <a:buSzPts val="1400"/>
              <a:buFont typeface="Proxima Nova"/>
              <a:buChar char="●"/>
            </a:pPr>
            <a:r>
              <a:rPr lang="en" dirty="0">
                <a:solidFill>
                  <a:schemeClr val="dk1"/>
                </a:solidFill>
                <a:latin typeface="Proxima Nova"/>
                <a:ea typeface="Proxima Nova"/>
                <a:cs typeface="Proxima Nova"/>
                <a:sym typeface="Proxima Nova"/>
              </a:rPr>
              <a:t>What do certificate authorities do and why are they necessary?</a:t>
            </a:r>
            <a:endParaRPr dirty="0">
              <a:solidFill>
                <a:schemeClr val="dk1"/>
              </a:solidFill>
              <a:latin typeface="Proxima Nova"/>
              <a:ea typeface="Proxima Nova"/>
              <a:cs typeface="Proxima Nova"/>
              <a:sym typeface="Proxima Nova"/>
            </a:endParaRPr>
          </a:p>
          <a:p>
            <a:pPr marL="457200" lvl="0" indent="0" algn="l" rtl="0">
              <a:spcBef>
                <a:spcPts val="0"/>
              </a:spcBef>
              <a:spcAft>
                <a:spcPts val="0"/>
              </a:spcAft>
              <a:buNone/>
            </a:pPr>
            <a:endParaRPr dirty="0">
              <a:solidFill>
                <a:schemeClr val="dk1"/>
              </a:solidFill>
              <a:latin typeface="Proxima Nova"/>
              <a:ea typeface="Proxima Nova"/>
              <a:cs typeface="Proxima Nova"/>
              <a:sym typeface="Proxima Nova"/>
            </a:endParaRPr>
          </a:p>
        </p:txBody>
      </p:sp>
      <p:grpSp>
        <p:nvGrpSpPr>
          <p:cNvPr id="855" name="Google Shape;855;p115"/>
          <p:cNvGrpSpPr/>
          <p:nvPr/>
        </p:nvGrpSpPr>
        <p:grpSpPr>
          <a:xfrm>
            <a:off x="7057241" y="492000"/>
            <a:ext cx="1727858" cy="1727858"/>
            <a:chOff x="5923709" y="2692968"/>
            <a:chExt cx="2368876" cy="2368876"/>
          </a:xfrm>
        </p:grpSpPr>
        <p:pic>
          <p:nvPicPr>
            <p:cNvPr id="856" name="Google Shape;856;p115"/>
            <p:cNvPicPr preferRelativeResize="0"/>
            <p:nvPr/>
          </p:nvPicPr>
          <p:blipFill>
            <a:blip r:embed="rId6">
              <a:alphaModFix/>
            </a:blip>
            <a:stretch>
              <a:fillRect/>
            </a:stretch>
          </p:blipFill>
          <p:spPr>
            <a:xfrm>
              <a:off x="5923709" y="2692968"/>
              <a:ext cx="2368876" cy="2368876"/>
            </a:xfrm>
            <a:prstGeom prst="rect">
              <a:avLst/>
            </a:prstGeom>
            <a:noFill/>
            <a:ln>
              <a:noFill/>
            </a:ln>
          </p:spPr>
        </p:pic>
        <p:sp>
          <p:nvSpPr>
            <p:cNvPr id="857" name="Google Shape;857;p115"/>
            <p:cNvSpPr txBox="1"/>
            <p:nvPr/>
          </p:nvSpPr>
          <p:spPr>
            <a:xfrm>
              <a:off x="6852159" y="3193243"/>
              <a:ext cx="985800" cy="750000"/>
            </a:xfrm>
            <a:prstGeom prst="rect">
              <a:avLst/>
            </a:prstGeom>
            <a:solidFill>
              <a:srgbClr val="7665A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3F3F3"/>
                  </a:solidFill>
                  <a:latin typeface="Coming Soon"/>
                  <a:ea typeface="Coming Soon"/>
                  <a:cs typeface="Coming Soon"/>
                  <a:sym typeface="Coming Soon"/>
                </a:rPr>
                <a:t>AP CSP</a:t>
              </a:r>
              <a:endParaRPr sz="1200">
                <a:solidFill>
                  <a:srgbClr val="F3F3F3"/>
                </a:solidFill>
                <a:latin typeface="Coming Soon"/>
                <a:ea typeface="Coming Soon"/>
                <a:cs typeface="Coming Soon"/>
                <a:sym typeface="Coming Soon"/>
              </a:endParaRPr>
            </a:p>
            <a:p>
              <a:pPr marL="0" lvl="0" indent="0" algn="ctr" rtl="0">
                <a:spcBef>
                  <a:spcPts val="0"/>
                </a:spcBef>
                <a:spcAft>
                  <a:spcPts val="0"/>
                </a:spcAft>
                <a:buNone/>
              </a:pPr>
              <a:r>
                <a:rPr lang="en" sz="1200">
                  <a:solidFill>
                    <a:srgbClr val="F3F3F3"/>
                  </a:solidFill>
                  <a:latin typeface="Coming Soon"/>
                  <a:ea typeface="Coming Soon"/>
                  <a:cs typeface="Coming Soon"/>
                  <a:sym typeface="Coming Soon"/>
                </a:rPr>
                <a:t>Journal</a:t>
              </a:r>
              <a:endParaRPr sz="1200">
                <a:solidFill>
                  <a:srgbClr val="F3F3F3"/>
                </a:solidFill>
                <a:latin typeface="Coming Soon"/>
                <a:ea typeface="Coming Soon"/>
                <a:cs typeface="Coming Soon"/>
                <a:sym typeface="Coming Soon"/>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1"/>
        <p:cNvGrpSpPr/>
        <p:nvPr/>
      </p:nvGrpSpPr>
      <p:grpSpPr>
        <a:xfrm>
          <a:off x="0" y="0"/>
          <a:ext cx="0" cy="0"/>
          <a:chOff x="0" y="0"/>
          <a:chExt cx="0" cy="0"/>
        </a:xfrm>
      </p:grpSpPr>
      <p:sp>
        <p:nvSpPr>
          <p:cNvPr id="862" name="Google Shape;862;p116"/>
          <p:cNvSpPr txBox="1"/>
          <p:nvPr/>
        </p:nvSpPr>
        <p:spPr>
          <a:xfrm>
            <a:off x="255550" y="528700"/>
            <a:ext cx="8439000" cy="10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Proxima Nova"/>
                <a:ea typeface="Proxima Nova"/>
                <a:cs typeface="Proxima Nova"/>
                <a:sym typeface="Proxima Nova"/>
              </a:rPr>
              <a:t>Prompt: </a:t>
            </a:r>
            <a:r>
              <a:rPr lang="en" sz="2400">
                <a:solidFill>
                  <a:schemeClr val="dk1"/>
                </a:solidFill>
                <a:latin typeface="Proxima Nova"/>
                <a:ea typeface="Proxima Nova"/>
                <a:cs typeface="Proxima Nova"/>
                <a:sym typeface="Proxima Nova"/>
              </a:rPr>
              <a:t>Review these questions with a partner about HTTP</a:t>
            </a:r>
            <a:endParaRPr sz="24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2400">
              <a:solidFill>
                <a:schemeClr val="dk1"/>
              </a:solidFill>
              <a:latin typeface="Proxima Nova"/>
              <a:ea typeface="Proxima Nova"/>
              <a:cs typeface="Proxima Nova"/>
              <a:sym typeface="Proxima Nova"/>
            </a:endParaRPr>
          </a:p>
          <a:p>
            <a:pPr marL="457200" lvl="0" indent="-381000" algn="l" rtl="0">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What problem does it solve?</a:t>
            </a:r>
            <a:endParaRPr sz="2400">
              <a:solidFill>
                <a:schemeClr val="dk1"/>
              </a:solidFill>
              <a:latin typeface="Proxima Nova"/>
              <a:ea typeface="Proxima Nova"/>
              <a:cs typeface="Proxima Nova"/>
              <a:sym typeface="Proxima Nova"/>
            </a:endParaRPr>
          </a:p>
          <a:p>
            <a:pPr marL="457200" lvl="0" indent="-381000" algn="l" rtl="0">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How does it work?</a:t>
            </a:r>
            <a:endParaRPr sz="2400">
              <a:solidFill>
                <a:schemeClr val="dk1"/>
              </a:solidFill>
              <a:latin typeface="Proxima Nova"/>
              <a:ea typeface="Proxima Nova"/>
              <a:cs typeface="Proxima Nova"/>
              <a:sym typeface="Proxima Nova"/>
            </a:endParaRPr>
          </a:p>
          <a:p>
            <a:pPr marL="457200" lvl="0" indent="-381000" algn="l" rtl="0">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How does it rely on the other layers of the Internet?</a:t>
            </a:r>
            <a:endParaRPr sz="2400">
              <a:solidFill>
                <a:schemeClr val="dk1"/>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1"/>
        <p:cNvGrpSpPr/>
        <p:nvPr/>
      </p:nvGrpSpPr>
      <p:grpSpPr>
        <a:xfrm>
          <a:off x="0" y="0"/>
          <a:ext cx="0" cy="0"/>
          <a:chOff x="0" y="0"/>
          <a:chExt cx="0" cy="0"/>
        </a:xfrm>
      </p:grpSpPr>
      <p:sp>
        <p:nvSpPr>
          <p:cNvPr id="862" name="Google Shape;862;p116"/>
          <p:cNvSpPr txBox="1"/>
          <p:nvPr/>
        </p:nvSpPr>
        <p:spPr>
          <a:xfrm>
            <a:off x="255550" y="528700"/>
            <a:ext cx="8439000" cy="10158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Proxima Nova"/>
              <a:buChar char="●"/>
            </a:pPr>
            <a:r>
              <a:rPr lang="en-US" sz="2000" dirty="0">
                <a:solidFill>
                  <a:schemeClr val="dk1"/>
                </a:solidFill>
                <a:latin typeface="Proxima Nova"/>
                <a:ea typeface="Proxima Nova"/>
                <a:cs typeface="Proxima Nova"/>
                <a:sym typeface="Proxima Nova"/>
              </a:rPr>
              <a:t>When you visit a website you're actually getting sent a file by a server. HTTP is solving the problem of how to ask for that file.</a:t>
            </a:r>
          </a:p>
          <a:p>
            <a:pPr marL="457200" lvl="0" indent="-381000" algn="l" rtl="0">
              <a:spcBef>
                <a:spcPts val="0"/>
              </a:spcBef>
              <a:spcAft>
                <a:spcPts val="0"/>
              </a:spcAft>
              <a:buClr>
                <a:schemeClr val="dk1"/>
              </a:buClr>
              <a:buSzPts val="2400"/>
              <a:buFont typeface="Proxima Nova"/>
              <a:buChar char="●"/>
            </a:pPr>
            <a:r>
              <a:rPr lang="en-US" sz="2000" dirty="0">
                <a:solidFill>
                  <a:schemeClr val="dk1"/>
                </a:solidFill>
                <a:latin typeface="Proxima Nova"/>
                <a:ea typeface="Proxima Nova"/>
                <a:cs typeface="Proxima Nova"/>
                <a:sym typeface="Proxima Nova"/>
              </a:rPr>
              <a:t>Your computer and that server communicate using a protocol called HTTP.</a:t>
            </a:r>
          </a:p>
          <a:p>
            <a:pPr marL="457200" lvl="0" indent="-381000" algn="l" rtl="0">
              <a:spcBef>
                <a:spcPts val="0"/>
              </a:spcBef>
              <a:spcAft>
                <a:spcPts val="0"/>
              </a:spcAft>
              <a:buClr>
                <a:schemeClr val="dk1"/>
              </a:buClr>
              <a:buSzPts val="2400"/>
              <a:buFont typeface="Proxima Nova"/>
              <a:buChar char="●"/>
            </a:pPr>
            <a:r>
              <a:rPr lang="en-US" sz="2000" dirty="0">
                <a:solidFill>
                  <a:schemeClr val="dk1"/>
                </a:solidFill>
                <a:latin typeface="Proxima Nova"/>
                <a:ea typeface="Proxima Nova"/>
                <a:cs typeface="Proxima Nova"/>
                <a:sym typeface="Proxima Nova"/>
              </a:rPr>
              <a:t>HTTP is plain-text, so it literally includes the ASCII word "GET ..." and the file name requested.</a:t>
            </a:r>
          </a:p>
          <a:p>
            <a:pPr marL="457200" lvl="0" indent="-381000" algn="l" rtl="0">
              <a:spcBef>
                <a:spcPts val="0"/>
              </a:spcBef>
              <a:spcAft>
                <a:spcPts val="0"/>
              </a:spcAft>
              <a:buClr>
                <a:schemeClr val="dk1"/>
              </a:buClr>
              <a:buSzPts val="2400"/>
              <a:buFont typeface="Proxima Nova"/>
              <a:buChar char="●"/>
            </a:pPr>
            <a:r>
              <a:rPr lang="en-US" sz="2000" dirty="0">
                <a:solidFill>
                  <a:schemeClr val="dk1"/>
                </a:solidFill>
                <a:latin typeface="Proxima Nova"/>
                <a:ea typeface="Proxima Nova"/>
                <a:cs typeface="Proxima Nova"/>
                <a:sym typeface="Proxima Nova"/>
              </a:rPr>
              <a:t>All of your communications are being sent over the Internet so these requests are being sent inside TCP/IP packets and over the physical wires of the Internet.</a:t>
            </a:r>
          </a:p>
          <a:p>
            <a:pPr marL="457200" lvl="0" indent="-381000" algn="l" rtl="0">
              <a:spcBef>
                <a:spcPts val="0"/>
              </a:spcBef>
              <a:spcAft>
                <a:spcPts val="0"/>
              </a:spcAft>
              <a:buClr>
                <a:schemeClr val="dk1"/>
              </a:buClr>
              <a:buSzPts val="2400"/>
              <a:buFont typeface="Proxima Nova"/>
              <a:buChar char="●"/>
            </a:pPr>
            <a:r>
              <a:rPr lang="en-US" sz="2000" dirty="0">
                <a:solidFill>
                  <a:schemeClr val="dk1"/>
                </a:solidFill>
                <a:latin typeface="Proxima Nova"/>
                <a:ea typeface="Proxima Nova"/>
                <a:cs typeface="Proxima Nova"/>
                <a:sym typeface="Proxima Nova"/>
              </a:rPr>
              <a:t>There are other secure ways of sending information online because using HTTP, all our information would otherwise be sent as plain text.</a:t>
            </a:r>
          </a:p>
          <a:p>
            <a:pPr marL="457200" lvl="0" indent="-381000" algn="l" rtl="0">
              <a:spcBef>
                <a:spcPts val="0"/>
              </a:spcBef>
              <a:spcAft>
                <a:spcPts val="0"/>
              </a:spcAft>
              <a:buClr>
                <a:schemeClr val="dk1"/>
              </a:buClr>
              <a:buSzPts val="2400"/>
              <a:buFont typeface="Proxima Nova"/>
              <a:buChar char="●"/>
            </a:pPr>
            <a:r>
              <a:rPr lang="en-US" sz="2000" dirty="0">
                <a:solidFill>
                  <a:schemeClr val="dk1"/>
                </a:solidFill>
                <a:latin typeface="Proxima Nova"/>
                <a:ea typeface="Proxima Nova"/>
                <a:cs typeface="Proxima Nova"/>
                <a:sym typeface="Proxima Nova"/>
              </a:rPr>
              <a:t>Certificate authorities ensure that when you start a secure connection you're talking to the website you think you're talking to.</a:t>
            </a:r>
          </a:p>
        </p:txBody>
      </p:sp>
    </p:spTree>
    <p:extLst>
      <p:ext uri="{BB962C8B-B14F-4D97-AF65-F5344CB8AC3E}">
        <p14:creationId xmlns:p14="http://schemas.microsoft.com/office/powerpoint/2010/main" val="2217829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0"/>
        <p:cNvGrpSpPr/>
        <p:nvPr/>
      </p:nvGrpSpPr>
      <p:grpSpPr>
        <a:xfrm>
          <a:off x="0" y="0"/>
          <a:ext cx="0" cy="0"/>
          <a:chOff x="0" y="0"/>
          <a:chExt cx="0" cy="0"/>
        </a:xfrm>
      </p:grpSpPr>
      <p:sp>
        <p:nvSpPr>
          <p:cNvPr id="871" name="Google Shape;871;p118"/>
          <p:cNvSpPr txBox="1"/>
          <p:nvPr/>
        </p:nvSpPr>
        <p:spPr>
          <a:xfrm>
            <a:off x="-25050" y="3843075"/>
            <a:ext cx="9194100" cy="1239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The World Wide Web is different from the Internet. The World Wide Web are files, web pages and media. The Internet is the network we use to access those files. </a:t>
            </a:r>
            <a:endParaRPr>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solidFill>
                <a:schemeClr val="dk1"/>
              </a:solidFill>
              <a:latin typeface="Proxima Nova"/>
              <a:ea typeface="Proxima Nova"/>
              <a:cs typeface="Proxima Nova"/>
              <a:sym typeface="Proxima Nova"/>
            </a:endParaRPr>
          </a:p>
          <a:p>
            <a:pPr marL="457200" lvl="0" indent="-317500" algn="l" rtl="0">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The DNS is an important system in helping the Internet scale.</a:t>
            </a:r>
            <a:endParaRPr>
              <a:solidFill>
                <a:schemeClr val="dk1"/>
              </a:solidFill>
              <a:latin typeface="Proxima Nova"/>
              <a:ea typeface="Proxima Nova"/>
              <a:cs typeface="Proxima Nova"/>
              <a:sym typeface="Proxima Nova"/>
            </a:endParaRPr>
          </a:p>
        </p:txBody>
      </p:sp>
      <p:sp>
        <p:nvSpPr>
          <p:cNvPr id="872" name="Google Shape;872;p118"/>
          <p:cNvSpPr txBox="1"/>
          <p:nvPr/>
        </p:nvSpPr>
        <p:spPr>
          <a:xfrm>
            <a:off x="158525" y="455525"/>
            <a:ext cx="23028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solidFill>
                  <a:schemeClr val="dk1"/>
                </a:solidFill>
                <a:latin typeface="Proxima Nova"/>
                <a:ea typeface="Proxima Nova"/>
                <a:cs typeface="Proxima Nova"/>
                <a:sym typeface="Proxima Nova"/>
              </a:rPr>
              <a:t>Key Takeaways:</a:t>
            </a:r>
            <a:endParaRPr sz="1600">
              <a:solidFill>
                <a:schemeClr val="dk1"/>
              </a:solidFill>
              <a:latin typeface="Proxima Nova"/>
              <a:ea typeface="Proxima Nova"/>
              <a:cs typeface="Proxima Nova"/>
              <a:sym typeface="Proxima Nova"/>
            </a:endParaRPr>
          </a:p>
        </p:txBody>
      </p:sp>
      <p:sp>
        <p:nvSpPr>
          <p:cNvPr id="873" name="Google Shape;873;p118"/>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2 Lesson 6 - Wrap Up</a:t>
            </a:r>
            <a:endParaRPr>
              <a:solidFill>
                <a:srgbClr val="FFFFFF"/>
              </a:solidFill>
            </a:endParaRPr>
          </a:p>
        </p:txBody>
      </p:sp>
      <p:pic>
        <p:nvPicPr>
          <p:cNvPr id="874" name="Google Shape;874;p118"/>
          <p:cNvPicPr preferRelativeResize="0"/>
          <p:nvPr/>
        </p:nvPicPr>
        <p:blipFill>
          <a:blip r:embed="rId4">
            <a:alphaModFix/>
          </a:blip>
          <a:stretch>
            <a:fillRect/>
          </a:stretch>
        </p:blipFill>
        <p:spPr>
          <a:xfrm>
            <a:off x="223050" y="998912"/>
            <a:ext cx="731625" cy="743325"/>
          </a:xfrm>
          <a:prstGeom prst="rect">
            <a:avLst/>
          </a:prstGeom>
          <a:noFill/>
          <a:ln>
            <a:noFill/>
          </a:ln>
        </p:spPr>
      </p:pic>
      <p:pic>
        <p:nvPicPr>
          <p:cNvPr id="875" name="Google Shape;875;p118"/>
          <p:cNvPicPr preferRelativeResize="0"/>
          <p:nvPr/>
        </p:nvPicPr>
        <p:blipFill>
          <a:blip r:embed="rId5">
            <a:alphaModFix/>
          </a:blip>
          <a:stretch>
            <a:fillRect/>
          </a:stretch>
        </p:blipFill>
        <p:spPr>
          <a:xfrm>
            <a:off x="4572000" y="981575"/>
            <a:ext cx="1193100" cy="841650"/>
          </a:xfrm>
          <a:prstGeom prst="rect">
            <a:avLst/>
          </a:prstGeom>
          <a:noFill/>
          <a:ln>
            <a:noFill/>
          </a:ln>
        </p:spPr>
      </p:pic>
      <p:pic>
        <p:nvPicPr>
          <p:cNvPr id="876" name="Google Shape;876;p118"/>
          <p:cNvPicPr preferRelativeResize="0"/>
          <p:nvPr/>
        </p:nvPicPr>
        <p:blipFill>
          <a:blip r:embed="rId6">
            <a:alphaModFix/>
          </a:blip>
          <a:stretch>
            <a:fillRect/>
          </a:stretch>
        </p:blipFill>
        <p:spPr>
          <a:xfrm>
            <a:off x="223050" y="2234937"/>
            <a:ext cx="1487250" cy="1179125"/>
          </a:xfrm>
          <a:prstGeom prst="rect">
            <a:avLst/>
          </a:prstGeom>
          <a:noFill/>
          <a:ln>
            <a:noFill/>
          </a:ln>
        </p:spPr>
      </p:pic>
      <p:pic>
        <p:nvPicPr>
          <p:cNvPr id="877" name="Google Shape;877;p118"/>
          <p:cNvPicPr preferRelativeResize="0"/>
          <p:nvPr/>
        </p:nvPicPr>
        <p:blipFill>
          <a:blip r:embed="rId7">
            <a:alphaModFix/>
          </a:blip>
          <a:stretch>
            <a:fillRect/>
          </a:stretch>
        </p:blipFill>
        <p:spPr>
          <a:xfrm>
            <a:off x="4622000" y="2297598"/>
            <a:ext cx="1402725" cy="1053764"/>
          </a:xfrm>
          <a:prstGeom prst="rect">
            <a:avLst/>
          </a:prstGeom>
          <a:noFill/>
          <a:ln>
            <a:noFill/>
          </a:ln>
        </p:spPr>
      </p:pic>
      <p:sp>
        <p:nvSpPr>
          <p:cNvPr id="878" name="Google Shape;878;p118"/>
          <p:cNvSpPr txBox="1"/>
          <p:nvPr/>
        </p:nvSpPr>
        <p:spPr>
          <a:xfrm>
            <a:off x="995075" y="998900"/>
            <a:ext cx="3000000" cy="8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Proxima Nova"/>
                <a:ea typeface="Proxima Nova"/>
                <a:cs typeface="Proxima Nova"/>
                <a:sym typeface="Proxima Nova"/>
              </a:rPr>
              <a:t>Scalability: </a:t>
            </a:r>
            <a:r>
              <a:rPr lang="en">
                <a:solidFill>
                  <a:schemeClr val="dk1"/>
                </a:solidFill>
                <a:latin typeface="Proxima Nova"/>
                <a:ea typeface="Proxima Nova"/>
                <a:cs typeface="Proxima Nova"/>
                <a:sym typeface="Proxima Nova"/>
              </a:rPr>
              <a:t>the capacity for the system to change in size and scale to meet new demands</a:t>
            </a:r>
            <a:endParaRPr>
              <a:solidFill>
                <a:schemeClr val="dk1"/>
              </a:solidFill>
              <a:latin typeface="Proxima Nova"/>
              <a:ea typeface="Proxima Nova"/>
              <a:cs typeface="Proxima Nova"/>
              <a:sym typeface="Proxima Nova"/>
            </a:endParaRPr>
          </a:p>
        </p:txBody>
      </p:sp>
      <p:sp>
        <p:nvSpPr>
          <p:cNvPr id="879" name="Google Shape;879;p118"/>
          <p:cNvSpPr txBox="1"/>
          <p:nvPr/>
        </p:nvSpPr>
        <p:spPr>
          <a:xfrm>
            <a:off x="5867400" y="926225"/>
            <a:ext cx="3134700" cy="105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Proxima Nova"/>
                <a:ea typeface="Proxima Nova"/>
                <a:cs typeface="Proxima Nova"/>
                <a:sym typeface="Proxima Nova"/>
              </a:rPr>
              <a:t>The Domain Name System (DNS): </a:t>
            </a:r>
            <a:r>
              <a:rPr lang="en">
                <a:solidFill>
                  <a:schemeClr val="dk1"/>
                </a:solidFill>
                <a:latin typeface="Proxima Nova"/>
                <a:ea typeface="Proxima Nova"/>
                <a:cs typeface="Proxima Nova"/>
                <a:sym typeface="Proxima Nova"/>
              </a:rPr>
              <a:t>the system responsible for translating domain names like example.com into IP addresses</a:t>
            </a:r>
            <a:endParaRPr>
              <a:solidFill>
                <a:schemeClr val="dk1"/>
              </a:solidFill>
              <a:latin typeface="Proxima Nova"/>
              <a:ea typeface="Proxima Nova"/>
              <a:cs typeface="Proxima Nova"/>
              <a:sym typeface="Proxima Nova"/>
            </a:endParaRPr>
          </a:p>
        </p:txBody>
      </p:sp>
      <p:sp>
        <p:nvSpPr>
          <p:cNvPr id="880" name="Google Shape;880;p118"/>
          <p:cNvSpPr txBox="1"/>
          <p:nvPr/>
        </p:nvSpPr>
        <p:spPr>
          <a:xfrm>
            <a:off x="1837700" y="2396550"/>
            <a:ext cx="2784300" cy="74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Proxima Nova"/>
                <a:ea typeface="Proxima Nova"/>
                <a:cs typeface="Proxima Nova"/>
                <a:sym typeface="Proxima Nova"/>
              </a:rPr>
              <a:t>World Wide Web:</a:t>
            </a:r>
            <a:r>
              <a:rPr lang="en">
                <a:solidFill>
                  <a:schemeClr val="dk1"/>
                </a:solidFill>
                <a:latin typeface="Proxima Nova"/>
                <a:ea typeface="Proxima Nova"/>
                <a:cs typeface="Proxima Nova"/>
                <a:sym typeface="Proxima Nova"/>
              </a:rPr>
              <a:t> a system of linked pages, programs, and files</a:t>
            </a:r>
            <a:br>
              <a:rPr lang="en">
                <a:solidFill>
                  <a:schemeClr val="dk1"/>
                </a:solidFill>
                <a:latin typeface="Proxima Nova"/>
                <a:ea typeface="Proxima Nova"/>
                <a:cs typeface="Proxima Nova"/>
                <a:sym typeface="Proxima Nova"/>
              </a:rPr>
            </a:br>
            <a:endParaRPr>
              <a:solidFill>
                <a:schemeClr val="dk1"/>
              </a:solidFill>
              <a:latin typeface="Proxima Nova"/>
              <a:ea typeface="Proxima Nova"/>
              <a:cs typeface="Proxima Nova"/>
              <a:sym typeface="Proxima Nova"/>
            </a:endParaRPr>
          </a:p>
        </p:txBody>
      </p:sp>
      <p:sp>
        <p:nvSpPr>
          <p:cNvPr id="881" name="Google Shape;881;p118"/>
          <p:cNvSpPr txBox="1"/>
          <p:nvPr/>
        </p:nvSpPr>
        <p:spPr>
          <a:xfrm>
            <a:off x="6101100" y="2234925"/>
            <a:ext cx="2901000" cy="157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Proxima Nova"/>
                <a:ea typeface="Proxima Nova"/>
                <a:cs typeface="Proxima Nova"/>
                <a:sym typeface="Proxima Nova"/>
              </a:rPr>
              <a:t>Hypertext Transfer Protocol (HTTP): </a:t>
            </a:r>
            <a:r>
              <a:rPr lang="en">
                <a:solidFill>
                  <a:schemeClr val="dk1"/>
                </a:solidFill>
                <a:latin typeface="Proxima Nova"/>
                <a:ea typeface="Proxima Nova"/>
                <a:cs typeface="Proxima Nova"/>
                <a:sym typeface="Proxima Nova"/>
              </a:rPr>
              <a:t>a protocol for computers to request and share the pages that make up the world wide web on the Internet</a:t>
            </a:r>
            <a:endParaRPr>
              <a:solidFill>
                <a:schemeClr val="dk1"/>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5"/>
        <p:cNvGrpSpPr/>
        <p:nvPr/>
      </p:nvGrpSpPr>
      <p:grpSpPr>
        <a:xfrm>
          <a:off x="0" y="0"/>
          <a:ext cx="0" cy="0"/>
          <a:chOff x="0" y="0"/>
          <a:chExt cx="0" cy="0"/>
        </a:xfrm>
      </p:grpSpPr>
      <p:sp>
        <p:nvSpPr>
          <p:cNvPr id="886" name="Google Shape;886;p119"/>
          <p:cNvSpPr txBox="1"/>
          <p:nvPr/>
        </p:nvSpPr>
        <p:spPr>
          <a:xfrm>
            <a:off x="447400" y="542225"/>
            <a:ext cx="8429700" cy="242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000" b="1" dirty="0">
                <a:solidFill>
                  <a:schemeClr val="dk1"/>
                </a:solidFill>
                <a:latin typeface="Proxima Nova"/>
                <a:ea typeface="Proxima Nova"/>
                <a:cs typeface="Proxima Nova"/>
                <a:sym typeface="Proxima Nova"/>
              </a:rPr>
              <a:t>Prompt:</a:t>
            </a:r>
            <a:endParaRPr sz="3000" b="1" dirty="0">
              <a:solidFill>
                <a:schemeClr val="dk1"/>
              </a:solidFill>
              <a:latin typeface="Proxima Nova"/>
              <a:ea typeface="Proxima Nova"/>
              <a:cs typeface="Proxima Nova"/>
              <a:sym typeface="Proxima Nova"/>
            </a:endParaRPr>
          </a:p>
          <a:p>
            <a:pPr marL="0" lvl="0" indent="0" algn="ctr" rtl="0">
              <a:spcBef>
                <a:spcPts val="0"/>
              </a:spcBef>
              <a:spcAft>
                <a:spcPts val="0"/>
              </a:spcAft>
              <a:buClr>
                <a:schemeClr val="dk1"/>
              </a:buClr>
              <a:buSzPts val="1100"/>
              <a:buFont typeface="Arial"/>
              <a:buNone/>
            </a:pPr>
            <a:r>
              <a:rPr lang="en" sz="3000" b="1" dirty="0">
                <a:solidFill>
                  <a:schemeClr val="dk1"/>
                </a:solidFill>
                <a:latin typeface="Proxima Nova"/>
                <a:ea typeface="Proxima Nova"/>
                <a:cs typeface="Proxima Nova"/>
                <a:sym typeface="Proxima Nova"/>
              </a:rPr>
              <a:t> </a:t>
            </a:r>
            <a:r>
              <a:rPr lang="en" sz="3000" dirty="0">
                <a:solidFill>
                  <a:schemeClr val="dk1"/>
                </a:solidFill>
                <a:latin typeface="Proxima Nova"/>
                <a:ea typeface="Proxima Nova"/>
                <a:cs typeface="Proxima Nova"/>
                <a:sym typeface="Proxima Nova"/>
              </a:rPr>
              <a:t>Using your Layers of the Internet activity guide to help you, explain how each of the different layers is involved when you go to a link like code.org?</a:t>
            </a:r>
            <a:endParaRPr sz="3000" dirty="0">
              <a:latin typeface="Proxima Nova"/>
              <a:ea typeface="Proxima Nova"/>
              <a:cs typeface="Proxima Nova"/>
              <a:sym typeface="Proxima Nova"/>
            </a:endParaRPr>
          </a:p>
          <a:p>
            <a:pPr marL="0" lvl="0" indent="0" algn="ctr" rtl="0">
              <a:spcBef>
                <a:spcPts val="0"/>
              </a:spcBef>
              <a:spcAft>
                <a:spcPts val="0"/>
              </a:spcAft>
              <a:buNone/>
            </a:pPr>
            <a:endParaRPr sz="3000" dirty="0">
              <a:latin typeface="Proxima Nova"/>
              <a:ea typeface="Proxima Nova"/>
              <a:cs typeface="Proxima Nova"/>
              <a:sym typeface="Proxima Nova"/>
            </a:endParaRPr>
          </a:p>
        </p:txBody>
      </p:sp>
      <p:sp>
        <p:nvSpPr>
          <p:cNvPr id="887" name="Google Shape;887;p119"/>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2 Lesson 6 - Wrap Up</a:t>
            </a:r>
            <a:endParaRPr>
              <a:solidFill>
                <a:srgbClr val="FFFFFF"/>
              </a:solidFill>
            </a:endParaRPr>
          </a:p>
        </p:txBody>
      </p:sp>
      <p:pic>
        <p:nvPicPr>
          <p:cNvPr id="888" name="Google Shape;888;p119"/>
          <p:cNvPicPr preferRelativeResize="0"/>
          <p:nvPr/>
        </p:nvPicPr>
        <p:blipFill rotWithShape="1">
          <a:blip r:embed="rId4">
            <a:alphaModFix/>
          </a:blip>
          <a:srcRect l="4645" t="40345" r="53879" b="7595"/>
          <a:stretch/>
        </p:blipFill>
        <p:spPr>
          <a:xfrm>
            <a:off x="3534962" y="3191911"/>
            <a:ext cx="1699926" cy="1600300"/>
          </a:xfrm>
          <a:prstGeom prst="rect">
            <a:avLst/>
          </a:prstGeom>
          <a:noFill/>
          <a:ln>
            <a:noFill/>
          </a:ln>
        </p:spPr>
      </p:pic>
      <p:sp>
        <p:nvSpPr>
          <p:cNvPr id="889" name="Google Shape;889;p119"/>
          <p:cNvSpPr/>
          <p:nvPr/>
        </p:nvSpPr>
        <p:spPr>
          <a:xfrm>
            <a:off x="447400" y="3620475"/>
            <a:ext cx="2193300" cy="7311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a:latin typeface="Proxima Nova"/>
                <a:ea typeface="Proxima Nova"/>
                <a:cs typeface="Proxima Nova"/>
                <a:sym typeface="Proxima Nova"/>
              </a:rPr>
              <a:t>code.org</a:t>
            </a:r>
            <a:endParaRPr sz="2000">
              <a:latin typeface="Proxima Nova"/>
              <a:ea typeface="Proxima Nova"/>
              <a:cs typeface="Proxima Nova"/>
              <a:sym typeface="Proxima Nova"/>
            </a:endParaRPr>
          </a:p>
        </p:txBody>
      </p:sp>
      <p:sp>
        <p:nvSpPr>
          <p:cNvPr id="890" name="Google Shape;890;p119"/>
          <p:cNvSpPr/>
          <p:nvPr/>
        </p:nvSpPr>
        <p:spPr>
          <a:xfrm>
            <a:off x="2074982" y="3767816"/>
            <a:ext cx="348000" cy="3480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1" name="Google Shape;891;p119"/>
          <p:cNvCxnSpPr>
            <a:stCxn id="890" idx="5"/>
          </p:cNvCxnSpPr>
          <p:nvPr/>
        </p:nvCxnSpPr>
        <p:spPr>
          <a:xfrm>
            <a:off x="2372019" y="4064853"/>
            <a:ext cx="161400" cy="161400"/>
          </a:xfrm>
          <a:prstGeom prst="straightConnector1">
            <a:avLst/>
          </a:prstGeom>
          <a:noFill/>
          <a:ln w="28575" cap="flat" cmpd="sng">
            <a:solidFill>
              <a:schemeClr val="dk2"/>
            </a:solidFill>
            <a:prstDash val="solid"/>
            <a:round/>
            <a:headEnd type="none" w="med" len="med"/>
            <a:tailEnd type="none" w="med" len="med"/>
          </a:ln>
        </p:spPr>
      </p:cxnSp>
      <p:pic>
        <p:nvPicPr>
          <p:cNvPr id="892" name="Google Shape;892;p119"/>
          <p:cNvPicPr preferRelativeResize="0"/>
          <p:nvPr/>
        </p:nvPicPr>
        <p:blipFill>
          <a:blip r:embed="rId5">
            <a:alphaModFix/>
          </a:blip>
          <a:stretch>
            <a:fillRect/>
          </a:stretch>
        </p:blipFill>
        <p:spPr>
          <a:xfrm>
            <a:off x="6021371" y="3159725"/>
            <a:ext cx="2789778" cy="1728850"/>
          </a:xfrm>
          <a:prstGeom prst="rect">
            <a:avLst/>
          </a:prstGeom>
          <a:noFill/>
          <a:ln>
            <a:noFill/>
          </a:ln>
        </p:spPr>
      </p:pic>
      <p:cxnSp>
        <p:nvCxnSpPr>
          <p:cNvPr id="893" name="Google Shape;893;p119"/>
          <p:cNvCxnSpPr>
            <a:endCxn id="888" idx="1"/>
          </p:cNvCxnSpPr>
          <p:nvPr/>
        </p:nvCxnSpPr>
        <p:spPr>
          <a:xfrm>
            <a:off x="3009962" y="3992061"/>
            <a:ext cx="525000" cy="0"/>
          </a:xfrm>
          <a:prstGeom prst="straightConnector1">
            <a:avLst/>
          </a:prstGeom>
          <a:noFill/>
          <a:ln w="9525" cap="flat" cmpd="sng">
            <a:solidFill>
              <a:schemeClr val="dk2"/>
            </a:solidFill>
            <a:prstDash val="solid"/>
            <a:round/>
            <a:headEnd type="none" w="med" len="med"/>
            <a:tailEnd type="triangle" w="med" len="med"/>
          </a:ln>
        </p:spPr>
      </p:cxnSp>
      <p:cxnSp>
        <p:nvCxnSpPr>
          <p:cNvPr id="894" name="Google Shape;894;p119"/>
          <p:cNvCxnSpPr/>
          <p:nvPr/>
        </p:nvCxnSpPr>
        <p:spPr>
          <a:xfrm>
            <a:off x="5158688" y="3992061"/>
            <a:ext cx="6573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1"/>
        <p:cNvGrpSpPr/>
        <p:nvPr/>
      </p:nvGrpSpPr>
      <p:grpSpPr>
        <a:xfrm>
          <a:off x="0" y="0"/>
          <a:ext cx="0" cy="0"/>
          <a:chOff x="0" y="0"/>
          <a:chExt cx="0" cy="0"/>
        </a:xfrm>
      </p:grpSpPr>
      <p:sp>
        <p:nvSpPr>
          <p:cNvPr id="862" name="Google Shape;862;p116"/>
          <p:cNvSpPr txBox="1"/>
          <p:nvPr/>
        </p:nvSpPr>
        <p:spPr>
          <a:xfrm>
            <a:off x="255550" y="528700"/>
            <a:ext cx="8439000" cy="10158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Proxima Nova"/>
              <a:buChar char="●"/>
            </a:pPr>
            <a:r>
              <a:rPr lang="en-US" sz="2000" dirty="0">
                <a:solidFill>
                  <a:schemeClr val="dk1"/>
                </a:solidFill>
                <a:latin typeface="Proxima Nova"/>
                <a:ea typeface="Proxima Nova"/>
                <a:cs typeface="Proxima Nova"/>
                <a:sym typeface="Proxima Nova"/>
              </a:rPr>
              <a:t>When you type in code.org, your browser will contact the DNS to find </a:t>
            </a:r>
            <a:r>
              <a:rPr lang="en-US" sz="2000" dirty="0" err="1">
                <a:solidFill>
                  <a:schemeClr val="dk1"/>
                </a:solidFill>
                <a:latin typeface="Proxima Nova"/>
                <a:ea typeface="Proxima Nova"/>
                <a:cs typeface="Proxima Nova"/>
                <a:sym typeface="Proxima Nova"/>
              </a:rPr>
              <a:t>Code.org's</a:t>
            </a:r>
            <a:r>
              <a:rPr lang="en-US" sz="2000" dirty="0">
                <a:solidFill>
                  <a:schemeClr val="dk1"/>
                </a:solidFill>
                <a:latin typeface="Proxima Nova"/>
                <a:ea typeface="Proxima Nova"/>
                <a:cs typeface="Proxima Nova"/>
                <a:sym typeface="Proxima Nova"/>
              </a:rPr>
              <a:t> IP address</a:t>
            </a:r>
          </a:p>
          <a:p>
            <a:pPr marL="457200" lvl="0" indent="-381000" algn="l" rtl="0">
              <a:spcBef>
                <a:spcPts val="0"/>
              </a:spcBef>
              <a:spcAft>
                <a:spcPts val="0"/>
              </a:spcAft>
              <a:buClr>
                <a:schemeClr val="dk1"/>
              </a:buClr>
              <a:buSzPts val="2400"/>
              <a:buFont typeface="Proxima Nova"/>
              <a:buChar char="●"/>
            </a:pPr>
            <a:r>
              <a:rPr lang="en-US" sz="2000" dirty="0">
                <a:solidFill>
                  <a:schemeClr val="dk1"/>
                </a:solidFill>
                <a:latin typeface="Proxima Nova"/>
                <a:ea typeface="Proxima Nova"/>
                <a:cs typeface="Proxima Nova"/>
                <a:sym typeface="Proxima Nova"/>
              </a:rPr>
              <a:t>When you receive the address you'll send an HTTP GET request to code.org to send you its homepage</a:t>
            </a:r>
          </a:p>
          <a:p>
            <a:pPr marL="457200" lvl="0" indent="-381000" algn="l" rtl="0">
              <a:spcBef>
                <a:spcPts val="0"/>
              </a:spcBef>
              <a:spcAft>
                <a:spcPts val="0"/>
              </a:spcAft>
              <a:buClr>
                <a:schemeClr val="dk1"/>
              </a:buClr>
              <a:buSzPts val="2400"/>
              <a:buFont typeface="Proxima Nova"/>
              <a:buChar char="●"/>
            </a:pPr>
            <a:r>
              <a:rPr lang="en-US" sz="2000" dirty="0" err="1">
                <a:solidFill>
                  <a:schemeClr val="dk1"/>
                </a:solidFill>
                <a:latin typeface="Proxima Nova"/>
                <a:ea typeface="Proxima Nova"/>
                <a:cs typeface="Proxima Nova"/>
                <a:sym typeface="Proxima Nova"/>
              </a:rPr>
              <a:t>Code.org's</a:t>
            </a:r>
            <a:r>
              <a:rPr lang="en-US" sz="2000" dirty="0">
                <a:solidFill>
                  <a:schemeClr val="dk1"/>
                </a:solidFill>
                <a:latin typeface="Proxima Nova"/>
                <a:ea typeface="Proxima Nova"/>
                <a:cs typeface="Proxima Nova"/>
                <a:sym typeface="Proxima Nova"/>
              </a:rPr>
              <a:t> server will respond with the HTML code that makes up its web page</a:t>
            </a:r>
          </a:p>
          <a:p>
            <a:pPr marL="457200" lvl="0" indent="-381000" algn="l" rtl="0">
              <a:spcBef>
                <a:spcPts val="0"/>
              </a:spcBef>
              <a:spcAft>
                <a:spcPts val="0"/>
              </a:spcAft>
              <a:buClr>
                <a:schemeClr val="dk1"/>
              </a:buClr>
              <a:buSzPts val="2400"/>
              <a:buFont typeface="Proxima Nova"/>
              <a:buChar char="●"/>
            </a:pPr>
            <a:r>
              <a:rPr lang="en-US" sz="2000" dirty="0">
                <a:solidFill>
                  <a:schemeClr val="dk1"/>
                </a:solidFill>
                <a:latin typeface="Proxima Nova"/>
                <a:ea typeface="Proxima Nova"/>
                <a:cs typeface="Proxima Nova"/>
                <a:sym typeface="Proxima Nova"/>
              </a:rPr>
              <a:t>All of the communications above happen on the Internet which means TCP or UDP will break the message into packets and then send them. If TCP is used, error checking will occur.</a:t>
            </a:r>
          </a:p>
          <a:p>
            <a:pPr marL="457200" lvl="0" indent="-381000" algn="l" rtl="0">
              <a:spcBef>
                <a:spcPts val="0"/>
              </a:spcBef>
              <a:spcAft>
                <a:spcPts val="0"/>
              </a:spcAft>
              <a:buClr>
                <a:schemeClr val="dk1"/>
              </a:buClr>
              <a:buSzPts val="2400"/>
              <a:buFont typeface="Proxima Nova"/>
              <a:buChar char="●"/>
            </a:pPr>
            <a:r>
              <a:rPr lang="en-US" sz="2000" dirty="0">
                <a:solidFill>
                  <a:schemeClr val="dk1"/>
                </a:solidFill>
                <a:latin typeface="Proxima Nova"/>
                <a:ea typeface="Proxima Nova"/>
                <a:cs typeface="Proxima Nova"/>
                <a:sym typeface="Proxima Nova"/>
              </a:rPr>
              <a:t>IP will route the packets back and forth between your computer and the server</a:t>
            </a:r>
          </a:p>
          <a:p>
            <a:pPr marL="457200" lvl="0" indent="-381000" algn="l" rtl="0">
              <a:spcBef>
                <a:spcPts val="0"/>
              </a:spcBef>
              <a:spcAft>
                <a:spcPts val="0"/>
              </a:spcAft>
              <a:buClr>
                <a:schemeClr val="dk1"/>
              </a:buClr>
              <a:buSzPts val="2400"/>
              <a:buFont typeface="Proxima Nova"/>
              <a:buChar char="●"/>
            </a:pPr>
            <a:r>
              <a:rPr lang="en-US" sz="2000" dirty="0">
                <a:solidFill>
                  <a:schemeClr val="dk1"/>
                </a:solidFill>
                <a:latin typeface="Proxima Nova"/>
                <a:ea typeface="Proxima Nova"/>
                <a:cs typeface="Proxima Nova"/>
                <a:sym typeface="Proxima Nova"/>
              </a:rPr>
              <a:t>All of this information is sent over the physical wires, cable, </a:t>
            </a:r>
            <a:r>
              <a:rPr lang="en-US" sz="2000" dirty="0" err="1">
                <a:solidFill>
                  <a:schemeClr val="dk1"/>
                </a:solidFill>
                <a:latin typeface="Proxima Nova"/>
                <a:ea typeface="Proxima Nova"/>
                <a:cs typeface="Proxima Nova"/>
                <a:sym typeface="Proxima Nova"/>
              </a:rPr>
              <a:t>wifi</a:t>
            </a:r>
            <a:r>
              <a:rPr lang="en-US" sz="2000" dirty="0">
                <a:solidFill>
                  <a:schemeClr val="dk1"/>
                </a:solidFill>
                <a:latin typeface="Proxima Nova"/>
                <a:ea typeface="Proxima Nova"/>
                <a:cs typeface="Proxima Nova"/>
                <a:sym typeface="Proxima Nova"/>
              </a:rPr>
              <a:t> networks, and routers that make up the physical network of the internet.</a:t>
            </a:r>
            <a:endParaRPr lang="en-US" sz="2400" dirty="0">
              <a:solidFill>
                <a:schemeClr val="dk1"/>
              </a:solidFill>
              <a:latin typeface="Proxima Nova"/>
              <a:ea typeface="Proxima Nova"/>
              <a:cs typeface="Proxima Nova"/>
              <a:sym typeface="Proxima Nova"/>
            </a:endParaRPr>
          </a:p>
        </p:txBody>
      </p:sp>
    </p:spTree>
    <p:extLst>
      <p:ext uri="{BB962C8B-B14F-4D97-AF65-F5344CB8AC3E}">
        <p14:creationId xmlns:p14="http://schemas.microsoft.com/office/powerpoint/2010/main" val="1409748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8"/>
        <p:cNvGrpSpPr/>
        <p:nvPr/>
      </p:nvGrpSpPr>
      <p:grpSpPr>
        <a:xfrm>
          <a:off x="0" y="0"/>
          <a:ext cx="0" cy="0"/>
          <a:chOff x="0" y="0"/>
          <a:chExt cx="0" cy="0"/>
        </a:xfrm>
      </p:grpSpPr>
      <p:sp>
        <p:nvSpPr>
          <p:cNvPr id="1029" name="Google Shape;1029;p132"/>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2 Lesson 7 - Wrap Up</a:t>
            </a:r>
            <a:endParaRPr>
              <a:solidFill>
                <a:srgbClr val="FFFFFF"/>
              </a:solidFill>
            </a:endParaRPr>
          </a:p>
        </p:txBody>
      </p:sp>
      <p:sp>
        <p:nvSpPr>
          <p:cNvPr id="1030" name="Google Shape;1030;p132"/>
          <p:cNvSpPr txBox="1"/>
          <p:nvPr/>
        </p:nvSpPr>
        <p:spPr>
          <a:xfrm>
            <a:off x="3320550" y="940925"/>
            <a:ext cx="5319300" cy="347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latin typeface="Proxima Nova"/>
                <a:ea typeface="Proxima Nova"/>
                <a:cs typeface="Proxima Nova"/>
                <a:sym typeface="Proxima Nova"/>
              </a:rPr>
              <a:t>Digital Divide - </a:t>
            </a:r>
            <a:r>
              <a:rPr lang="en" sz="2000">
                <a:latin typeface="Proxima Nova"/>
                <a:ea typeface="Proxima Nova"/>
                <a:cs typeface="Proxima Nova"/>
                <a:sym typeface="Proxima Nova"/>
              </a:rPr>
              <a:t>differing access to computing devices and the Internet, based on socioeconomic, geographic, or demographic characteristics. </a:t>
            </a:r>
            <a:endParaRPr sz="2000">
              <a:latin typeface="Proxima Nova"/>
              <a:ea typeface="Proxima Nova"/>
              <a:cs typeface="Proxima Nova"/>
              <a:sym typeface="Proxima Nova"/>
            </a:endParaRPr>
          </a:p>
          <a:p>
            <a:pPr marL="457200" lvl="0" indent="-355600" algn="l" rtl="0">
              <a:spcBef>
                <a:spcPts val="0"/>
              </a:spcBef>
              <a:spcAft>
                <a:spcPts val="0"/>
              </a:spcAft>
              <a:buSzPts val="2000"/>
              <a:buFont typeface="Proxima Nova"/>
              <a:buChar char="●"/>
            </a:pPr>
            <a:r>
              <a:rPr lang="en" sz="2000">
                <a:latin typeface="Proxima Nova"/>
                <a:ea typeface="Proxima Nova"/>
                <a:cs typeface="Proxima Nova"/>
                <a:sym typeface="Proxima Nova"/>
              </a:rPr>
              <a:t>Can affect both individual and groups. </a:t>
            </a:r>
            <a:endParaRPr sz="2000">
              <a:latin typeface="Proxima Nova"/>
              <a:ea typeface="Proxima Nova"/>
              <a:cs typeface="Proxima Nova"/>
              <a:sym typeface="Proxima Nova"/>
            </a:endParaRPr>
          </a:p>
          <a:p>
            <a:pPr marL="457200" lvl="0" indent="-355600" algn="l" rtl="0">
              <a:spcBef>
                <a:spcPts val="0"/>
              </a:spcBef>
              <a:spcAft>
                <a:spcPts val="0"/>
              </a:spcAft>
              <a:buSzPts val="2000"/>
              <a:buFont typeface="Proxima Nova"/>
              <a:buChar char="●"/>
            </a:pPr>
            <a:r>
              <a:rPr lang="en" sz="2000">
                <a:latin typeface="Proxima Nova"/>
                <a:ea typeface="Proxima Nova"/>
                <a:cs typeface="Proxima Nova"/>
                <a:sym typeface="Proxima Nova"/>
              </a:rPr>
              <a:t>Raises ethical concerns of equity, access, and influence globally and locally. </a:t>
            </a:r>
            <a:endParaRPr sz="2000">
              <a:latin typeface="Proxima Nova"/>
              <a:ea typeface="Proxima Nova"/>
              <a:cs typeface="Proxima Nova"/>
              <a:sym typeface="Proxima Nova"/>
            </a:endParaRPr>
          </a:p>
          <a:p>
            <a:pPr marL="457200" lvl="0" indent="-355600" algn="l" rtl="0">
              <a:spcBef>
                <a:spcPts val="0"/>
              </a:spcBef>
              <a:spcAft>
                <a:spcPts val="0"/>
              </a:spcAft>
              <a:buSzPts val="2000"/>
              <a:buFont typeface="Proxima Nova"/>
              <a:buChar char="●"/>
            </a:pPr>
            <a:r>
              <a:rPr lang="en" sz="2000">
                <a:latin typeface="Proxima Nova"/>
                <a:ea typeface="Proxima Nova"/>
                <a:cs typeface="Proxima Nova"/>
                <a:sym typeface="Proxima Nova"/>
              </a:rPr>
              <a:t>Affected by the actions of individuals, organizations, and governments. </a:t>
            </a:r>
            <a:endParaRPr sz="2000">
              <a:latin typeface="Proxima Nova"/>
              <a:ea typeface="Proxima Nova"/>
              <a:cs typeface="Proxima Nova"/>
              <a:sym typeface="Proxima Nova"/>
            </a:endParaRPr>
          </a:p>
        </p:txBody>
      </p:sp>
      <p:pic>
        <p:nvPicPr>
          <p:cNvPr id="1031" name="Google Shape;1031;p132"/>
          <p:cNvPicPr preferRelativeResize="0"/>
          <p:nvPr/>
        </p:nvPicPr>
        <p:blipFill>
          <a:blip r:embed="rId4">
            <a:alphaModFix/>
          </a:blip>
          <a:stretch>
            <a:fillRect/>
          </a:stretch>
        </p:blipFill>
        <p:spPr>
          <a:xfrm>
            <a:off x="820838" y="2802700"/>
            <a:ext cx="451449" cy="470198"/>
          </a:xfrm>
          <a:prstGeom prst="rect">
            <a:avLst/>
          </a:prstGeom>
          <a:noFill/>
          <a:ln>
            <a:noFill/>
          </a:ln>
        </p:spPr>
      </p:pic>
      <p:pic>
        <p:nvPicPr>
          <p:cNvPr id="1032" name="Google Shape;1032;p132"/>
          <p:cNvPicPr preferRelativeResize="0"/>
          <p:nvPr/>
        </p:nvPicPr>
        <p:blipFill>
          <a:blip r:embed="rId4">
            <a:alphaModFix/>
          </a:blip>
          <a:stretch>
            <a:fillRect/>
          </a:stretch>
        </p:blipFill>
        <p:spPr>
          <a:xfrm>
            <a:off x="2444300" y="2802700"/>
            <a:ext cx="451449" cy="470198"/>
          </a:xfrm>
          <a:prstGeom prst="rect">
            <a:avLst/>
          </a:prstGeom>
          <a:noFill/>
          <a:ln>
            <a:noFill/>
          </a:ln>
        </p:spPr>
      </p:pic>
      <p:pic>
        <p:nvPicPr>
          <p:cNvPr id="1033" name="Google Shape;1033;p132"/>
          <p:cNvPicPr preferRelativeResize="0"/>
          <p:nvPr/>
        </p:nvPicPr>
        <p:blipFill>
          <a:blip r:embed="rId5">
            <a:alphaModFix/>
          </a:blip>
          <a:stretch>
            <a:fillRect/>
          </a:stretch>
        </p:blipFill>
        <p:spPr>
          <a:xfrm>
            <a:off x="439150" y="2268200"/>
            <a:ext cx="584330" cy="470200"/>
          </a:xfrm>
          <a:prstGeom prst="rect">
            <a:avLst/>
          </a:prstGeom>
          <a:noFill/>
          <a:ln>
            <a:noFill/>
          </a:ln>
        </p:spPr>
      </p:pic>
      <p:pic>
        <p:nvPicPr>
          <p:cNvPr id="1034" name="Google Shape;1034;p132"/>
          <p:cNvPicPr preferRelativeResize="0"/>
          <p:nvPr/>
        </p:nvPicPr>
        <p:blipFill>
          <a:blip r:embed="rId6">
            <a:alphaModFix/>
          </a:blip>
          <a:stretch>
            <a:fillRect/>
          </a:stretch>
        </p:blipFill>
        <p:spPr>
          <a:xfrm>
            <a:off x="1023471" y="2268200"/>
            <a:ext cx="332443" cy="470202"/>
          </a:xfrm>
          <a:prstGeom prst="rect">
            <a:avLst/>
          </a:prstGeom>
          <a:noFill/>
          <a:ln>
            <a:noFill/>
          </a:ln>
        </p:spPr>
      </p:pic>
      <p:pic>
        <p:nvPicPr>
          <p:cNvPr id="1035" name="Google Shape;1035;p132"/>
          <p:cNvPicPr preferRelativeResize="0"/>
          <p:nvPr/>
        </p:nvPicPr>
        <p:blipFill>
          <a:blip r:embed="rId7">
            <a:alphaModFix/>
          </a:blip>
          <a:stretch>
            <a:fillRect/>
          </a:stretch>
        </p:blipFill>
        <p:spPr>
          <a:xfrm flipH="1">
            <a:off x="1398800" y="2333138"/>
            <a:ext cx="193825" cy="340326"/>
          </a:xfrm>
          <a:prstGeom prst="rect">
            <a:avLst/>
          </a:prstGeom>
          <a:noFill/>
          <a:ln>
            <a:noFill/>
          </a:ln>
        </p:spPr>
      </p:pic>
      <p:pic>
        <p:nvPicPr>
          <p:cNvPr id="1036" name="Google Shape;1036;p132"/>
          <p:cNvPicPr preferRelativeResize="0"/>
          <p:nvPr/>
        </p:nvPicPr>
        <p:blipFill>
          <a:blip r:embed="rId7">
            <a:alphaModFix/>
          </a:blip>
          <a:stretch>
            <a:fillRect/>
          </a:stretch>
        </p:blipFill>
        <p:spPr>
          <a:xfrm flipH="1">
            <a:off x="2573113" y="2333138"/>
            <a:ext cx="193825" cy="340326"/>
          </a:xfrm>
          <a:prstGeom prst="rect">
            <a:avLst/>
          </a:prstGeom>
          <a:noFill/>
          <a:ln>
            <a:noFill/>
          </a:ln>
        </p:spPr>
      </p:pic>
      <p:pic>
        <p:nvPicPr>
          <p:cNvPr id="1037" name="Google Shape;1037;p132"/>
          <p:cNvPicPr preferRelativeResize="0"/>
          <p:nvPr/>
        </p:nvPicPr>
        <p:blipFill>
          <a:blip r:embed="rId8">
            <a:alphaModFix/>
          </a:blip>
          <a:stretch>
            <a:fillRect/>
          </a:stretch>
        </p:blipFill>
        <p:spPr>
          <a:xfrm>
            <a:off x="590250" y="1545100"/>
            <a:ext cx="912624" cy="658800"/>
          </a:xfrm>
          <a:prstGeom prst="rect">
            <a:avLst/>
          </a:prstGeom>
          <a:noFill/>
          <a:ln>
            <a:noFill/>
          </a:ln>
        </p:spPr>
      </p:pic>
      <p:pic>
        <p:nvPicPr>
          <p:cNvPr id="1038" name="Google Shape;1038;p132"/>
          <p:cNvPicPr preferRelativeResize="0"/>
          <p:nvPr/>
        </p:nvPicPr>
        <p:blipFill>
          <a:blip r:embed="rId9">
            <a:alphaModFix/>
          </a:blip>
          <a:stretch>
            <a:fillRect/>
          </a:stretch>
        </p:blipFill>
        <p:spPr>
          <a:xfrm>
            <a:off x="2503800" y="1967098"/>
            <a:ext cx="332451" cy="2368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7"/>
        <p:cNvGrpSpPr/>
        <p:nvPr/>
      </p:nvGrpSpPr>
      <p:grpSpPr>
        <a:xfrm>
          <a:off x="0" y="0"/>
          <a:ext cx="0" cy="0"/>
          <a:chOff x="0" y="0"/>
          <a:chExt cx="0" cy="0"/>
        </a:xfrm>
      </p:grpSpPr>
      <p:sp>
        <p:nvSpPr>
          <p:cNvPr id="238" name="Google Shape;238;p39"/>
          <p:cNvSpPr txBox="1"/>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Proxima Nova"/>
                <a:ea typeface="Proxima Nova"/>
                <a:cs typeface="Proxima Nova"/>
                <a:sym typeface="Proxima Nova"/>
              </a:rPr>
              <a:t>Unit 2 - Lesson 2</a:t>
            </a:r>
            <a:endParaRPr sz="3600" b="1">
              <a:solidFill>
                <a:srgbClr val="FFFFFF"/>
              </a:solidFill>
              <a:latin typeface="Proxima Nova"/>
              <a:ea typeface="Proxima Nova"/>
              <a:cs typeface="Proxima Nova"/>
              <a:sym typeface="Proxima Nova"/>
            </a:endParaRPr>
          </a:p>
          <a:p>
            <a:pPr marL="0" lvl="0" indent="0" algn="ctr" rtl="0">
              <a:spcBef>
                <a:spcPts val="0"/>
              </a:spcBef>
              <a:spcAft>
                <a:spcPts val="0"/>
              </a:spcAft>
              <a:buNone/>
            </a:pPr>
            <a:r>
              <a:rPr lang="en" sz="3600" b="1">
                <a:solidFill>
                  <a:srgbClr val="FFFFFF"/>
                </a:solidFill>
                <a:latin typeface="Proxima Nova"/>
                <a:ea typeface="Proxima Nova"/>
                <a:cs typeface="Proxima Nova"/>
                <a:sym typeface="Proxima Nova"/>
              </a:rPr>
              <a:t>Building a Network</a:t>
            </a:r>
            <a:endParaRPr sz="3600" b="1">
              <a:solidFill>
                <a:srgbClr val="FFFFFF"/>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2"/>
        <p:cNvGrpSpPr/>
        <p:nvPr/>
      </p:nvGrpSpPr>
      <p:grpSpPr>
        <a:xfrm>
          <a:off x="0" y="0"/>
          <a:ext cx="0" cy="0"/>
          <a:chOff x="0" y="0"/>
          <a:chExt cx="0" cy="0"/>
        </a:xfrm>
      </p:grpSpPr>
      <p:sp>
        <p:nvSpPr>
          <p:cNvPr id="363" name="Google Shape;363;p53"/>
          <p:cNvSpPr txBox="1"/>
          <p:nvPr/>
        </p:nvSpPr>
        <p:spPr>
          <a:xfrm>
            <a:off x="3077525" y="549025"/>
            <a:ext cx="5966400" cy="177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Proxima Nova"/>
                <a:ea typeface="Proxima Nova"/>
                <a:cs typeface="Proxima Nova"/>
                <a:sym typeface="Proxima Nova"/>
              </a:rPr>
              <a:t>Computing Device:</a:t>
            </a: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a machine that can run a program, including computers, tablets, servers, routers, and smart sensors</a:t>
            </a:r>
            <a:endParaRPr sz="1600"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1600"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1600" b="1">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1600" b="1">
                <a:solidFill>
                  <a:schemeClr val="dk1"/>
                </a:solidFill>
                <a:latin typeface="Proxima Nova"/>
                <a:ea typeface="Proxima Nova"/>
                <a:cs typeface="Proxima Nova"/>
                <a:sym typeface="Proxima Nova"/>
              </a:rPr>
              <a:t>Computing System: </a:t>
            </a:r>
            <a:r>
              <a:rPr lang="en" sz="1600">
                <a:solidFill>
                  <a:schemeClr val="dk1"/>
                </a:solidFill>
                <a:latin typeface="Proxima Nova"/>
                <a:ea typeface="Proxima Nova"/>
                <a:cs typeface="Proxima Nova"/>
                <a:sym typeface="Proxima Nova"/>
              </a:rPr>
              <a:t>a group of computing devices and programs working together for a common purpose</a:t>
            </a:r>
            <a:endParaRPr sz="3000" b="1">
              <a:latin typeface="Proxima Nova"/>
              <a:ea typeface="Proxima Nova"/>
              <a:cs typeface="Proxima Nova"/>
              <a:sym typeface="Proxima Nova"/>
            </a:endParaRPr>
          </a:p>
        </p:txBody>
      </p:sp>
      <p:sp>
        <p:nvSpPr>
          <p:cNvPr id="364" name="Google Shape;364;p53"/>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2 Lesson 2 - Wrap Up</a:t>
            </a:r>
            <a:endParaRPr>
              <a:solidFill>
                <a:srgbClr val="FFFFFF"/>
              </a:solidFill>
            </a:endParaRPr>
          </a:p>
        </p:txBody>
      </p:sp>
      <p:pic>
        <p:nvPicPr>
          <p:cNvPr id="365" name="Google Shape;365;p53"/>
          <p:cNvPicPr preferRelativeResize="0"/>
          <p:nvPr/>
        </p:nvPicPr>
        <p:blipFill>
          <a:blip r:embed="rId4">
            <a:alphaModFix/>
          </a:blip>
          <a:stretch>
            <a:fillRect/>
          </a:stretch>
        </p:blipFill>
        <p:spPr>
          <a:xfrm>
            <a:off x="1388800" y="431050"/>
            <a:ext cx="1407525" cy="949600"/>
          </a:xfrm>
          <a:prstGeom prst="rect">
            <a:avLst/>
          </a:prstGeom>
          <a:noFill/>
          <a:ln>
            <a:noFill/>
          </a:ln>
        </p:spPr>
      </p:pic>
      <p:pic>
        <p:nvPicPr>
          <p:cNvPr id="366" name="Google Shape;366;p53"/>
          <p:cNvPicPr preferRelativeResize="0"/>
          <p:nvPr/>
        </p:nvPicPr>
        <p:blipFill>
          <a:blip r:embed="rId5">
            <a:alphaModFix/>
          </a:blip>
          <a:stretch>
            <a:fillRect/>
          </a:stretch>
        </p:blipFill>
        <p:spPr>
          <a:xfrm>
            <a:off x="1187175" y="1622150"/>
            <a:ext cx="1810781" cy="949600"/>
          </a:xfrm>
          <a:prstGeom prst="rect">
            <a:avLst/>
          </a:prstGeom>
          <a:noFill/>
          <a:ln>
            <a:noFill/>
          </a:ln>
        </p:spPr>
      </p:pic>
      <p:pic>
        <p:nvPicPr>
          <p:cNvPr id="367" name="Google Shape;367;p53"/>
          <p:cNvPicPr preferRelativeResize="0"/>
          <p:nvPr/>
        </p:nvPicPr>
        <p:blipFill>
          <a:blip r:embed="rId6">
            <a:alphaModFix/>
          </a:blip>
          <a:stretch>
            <a:fillRect/>
          </a:stretch>
        </p:blipFill>
        <p:spPr>
          <a:xfrm>
            <a:off x="0" y="2776950"/>
            <a:ext cx="1952275" cy="1464199"/>
          </a:xfrm>
          <a:prstGeom prst="rect">
            <a:avLst/>
          </a:prstGeom>
          <a:noFill/>
          <a:ln>
            <a:noFill/>
          </a:ln>
        </p:spPr>
      </p:pic>
      <p:sp>
        <p:nvSpPr>
          <p:cNvPr id="368" name="Google Shape;368;p53"/>
          <p:cNvSpPr txBox="1"/>
          <p:nvPr/>
        </p:nvSpPr>
        <p:spPr>
          <a:xfrm>
            <a:off x="1910575" y="2776950"/>
            <a:ext cx="2536200" cy="199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latin typeface="Proxima Nova"/>
                <a:ea typeface="Proxima Nova"/>
                <a:cs typeface="Proxima Nova"/>
                <a:sym typeface="Proxima Nova"/>
              </a:rPr>
              <a:t>Computing Network:  </a:t>
            </a:r>
            <a:r>
              <a:rPr lang="en" sz="1600">
                <a:solidFill>
                  <a:schemeClr val="dk1"/>
                </a:solidFill>
                <a:latin typeface="Proxima Nova"/>
                <a:ea typeface="Proxima Nova"/>
                <a:cs typeface="Proxima Nova"/>
                <a:sym typeface="Proxima Nova"/>
              </a:rPr>
              <a:t>a group of interconnected computing devices capable of sending or receiving data. </a:t>
            </a:r>
            <a:endParaRPr sz="1600">
              <a:solidFill>
                <a:schemeClr val="dk1"/>
              </a:solidFill>
              <a:latin typeface="Proxima Nova"/>
              <a:ea typeface="Proxima Nova"/>
              <a:cs typeface="Proxima Nova"/>
              <a:sym typeface="Proxima Nova"/>
            </a:endParaRPr>
          </a:p>
        </p:txBody>
      </p:sp>
      <p:sp>
        <p:nvSpPr>
          <p:cNvPr id="369" name="Google Shape;369;p53"/>
          <p:cNvSpPr txBox="1"/>
          <p:nvPr/>
        </p:nvSpPr>
        <p:spPr>
          <a:xfrm>
            <a:off x="6588125" y="2706050"/>
            <a:ext cx="2261100" cy="194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latin typeface="Proxima Nova"/>
                <a:ea typeface="Proxima Nova"/>
                <a:cs typeface="Proxima Nova"/>
                <a:sym typeface="Proxima Nova"/>
              </a:rPr>
              <a:t>Path: </a:t>
            </a:r>
            <a:r>
              <a:rPr lang="en" sz="1600">
                <a:solidFill>
                  <a:schemeClr val="dk1"/>
                </a:solidFill>
                <a:latin typeface="Proxima Nova"/>
                <a:ea typeface="Proxima Nova"/>
                <a:cs typeface="Proxima Nova"/>
                <a:sym typeface="Proxima Nova"/>
              </a:rPr>
              <a:t>the series of connections between computing devices on a network starting with a sender and ending with a receiver.</a:t>
            </a:r>
            <a:endParaRPr sz="1200"/>
          </a:p>
        </p:txBody>
      </p:sp>
      <p:pic>
        <p:nvPicPr>
          <p:cNvPr id="370" name="Google Shape;370;p53"/>
          <p:cNvPicPr preferRelativeResize="0"/>
          <p:nvPr/>
        </p:nvPicPr>
        <p:blipFill>
          <a:blip r:embed="rId7">
            <a:alphaModFix/>
          </a:blip>
          <a:stretch>
            <a:fillRect/>
          </a:stretch>
        </p:blipFill>
        <p:spPr>
          <a:xfrm>
            <a:off x="4446775" y="2706050"/>
            <a:ext cx="2141350" cy="1606000"/>
          </a:xfrm>
          <a:prstGeom prst="rect">
            <a:avLst/>
          </a:prstGeom>
          <a:noFill/>
          <a:ln>
            <a:noFill/>
          </a:ln>
        </p:spPr>
      </p:pic>
      <p:sp>
        <p:nvSpPr>
          <p:cNvPr id="371" name="Google Shape;371;p53"/>
          <p:cNvSpPr txBox="1"/>
          <p:nvPr/>
        </p:nvSpPr>
        <p:spPr>
          <a:xfrm>
            <a:off x="2861675" y="4538650"/>
            <a:ext cx="6607800" cy="5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latin typeface="Proxima Nova"/>
                <a:ea typeface="Proxima Nova"/>
                <a:cs typeface="Proxima Nova"/>
                <a:sym typeface="Proxima Nova"/>
              </a:rPr>
              <a:t>Bandwidth: </a:t>
            </a:r>
            <a:r>
              <a:rPr lang="en" sz="1600">
                <a:solidFill>
                  <a:schemeClr val="dk1"/>
                </a:solidFill>
                <a:latin typeface="Proxima Nova"/>
                <a:ea typeface="Proxima Nova"/>
                <a:cs typeface="Proxima Nova"/>
                <a:sym typeface="Proxima Nova"/>
              </a:rPr>
              <a:t>the maximum amount of data that can be sent in a fixed amount of time, usually measured in bits per second. </a:t>
            </a:r>
            <a:endParaRPr sz="1200"/>
          </a:p>
        </p:txBody>
      </p:sp>
      <p:pic>
        <p:nvPicPr>
          <p:cNvPr id="372" name="Google Shape;372;p53"/>
          <p:cNvPicPr preferRelativeResize="0"/>
          <p:nvPr/>
        </p:nvPicPr>
        <p:blipFill>
          <a:blip r:embed="rId8">
            <a:alphaModFix/>
          </a:blip>
          <a:stretch>
            <a:fillRect/>
          </a:stretch>
        </p:blipFill>
        <p:spPr>
          <a:xfrm>
            <a:off x="385550" y="4647651"/>
            <a:ext cx="2476119" cy="448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6"/>
        <p:cNvGrpSpPr/>
        <p:nvPr/>
      </p:nvGrpSpPr>
      <p:grpSpPr>
        <a:xfrm>
          <a:off x="0" y="0"/>
          <a:ext cx="0" cy="0"/>
          <a:chOff x="0" y="0"/>
          <a:chExt cx="0" cy="0"/>
        </a:xfrm>
      </p:grpSpPr>
      <p:sp>
        <p:nvSpPr>
          <p:cNvPr id="377" name="Google Shape;377;p54"/>
          <p:cNvSpPr txBox="1"/>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Proxima Nova"/>
                <a:ea typeface="Proxima Nova"/>
                <a:cs typeface="Proxima Nova"/>
                <a:sym typeface="Proxima Nova"/>
              </a:rPr>
              <a:t>Unit 2 - Lesson 3</a:t>
            </a:r>
            <a:endParaRPr sz="3600" b="1">
              <a:solidFill>
                <a:srgbClr val="FFFFFF"/>
              </a:solidFill>
              <a:latin typeface="Proxima Nova"/>
              <a:ea typeface="Proxima Nova"/>
              <a:cs typeface="Proxima Nova"/>
              <a:sym typeface="Proxima Nova"/>
            </a:endParaRPr>
          </a:p>
          <a:p>
            <a:pPr marL="0" lvl="0" indent="0" algn="ctr" rtl="0">
              <a:spcBef>
                <a:spcPts val="0"/>
              </a:spcBef>
              <a:spcAft>
                <a:spcPts val="0"/>
              </a:spcAft>
              <a:buNone/>
            </a:pPr>
            <a:r>
              <a:rPr lang="en" sz="3600" b="1">
                <a:solidFill>
                  <a:srgbClr val="FFFFFF"/>
                </a:solidFill>
                <a:latin typeface="Proxima Nova"/>
                <a:ea typeface="Proxima Nova"/>
                <a:cs typeface="Proxima Nova"/>
                <a:sym typeface="Proxima Nova"/>
              </a:rPr>
              <a:t>The Need for Addressing</a:t>
            </a:r>
            <a:endParaRPr sz="3600" b="1">
              <a:solidFill>
                <a:srgbClr val="FFFFFF"/>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8"/>
        <p:cNvGrpSpPr/>
        <p:nvPr/>
      </p:nvGrpSpPr>
      <p:grpSpPr>
        <a:xfrm>
          <a:off x="0" y="0"/>
          <a:ext cx="0" cy="0"/>
          <a:chOff x="0" y="0"/>
          <a:chExt cx="0" cy="0"/>
        </a:xfrm>
      </p:grpSpPr>
      <p:sp>
        <p:nvSpPr>
          <p:cNvPr id="469" name="Google Shape;469;p67"/>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2 Lesson 3 - Wrap Up</a:t>
            </a:r>
            <a:endParaRPr>
              <a:solidFill>
                <a:srgbClr val="FFFFFF"/>
              </a:solidFill>
            </a:endParaRPr>
          </a:p>
        </p:txBody>
      </p:sp>
      <p:pic>
        <p:nvPicPr>
          <p:cNvPr id="470" name="Google Shape;470;p67" descr="The co-founder of the Internet (!) Vint Cerf and software engineer Paola Mejia take us through the ins and outs of how networks talk to each other and what makes the Internet tick.&#10;&#10;Start learning at http://code.org/ &#10;&#10;Help us translate into your language: http://code.org/translate/videos&#10;&#10;Stay in touch with us!&#10;• on Twitter https://twitter.com/codeorg&#10;• on Facebook https://www.facebook.com/Code.org&#10;• on Instagram https://instagram.com/codeorg&#10;• on Tumblr https://blog.code.org &#10;• on LinkedIn https://www.linkedin.com/company/code...&#10;• on Google+ https://google.com/+codeorg&#10;&#10;Help us caption &amp; translate this video!&#10;&#10;http://amara.org/v/HGaQ/" title="The Internet: IP Addresses &amp; DNS">
            <a:hlinkClick r:id="rId4"/>
          </p:cNvPr>
          <p:cNvPicPr preferRelativeResize="0"/>
          <p:nvPr/>
        </p:nvPicPr>
        <p:blipFill>
          <a:blip r:embed="rId5">
            <a:alphaModFix/>
          </a:blip>
          <a:stretch>
            <a:fillRect/>
          </a:stretch>
        </p:blipFill>
        <p:spPr>
          <a:xfrm>
            <a:off x="1378025" y="352550"/>
            <a:ext cx="6387949" cy="4790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0"/>
        <p:cNvGrpSpPr/>
        <p:nvPr/>
      </p:nvGrpSpPr>
      <p:grpSpPr>
        <a:xfrm>
          <a:off x="0" y="0"/>
          <a:ext cx="0" cy="0"/>
          <a:chOff x="0" y="0"/>
          <a:chExt cx="0" cy="0"/>
        </a:xfrm>
      </p:grpSpPr>
      <p:sp>
        <p:nvSpPr>
          <p:cNvPr id="481" name="Google Shape;481;p69"/>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2 Lesson 3 - Wrap Up</a:t>
            </a:r>
            <a:endParaRPr>
              <a:solidFill>
                <a:srgbClr val="FFFFFF"/>
              </a:solidFill>
            </a:endParaRPr>
          </a:p>
        </p:txBody>
      </p:sp>
      <p:sp>
        <p:nvSpPr>
          <p:cNvPr id="482" name="Google Shape;482;p69"/>
          <p:cNvSpPr txBox="1"/>
          <p:nvPr/>
        </p:nvSpPr>
        <p:spPr>
          <a:xfrm>
            <a:off x="2415375" y="784675"/>
            <a:ext cx="6286500" cy="41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Proxima Nova"/>
                <a:ea typeface="Proxima Nova"/>
                <a:cs typeface="Proxima Nova"/>
                <a:sym typeface="Proxima Nova"/>
              </a:rPr>
              <a:t>Protocol:</a:t>
            </a:r>
            <a:r>
              <a:rPr lang="en" sz="2000">
                <a:latin typeface="Proxima Nova"/>
                <a:ea typeface="Proxima Nova"/>
                <a:cs typeface="Proxima Nova"/>
                <a:sym typeface="Proxima Nova"/>
              </a:rPr>
              <a:t>  </a:t>
            </a:r>
            <a:r>
              <a:rPr lang="en" sz="2000">
                <a:solidFill>
                  <a:schemeClr val="dk1"/>
                </a:solidFill>
                <a:latin typeface="Proxima Nova"/>
                <a:ea typeface="Proxima Nova"/>
                <a:cs typeface="Proxima Nova"/>
                <a:sym typeface="Proxima Nova"/>
              </a:rPr>
              <a:t>An agreed-upon set of rules that specify the behavior of some system</a:t>
            </a:r>
            <a:endParaRPr sz="20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20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20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20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2000" b="1">
                <a:solidFill>
                  <a:schemeClr val="dk1"/>
                </a:solidFill>
                <a:latin typeface="Proxima Nova"/>
                <a:ea typeface="Proxima Nova"/>
                <a:cs typeface="Proxima Nova"/>
                <a:sym typeface="Proxima Nova"/>
              </a:rPr>
              <a:t>IP Address:  </a:t>
            </a:r>
            <a:r>
              <a:rPr lang="en" sz="2000">
                <a:solidFill>
                  <a:schemeClr val="dk1"/>
                </a:solidFill>
                <a:latin typeface="Proxima Nova"/>
                <a:ea typeface="Proxima Nova"/>
                <a:cs typeface="Proxima Nova"/>
                <a:sym typeface="Proxima Nova"/>
              </a:rPr>
              <a:t>The unique number assigned to each device on the Internet.</a:t>
            </a:r>
            <a:endParaRPr sz="20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20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20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20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2000" b="1">
                <a:solidFill>
                  <a:schemeClr val="dk1"/>
                </a:solidFill>
                <a:latin typeface="Proxima Nova"/>
                <a:ea typeface="Proxima Nova"/>
                <a:cs typeface="Proxima Nova"/>
                <a:sym typeface="Proxima Nova"/>
              </a:rPr>
              <a:t>Internet Protocol (IP): </a:t>
            </a:r>
            <a:r>
              <a:rPr lang="en" sz="2000">
                <a:solidFill>
                  <a:schemeClr val="dk1"/>
                </a:solidFill>
                <a:latin typeface="Proxima Nova"/>
                <a:ea typeface="Proxima Nova"/>
                <a:cs typeface="Proxima Nova"/>
                <a:sym typeface="Proxima Nova"/>
              </a:rPr>
              <a:t>a protocol for sending data across the Internet that assigns unique numbers (IP addresses) to each connected device</a:t>
            </a:r>
            <a:endParaRPr sz="20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2000">
              <a:latin typeface="Proxima Nova"/>
              <a:ea typeface="Proxima Nova"/>
              <a:cs typeface="Proxima Nova"/>
              <a:sym typeface="Proxima Nova"/>
            </a:endParaRPr>
          </a:p>
        </p:txBody>
      </p:sp>
      <p:pic>
        <p:nvPicPr>
          <p:cNvPr id="483" name="Google Shape;483;p69"/>
          <p:cNvPicPr preferRelativeResize="0"/>
          <p:nvPr/>
        </p:nvPicPr>
        <p:blipFill>
          <a:blip r:embed="rId4">
            <a:alphaModFix amt="58999"/>
          </a:blip>
          <a:stretch>
            <a:fillRect/>
          </a:stretch>
        </p:blipFill>
        <p:spPr>
          <a:xfrm>
            <a:off x="1042433" y="632250"/>
            <a:ext cx="866859" cy="866871"/>
          </a:xfrm>
          <a:prstGeom prst="rect">
            <a:avLst/>
          </a:prstGeom>
          <a:noFill/>
          <a:ln>
            <a:noFill/>
          </a:ln>
        </p:spPr>
      </p:pic>
      <p:pic>
        <p:nvPicPr>
          <p:cNvPr id="484" name="Google Shape;484;p69"/>
          <p:cNvPicPr preferRelativeResize="0"/>
          <p:nvPr/>
        </p:nvPicPr>
        <p:blipFill>
          <a:blip r:embed="rId5">
            <a:alphaModFix/>
          </a:blip>
          <a:stretch>
            <a:fillRect/>
          </a:stretch>
        </p:blipFill>
        <p:spPr>
          <a:xfrm>
            <a:off x="787813" y="1329725"/>
            <a:ext cx="1394999" cy="530799"/>
          </a:xfrm>
          <a:prstGeom prst="rect">
            <a:avLst/>
          </a:prstGeom>
          <a:noFill/>
          <a:ln>
            <a:noFill/>
          </a:ln>
        </p:spPr>
      </p:pic>
      <p:pic>
        <p:nvPicPr>
          <p:cNvPr id="485" name="Google Shape;485;p69"/>
          <p:cNvPicPr preferRelativeResize="0"/>
          <p:nvPr/>
        </p:nvPicPr>
        <p:blipFill>
          <a:blip r:embed="rId6">
            <a:alphaModFix/>
          </a:blip>
          <a:stretch>
            <a:fillRect/>
          </a:stretch>
        </p:blipFill>
        <p:spPr>
          <a:xfrm>
            <a:off x="555250" y="2429275"/>
            <a:ext cx="1814175" cy="982525"/>
          </a:xfrm>
          <a:prstGeom prst="rect">
            <a:avLst/>
          </a:prstGeom>
          <a:noFill/>
          <a:ln>
            <a:noFill/>
          </a:ln>
        </p:spPr>
      </p:pic>
      <p:pic>
        <p:nvPicPr>
          <p:cNvPr id="486" name="Google Shape;486;p69"/>
          <p:cNvPicPr preferRelativeResize="0"/>
          <p:nvPr/>
        </p:nvPicPr>
        <p:blipFill>
          <a:blip r:embed="rId7">
            <a:alphaModFix/>
          </a:blip>
          <a:stretch>
            <a:fillRect/>
          </a:stretch>
        </p:blipFill>
        <p:spPr>
          <a:xfrm>
            <a:off x="555250" y="3882584"/>
            <a:ext cx="1860124" cy="10898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0"/>
        <p:cNvGrpSpPr/>
        <p:nvPr/>
      </p:nvGrpSpPr>
      <p:grpSpPr>
        <a:xfrm>
          <a:off x="0" y="0"/>
          <a:ext cx="0" cy="0"/>
          <a:chOff x="0" y="0"/>
          <a:chExt cx="0" cy="0"/>
        </a:xfrm>
      </p:grpSpPr>
      <p:sp>
        <p:nvSpPr>
          <p:cNvPr id="491" name="Google Shape;491;p70"/>
          <p:cNvSpPr txBox="1"/>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Proxima Nova"/>
                <a:ea typeface="Proxima Nova"/>
                <a:cs typeface="Proxima Nova"/>
                <a:sym typeface="Proxima Nova"/>
              </a:rPr>
              <a:t>Unit 2 - Lesson 4</a:t>
            </a:r>
            <a:endParaRPr sz="3600" b="1">
              <a:solidFill>
                <a:srgbClr val="FFFFFF"/>
              </a:solidFill>
              <a:latin typeface="Proxima Nova"/>
              <a:ea typeface="Proxima Nova"/>
              <a:cs typeface="Proxima Nova"/>
              <a:sym typeface="Proxima Nova"/>
            </a:endParaRPr>
          </a:p>
          <a:p>
            <a:pPr marL="0" lvl="0" indent="0" algn="ctr" rtl="0">
              <a:spcBef>
                <a:spcPts val="0"/>
              </a:spcBef>
              <a:spcAft>
                <a:spcPts val="0"/>
              </a:spcAft>
              <a:buNone/>
            </a:pPr>
            <a:r>
              <a:rPr lang="en" sz="3600" b="1">
                <a:solidFill>
                  <a:srgbClr val="FFFFFF"/>
                </a:solidFill>
                <a:latin typeface="Proxima Nova"/>
                <a:ea typeface="Proxima Nova"/>
                <a:cs typeface="Proxima Nova"/>
                <a:sym typeface="Proxima Nova"/>
              </a:rPr>
              <a:t>Routing &amp; Redundancy</a:t>
            </a:r>
            <a:endParaRPr sz="3600" b="1">
              <a:solidFill>
                <a:srgbClr val="FFFFFF"/>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9"/>
        <p:cNvGrpSpPr/>
        <p:nvPr/>
      </p:nvGrpSpPr>
      <p:grpSpPr>
        <a:xfrm>
          <a:off x="0" y="0"/>
          <a:ext cx="0" cy="0"/>
          <a:chOff x="0" y="0"/>
          <a:chExt cx="0" cy="0"/>
        </a:xfrm>
      </p:grpSpPr>
      <p:sp>
        <p:nvSpPr>
          <p:cNvPr id="590" name="Google Shape;590;p85"/>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2 Lesson 4 - Wrap Up</a:t>
            </a:r>
            <a:endParaRPr>
              <a:solidFill>
                <a:srgbClr val="FFFFFF"/>
              </a:solidFill>
            </a:endParaRPr>
          </a:p>
        </p:txBody>
      </p:sp>
      <p:sp>
        <p:nvSpPr>
          <p:cNvPr id="591" name="Google Shape;591;p85"/>
          <p:cNvSpPr txBox="1"/>
          <p:nvPr/>
        </p:nvSpPr>
        <p:spPr>
          <a:xfrm>
            <a:off x="2127475" y="481075"/>
            <a:ext cx="6933000" cy="455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1800" b="1">
                <a:solidFill>
                  <a:schemeClr val="dk1"/>
                </a:solidFill>
                <a:latin typeface="Proxima Nova"/>
                <a:ea typeface="Proxima Nova"/>
                <a:cs typeface="Proxima Nova"/>
                <a:sym typeface="Proxima Nova"/>
              </a:rPr>
              <a:t>Router: </a:t>
            </a:r>
            <a:r>
              <a:rPr lang="en" sz="1800">
                <a:solidFill>
                  <a:schemeClr val="dk1"/>
                </a:solidFill>
                <a:latin typeface="Proxima Nova"/>
                <a:ea typeface="Proxima Nova"/>
                <a:cs typeface="Proxima Nova"/>
                <a:sym typeface="Proxima Nova"/>
              </a:rPr>
              <a:t>A type of computer that forwards data across a network</a:t>
            </a:r>
            <a:endParaRPr sz="18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1800" b="1">
              <a:latin typeface="Proxima Nova"/>
              <a:ea typeface="Proxima Nova"/>
              <a:cs typeface="Proxima Nova"/>
              <a:sym typeface="Proxima Nova"/>
            </a:endParaRPr>
          </a:p>
          <a:p>
            <a:pPr marL="0" lvl="0" indent="0" algn="l" rtl="0">
              <a:spcBef>
                <a:spcPts val="0"/>
              </a:spcBef>
              <a:spcAft>
                <a:spcPts val="0"/>
              </a:spcAft>
              <a:buNone/>
            </a:pPr>
            <a:endParaRPr sz="1800" b="1">
              <a:latin typeface="Proxima Nova"/>
              <a:ea typeface="Proxima Nova"/>
              <a:cs typeface="Proxima Nova"/>
              <a:sym typeface="Proxima Nova"/>
            </a:endParaRPr>
          </a:p>
          <a:p>
            <a:pPr marL="0" lvl="0" indent="0" algn="l" rtl="0">
              <a:spcBef>
                <a:spcPts val="0"/>
              </a:spcBef>
              <a:spcAft>
                <a:spcPts val="0"/>
              </a:spcAft>
              <a:buNone/>
            </a:pPr>
            <a:endParaRPr sz="1800" b="1">
              <a:latin typeface="Proxima Nova"/>
              <a:ea typeface="Proxima Nova"/>
              <a:cs typeface="Proxima Nova"/>
              <a:sym typeface="Proxima Nova"/>
            </a:endParaRPr>
          </a:p>
          <a:p>
            <a:pPr marL="0" lvl="0" indent="0" algn="l" rtl="0">
              <a:spcBef>
                <a:spcPts val="0"/>
              </a:spcBef>
              <a:spcAft>
                <a:spcPts val="0"/>
              </a:spcAft>
              <a:buNone/>
            </a:pPr>
            <a:endParaRPr sz="1800" b="1">
              <a:latin typeface="Proxima Nova"/>
              <a:ea typeface="Proxima Nova"/>
              <a:cs typeface="Proxima Nova"/>
              <a:sym typeface="Proxima Nova"/>
            </a:endParaRPr>
          </a:p>
          <a:p>
            <a:pPr marL="0" lvl="0" indent="0" algn="l" rtl="0">
              <a:spcBef>
                <a:spcPts val="0"/>
              </a:spcBef>
              <a:spcAft>
                <a:spcPts val="0"/>
              </a:spcAft>
              <a:buNone/>
            </a:pPr>
            <a:r>
              <a:rPr lang="en" sz="1800" b="1">
                <a:latin typeface="Proxima Nova"/>
                <a:ea typeface="Proxima Nova"/>
                <a:cs typeface="Proxima Nova"/>
                <a:sym typeface="Proxima Nova"/>
              </a:rPr>
              <a:t>Redundancy:</a:t>
            </a:r>
            <a:r>
              <a:rPr lang="en" sz="1800">
                <a:latin typeface="Proxima Nova"/>
                <a:ea typeface="Proxima Nova"/>
                <a:cs typeface="Proxima Nova"/>
                <a:sym typeface="Proxima Nova"/>
              </a:rPr>
              <a:t>  </a:t>
            </a:r>
            <a:r>
              <a:rPr lang="en" sz="1800">
                <a:solidFill>
                  <a:schemeClr val="dk1"/>
                </a:solidFill>
                <a:latin typeface="Proxima Nova"/>
                <a:ea typeface="Proxima Nova"/>
                <a:cs typeface="Proxima Nova"/>
                <a:sym typeface="Proxima Nova"/>
              </a:rPr>
              <a:t>the inclusion of extra components so that a system can continue to work even if individual components fail, for example by  having more than one path between any two connected devices in a network.</a:t>
            </a:r>
            <a:endParaRPr sz="1800"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1800"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1800" b="1">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1800" b="1">
                <a:solidFill>
                  <a:schemeClr val="dk1"/>
                </a:solidFill>
                <a:latin typeface="Proxima Nova"/>
                <a:ea typeface="Proxima Nova"/>
                <a:cs typeface="Proxima Nova"/>
                <a:sym typeface="Proxima Nova"/>
              </a:rPr>
              <a:t>Fault Tolerant:  </a:t>
            </a:r>
            <a:r>
              <a:rPr lang="en" sz="1800">
                <a:solidFill>
                  <a:schemeClr val="dk1"/>
                </a:solidFill>
                <a:latin typeface="Proxima Nova"/>
                <a:ea typeface="Proxima Nova"/>
                <a:cs typeface="Proxima Nova"/>
                <a:sym typeface="Proxima Nova"/>
              </a:rPr>
              <a:t>Can continue to function even in the event of individual component failures. This is important because elements of complex systems like a computer network fail at unexpected times, often in groups.</a:t>
            </a:r>
            <a:endParaRPr sz="18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1800">
              <a:latin typeface="Proxima Nova"/>
              <a:ea typeface="Proxima Nova"/>
              <a:cs typeface="Proxima Nova"/>
              <a:sym typeface="Proxima Nova"/>
            </a:endParaRPr>
          </a:p>
        </p:txBody>
      </p:sp>
      <p:pic>
        <p:nvPicPr>
          <p:cNvPr id="592" name="Google Shape;592;p85"/>
          <p:cNvPicPr preferRelativeResize="0"/>
          <p:nvPr/>
        </p:nvPicPr>
        <p:blipFill>
          <a:blip r:embed="rId4">
            <a:alphaModFix/>
          </a:blip>
          <a:stretch>
            <a:fillRect/>
          </a:stretch>
        </p:blipFill>
        <p:spPr>
          <a:xfrm>
            <a:off x="125975" y="441624"/>
            <a:ext cx="1914101" cy="1435576"/>
          </a:xfrm>
          <a:prstGeom prst="rect">
            <a:avLst/>
          </a:prstGeom>
          <a:noFill/>
          <a:ln>
            <a:noFill/>
          </a:ln>
        </p:spPr>
      </p:pic>
      <p:cxnSp>
        <p:nvCxnSpPr>
          <p:cNvPr id="593" name="Google Shape;593;p85"/>
          <p:cNvCxnSpPr>
            <a:stCxn id="594" idx="3"/>
            <a:endCxn id="595" idx="1"/>
          </p:cNvCxnSpPr>
          <p:nvPr/>
        </p:nvCxnSpPr>
        <p:spPr>
          <a:xfrm rot="10800000" flipH="1">
            <a:off x="911451" y="2358577"/>
            <a:ext cx="571800" cy="900"/>
          </a:xfrm>
          <a:prstGeom prst="straightConnector1">
            <a:avLst/>
          </a:prstGeom>
          <a:noFill/>
          <a:ln w="38100" cap="flat" cmpd="sng">
            <a:solidFill>
              <a:srgbClr val="DF4A46"/>
            </a:solidFill>
            <a:prstDash val="dot"/>
            <a:round/>
            <a:headEnd type="none" w="med" len="med"/>
            <a:tailEnd type="none" w="med" len="med"/>
          </a:ln>
        </p:spPr>
      </p:cxnSp>
      <p:cxnSp>
        <p:nvCxnSpPr>
          <p:cNvPr id="596" name="Google Shape;596;p85"/>
          <p:cNvCxnSpPr>
            <a:stCxn id="595" idx="2"/>
            <a:endCxn id="597" idx="0"/>
          </p:cNvCxnSpPr>
          <p:nvPr/>
        </p:nvCxnSpPr>
        <p:spPr>
          <a:xfrm>
            <a:off x="1761687" y="2582625"/>
            <a:ext cx="0" cy="355200"/>
          </a:xfrm>
          <a:prstGeom prst="straightConnector1">
            <a:avLst/>
          </a:prstGeom>
          <a:noFill/>
          <a:ln w="38100" cap="flat" cmpd="sng">
            <a:solidFill>
              <a:srgbClr val="FCB857"/>
            </a:solidFill>
            <a:prstDash val="solid"/>
            <a:round/>
            <a:headEnd type="none" w="med" len="med"/>
            <a:tailEnd type="none" w="med" len="med"/>
          </a:ln>
        </p:spPr>
      </p:cxnSp>
      <p:cxnSp>
        <p:nvCxnSpPr>
          <p:cNvPr id="598" name="Google Shape;598;p85"/>
          <p:cNvCxnSpPr>
            <a:stCxn id="594" idx="2"/>
            <a:endCxn id="599" idx="0"/>
          </p:cNvCxnSpPr>
          <p:nvPr/>
        </p:nvCxnSpPr>
        <p:spPr>
          <a:xfrm>
            <a:off x="633063" y="2583639"/>
            <a:ext cx="0" cy="352800"/>
          </a:xfrm>
          <a:prstGeom prst="straightConnector1">
            <a:avLst/>
          </a:prstGeom>
          <a:noFill/>
          <a:ln w="38100" cap="flat" cmpd="sng">
            <a:solidFill>
              <a:srgbClr val="FCB857"/>
            </a:solidFill>
            <a:prstDash val="solid"/>
            <a:round/>
            <a:headEnd type="none" w="med" len="med"/>
            <a:tailEnd type="none" w="med" len="med"/>
          </a:ln>
        </p:spPr>
      </p:cxnSp>
      <p:cxnSp>
        <p:nvCxnSpPr>
          <p:cNvPr id="600" name="Google Shape;600;p85"/>
          <p:cNvCxnSpPr>
            <a:stCxn id="599" idx="3"/>
            <a:endCxn id="597" idx="1"/>
          </p:cNvCxnSpPr>
          <p:nvPr/>
        </p:nvCxnSpPr>
        <p:spPr>
          <a:xfrm>
            <a:off x="911451" y="3160719"/>
            <a:ext cx="571800" cy="1200"/>
          </a:xfrm>
          <a:prstGeom prst="straightConnector1">
            <a:avLst/>
          </a:prstGeom>
          <a:noFill/>
          <a:ln w="38100" cap="flat" cmpd="sng">
            <a:solidFill>
              <a:srgbClr val="FCB857"/>
            </a:solidFill>
            <a:prstDash val="solid"/>
            <a:round/>
            <a:headEnd type="none" w="med" len="med"/>
            <a:tailEnd type="none" w="med" len="med"/>
          </a:ln>
        </p:spPr>
      </p:cxnSp>
      <p:pic>
        <p:nvPicPr>
          <p:cNvPr id="594" name="Google Shape;594;p85"/>
          <p:cNvPicPr preferRelativeResize="0"/>
          <p:nvPr/>
        </p:nvPicPr>
        <p:blipFill>
          <a:blip r:embed="rId5">
            <a:alphaModFix/>
          </a:blip>
          <a:stretch>
            <a:fillRect/>
          </a:stretch>
        </p:blipFill>
        <p:spPr>
          <a:xfrm>
            <a:off x="354675" y="2135315"/>
            <a:ext cx="556776" cy="448325"/>
          </a:xfrm>
          <a:prstGeom prst="rect">
            <a:avLst/>
          </a:prstGeom>
          <a:noFill/>
          <a:ln>
            <a:noFill/>
          </a:ln>
        </p:spPr>
      </p:pic>
      <p:pic>
        <p:nvPicPr>
          <p:cNvPr id="599" name="Google Shape;599;p85"/>
          <p:cNvPicPr preferRelativeResize="0"/>
          <p:nvPr/>
        </p:nvPicPr>
        <p:blipFill>
          <a:blip r:embed="rId5">
            <a:alphaModFix/>
          </a:blip>
          <a:stretch>
            <a:fillRect/>
          </a:stretch>
        </p:blipFill>
        <p:spPr>
          <a:xfrm>
            <a:off x="354675" y="2936557"/>
            <a:ext cx="556776" cy="448325"/>
          </a:xfrm>
          <a:prstGeom prst="rect">
            <a:avLst/>
          </a:prstGeom>
          <a:noFill/>
          <a:ln>
            <a:noFill/>
          </a:ln>
        </p:spPr>
      </p:pic>
      <p:pic>
        <p:nvPicPr>
          <p:cNvPr id="597" name="Google Shape;597;p85"/>
          <p:cNvPicPr preferRelativeResize="0"/>
          <p:nvPr/>
        </p:nvPicPr>
        <p:blipFill>
          <a:blip r:embed="rId5">
            <a:alphaModFix/>
          </a:blip>
          <a:stretch>
            <a:fillRect/>
          </a:stretch>
        </p:blipFill>
        <p:spPr>
          <a:xfrm>
            <a:off x="1483299" y="2937725"/>
            <a:ext cx="556776" cy="448325"/>
          </a:xfrm>
          <a:prstGeom prst="rect">
            <a:avLst/>
          </a:prstGeom>
          <a:noFill/>
          <a:ln>
            <a:noFill/>
          </a:ln>
        </p:spPr>
      </p:pic>
      <p:pic>
        <p:nvPicPr>
          <p:cNvPr id="595" name="Google Shape;595;p85"/>
          <p:cNvPicPr preferRelativeResize="0"/>
          <p:nvPr/>
        </p:nvPicPr>
        <p:blipFill>
          <a:blip r:embed="rId5">
            <a:alphaModFix/>
          </a:blip>
          <a:stretch>
            <a:fillRect/>
          </a:stretch>
        </p:blipFill>
        <p:spPr>
          <a:xfrm>
            <a:off x="1483299" y="2134300"/>
            <a:ext cx="556776" cy="448325"/>
          </a:xfrm>
          <a:prstGeom prst="rect">
            <a:avLst/>
          </a:prstGeom>
          <a:noFill/>
          <a:ln>
            <a:noFill/>
          </a:ln>
        </p:spPr>
      </p:pic>
      <p:cxnSp>
        <p:nvCxnSpPr>
          <p:cNvPr id="601" name="Google Shape;601;p85"/>
          <p:cNvCxnSpPr>
            <a:stCxn id="595" idx="2"/>
            <a:endCxn id="599" idx="0"/>
          </p:cNvCxnSpPr>
          <p:nvPr/>
        </p:nvCxnSpPr>
        <p:spPr>
          <a:xfrm flipH="1">
            <a:off x="633087" y="2582625"/>
            <a:ext cx="1128600" cy="354000"/>
          </a:xfrm>
          <a:prstGeom prst="straightConnector1">
            <a:avLst/>
          </a:prstGeom>
          <a:noFill/>
          <a:ln w="38100" cap="flat" cmpd="sng">
            <a:solidFill>
              <a:srgbClr val="FCB857"/>
            </a:solidFill>
            <a:prstDash val="solid"/>
            <a:round/>
            <a:headEnd type="none" w="med" len="med"/>
            <a:tailEnd type="none" w="med" len="med"/>
          </a:ln>
        </p:spPr>
      </p:cxnSp>
      <p:cxnSp>
        <p:nvCxnSpPr>
          <p:cNvPr id="602" name="Google Shape;602;p85"/>
          <p:cNvCxnSpPr>
            <a:stCxn id="594" idx="2"/>
            <a:endCxn id="597" idx="0"/>
          </p:cNvCxnSpPr>
          <p:nvPr/>
        </p:nvCxnSpPr>
        <p:spPr>
          <a:xfrm>
            <a:off x="633063" y="2583639"/>
            <a:ext cx="1128600" cy="354000"/>
          </a:xfrm>
          <a:prstGeom prst="straightConnector1">
            <a:avLst/>
          </a:prstGeom>
          <a:noFill/>
          <a:ln w="38100" cap="flat" cmpd="sng">
            <a:solidFill>
              <a:srgbClr val="FCB857"/>
            </a:solidFill>
            <a:prstDash val="solid"/>
            <a:round/>
            <a:headEnd type="none" w="med" len="med"/>
            <a:tailEnd type="none" w="med" len="med"/>
          </a:ln>
        </p:spPr>
      </p:cxnSp>
      <p:sp>
        <p:nvSpPr>
          <p:cNvPr id="603" name="Google Shape;603;p85"/>
          <p:cNvSpPr/>
          <p:nvPr/>
        </p:nvSpPr>
        <p:spPr>
          <a:xfrm>
            <a:off x="1156282" y="2271538"/>
            <a:ext cx="21600" cy="174900"/>
          </a:xfrm>
          <a:prstGeom prst="rect">
            <a:avLst/>
          </a:prstGeom>
          <a:solidFill>
            <a:srgbClr val="DF5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5"/>
          <p:cNvSpPr/>
          <p:nvPr/>
        </p:nvSpPr>
        <p:spPr>
          <a:xfrm>
            <a:off x="1233509" y="2272016"/>
            <a:ext cx="21600" cy="174900"/>
          </a:xfrm>
          <a:prstGeom prst="rect">
            <a:avLst/>
          </a:prstGeom>
          <a:solidFill>
            <a:srgbClr val="DF5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5" name="Google Shape;605;p85"/>
          <p:cNvPicPr preferRelativeResize="0"/>
          <p:nvPr/>
        </p:nvPicPr>
        <p:blipFill>
          <a:blip r:embed="rId6">
            <a:alphaModFix/>
          </a:blip>
          <a:stretch>
            <a:fillRect/>
          </a:stretch>
        </p:blipFill>
        <p:spPr>
          <a:xfrm>
            <a:off x="232099" y="3684950"/>
            <a:ext cx="1869950" cy="15002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1557</Words>
  <Application>Microsoft Office PowerPoint</Application>
  <PresentationFormat>On-screen Show (16:9)</PresentationFormat>
  <Paragraphs>139</Paragraphs>
  <Slides>26</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Coming Soon</vt:lpstr>
      <vt:lpstr>Consolas</vt:lpstr>
      <vt:lpstr>Proxima Nova</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Tony Chatfield</cp:lastModifiedBy>
  <cp:revision>5</cp:revision>
  <dcterms:modified xsi:type="dcterms:W3CDTF">2021-09-15T16:02:54Z</dcterms:modified>
</cp:coreProperties>
</file>