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8DAE"/>
    <a:srgbClr val="404141"/>
    <a:srgbClr val="75913D"/>
    <a:srgbClr val="77558C"/>
    <a:srgbClr val="75AF5B"/>
    <a:srgbClr val="378786"/>
    <a:srgbClr val="1B5569"/>
    <a:srgbClr val="974706"/>
    <a:srgbClr val="001A4C"/>
    <a:srgbClr val="0F2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4635"/>
  </p:normalViewPr>
  <p:slideViewPr>
    <p:cSldViewPr>
      <p:cViewPr varScale="1">
        <p:scale>
          <a:sx n="80" d="100"/>
          <a:sy n="80" d="100"/>
        </p:scale>
        <p:origin x="9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2E55EE-3C33-486F-8E55-0CC7791F6E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55716-0794-484D-9C81-609EA154BBF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6786D9B-4CC2-4A9D-A7C7-A07DCB5808CA}" type="datetimeFigureOut">
              <a:rPr lang="en-US"/>
              <a:pPr>
                <a:defRPr/>
              </a:pPr>
              <a:t>2/14/2019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FD8032E-3169-4C40-A329-05BEEF2D2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AF01B1D-CE81-4F1E-8BB6-09D668A0E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C6E19-CBCA-4A90-8D98-771C8E81B4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45429-F49E-4024-8157-FC74AEBFA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18BBA4-3F3E-4D14-BC68-FD64E7D24A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222BF0A1-962B-4AFD-AE0B-0BEBB66CF1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0CBA1F15-AD47-4E92-9D2E-529457FC79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9E213BE3-970B-4B08-B10D-6F2CCC839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9B554C-B049-4B9A-ABF1-45CB93723A34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6804-EE81-44B6-91C7-51660F40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3A732-2535-4171-98E9-D24FEC40A72B}" type="datetimeFigureOut">
              <a:rPr lang="en-US"/>
              <a:pPr>
                <a:defRPr/>
              </a:pPr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4C4AE-B640-44EF-A0B3-EE8D4CEC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DEF9A-7E46-426B-A4AB-7D3FBEB3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DB02B-5704-4D8B-B844-3EEBEAD968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41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5B5D-D070-45CD-9FB1-93402698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F8CC8-FCF2-4ED8-ABF8-BDC337832452}" type="datetimeFigureOut">
              <a:rPr lang="en-US"/>
              <a:pPr>
                <a:defRPr/>
              </a:pPr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0EFCE-16F6-4E49-B2B8-375565CB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1B8F-D7A4-4E9B-B565-F1AE8092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C6389-E5E6-4A5F-874B-E47DB2EEAA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89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3931B-4D95-4596-81E9-702A7938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D0636-52D6-428D-865A-84A8F8C4378C}" type="datetimeFigureOut">
              <a:rPr lang="en-US"/>
              <a:pPr>
                <a:defRPr/>
              </a:pPr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104E-0455-4841-9E43-00B1ACF5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DFC3A-1566-40F2-B56B-26AD7C19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7739D-E3FC-45DB-B9BC-7F13AAC09D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81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55104-4A66-486B-A571-972D34EE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DCBE0-656C-443B-98AC-E1BBE8EC3F3D}" type="datetimeFigureOut">
              <a:rPr lang="en-US"/>
              <a:pPr>
                <a:defRPr/>
              </a:pPr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20FE-8225-4A53-BDE8-60E75655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D5113-7C96-4E0B-8FCD-FF7ACFD3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528DA-5824-48CC-921F-99B1BED9F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3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54A8-49A6-4E30-9987-F342167E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5B320-2646-4F90-8993-7D836F562AB7}" type="datetimeFigureOut">
              <a:rPr lang="en-US"/>
              <a:pPr>
                <a:defRPr/>
              </a:pPr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9B83E-2EC4-4203-9126-1244B862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3CF2-7F1F-49BA-844A-9DD48D5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05377-B536-49C1-9CDF-EC399D4833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83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DC07B6-394A-4EE5-9C0F-3D7BC7EC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55AF-80E9-4D0E-93F6-E8DD7EE56B96}" type="datetimeFigureOut">
              <a:rPr lang="en-US"/>
              <a:pPr>
                <a:defRPr/>
              </a:pPr>
              <a:t>2/14/2019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4E23D2-7060-4D81-A520-6ED3C672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ED16F9-7884-4BF4-A883-BC9264D4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498A0-CB46-4BA8-AC45-688905D48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2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A0C8108-0213-450B-8CFA-7BEC3711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E4549-115D-4196-9F10-BE990E321CA6}" type="datetimeFigureOut">
              <a:rPr lang="en-US"/>
              <a:pPr>
                <a:defRPr/>
              </a:pPr>
              <a:t>2/14/2019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157EC9E-A420-4128-8937-DE90D0E5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427D68-7406-4F6C-98AE-E2A450DC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75434-E9A1-41A3-8F1B-21CD6AB0D4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56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E2DF567-97AA-466F-915A-20E6CB2B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00BBE-9028-47BD-80BE-ABDC1CC692CC}" type="datetimeFigureOut">
              <a:rPr lang="en-US"/>
              <a:pPr>
                <a:defRPr/>
              </a:pPr>
              <a:t>2/14/2019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E6DFD0-6076-48FA-8D79-1E416234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ACED6F-0091-47CF-8741-6BF6A27B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78A06-4988-4FA1-A3DC-93DE358B7B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97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199E536-48B1-454F-BB4C-087A08E2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02CD7-A64E-4F8B-B1D8-311170714350}" type="datetimeFigureOut">
              <a:rPr lang="en-US"/>
              <a:pPr>
                <a:defRPr/>
              </a:pPr>
              <a:t>2/14/2019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477D20-3E22-4D47-941E-F6C37D4D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B573E7E-2AEC-4578-84DF-E9E2AB49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3920E-A59D-4B4E-B6F6-39BE7D1B2C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7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F013B8-4B24-4F68-803F-C09D257C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F2B16-3CEB-44E2-B1C9-577D4423D02A}" type="datetimeFigureOut">
              <a:rPr lang="en-US"/>
              <a:pPr>
                <a:defRPr/>
              </a:pPr>
              <a:t>2/14/2019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1F0F76-D3B1-44F9-93D8-088A7A1E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6BA6BA-E5BA-4EA4-BFB4-8D536F37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0B1BD-E1AC-45A3-A91E-C23FAB5980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74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514C0F-5768-41E8-962E-31F68BB4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BE7E9-6B11-458E-BDE9-572F5F2B7F0A}" type="datetimeFigureOut">
              <a:rPr lang="en-US"/>
              <a:pPr>
                <a:defRPr/>
              </a:pPr>
              <a:t>2/14/2019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A3D655-6909-46F9-B0EE-D1B7FED6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E0DCA6-FF6E-4CDF-8369-3989E3A6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FD83D-30CD-4DD5-ABDB-2ECEA8F1B4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58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F83BDAF-9E3D-46FD-8119-1AA3480A7A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4674376-9792-415C-B503-C4C5AC7112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75B87-C232-41F7-BD6A-2B0730D86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C48D62B-F62E-4B62-A320-60688294FEB8}" type="datetimeFigureOut">
              <a:rPr lang="en-US"/>
              <a:pPr>
                <a:defRPr/>
              </a:pPr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66EAA-65BF-47EF-B7E7-6636E208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02191-3954-44F1-9CD5-C9F7DA766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EC68358-5FE6-4F0D-A5A9-E69A9F92E2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237">
            <a:extLst>
              <a:ext uri="{FF2B5EF4-FFF2-40B4-BE49-F238E27FC236}">
                <a16:creationId xmlns:a16="http://schemas.microsoft.com/office/drawing/2014/main" id="{9C018317-B078-40C9-A795-99DAE9E44761}"/>
              </a:ext>
            </a:extLst>
          </p:cNvPr>
          <p:cNvSpPr txBox="1"/>
          <p:nvPr/>
        </p:nvSpPr>
        <p:spPr>
          <a:xfrm>
            <a:off x="6940802" y="4936981"/>
            <a:ext cx="1974598" cy="146381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tIns="0" bIns="0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1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7AB1CCB-87CE-4D60-ADC4-6C044672AB95}"/>
              </a:ext>
            </a:extLst>
          </p:cNvPr>
          <p:cNvSpPr txBox="1"/>
          <p:nvPr/>
        </p:nvSpPr>
        <p:spPr>
          <a:xfrm>
            <a:off x="4943079" y="4975081"/>
            <a:ext cx="1745600" cy="138761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tIns="0" bIns="0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rgbClr val="404141"/>
              </a:solidFill>
              <a:ea typeface="+mn-ea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404141"/>
                </a:solidFill>
                <a:ea typeface="+mn-ea"/>
                <a:cs typeface="Arial" panose="020B0604020202020204" pitchFamily="34" charset="0"/>
              </a:rPr>
              <a:t>Prospect Score = 70+</a:t>
            </a:r>
          </a:p>
        </p:txBody>
      </p:sp>
      <p:sp>
        <p:nvSpPr>
          <p:cNvPr id="2050" name="TextBox 4">
            <a:extLst>
              <a:ext uri="{FF2B5EF4-FFF2-40B4-BE49-F238E27FC236}">
                <a16:creationId xmlns:a16="http://schemas.microsoft.com/office/drawing/2014/main" id="{5AE79273-7A9C-448A-A3FC-4B8362671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66640"/>
            <a:ext cx="396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2000" b="1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Acquisition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18A82-C362-44A4-B234-D7F3E2323052}"/>
              </a:ext>
            </a:extLst>
          </p:cNvPr>
          <p:cNvSpPr txBox="1"/>
          <p:nvPr/>
        </p:nvSpPr>
        <p:spPr>
          <a:xfrm>
            <a:off x="1676400" y="3638549"/>
            <a:ext cx="1143000" cy="195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04141"/>
                </a:solidFill>
                <a:ea typeface="+mn-ea"/>
                <a:cs typeface="Arial" panose="020B0604020202020204" pitchFamily="34" charset="0"/>
              </a:rPr>
              <a:t>*Website Visitor 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C34A8E-38B6-4A32-975D-562154BE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2813"/>
            <a:ext cx="3962400" cy="381000"/>
          </a:xfrm>
          <a:prstGeom prst="rect">
            <a:avLst/>
          </a:prstGeom>
          <a:gradFill>
            <a:gsLst>
              <a:gs pos="0">
                <a:srgbClr val="1B5569"/>
              </a:gs>
              <a:gs pos="100000">
                <a:srgbClr val="378786"/>
              </a:gs>
            </a:gsLst>
            <a:lin ang="5400000" scaled="1"/>
          </a:gradFill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Direct Marketing Campaigns</a:t>
            </a: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C05A7AA9-10E4-4A7B-8285-1AA37F19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276" y="5055501"/>
            <a:ext cx="1143000" cy="1219200"/>
          </a:xfrm>
          <a:prstGeom prst="can">
            <a:avLst>
              <a:gd name="adj" fmla="val 25002"/>
            </a:avLst>
          </a:prstGeom>
          <a:solidFill>
            <a:srgbClr val="5A8DAE"/>
          </a:solidFill>
          <a:ln w="25400">
            <a:solidFill>
              <a:srgbClr val="5A8DAE"/>
            </a:solidFill>
            <a:round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CRM System</a:t>
            </a:r>
          </a:p>
        </p:txBody>
      </p:sp>
      <p:pic>
        <p:nvPicPr>
          <p:cNvPr id="2055" name="Picture 43" descr="web.jpg">
            <a:extLst>
              <a:ext uri="{FF2B5EF4-FFF2-40B4-BE49-F238E27FC236}">
                <a16:creationId xmlns:a16="http://schemas.microsoft.com/office/drawing/2014/main" id="{53D10101-EB33-4266-BBC6-DB6A15FF4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70" y="2576512"/>
            <a:ext cx="1141412" cy="101917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9DEC9EF-95EE-486D-BF6D-C27C4359C1B3}"/>
              </a:ext>
            </a:extLst>
          </p:cNvPr>
          <p:cNvSpPr/>
          <p:nvPr/>
        </p:nvSpPr>
        <p:spPr>
          <a:xfrm>
            <a:off x="152400" y="1370013"/>
            <a:ext cx="685800" cy="4572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Paid Search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9DC3F8-24C6-47C2-A41D-F159B6F946C5}"/>
              </a:ext>
            </a:extLst>
          </p:cNvPr>
          <p:cNvSpPr/>
          <p:nvPr/>
        </p:nvSpPr>
        <p:spPr>
          <a:xfrm>
            <a:off x="4343400" y="1370013"/>
            <a:ext cx="685800" cy="4572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Organic Search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839486E-D0BE-41A4-8635-A59049F88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912813"/>
            <a:ext cx="4572000" cy="381000"/>
          </a:xfrm>
          <a:prstGeom prst="rect">
            <a:avLst/>
          </a:prstGeom>
          <a:gradFill>
            <a:gsLst>
              <a:gs pos="0">
                <a:srgbClr val="1B5569"/>
              </a:gs>
              <a:gs pos="100000">
                <a:srgbClr val="378786"/>
              </a:gs>
            </a:gsLst>
            <a:lin ang="5400000" scaled="1"/>
          </a:gradFill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Indirect Marketing Programs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DB8310-8C09-4F5F-A055-529997933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448860"/>
            <a:ext cx="2057400" cy="334563"/>
          </a:xfrm>
          <a:prstGeom prst="rect">
            <a:avLst/>
          </a:prstGeom>
          <a:solidFill>
            <a:srgbClr val="378786"/>
          </a:solidFill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70000"/>
              </a:lnSpc>
            </a:pPr>
            <a:r>
              <a:rPr lang="en-US" sz="16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Lead Scoring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EAFB8F-E961-4548-B246-33AF1C07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48860"/>
            <a:ext cx="1980405" cy="328758"/>
          </a:xfrm>
          <a:prstGeom prst="rect">
            <a:avLst/>
          </a:prstGeom>
          <a:solidFill>
            <a:srgbClr val="378786"/>
          </a:solidFill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70000"/>
              </a:lnSpc>
            </a:pPr>
            <a:r>
              <a:rPr lang="en-US" sz="16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Lead Assignment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446912-6E1B-4581-A95D-C4EB1007E1B2}"/>
              </a:ext>
            </a:extLst>
          </p:cNvPr>
          <p:cNvSpPr/>
          <p:nvPr/>
        </p:nvSpPr>
        <p:spPr>
          <a:xfrm>
            <a:off x="1676400" y="1371600"/>
            <a:ext cx="685800" cy="4572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83123F-C5BE-49A2-9805-A9242FA4F6FE}"/>
              </a:ext>
            </a:extLst>
          </p:cNvPr>
          <p:cNvSpPr/>
          <p:nvPr/>
        </p:nvSpPr>
        <p:spPr>
          <a:xfrm>
            <a:off x="2590800" y="1370013"/>
            <a:ext cx="685800" cy="4572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29D6F6-2E82-43AD-B269-AF107AA91B19}"/>
              </a:ext>
            </a:extLst>
          </p:cNvPr>
          <p:cNvSpPr/>
          <p:nvPr/>
        </p:nvSpPr>
        <p:spPr>
          <a:xfrm>
            <a:off x="914400" y="1370013"/>
            <a:ext cx="685800" cy="4572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Ads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106F760-5BC3-445E-9BEC-F74C56398BC7}"/>
              </a:ext>
            </a:extLst>
          </p:cNvPr>
          <p:cNvSpPr/>
          <p:nvPr/>
        </p:nvSpPr>
        <p:spPr>
          <a:xfrm>
            <a:off x="5105400" y="1370013"/>
            <a:ext cx="762000" cy="4572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 Partners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575ED6-45E6-452D-8696-6668FF9F5CF5}"/>
              </a:ext>
            </a:extLst>
          </p:cNvPr>
          <p:cNvSpPr/>
          <p:nvPr/>
        </p:nvSpPr>
        <p:spPr>
          <a:xfrm>
            <a:off x="5943600" y="1370013"/>
            <a:ext cx="838200" cy="4572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Relations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62B42A-DF7B-493F-8D4A-F8DE8FEA8F2F}"/>
              </a:ext>
            </a:extLst>
          </p:cNvPr>
          <p:cNvSpPr/>
          <p:nvPr/>
        </p:nvSpPr>
        <p:spPr>
          <a:xfrm>
            <a:off x="6858000" y="1370013"/>
            <a:ext cx="990600" cy="4572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Referral Sites (blog)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7D48070-49C0-4342-B9EF-3E177F78E63C}"/>
              </a:ext>
            </a:extLst>
          </p:cNvPr>
          <p:cNvSpPr/>
          <p:nvPr/>
        </p:nvSpPr>
        <p:spPr>
          <a:xfrm>
            <a:off x="3505200" y="1370013"/>
            <a:ext cx="609600" cy="4572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1C6E2F-4B51-40A9-8AB1-CC0EE121DE40}"/>
              </a:ext>
            </a:extLst>
          </p:cNvPr>
          <p:cNvSpPr/>
          <p:nvPr/>
        </p:nvSpPr>
        <p:spPr>
          <a:xfrm>
            <a:off x="7924800" y="1370013"/>
            <a:ext cx="990600" cy="4572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Referrals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C50050-B4D3-4361-AF84-29AE28B60E4C}"/>
              </a:ext>
            </a:extLst>
          </p:cNvPr>
          <p:cNvSpPr/>
          <p:nvPr/>
        </p:nvSpPr>
        <p:spPr>
          <a:xfrm>
            <a:off x="228600" y="2667000"/>
            <a:ext cx="990600" cy="381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Landing Page Form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734DE6-00B7-4160-AA3F-57493E733D9A}"/>
              </a:ext>
            </a:extLst>
          </p:cNvPr>
          <p:cNvSpPr/>
          <p:nvPr/>
        </p:nvSpPr>
        <p:spPr>
          <a:xfrm>
            <a:off x="228600" y="3124200"/>
            <a:ext cx="990600" cy="381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Landing Page Form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8E628B2-843C-4502-BA4B-510FCD833754}"/>
              </a:ext>
            </a:extLst>
          </p:cNvPr>
          <p:cNvSpPr/>
          <p:nvPr/>
        </p:nvSpPr>
        <p:spPr>
          <a:xfrm>
            <a:off x="152400" y="2590800"/>
            <a:ext cx="1143000" cy="9906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404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5ABB61-D839-4FB6-86F1-0A9B4820AB41}"/>
              </a:ext>
            </a:extLst>
          </p:cNvPr>
          <p:cNvCxnSpPr/>
          <p:nvPr/>
        </p:nvCxnSpPr>
        <p:spPr>
          <a:xfrm rot="16200000" flipV="1">
            <a:off x="1219200" y="2055813"/>
            <a:ext cx="1587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C032DF8-AE5C-43C2-A656-49A0517D4640}"/>
              </a:ext>
            </a:extLst>
          </p:cNvPr>
          <p:cNvSpPr/>
          <p:nvPr/>
        </p:nvSpPr>
        <p:spPr>
          <a:xfrm>
            <a:off x="4343508" y="2509910"/>
            <a:ext cx="1371600" cy="2286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Whitepaper Form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E3A2456-658A-4011-9949-A1160F27CFDB}"/>
              </a:ext>
            </a:extLst>
          </p:cNvPr>
          <p:cNvSpPr/>
          <p:nvPr/>
        </p:nvSpPr>
        <p:spPr>
          <a:xfrm>
            <a:off x="4343508" y="2814710"/>
            <a:ext cx="1371600" cy="2286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Webcast Form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76857AC-07DC-476F-B1C5-EB1DC92614F6}"/>
              </a:ext>
            </a:extLst>
          </p:cNvPr>
          <p:cNvSpPr/>
          <p:nvPr/>
        </p:nvSpPr>
        <p:spPr>
          <a:xfrm>
            <a:off x="4343508" y="3119510"/>
            <a:ext cx="1371600" cy="2286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Trial Form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31ADAA2-4536-4831-AA6E-C5123BA08929}"/>
              </a:ext>
            </a:extLst>
          </p:cNvPr>
          <p:cNvSpPr/>
          <p:nvPr/>
        </p:nvSpPr>
        <p:spPr>
          <a:xfrm>
            <a:off x="4343508" y="3424310"/>
            <a:ext cx="1371600" cy="2286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Newsletter Form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BF6E0BE-5A97-4AB7-B79F-11A34D9B0702}"/>
              </a:ext>
            </a:extLst>
          </p:cNvPr>
          <p:cNvSpPr/>
          <p:nvPr/>
        </p:nvSpPr>
        <p:spPr>
          <a:xfrm>
            <a:off x="4277126" y="2105460"/>
            <a:ext cx="1514075" cy="213914"/>
          </a:xfrm>
          <a:prstGeom prst="rect">
            <a:avLst/>
          </a:prstGeom>
          <a:gradFill>
            <a:gsLst>
              <a:gs pos="0">
                <a:srgbClr val="75913D"/>
              </a:gs>
              <a:gs pos="100000">
                <a:srgbClr val="75AF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0B9658F-2C3E-422E-B7B1-4F54DA918DDA}"/>
              </a:ext>
            </a:extLst>
          </p:cNvPr>
          <p:cNvSpPr/>
          <p:nvPr/>
        </p:nvSpPr>
        <p:spPr>
          <a:xfrm>
            <a:off x="4277126" y="2444102"/>
            <a:ext cx="1504153" cy="12689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404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F121419-C311-43A0-8C80-4DEC04C8895B}"/>
              </a:ext>
            </a:extLst>
          </p:cNvPr>
          <p:cNvSpPr/>
          <p:nvPr/>
        </p:nvSpPr>
        <p:spPr>
          <a:xfrm>
            <a:off x="6934200" y="2105460"/>
            <a:ext cx="1980405" cy="223126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 Boxes Indicate Marketing Automation Software Activation:</a:t>
            </a:r>
          </a:p>
          <a:p>
            <a:pPr algn="just">
              <a:defRPr/>
            </a:pPr>
            <a:endParaRPr lang="en-US" sz="1000" dirty="0">
              <a:solidFill>
                <a:srgbClr val="404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Lead Acquisition</a:t>
            </a:r>
          </a:p>
          <a:p>
            <a:pPr algn="just">
              <a:defRPr/>
            </a:pPr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Lead Scoring</a:t>
            </a:r>
          </a:p>
          <a:p>
            <a:pPr algn="just">
              <a:defRPr/>
            </a:pPr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Lead Nurturing </a:t>
            </a:r>
          </a:p>
          <a:p>
            <a:pPr algn="just">
              <a:defRPr/>
            </a:pPr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Lead Assignment</a:t>
            </a:r>
          </a:p>
          <a:p>
            <a:pPr algn="just">
              <a:defRPr/>
            </a:pPr>
            <a:endParaRPr lang="en-US" sz="1000" dirty="0">
              <a:solidFill>
                <a:srgbClr val="404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*Website visitors will not be individually tracked/scored until  they submit form or click on email link</a:t>
            </a:r>
            <a:r>
              <a:rPr lang="en-US" sz="105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7" name="Diamond 186">
            <a:extLst>
              <a:ext uri="{FF2B5EF4-FFF2-40B4-BE49-F238E27FC236}">
                <a16:creationId xmlns:a16="http://schemas.microsoft.com/office/drawing/2014/main" id="{A6AAD58A-32A6-437E-858C-15F69B2B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320" y="2701238"/>
            <a:ext cx="914400" cy="762000"/>
          </a:xfrm>
          <a:prstGeom prst="diamond">
            <a:avLst/>
          </a:prstGeom>
          <a:solidFill>
            <a:srgbClr val="5A8DAE"/>
          </a:solidFill>
          <a:ln w="25400">
            <a:solidFill>
              <a:srgbClr val="5A8DAE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Prospect</a:t>
            </a:r>
          </a:p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Activity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B9F07BB-AA67-494C-AF3A-E768D5BEBD09}"/>
              </a:ext>
            </a:extLst>
          </p:cNvPr>
          <p:cNvSpPr txBox="1"/>
          <p:nvPr/>
        </p:nvSpPr>
        <p:spPr>
          <a:xfrm>
            <a:off x="3129960" y="3452091"/>
            <a:ext cx="91440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04141"/>
                </a:solidFill>
                <a:ea typeface="+mn-ea"/>
                <a:cs typeface="Arial" panose="020B0604020202020204" pitchFamily="34" charset="0"/>
              </a:rPr>
              <a:t>Page Views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04141"/>
                </a:solidFill>
                <a:ea typeface="+mn-ea"/>
                <a:cs typeface="Arial" panose="020B0604020202020204" pitchFamily="34" charset="0"/>
              </a:rPr>
              <a:t>Downloads</a:t>
            </a:r>
          </a:p>
        </p:txBody>
      </p:sp>
      <p:sp>
        <p:nvSpPr>
          <p:cNvPr id="189" name="Diamond 188">
            <a:extLst>
              <a:ext uri="{FF2B5EF4-FFF2-40B4-BE49-F238E27FC236}">
                <a16:creationId xmlns:a16="http://schemas.microsoft.com/office/drawing/2014/main" id="{BF4DB866-C192-448D-A336-2BAF38705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01240"/>
            <a:ext cx="914400" cy="762000"/>
          </a:xfrm>
          <a:prstGeom prst="diamond">
            <a:avLst/>
          </a:prstGeom>
          <a:solidFill>
            <a:srgbClr val="77558C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>
              <a:lnSpc>
                <a:spcPct val="60000"/>
              </a:lnSpc>
              <a:defRPr/>
            </a:pPr>
            <a:r>
              <a:rPr lang="en-US" sz="11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Lead </a:t>
            </a:r>
          </a:p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Acquired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BBC3C9C-2ECD-4582-9541-86FA8B14F77F}"/>
              </a:ext>
            </a:extLst>
          </p:cNvPr>
          <p:cNvSpPr/>
          <p:nvPr/>
        </p:nvSpPr>
        <p:spPr>
          <a:xfrm>
            <a:off x="227013" y="5020230"/>
            <a:ext cx="1905000" cy="6115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 Profile Score</a:t>
            </a:r>
          </a:p>
          <a:p>
            <a:pPr algn="ctr">
              <a:defRPr/>
            </a:pPr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(title, industry, etc.)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D3C2A3E-F712-4196-B7E6-319686AC110D}"/>
              </a:ext>
            </a:extLst>
          </p:cNvPr>
          <p:cNvSpPr/>
          <p:nvPr/>
        </p:nvSpPr>
        <p:spPr>
          <a:xfrm>
            <a:off x="227013" y="5715000"/>
            <a:ext cx="1905000" cy="6115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b="1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 Activity Score</a:t>
            </a:r>
          </a:p>
          <a:p>
            <a:pPr algn="ctr"/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(page views, downloads)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6A01C86-5BB4-42EF-8A05-150FF75582C6}"/>
              </a:ext>
            </a:extLst>
          </p:cNvPr>
          <p:cNvSpPr/>
          <p:nvPr/>
        </p:nvSpPr>
        <p:spPr>
          <a:xfrm>
            <a:off x="150813" y="4936981"/>
            <a:ext cx="2057400" cy="146381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404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Chevron 209">
            <a:extLst>
              <a:ext uri="{FF2B5EF4-FFF2-40B4-BE49-F238E27FC236}">
                <a16:creationId xmlns:a16="http://schemas.microsoft.com/office/drawing/2014/main" id="{E5C4A248-F99E-4716-BCC7-6E507BCFA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336" y="6397012"/>
            <a:ext cx="4228343" cy="232388"/>
          </a:xfrm>
          <a:prstGeom prst="chevron">
            <a:avLst>
              <a:gd name="adj" fmla="val 49992"/>
            </a:avLst>
          </a:prstGeom>
          <a:gradFill flip="none" rotWithShape="1">
            <a:gsLst>
              <a:gs pos="52000">
                <a:srgbClr val="75913D"/>
              </a:gs>
              <a:gs pos="100000">
                <a:srgbClr val="75AF5B"/>
              </a:gs>
            </a:gsLst>
            <a:lin ang="0" scaled="1"/>
            <a:tileRect/>
          </a:gradFill>
          <a:ln w="254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50000"/>
              </a:lnSpc>
              <a:defRPr/>
            </a:pPr>
            <a:endParaRPr lang="en-US" sz="1000" dirty="0">
              <a:solidFill>
                <a:schemeClr val="bg1"/>
              </a:solidFill>
              <a:ea typeface="+mn-ea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defRPr/>
            </a:pPr>
            <a:endParaRPr lang="en-US" sz="1000" dirty="0">
              <a:solidFill>
                <a:schemeClr val="bg1"/>
              </a:solidFill>
              <a:ea typeface="+mn-ea"/>
              <a:cs typeface="Arial" panose="020B0604020202020204" pitchFamily="34" charset="0"/>
            </a:endParaRPr>
          </a:p>
          <a:p>
            <a:pPr algn="ctr">
              <a:lnSpc>
                <a:spcPct val="50000"/>
              </a:lnSpc>
              <a:defRPr/>
            </a:pPr>
            <a:r>
              <a:rPr lang="en-US" sz="10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  Lead Score Increases in Points Until Qualified (Sales-Ready)</a:t>
            </a:r>
          </a:p>
          <a:p>
            <a:pPr algn="r">
              <a:lnSpc>
                <a:spcPct val="50000"/>
              </a:lnSpc>
              <a:defRPr/>
            </a:pPr>
            <a:endParaRPr lang="en-US" sz="1000" dirty="0">
              <a:solidFill>
                <a:schemeClr val="bg1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72588CE-8EA6-4E23-9269-844D5285F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48860"/>
            <a:ext cx="4250279" cy="328758"/>
          </a:xfrm>
          <a:prstGeom prst="rect">
            <a:avLst/>
          </a:prstGeom>
          <a:solidFill>
            <a:srgbClr val="378786"/>
          </a:solidFill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70000"/>
              </a:lnSpc>
            </a:pPr>
            <a:r>
              <a:rPr lang="en-US" sz="16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Lead Nurturing Campaign (email)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E9C7423-1478-43C3-906C-A5B2CFD8CBB3}"/>
              </a:ext>
            </a:extLst>
          </p:cNvPr>
          <p:cNvSpPr/>
          <p:nvPr/>
        </p:nvSpPr>
        <p:spPr>
          <a:xfrm>
            <a:off x="2460336" y="4971292"/>
            <a:ext cx="2211387" cy="138761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b="1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Step Email Drip Campaign:</a:t>
            </a:r>
          </a:p>
          <a:p>
            <a:pPr>
              <a:defRPr/>
            </a:pPr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email sent out each week)</a:t>
            </a:r>
          </a:p>
          <a:p>
            <a:pPr>
              <a:defRPr/>
            </a:pPr>
            <a:endParaRPr lang="en-US" sz="500" dirty="0">
              <a:solidFill>
                <a:srgbClr val="404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-115888">
              <a:defRPr/>
            </a:pPr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Webcast/Podcast Library</a:t>
            </a:r>
          </a:p>
          <a:p>
            <a:pPr marL="231775" lvl="1" indent="-115888">
              <a:defRPr/>
            </a:pPr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Whitepapers &amp; RFP</a:t>
            </a:r>
          </a:p>
          <a:p>
            <a:pPr marL="231775" lvl="1" indent="-115888">
              <a:defRPr/>
            </a:pPr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Technical Data Sheets</a:t>
            </a:r>
          </a:p>
          <a:p>
            <a:pPr marL="231775" lvl="1" indent="-115888">
              <a:defRPr/>
            </a:pPr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Pricing Model &amp; SLA</a:t>
            </a:r>
          </a:p>
          <a:p>
            <a:pPr marL="231775" lvl="1" indent="-115888">
              <a:defRPr/>
            </a:pPr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Free Trial Offer</a:t>
            </a:r>
          </a:p>
          <a:p>
            <a:pPr marL="231775" lvl="1" indent="-115888">
              <a:defRPr/>
            </a:pPr>
            <a:r>
              <a:rPr lang="en-US" sz="1000" dirty="0">
                <a:solidFill>
                  <a:srgbClr val="40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Demo with Sales Rep</a:t>
            </a:r>
          </a:p>
          <a:p>
            <a:pPr>
              <a:defRPr/>
            </a:pPr>
            <a:endParaRPr lang="en-US" sz="1000" b="1" dirty="0">
              <a:solidFill>
                <a:srgbClr val="404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Diamond 217">
            <a:extLst>
              <a:ext uri="{FF2B5EF4-FFF2-40B4-BE49-F238E27FC236}">
                <a16:creationId xmlns:a16="http://schemas.microsoft.com/office/drawing/2014/main" id="{BF2A267C-B402-400D-902E-D916779AE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1" y="5420806"/>
            <a:ext cx="914400" cy="762000"/>
          </a:xfrm>
          <a:prstGeom prst="diamond">
            <a:avLst/>
          </a:prstGeom>
          <a:solidFill>
            <a:srgbClr val="77558C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>
              <a:lnSpc>
                <a:spcPct val="60000"/>
              </a:lnSpc>
            </a:pPr>
            <a:r>
              <a:rPr lang="en-US" sz="11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Lead </a:t>
            </a:r>
          </a:p>
          <a:p>
            <a:pPr algn="ctr">
              <a:lnSpc>
                <a:spcPct val="60000"/>
              </a:lnSpc>
            </a:pPr>
            <a:r>
              <a:rPr lang="en-US" sz="11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Qualified</a:t>
            </a:r>
          </a:p>
        </p:txBody>
      </p:sp>
      <p:sp>
        <p:nvSpPr>
          <p:cNvPr id="277" name="Diamond 276">
            <a:extLst>
              <a:ext uri="{FF2B5EF4-FFF2-40B4-BE49-F238E27FC236}">
                <a16:creationId xmlns:a16="http://schemas.microsoft.com/office/drawing/2014/main" id="{9EDB31B0-21D4-470D-9CB3-2E68A516C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7" y="3711720"/>
            <a:ext cx="762000" cy="685800"/>
          </a:xfrm>
          <a:prstGeom prst="diamond">
            <a:avLst/>
          </a:prstGeom>
          <a:solidFill>
            <a:srgbClr val="77558C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>
              <a:lnSpc>
                <a:spcPct val="60000"/>
              </a:lnSpc>
            </a:pPr>
            <a:r>
              <a:rPr lang="en-US" sz="11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Lead </a:t>
            </a:r>
          </a:p>
          <a:p>
            <a:pPr algn="ctr">
              <a:lnSpc>
                <a:spcPct val="60000"/>
              </a:lnSpc>
            </a:pPr>
            <a:r>
              <a:rPr lang="en-US" sz="11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Acquired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2937277-0CC4-4F9C-BCD9-1B6A1A4437F8}"/>
              </a:ext>
            </a:extLst>
          </p:cNvPr>
          <p:cNvSpPr txBox="1"/>
          <p:nvPr/>
        </p:nvSpPr>
        <p:spPr>
          <a:xfrm>
            <a:off x="7010400" y="6400801"/>
            <a:ext cx="1905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04141"/>
                </a:solidFill>
                <a:ea typeface="+mn-ea"/>
                <a:cs typeface="Arial" panose="020B0604020202020204" pitchFamily="34" charset="0"/>
              </a:rPr>
              <a:t>Measure Campaign ROI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597891C-ADB6-43AF-A052-B155FE2BD0AD}"/>
              </a:ext>
            </a:extLst>
          </p:cNvPr>
          <p:cNvCxnSpPr>
            <a:cxnSpLocks/>
            <a:stCxn id="53" idx="2"/>
            <a:endCxn id="2055" idx="0"/>
          </p:cNvCxnSpPr>
          <p:nvPr/>
        </p:nvCxnSpPr>
        <p:spPr>
          <a:xfrm rot="5400000">
            <a:off x="3085089" y="975300"/>
            <a:ext cx="749299" cy="2453124"/>
          </a:xfrm>
          <a:prstGeom prst="bentConnector3">
            <a:avLst>
              <a:gd name="adj1" fmla="val 25593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2CDC134-9A5B-4798-8D54-349DF7277AFE}"/>
              </a:ext>
            </a:extLst>
          </p:cNvPr>
          <p:cNvCxnSpPr>
            <a:cxnSpLocks/>
            <a:stCxn id="61" idx="2"/>
            <a:endCxn id="2055" idx="0"/>
          </p:cNvCxnSpPr>
          <p:nvPr/>
        </p:nvCxnSpPr>
        <p:spPr>
          <a:xfrm rot="5400000">
            <a:off x="3485139" y="575250"/>
            <a:ext cx="749299" cy="3253224"/>
          </a:xfrm>
          <a:prstGeom prst="bentConnector3">
            <a:avLst>
              <a:gd name="adj1" fmla="val 25593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8F5575BD-61EF-42F1-BC20-12DEE5F859A8}"/>
              </a:ext>
            </a:extLst>
          </p:cNvPr>
          <p:cNvCxnSpPr>
            <a:cxnSpLocks/>
            <a:stCxn id="62" idx="2"/>
            <a:endCxn id="2055" idx="0"/>
          </p:cNvCxnSpPr>
          <p:nvPr/>
        </p:nvCxnSpPr>
        <p:spPr>
          <a:xfrm rot="5400000">
            <a:off x="3923289" y="137100"/>
            <a:ext cx="749299" cy="4129524"/>
          </a:xfrm>
          <a:prstGeom prst="bentConnector3">
            <a:avLst>
              <a:gd name="adj1" fmla="val 25593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5F51E9D9-93D5-40B9-B1FD-3BCF887F8C66}"/>
              </a:ext>
            </a:extLst>
          </p:cNvPr>
          <p:cNvCxnSpPr>
            <a:cxnSpLocks/>
            <a:stCxn id="63" idx="2"/>
            <a:endCxn id="2055" idx="0"/>
          </p:cNvCxnSpPr>
          <p:nvPr/>
        </p:nvCxnSpPr>
        <p:spPr>
          <a:xfrm rot="5400000">
            <a:off x="4418589" y="-358200"/>
            <a:ext cx="749299" cy="5120124"/>
          </a:xfrm>
          <a:prstGeom prst="bentConnector3">
            <a:avLst>
              <a:gd name="adj1" fmla="val 25593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2CB6AF82-C62F-4D12-8983-3A860043F331}"/>
              </a:ext>
            </a:extLst>
          </p:cNvPr>
          <p:cNvCxnSpPr>
            <a:cxnSpLocks/>
            <a:stCxn id="65" idx="2"/>
            <a:endCxn id="2055" idx="0"/>
          </p:cNvCxnSpPr>
          <p:nvPr/>
        </p:nvCxnSpPr>
        <p:spPr>
          <a:xfrm rot="5400000">
            <a:off x="4951989" y="-891600"/>
            <a:ext cx="749299" cy="6186924"/>
          </a:xfrm>
          <a:prstGeom prst="bentConnector3">
            <a:avLst>
              <a:gd name="adj1" fmla="val 25593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CEED5764-379C-4575-AEDE-14DA69718E6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2362200" y="1598613"/>
            <a:ext cx="228600" cy="158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64C9AE-6966-4C6D-8222-0F662E705FBD}"/>
              </a:ext>
            </a:extLst>
          </p:cNvPr>
          <p:cNvCxnSpPr>
            <a:cxnSpLocks/>
            <a:stCxn id="64" idx="1"/>
            <a:endCxn id="59" idx="3"/>
          </p:cNvCxnSpPr>
          <p:nvPr/>
        </p:nvCxnSpPr>
        <p:spPr>
          <a:xfrm flipH="1">
            <a:off x="3276600" y="1598613"/>
            <a:ext cx="2286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A9EBB7FA-7B57-4781-8C96-A915ED8F3D9F}"/>
              </a:ext>
            </a:extLst>
          </p:cNvPr>
          <p:cNvCxnSpPr>
            <a:cxnSpLocks/>
            <a:stCxn id="52" idx="2"/>
            <a:endCxn id="204" idx="0"/>
          </p:cNvCxnSpPr>
          <p:nvPr/>
        </p:nvCxnSpPr>
        <p:spPr>
          <a:xfrm rot="16200000" flipH="1">
            <a:off x="389011" y="1933502"/>
            <a:ext cx="439592" cy="22701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or: Elbow 2048">
            <a:extLst>
              <a:ext uri="{FF2B5EF4-FFF2-40B4-BE49-F238E27FC236}">
                <a16:creationId xmlns:a16="http://schemas.microsoft.com/office/drawing/2014/main" id="{3BBE5AC9-FC64-4641-AA82-B43CFC6FA52C}"/>
              </a:ext>
            </a:extLst>
          </p:cNvPr>
          <p:cNvCxnSpPr>
            <a:cxnSpLocks/>
            <a:stCxn id="60" idx="2"/>
            <a:endCxn id="204" idx="0"/>
          </p:cNvCxnSpPr>
          <p:nvPr/>
        </p:nvCxnSpPr>
        <p:spPr>
          <a:xfrm rot="5400000">
            <a:off x="770011" y="1779516"/>
            <a:ext cx="439592" cy="534986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Arrow Connector 2053">
            <a:extLst>
              <a:ext uri="{FF2B5EF4-FFF2-40B4-BE49-F238E27FC236}">
                <a16:creationId xmlns:a16="http://schemas.microsoft.com/office/drawing/2014/main" id="{AEF5BCBC-6642-449A-9358-DD30A0325716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2019300" y="1828800"/>
            <a:ext cx="0" cy="7477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Arrow Connector 2062">
            <a:extLst>
              <a:ext uri="{FF2B5EF4-FFF2-40B4-BE49-F238E27FC236}">
                <a16:creationId xmlns:a16="http://schemas.microsoft.com/office/drawing/2014/main" id="{06E0CF72-9001-4AEF-97D1-0675749FB226}"/>
              </a:ext>
            </a:extLst>
          </p:cNvPr>
          <p:cNvCxnSpPr>
            <a:stCxn id="68" idx="3"/>
            <a:endCxn id="2055" idx="1"/>
          </p:cNvCxnSpPr>
          <p:nvPr/>
        </p:nvCxnSpPr>
        <p:spPr>
          <a:xfrm>
            <a:off x="1295400" y="3086100"/>
            <a:ext cx="36707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Arrow Connector 2072">
            <a:extLst>
              <a:ext uri="{FF2B5EF4-FFF2-40B4-BE49-F238E27FC236}">
                <a16:creationId xmlns:a16="http://schemas.microsoft.com/office/drawing/2014/main" id="{EE5AA441-8203-4AF6-B728-12964C11E05F}"/>
              </a:ext>
            </a:extLst>
          </p:cNvPr>
          <p:cNvCxnSpPr>
            <a:stCxn id="2055" idx="3"/>
            <a:endCxn id="187" idx="1"/>
          </p:cNvCxnSpPr>
          <p:nvPr/>
        </p:nvCxnSpPr>
        <p:spPr>
          <a:xfrm flipV="1">
            <a:off x="2803882" y="3082238"/>
            <a:ext cx="317438" cy="386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Arrow Connector 2074">
            <a:extLst>
              <a:ext uri="{FF2B5EF4-FFF2-40B4-BE49-F238E27FC236}">
                <a16:creationId xmlns:a16="http://schemas.microsoft.com/office/drawing/2014/main" id="{DC30CB34-4311-4673-ACFB-92F6C09063EC}"/>
              </a:ext>
            </a:extLst>
          </p:cNvPr>
          <p:cNvCxnSpPr>
            <a:cxnSpLocks/>
            <a:stCxn id="187" idx="3"/>
            <a:endCxn id="165" idx="1"/>
          </p:cNvCxnSpPr>
          <p:nvPr/>
        </p:nvCxnSpPr>
        <p:spPr>
          <a:xfrm flipV="1">
            <a:off x="4035720" y="3078596"/>
            <a:ext cx="241406" cy="36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Straight Arrow Connector 2076">
            <a:extLst>
              <a:ext uri="{FF2B5EF4-FFF2-40B4-BE49-F238E27FC236}">
                <a16:creationId xmlns:a16="http://schemas.microsoft.com/office/drawing/2014/main" id="{44E19087-590B-49B9-9173-39B2E67F42F0}"/>
              </a:ext>
            </a:extLst>
          </p:cNvPr>
          <p:cNvCxnSpPr>
            <a:cxnSpLocks/>
            <a:stCxn id="165" idx="3"/>
            <a:endCxn id="189" idx="1"/>
          </p:cNvCxnSpPr>
          <p:nvPr/>
        </p:nvCxnSpPr>
        <p:spPr>
          <a:xfrm>
            <a:off x="5781279" y="3078596"/>
            <a:ext cx="238521" cy="36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95A680A-CD3F-4A2E-8416-6B0ED63E84D8}"/>
              </a:ext>
            </a:extLst>
          </p:cNvPr>
          <p:cNvSpPr/>
          <p:nvPr/>
        </p:nvSpPr>
        <p:spPr>
          <a:xfrm>
            <a:off x="150813" y="2266805"/>
            <a:ext cx="1143001" cy="248335"/>
          </a:xfrm>
          <a:prstGeom prst="rect">
            <a:avLst/>
          </a:prstGeom>
          <a:gradFill>
            <a:gsLst>
              <a:gs pos="0">
                <a:srgbClr val="75913D"/>
              </a:gs>
              <a:gs pos="100000">
                <a:srgbClr val="75AF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F3436E-D963-4D7C-AEAD-2966731B255A}"/>
              </a:ext>
            </a:extLst>
          </p:cNvPr>
          <p:cNvCxnSpPr>
            <a:stCxn id="68" idx="2"/>
            <a:endCxn id="277" idx="0"/>
          </p:cNvCxnSpPr>
          <p:nvPr/>
        </p:nvCxnSpPr>
        <p:spPr>
          <a:xfrm flipH="1">
            <a:off x="723107" y="3581400"/>
            <a:ext cx="793" cy="13032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2EFB438-02B2-4177-BD42-EB4EDE02D744}"/>
              </a:ext>
            </a:extLst>
          </p:cNvPr>
          <p:cNvCxnSpPr>
            <a:cxnSpLocks/>
            <a:stCxn id="189" idx="2"/>
            <a:endCxn id="55" idx="0"/>
          </p:cNvCxnSpPr>
          <p:nvPr/>
        </p:nvCxnSpPr>
        <p:spPr>
          <a:xfrm rot="5400000">
            <a:off x="3336240" y="1308100"/>
            <a:ext cx="985620" cy="5295900"/>
          </a:xfrm>
          <a:prstGeom prst="bentConnector3">
            <a:avLst>
              <a:gd name="adj1" fmla="val 59681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F22A99E-B81C-4CF2-A5DA-E7E3B0896BCF}"/>
              </a:ext>
            </a:extLst>
          </p:cNvPr>
          <p:cNvCxnSpPr>
            <a:cxnSpLocks/>
            <a:stCxn id="277" idx="3"/>
            <a:endCxn id="55" idx="0"/>
          </p:cNvCxnSpPr>
          <p:nvPr/>
        </p:nvCxnSpPr>
        <p:spPr>
          <a:xfrm>
            <a:off x="1104107" y="4054620"/>
            <a:ext cx="76993" cy="394240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E78CA2-3883-473C-8108-45797B571124}"/>
              </a:ext>
            </a:extLst>
          </p:cNvPr>
          <p:cNvCxnSpPr>
            <a:cxnSpLocks/>
            <a:stCxn id="203" idx="3"/>
            <a:endCxn id="217" idx="1"/>
          </p:cNvCxnSpPr>
          <p:nvPr/>
        </p:nvCxnSpPr>
        <p:spPr>
          <a:xfrm flipV="1">
            <a:off x="2208213" y="5665102"/>
            <a:ext cx="252123" cy="378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632F5FE-1A4F-4C63-A9F3-D47E39186646}"/>
              </a:ext>
            </a:extLst>
          </p:cNvPr>
          <p:cNvCxnSpPr>
            <a:cxnSpLocks/>
            <a:stCxn id="217" idx="3"/>
            <a:endCxn id="219" idx="1"/>
          </p:cNvCxnSpPr>
          <p:nvPr/>
        </p:nvCxnSpPr>
        <p:spPr>
          <a:xfrm>
            <a:off x="4671723" y="5665102"/>
            <a:ext cx="271356" cy="378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3AF1C75-FB7B-4BCD-A0BF-55493AA79565}"/>
              </a:ext>
            </a:extLst>
          </p:cNvPr>
          <p:cNvCxnSpPr>
            <a:cxnSpLocks/>
            <a:stCxn id="219" idx="3"/>
            <a:endCxn id="238" idx="1"/>
          </p:cNvCxnSpPr>
          <p:nvPr/>
        </p:nvCxnSpPr>
        <p:spPr>
          <a:xfrm>
            <a:off x="6688679" y="5668891"/>
            <a:ext cx="25212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22E8A5D4-1A9E-4D9D-9668-01FC2065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4" y="27502"/>
            <a:ext cx="12573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4437E34-47BD-44DB-BF14-D6458B9C0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00" y="6477000"/>
            <a:ext cx="2175000" cy="3163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206</Words>
  <Application>Microsoft Office PowerPoint</Application>
  <PresentationFormat>On-screen Show (4:3)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Demand Metric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Acquisition Model</dc:title>
  <dc:creator>Demand Metric Analysts</dc:creator>
  <dc:description>Copyright 2019 Demand Metric Research Corporation. All rights reserved. Governed under the single user license terms agreed to by end user. May not be distributed without prior written permission. www.demandmetric.com</dc:description>
  <cp:lastModifiedBy>Lisette Gomez</cp:lastModifiedBy>
  <cp:revision>45</cp:revision>
  <dcterms:created xsi:type="dcterms:W3CDTF">2007-11-13T01:38:07Z</dcterms:created>
  <dcterms:modified xsi:type="dcterms:W3CDTF">2019-02-14T17:01:21Z</dcterms:modified>
</cp:coreProperties>
</file>