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 id="2147483694" r:id="rId3"/>
    <p:sldMasterId id="2147483684" r:id="rId4"/>
  </p:sldMasterIdLst>
  <p:notesMasterIdLst>
    <p:notesMasterId r:id="rId72"/>
  </p:notesMasterIdLst>
  <p:sldIdLst>
    <p:sldId id="263" r:id="rId5"/>
    <p:sldId id="264" r:id="rId6"/>
    <p:sldId id="307" r:id="rId7"/>
    <p:sldId id="308" r:id="rId8"/>
    <p:sldId id="309" r:id="rId9"/>
    <p:sldId id="310" r:id="rId10"/>
    <p:sldId id="311" r:id="rId11"/>
    <p:sldId id="313" r:id="rId12"/>
    <p:sldId id="369" r:id="rId13"/>
    <p:sldId id="368" r:id="rId14"/>
    <p:sldId id="314"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5" r:id="rId34"/>
    <p:sldId id="334" r:id="rId35"/>
    <p:sldId id="336" r:id="rId36"/>
    <p:sldId id="337" r:id="rId37"/>
    <p:sldId id="338" r:id="rId38"/>
    <p:sldId id="315" r:id="rId39"/>
    <p:sldId id="339"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40" r:id="rId58"/>
    <p:sldId id="358" r:id="rId59"/>
    <p:sldId id="360" r:id="rId60"/>
    <p:sldId id="361" r:id="rId61"/>
    <p:sldId id="359" r:id="rId62"/>
    <p:sldId id="363" r:id="rId63"/>
    <p:sldId id="364" r:id="rId64"/>
    <p:sldId id="365" r:id="rId65"/>
    <p:sldId id="362" r:id="rId66"/>
    <p:sldId id="306" r:id="rId67"/>
    <p:sldId id="366" r:id="rId68"/>
    <p:sldId id="268" r:id="rId69"/>
    <p:sldId id="367" r:id="rId70"/>
    <p:sldId id="26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5"/>
    <a:srgbClr val="59B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66283" autoAdjust="0"/>
  </p:normalViewPr>
  <p:slideViewPr>
    <p:cSldViewPr snapToGrid="0" snapToObjects="1">
      <p:cViewPr varScale="1">
        <p:scale>
          <a:sx n="75" d="100"/>
          <a:sy n="75" d="100"/>
        </p:scale>
        <p:origin x="20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C337-FF0D-C847-9681-13501F852D1B}"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159E3-CE25-8A44-992A-469B5233B7C8}" type="slidenum">
              <a:rPr lang="en-US" smtClean="0"/>
              <a:t>‹#›</a:t>
            </a:fld>
            <a:endParaRPr lang="en-US"/>
          </a:p>
        </p:txBody>
      </p:sp>
    </p:spTree>
    <p:extLst>
      <p:ext uri="{BB962C8B-B14F-4D97-AF65-F5344CB8AC3E}">
        <p14:creationId xmlns:p14="http://schemas.microsoft.com/office/powerpoint/2010/main" val="342856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recording</a:t>
            </a:r>
          </a:p>
        </p:txBody>
      </p:sp>
      <p:sp>
        <p:nvSpPr>
          <p:cNvPr id="4" name="Slide Number Placeholder 3"/>
          <p:cNvSpPr>
            <a:spLocks noGrp="1"/>
          </p:cNvSpPr>
          <p:nvPr>
            <p:ph type="sldNum" sz="quarter" idx="10"/>
          </p:nvPr>
        </p:nvSpPr>
        <p:spPr/>
        <p:txBody>
          <a:bodyPr/>
          <a:lstStyle/>
          <a:p>
            <a:fld id="{DB8159E3-CE25-8A44-992A-469B5233B7C8}" type="slidenum">
              <a:rPr lang="en-US" smtClean="0"/>
              <a:t>1</a:t>
            </a:fld>
            <a:endParaRPr lang="en-US"/>
          </a:p>
        </p:txBody>
      </p:sp>
    </p:spTree>
    <p:extLst>
      <p:ext uri="{BB962C8B-B14F-4D97-AF65-F5344CB8AC3E}">
        <p14:creationId xmlns:p14="http://schemas.microsoft.com/office/powerpoint/2010/main" val="2926293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2020-09-06</a:t>
            </a:r>
          </a:p>
          <a:p>
            <a:r>
              <a:rPr lang="en-US" sz="1200" kern="1200" dirty="0">
                <a:solidFill>
                  <a:schemeClr val="tx1"/>
                </a:solidFill>
                <a:latin typeface="+mn-lt"/>
                <a:ea typeface="+mn-ea"/>
                <a:cs typeface="+mn-cs"/>
              </a:rPr>
              <a:t>2020-09-06</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17</a:t>
            </a:fld>
            <a:endParaRPr lang="en-US"/>
          </a:p>
        </p:txBody>
      </p:sp>
    </p:spTree>
    <p:extLst>
      <p:ext uri="{BB962C8B-B14F-4D97-AF65-F5344CB8AC3E}">
        <p14:creationId xmlns:p14="http://schemas.microsoft.com/office/powerpoint/2010/main" val="67241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Annie</a:t>
            </a:r>
          </a:p>
          <a:p>
            <a:r>
              <a:rPr lang="en-US" sz="1200" kern="1200" dirty="0">
                <a:solidFill>
                  <a:schemeClr val="tx1"/>
                </a:solidFill>
                <a:latin typeface="+mn-lt"/>
                <a:ea typeface="+mn-ea"/>
                <a:cs typeface="+mn-cs"/>
              </a:rPr>
              <a:t>Annie</a:t>
            </a:r>
          </a:p>
          <a:p>
            <a:r>
              <a:rPr lang="en-US" sz="1200" kern="1200" dirty="0">
                <a:solidFill>
                  <a:schemeClr val="tx1"/>
                </a:solidFill>
                <a:latin typeface="+mn-lt"/>
                <a:ea typeface="+mn-ea"/>
                <a:cs typeface="+mn-cs"/>
              </a:rPr>
              <a:t>{chicken=7, chick=1}</a:t>
            </a:r>
          </a:p>
          <a:p>
            <a:endParaRPr lang="en-US" dirty="0"/>
          </a:p>
          <a:p>
            <a:r>
              <a:rPr lang="en-US" dirty="0"/>
              <a:t>Note, </a:t>
            </a:r>
            <a:r>
              <a:rPr lang="en-US" dirty="0" err="1"/>
              <a:t>BiConsumer</a:t>
            </a:r>
            <a:r>
              <a:rPr lang="en-US" baseline="0" dirty="0"/>
              <a:t> doesn’t necessarily need to be of the same type</a:t>
            </a:r>
          </a:p>
          <a:p>
            <a:endParaRPr lang="en-US" baseline="0" dirty="0"/>
          </a:p>
          <a:p>
            <a:r>
              <a:rPr lang="en-US" baseline="0" dirty="0"/>
              <a:t>Note: :: is the method reference operator from last class</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19</a:t>
            </a:fld>
            <a:endParaRPr lang="en-US"/>
          </a:p>
        </p:txBody>
      </p:sp>
    </p:spTree>
    <p:extLst>
      <p:ext uri="{BB962C8B-B14F-4D97-AF65-F5344CB8AC3E}">
        <p14:creationId xmlns:p14="http://schemas.microsoft.com/office/powerpoint/2010/main" val="4118516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true</a:t>
            </a:r>
          </a:p>
          <a:p>
            <a:r>
              <a:rPr lang="en-US" sz="1200" kern="1200" dirty="0">
                <a:solidFill>
                  <a:schemeClr val="tx1"/>
                </a:solidFill>
                <a:latin typeface="+mn-lt"/>
                <a:ea typeface="+mn-ea"/>
                <a:cs typeface="+mn-cs"/>
              </a:rPr>
              <a:t>true</a:t>
            </a:r>
          </a:p>
          <a:p>
            <a:r>
              <a:rPr lang="en-US" sz="1200" kern="1200" dirty="0">
                <a:solidFill>
                  <a:schemeClr val="tx1"/>
                </a:solidFill>
                <a:latin typeface="+mn-lt"/>
                <a:ea typeface="+mn-ea"/>
                <a:cs typeface="+mn-cs"/>
              </a:rPr>
              <a:t>true</a:t>
            </a:r>
          </a:p>
          <a:p>
            <a:r>
              <a:rPr lang="en-US" sz="1200" kern="1200" dirty="0">
                <a:solidFill>
                  <a:schemeClr val="tx1"/>
                </a:solidFill>
                <a:latin typeface="+mn-lt"/>
                <a:ea typeface="+mn-ea"/>
                <a:cs typeface="+mn-cs"/>
              </a:rPr>
              <a:t>true</a:t>
            </a:r>
          </a:p>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21</a:t>
            </a:fld>
            <a:endParaRPr lang="en-US"/>
          </a:p>
        </p:txBody>
      </p:sp>
    </p:spTree>
    <p:extLst>
      <p:ext uri="{BB962C8B-B14F-4D97-AF65-F5344CB8AC3E}">
        <p14:creationId xmlns:p14="http://schemas.microsoft.com/office/powerpoint/2010/main" val="1451446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welcome to implement your own custom interfaces for </a:t>
            </a:r>
            <a:r>
              <a:rPr lang="en-US" dirty="0" err="1"/>
              <a:t>TriFunction</a:t>
            </a:r>
            <a:r>
              <a:rPr lang="en-US" dirty="0"/>
              <a:t> or </a:t>
            </a:r>
            <a:r>
              <a:rPr lang="en-US" dirty="0" err="1"/>
              <a:t>QuadFunction</a:t>
            </a:r>
            <a:endParaRPr lang="en-US" dirty="0"/>
          </a:p>
          <a:p>
            <a:endParaRPr lang="en-US" dirty="0"/>
          </a:p>
          <a:p>
            <a:r>
              <a:rPr lang="en-US" dirty="0"/>
              <a:t>5</a:t>
            </a:r>
          </a:p>
          <a:p>
            <a:r>
              <a:rPr lang="en-US" dirty="0"/>
              <a:t>5</a:t>
            </a:r>
          </a:p>
          <a:p>
            <a:endParaRPr lang="en-US" dirty="0"/>
          </a:p>
          <a:p>
            <a:r>
              <a:rPr lang="en-US" dirty="0"/>
              <a:t>Baby</a:t>
            </a:r>
            <a:r>
              <a:rPr lang="en-US" baseline="0" dirty="0"/>
              <a:t> chick</a:t>
            </a:r>
          </a:p>
          <a:p>
            <a:r>
              <a:rPr lang="en-US" baseline="0" dirty="0"/>
              <a:t>Baby chick</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23</a:t>
            </a:fld>
            <a:endParaRPr lang="en-US"/>
          </a:p>
        </p:txBody>
      </p:sp>
    </p:spTree>
    <p:extLst>
      <p:ext uri="{BB962C8B-B14F-4D97-AF65-F5344CB8AC3E}">
        <p14:creationId xmlns:p14="http://schemas.microsoft.com/office/powerpoint/2010/main" val="292537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Incrementing by one is a unary option</a:t>
            </a:r>
          </a:p>
          <a:p>
            <a:endParaRPr lang="en-US" dirty="0"/>
          </a:p>
          <a:p>
            <a:r>
              <a:rPr lang="en-US" dirty="0" err="1"/>
              <a:t>UnaryOperator</a:t>
            </a:r>
            <a:r>
              <a:rPr lang="en-US" baseline="0" dirty="0"/>
              <a:t> extends Function</a:t>
            </a:r>
          </a:p>
          <a:p>
            <a:r>
              <a:rPr lang="en-US" baseline="0" dirty="0" err="1"/>
              <a:t>BinaryOperator</a:t>
            </a:r>
            <a:r>
              <a:rPr lang="en-US" baseline="0" dirty="0"/>
              <a:t> extends </a:t>
            </a:r>
            <a:r>
              <a:rPr lang="en-US" baseline="0" dirty="0" err="1"/>
              <a:t>BiFunction</a:t>
            </a:r>
            <a:endParaRPr lang="en-US" baseline="0" dirty="0"/>
          </a:p>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24</a:t>
            </a:fld>
            <a:endParaRPr lang="en-US"/>
          </a:p>
        </p:txBody>
      </p:sp>
    </p:spTree>
    <p:extLst>
      <p:ext uri="{BB962C8B-B14F-4D97-AF65-F5344CB8AC3E}">
        <p14:creationId xmlns:p14="http://schemas.microsoft.com/office/powerpoint/2010/main" val="3037942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CHIRP</a:t>
            </a:r>
          </a:p>
          <a:p>
            <a:r>
              <a:rPr lang="en-US" sz="1200" kern="1200" dirty="0">
                <a:solidFill>
                  <a:schemeClr val="tx1"/>
                </a:solidFill>
                <a:latin typeface="+mn-lt"/>
                <a:ea typeface="+mn-ea"/>
                <a:cs typeface="+mn-cs"/>
              </a:rPr>
              <a:t>CHIRP</a:t>
            </a:r>
          </a:p>
          <a:p>
            <a:r>
              <a:rPr lang="en-US" sz="1200" kern="1200" dirty="0">
                <a:solidFill>
                  <a:schemeClr val="tx1"/>
                </a:solidFill>
                <a:latin typeface="+mn-lt"/>
                <a:ea typeface="+mn-ea"/>
                <a:cs typeface="+mn-cs"/>
              </a:rPr>
              <a:t>baby chick</a:t>
            </a:r>
          </a:p>
          <a:p>
            <a:r>
              <a:rPr lang="en-US" sz="1200" kern="1200" dirty="0">
                <a:solidFill>
                  <a:schemeClr val="tx1"/>
                </a:solidFill>
                <a:latin typeface="+mn-lt"/>
                <a:ea typeface="+mn-ea"/>
                <a:cs typeface="+mn-cs"/>
              </a:rPr>
              <a:t>baby chick</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25</a:t>
            </a:fld>
            <a:endParaRPr lang="en-US"/>
          </a:p>
        </p:txBody>
      </p:sp>
    </p:spTree>
    <p:extLst>
      <p:ext uri="{BB962C8B-B14F-4D97-AF65-F5344CB8AC3E}">
        <p14:creationId xmlns:p14="http://schemas.microsoft.com/office/powerpoint/2010/main" val="349667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incredibly important to know for the OCA exam and </a:t>
            </a:r>
            <a:r>
              <a:rPr lang="en-US" baseline="0" dirty="0" err="1"/>
              <a:t>MidTerm</a:t>
            </a:r>
            <a:endParaRPr lang="en-US" baseline="0" dirty="0"/>
          </a:p>
          <a:p>
            <a:endParaRPr lang="en-US" baseline="0" dirty="0"/>
          </a:p>
          <a:p>
            <a:pPr marL="228600" indent="-228600">
              <a:buAutoNum type="arabicPeriod"/>
            </a:pPr>
            <a:r>
              <a:rPr lang="en-US" baseline="0" dirty="0"/>
              <a:t>Supplier – Generates an object and takes zero parameters</a:t>
            </a:r>
          </a:p>
          <a:p>
            <a:pPr marL="228600" indent="-228600">
              <a:buAutoNum type="arabicPeriod"/>
            </a:pPr>
            <a:r>
              <a:rPr lang="en-US" baseline="0" dirty="0"/>
              <a:t>Function – Accepts a parameter and returns another type – this is not a predicate because a predicate returns a Boolean primitive and not a Boolean object</a:t>
            </a:r>
          </a:p>
          <a:p>
            <a:pPr marL="228600" indent="-228600">
              <a:buAutoNum type="arabicPeriod"/>
            </a:pPr>
            <a:r>
              <a:rPr lang="en-US" baseline="0" dirty="0" err="1"/>
              <a:t>BinaryOperator</a:t>
            </a:r>
            <a:r>
              <a:rPr lang="en-US" baseline="0" dirty="0"/>
              <a:t> or Bi Function. Binary Operator is a special case of </a:t>
            </a:r>
            <a:r>
              <a:rPr lang="en-US" baseline="0" dirty="0" err="1"/>
              <a:t>BiFunction</a:t>
            </a:r>
            <a:r>
              <a:rPr lang="en-US" baseline="0" dirty="0"/>
              <a:t> either is correct. </a:t>
            </a:r>
            <a:r>
              <a:rPr lang="en-US" baseline="0" dirty="0" err="1"/>
              <a:t>BinaryOperator</a:t>
            </a:r>
            <a:r>
              <a:rPr lang="en-US" baseline="0" dirty="0"/>
              <a:t> is the better answer because it’s more specific.</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26</a:t>
            </a:fld>
            <a:endParaRPr lang="en-US"/>
          </a:p>
        </p:txBody>
      </p:sp>
    </p:spTree>
    <p:extLst>
      <p:ext uri="{BB962C8B-B14F-4D97-AF65-F5344CB8AC3E}">
        <p14:creationId xmlns:p14="http://schemas.microsoft.com/office/powerpoint/2010/main" val="4140816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Ex1 passes one String parameter to the lambda and returns a</a:t>
            </a:r>
            <a:r>
              <a:rPr lang="en-US" baseline="0" dirty="0"/>
              <a:t> Boolean – This tells us that this is a predicate or function. Since the generic declaration has only one parameter, it is a predicate.</a:t>
            </a:r>
          </a:p>
          <a:p>
            <a:endParaRPr lang="en-US" baseline="0" dirty="0"/>
          </a:p>
          <a:p>
            <a:r>
              <a:rPr lang="en-US" baseline="0" dirty="0"/>
              <a:t>Ex2 passes one Long parameter to the lambda and doesn’t return anything, this tells us that it’s a Consumer.</a:t>
            </a:r>
          </a:p>
          <a:p>
            <a:endParaRPr lang="en-US" baseline="0" dirty="0"/>
          </a:p>
          <a:p>
            <a:r>
              <a:rPr lang="en-US" baseline="0" dirty="0"/>
              <a:t>Ex3 takes two parameters and returns a Boolean. When you see a Boolean returned, think Predicate unless the generics specify a Boolean return type. In this case, there are two parameters so it is a </a:t>
            </a:r>
            <a:r>
              <a:rPr lang="en-US" baseline="0" dirty="0" err="1"/>
              <a:t>BiPredicate</a:t>
            </a:r>
            <a:endParaRPr lang="en-US" baseline="0" dirty="0"/>
          </a:p>
          <a:p>
            <a:endParaRPr lang="en-US" baseline="0" dirty="0"/>
          </a:p>
          <a:p>
            <a:r>
              <a:rPr lang="en-US" baseline="0" dirty="0"/>
              <a:t>The OCA exam makes these really tricky.</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27</a:t>
            </a:fld>
            <a:endParaRPr lang="en-US"/>
          </a:p>
        </p:txBody>
      </p:sp>
    </p:spTree>
    <p:extLst>
      <p:ext uri="{BB962C8B-B14F-4D97-AF65-F5344CB8AC3E}">
        <p14:creationId xmlns:p14="http://schemas.microsoft.com/office/powerpoint/2010/main" val="1895057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a:t>
            </a:r>
            <a:r>
              <a:rPr lang="en-US" baseline="0" dirty="0"/>
              <a:t> a </a:t>
            </a:r>
            <a:r>
              <a:rPr lang="en-US" baseline="0" dirty="0" err="1"/>
              <a:t>vararg</a:t>
            </a:r>
            <a:r>
              <a:rPr lang="en-US" baseline="0" dirty="0"/>
              <a:t>. They let you pass any number of objects of a specific type</a:t>
            </a:r>
          </a:p>
          <a:p>
            <a:endParaRPr lang="en-US" baseline="0" dirty="0"/>
          </a:p>
          <a:p>
            <a:r>
              <a:rPr lang="en-US" sz="1200" kern="1200" dirty="0">
                <a:solidFill>
                  <a:schemeClr val="tx1"/>
                </a:solidFill>
                <a:latin typeface="+mn-lt"/>
                <a:ea typeface="+mn-ea"/>
                <a:cs typeface="+mn-cs"/>
              </a:rPr>
              <a:t>Optional[95.0]</a:t>
            </a:r>
          </a:p>
          <a:p>
            <a:r>
              <a:rPr lang="en-US" sz="1200" kern="1200" dirty="0" err="1">
                <a:solidFill>
                  <a:schemeClr val="tx1"/>
                </a:solidFill>
                <a:latin typeface="+mn-lt"/>
                <a:ea typeface="+mn-ea"/>
                <a:cs typeface="+mn-cs"/>
              </a:rPr>
              <a:t>Optional.empty</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29</a:t>
            </a:fld>
            <a:endParaRPr lang="en-US"/>
          </a:p>
        </p:txBody>
      </p:sp>
    </p:spTree>
    <p:extLst>
      <p:ext uri="{BB962C8B-B14F-4D97-AF65-F5344CB8AC3E}">
        <p14:creationId xmlns:p14="http://schemas.microsoft.com/office/powerpoint/2010/main" val="3104974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a:t>
            </a:r>
            <a:r>
              <a:rPr lang="en-US" baseline="0" dirty="0"/>
              <a:t> a </a:t>
            </a:r>
            <a:r>
              <a:rPr lang="en-US" baseline="0" dirty="0" err="1"/>
              <a:t>vararg</a:t>
            </a:r>
            <a:r>
              <a:rPr lang="en-US" baseline="0" dirty="0"/>
              <a:t>. They let you pass any number of objects of a specific type</a:t>
            </a:r>
          </a:p>
          <a:p>
            <a:endParaRPr lang="en-US" baseline="0" dirty="0"/>
          </a:p>
          <a:p>
            <a:r>
              <a:rPr lang="en-US" sz="1200" kern="1200" dirty="0">
                <a:solidFill>
                  <a:schemeClr val="tx1"/>
                </a:solidFill>
                <a:latin typeface="+mn-lt"/>
                <a:ea typeface="+mn-ea"/>
                <a:cs typeface="+mn-cs"/>
              </a:rPr>
              <a:t>Optional[95.0]</a:t>
            </a:r>
          </a:p>
          <a:p>
            <a:r>
              <a:rPr lang="en-US" sz="1200" kern="1200" dirty="0" err="1">
                <a:solidFill>
                  <a:schemeClr val="tx1"/>
                </a:solidFill>
                <a:latin typeface="+mn-lt"/>
                <a:ea typeface="+mn-ea"/>
                <a:cs typeface="+mn-cs"/>
              </a:rPr>
              <a:t>Optional.empty</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30</a:t>
            </a:fld>
            <a:endParaRPr lang="en-US"/>
          </a:p>
        </p:txBody>
      </p:sp>
    </p:spTree>
    <p:extLst>
      <p:ext uri="{BB962C8B-B14F-4D97-AF65-F5344CB8AC3E}">
        <p14:creationId xmlns:p14="http://schemas.microsoft.com/office/powerpoint/2010/main" val="78789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9</a:t>
            </a:r>
          </a:p>
          <a:p>
            <a:endParaRPr lang="en-US" dirty="0"/>
          </a:p>
          <a:p>
            <a:r>
              <a:rPr lang="en-US" sz="1200" b="1" i="0" kern="1200" dirty="0">
                <a:solidFill>
                  <a:schemeClr val="tx1"/>
                </a:solidFill>
                <a:effectLst/>
                <a:latin typeface="+mn-lt"/>
                <a:ea typeface="+mn-ea"/>
                <a:cs typeface="+mn-cs"/>
              </a:rPr>
              <a:t>A. </a:t>
            </a:r>
            <a:r>
              <a:rPr lang="en-US" sz="1200" i="0" kern="1200" dirty="0">
                <a:solidFill>
                  <a:schemeClr val="tx1"/>
                </a:solidFill>
                <a:effectLst/>
                <a:latin typeface="+mn-lt"/>
                <a:ea typeface="+mn-ea"/>
                <a:cs typeface="+mn-cs"/>
              </a:rPr>
              <a:t>None; the singleton pattern is properly implemented.</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B. </a:t>
            </a:r>
            <a:r>
              <a:rPr lang="en-US" sz="1200" i="0" kern="1200" dirty="0">
                <a:solidFill>
                  <a:schemeClr val="tx1"/>
                </a:solidFill>
                <a:effectLst/>
                <a:latin typeface="+mn-lt"/>
                <a:ea typeface="+mn-ea"/>
                <a:cs typeface="+mn-cs"/>
              </a:rPr>
              <a:t>Rename </a:t>
            </a:r>
            <a:r>
              <a:rPr lang="en-US" sz="1200" i="0" kern="1200" dirty="0" err="1">
                <a:solidFill>
                  <a:schemeClr val="tx1"/>
                </a:solidFill>
                <a:effectLst/>
                <a:latin typeface="+mn-lt"/>
                <a:ea typeface="+mn-ea"/>
                <a:cs typeface="+mn-cs"/>
              </a:rPr>
              <a:t>cheetahManager</a:t>
            </a:r>
            <a:r>
              <a:rPr lang="en-US" sz="1200" i="0" kern="1200" dirty="0">
                <a:solidFill>
                  <a:schemeClr val="tx1"/>
                </a:solidFill>
                <a:effectLst/>
                <a:latin typeface="+mn-lt"/>
                <a:ea typeface="+mn-ea"/>
                <a:cs typeface="+mn-cs"/>
              </a:rPr>
              <a:t> to instance.</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C. </a:t>
            </a:r>
            <a:r>
              <a:rPr lang="en-US" sz="1200" i="0" kern="1200" dirty="0">
                <a:solidFill>
                  <a:schemeClr val="tx1"/>
                </a:solidFill>
                <a:effectLst/>
                <a:latin typeface="+mn-lt"/>
                <a:ea typeface="+mn-ea"/>
                <a:cs typeface="+mn-cs"/>
              </a:rPr>
              <a:t>Rename </a:t>
            </a:r>
            <a:r>
              <a:rPr lang="en-US" sz="1200" i="0" kern="1200" dirty="0" err="1">
                <a:solidFill>
                  <a:schemeClr val="tx1"/>
                </a:solidFill>
                <a:effectLst/>
                <a:latin typeface="+mn-lt"/>
                <a:ea typeface="+mn-ea"/>
                <a:cs typeface="+mn-cs"/>
              </a:rPr>
              <a:t>getCheetahManager</a:t>
            </a:r>
            <a:r>
              <a:rPr lang="en-US" sz="1200" i="0" kern="1200" dirty="0">
                <a:solidFill>
                  <a:schemeClr val="tx1"/>
                </a:solidFill>
                <a:effectLst/>
                <a:latin typeface="+mn-lt"/>
                <a:ea typeface="+mn-ea"/>
                <a:cs typeface="+mn-cs"/>
              </a:rPr>
              <a:t>() to </a:t>
            </a:r>
            <a:r>
              <a:rPr lang="en-US" sz="1200" i="0" kern="1200" dirty="0" err="1">
                <a:solidFill>
                  <a:schemeClr val="tx1"/>
                </a:solidFill>
                <a:effectLst/>
                <a:latin typeface="+mn-lt"/>
                <a:ea typeface="+mn-ea"/>
                <a:cs typeface="+mn-cs"/>
              </a:rPr>
              <a:t>getInstance</a:t>
            </a:r>
            <a:r>
              <a:rPr lang="en-US" sz="1200" i="0" kern="1200" dirty="0">
                <a:solidFill>
                  <a:schemeClr val="tx1"/>
                </a:solidFill>
                <a:effectLst/>
                <a:latin typeface="+mn-lt"/>
                <a:ea typeface="+mn-ea"/>
                <a:cs typeface="+mn-cs"/>
              </a:rPr>
              <a:t>() .</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 </a:t>
            </a:r>
            <a:r>
              <a:rPr lang="en-US" sz="1200" i="0" kern="1200" dirty="0">
                <a:solidFill>
                  <a:schemeClr val="tx1"/>
                </a:solidFill>
                <a:effectLst/>
                <a:latin typeface="+mn-lt"/>
                <a:ea typeface="+mn-ea"/>
                <a:cs typeface="+mn-cs"/>
              </a:rPr>
              <a:t>Change the access modifier of </a:t>
            </a:r>
            <a:r>
              <a:rPr lang="en-US" sz="1200" i="0" kern="1200" dirty="0" err="1">
                <a:solidFill>
                  <a:schemeClr val="tx1"/>
                </a:solidFill>
                <a:effectLst/>
                <a:latin typeface="+mn-lt"/>
                <a:ea typeface="+mn-ea"/>
                <a:cs typeface="+mn-cs"/>
              </a:rPr>
              <a:t>cheetahManager</a:t>
            </a:r>
            <a:r>
              <a:rPr lang="en-US" sz="1200" i="0" kern="1200" dirty="0">
                <a:solidFill>
                  <a:schemeClr val="tx1"/>
                </a:solidFill>
                <a:effectLst/>
                <a:latin typeface="+mn-lt"/>
                <a:ea typeface="+mn-ea"/>
                <a:cs typeface="+mn-cs"/>
              </a:rPr>
              <a:t> from public to private.</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 </a:t>
            </a:r>
            <a:r>
              <a:rPr lang="en-US" sz="1200" i="0" kern="1200" dirty="0">
                <a:solidFill>
                  <a:schemeClr val="tx1"/>
                </a:solidFill>
                <a:effectLst/>
                <a:latin typeface="+mn-lt"/>
                <a:ea typeface="+mn-ea"/>
                <a:cs typeface="+mn-cs"/>
              </a:rPr>
              <a:t>Mark </a:t>
            </a:r>
            <a:r>
              <a:rPr lang="en-US" sz="1200" i="0" kern="1200" dirty="0" err="1">
                <a:solidFill>
                  <a:schemeClr val="tx1"/>
                </a:solidFill>
                <a:effectLst/>
                <a:latin typeface="+mn-lt"/>
                <a:ea typeface="+mn-ea"/>
                <a:cs typeface="+mn-cs"/>
              </a:rPr>
              <a:t>cheetahManager</a:t>
            </a:r>
            <a:r>
              <a:rPr lang="en-US" sz="1200" i="0" kern="1200" dirty="0">
                <a:solidFill>
                  <a:schemeClr val="tx1"/>
                </a:solidFill>
                <a:effectLst/>
                <a:latin typeface="+mn-lt"/>
                <a:ea typeface="+mn-ea"/>
                <a:cs typeface="+mn-cs"/>
              </a:rPr>
              <a:t> final.</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F. </a:t>
            </a:r>
            <a:r>
              <a:rPr lang="en-US" sz="1200" i="0" kern="1200" dirty="0">
                <a:solidFill>
                  <a:schemeClr val="tx1"/>
                </a:solidFill>
                <a:effectLst/>
                <a:latin typeface="+mn-lt"/>
                <a:ea typeface="+mn-ea"/>
                <a:cs typeface="+mn-cs"/>
              </a:rPr>
              <a:t>Add synchronized to </a:t>
            </a:r>
            <a:r>
              <a:rPr lang="en-US" sz="1200" i="0" kern="1200" dirty="0" err="1">
                <a:solidFill>
                  <a:schemeClr val="tx1"/>
                </a:solidFill>
                <a:effectLst/>
                <a:latin typeface="+mn-lt"/>
                <a:ea typeface="+mn-ea"/>
                <a:cs typeface="+mn-cs"/>
              </a:rPr>
              <a:t>getCheetahManager</a:t>
            </a:r>
            <a:r>
              <a:rPr lang="en-US" sz="1200" i="0" kern="1200" dirty="0">
                <a:solidFill>
                  <a:schemeClr val="tx1"/>
                </a:solidFill>
                <a:effectLst/>
                <a:latin typeface="+mn-lt"/>
                <a:ea typeface="+mn-ea"/>
                <a:cs typeface="+mn-cs"/>
              </a:rPr>
              <a:t>() .</a:t>
            </a:r>
            <a:br>
              <a:rPr lang="en-US" sz="1200" i="0" kern="1200" dirty="0">
                <a:solidFill>
                  <a:schemeClr val="tx1"/>
                </a:solidFill>
                <a:effectLst/>
                <a:latin typeface="+mn-lt"/>
                <a:ea typeface="+mn-ea"/>
                <a:cs typeface="+mn-cs"/>
              </a:rPr>
            </a:br>
            <a:endParaRPr lang="en-US" dirty="0"/>
          </a:p>
          <a:p>
            <a:endParaRPr lang="en-US" dirty="0"/>
          </a:p>
          <a:p>
            <a:r>
              <a:rPr lang="en-US" sz="1200" i="0" kern="1200" dirty="0">
                <a:solidFill>
                  <a:schemeClr val="tx1"/>
                </a:solidFill>
                <a:effectLst/>
                <a:latin typeface="+mn-lt"/>
                <a:ea typeface="+mn-ea"/>
                <a:cs typeface="+mn-cs"/>
              </a:rPr>
              <a:t>D, F. A is incorrect, as there are definitely some problems with the singleton implementation. B and C are incorrect, as naming of the instance variable and access method are not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required as part of the pattern. The public modifier on the </a:t>
            </a:r>
            <a:r>
              <a:rPr lang="en-US" sz="1200" i="0" kern="1200" dirty="0" err="1">
                <a:solidFill>
                  <a:schemeClr val="tx1"/>
                </a:solidFill>
                <a:effectLst/>
                <a:latin typeface="+mn-lt"/>
                <a:ea typeface="+mn-ea"/>
                <a:cs typeface="+mn-cs"/>
              </a:rPr>
              <a:t>cheetahManager</a:t>
            </a:r>
            <a:r>
              <a:rPr lang="en-US" sz="1200" i="0" kern="1200" dirty="0">
                <a:solidFill>
                  <a:schemeClr val="tx1"/>
                </a:solidFill>
                <a:effectLst/>
                <a:latin typeface="+mn-lt"/>
                <a:ea typeface="+mn-ea"/>
                <a:cs typeface="+mn-cs"/>
              </a:rPr>
              <a:t> instance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means that any class can access or even replace the instance, which breaks the singleton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pattern; hence D is required to fix the implementation. E is incorrect, as marking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instance final would prevent lazy instantiation and as the code would not compile. F is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also required, since without this step two threads could create two distinct instances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singleton at the same time, which would violate the singleton pattern.</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3</a:t>
            </a:fld>
            <a:endParaRPr lang="en-US"/>
          </a:p>
        </p:txBody>
      </p:sp>
    </p:spTree>
    <p:extLst>
      <p:ext uri="{BB962C8B-B14F-4D97-AF65-F5344CB8AC3E}">
        <p14:creationId xmlns:p14="http://schemas.microsoft.com/office/powerpoint/2010/main" val="765261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a:t>
            </a:r>
            <a:r>
              <a:rPr lang="en-US" baseline="0" dirty="0"/>
              <a:t> is the implementation detail, the outside only cares about the Source and Output, this is abstracted.</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33</a:t>
            </a:fld>
            <a:endParaRPr lang="en-US"/>
          </a:p>
        </p:txBody>
      </p:sp>
    </p:spTree>
    <p:extLst>
      <p:ext uri="{BB962C8B-B14F-4D97-AF65-F5344CB8AC3E}">
        <p14:creationId xmlns:p14="http://schemas.microsoft.com/office/powerpoint/2010/main" val="1542013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a:t>
            </a:r>
            <a:r>
              <a:rPr lang="en-US" baseline="0" dirty="0"/>
              <a:t> is the implementation detail, the outside only cares about the Source and Output, this is abstracted.</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34</a:t>
            </a:fld>
            <a:endParaRPr lang="en-US"/>
          </a:p>
        </p:txBody>
      </p:sp>
    </p:spTree>
    <p:extLst>
      <p:ext uri="{BB962C8B-B14F-4D97-AF65-F5344CB8AC3E}">
        <p14:creationId xmlns:p14="http://schemas.microsoft.com/office/powerpoint/2010/main" val="3571599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factory,</a:t>
            </a:r>
            <a:r>
              <a:rPr lang="en-US" baseline="0" dirty="0"/>
              <a:t> the foreman typically oversees the work. Java serves as the foreman when working with stream pipelines.</a:t>
            </a:r>
          </a:p>
          <a:p>
            <a:endParaRPr lang="en-US" baseline="0" dirty="0"/>
          </a:p>
          <a:p>
            <a:r>
              <a:rPr lang="en-US" sz="1200" i="0" kern="1200" dirty="0">
                <a:solidFill>
                  <a:schemeClr val="tx1"/>
                </a:solidFill>
                <a:effectLst/>
                <a:latin typeface="+mn-lt"/>
                <a:ea typeface="+mn-ea"/>
                <a:cs typeface="+mn-cs"/>
              </a:rPr>
              <a:t>Let’s take a look</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at what happens from the point of the view of the foreman. First, he sees that the source is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taking signs out of the box. The foreman sets up a worker at the table to unpack the box</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and says to await a signal to start. Then the foreman sees the intermediate operation to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paint the sign. He sets up a worker with paint and says to await a signal to start. Finally,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 foreman sees the terminal operation to put the signs into a pile. He sets up a worker to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do this and yells out that all three workers should start.</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35</a:t>
            </a:fld>
            <a:endParaRPr lang="en-US"/>
          </a:p>
        </p:txBody>
      </p:sp>
    </p:spTree>
    <p:extLst>
      <p:ext uri="{BB962C8B-B14F-4D97-AF65-F5344CB8AC3E}">
        <p14:creationId xmlns:p14="http://schemas.microsoft.com/office/powerpoint/2010/main" val="683406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Line 1 shows how to create an empty stream. Line 2 shows how to create a stream with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 single element. Line 3 shows how to create a stream from an array. You’ve undoubtedly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noticed that there isn’t an array on line 3. The method signature uses </a:t>
            </a:r>
            <a:r>
              <a:rPr lang="en-US" sz="1200" i="0" kern="1200" dirty="0" err="1">
                <a:solidFill>
                  <a:schemeClr val="tx1"/>
                </a:solidFill>
                <a:effectLst/>
                <a:latin typeface="+mn-lt"/>
                <a:ea typeface="+mn-ea"/>
                <a:cs typeface="+mn-cs"/>
              </a:rPr>
              <a:t>varargs</a:t>
            </a:r>
            <a:r>
              <a:rPr lang="en-US" sz="1200" i="0" kern="1200" dirty="0">
                <a:solidFill>
                  <a:schemeClr val="tx1"/>
                </a:solidFill>
                <a:effectLst/>
                <a:latin typeface="+mn-lt"/>
                <a:ea typeface="+mn-ea"/>
                <a:cs typeface="+mn-cs"/>
              </a:rPr>
              <a:t>, which let you</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specify an array or individual elements. Since streams are new in Java 8, most code that’s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already written uses lists.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Java provides a convenient way to convert from a list to a stream:</a:t>
            </a:r>
          </a:p>
          <a:p>
            <a:r>
              <a:rPr lang="en-US" sz="1200" i="0" kern="1200" dirty="0">
                <a:solidFill>
                  <a:schemeClr val="tx1"/>
                </a:solidFill>
                <a:effectLst/>
                <a:latin typeface="+mn-lt"/>
                <a:ea typeface="+mn-ea"/>
                <a:cs typeface="+mn-cs"/>
              </a:rPr>
              <a:t>Line 5 shows that it is a simple method call to create a stream from a list. Line 6 does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 same, except that it creates a stream that is allowed to process elements in parallel. This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is a great feature because you can write code that uses parallelism before even learning</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what a thread is. Using parallel streams is like setting up multiple tables of workers who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are able to do the same task. Painting would be a lot faster if we could have f </a:t>
            </a:r>
            <a:r>
              <a:rPr lang="en-US" sz="1200" i="0" kern="1200" dirty="0" err="1">
                <a:solidFill>
                  <a:schemeClr val="tx1"/>
                </a:solidFill>
                <a:effectLst/>
                <a:latin typeface="+mn-lt"/>
                <a:ea typeface="+mn-ea"/>
                <a:cs typeface="+mn-cs"/>
              </a:rPr>
              <a:t>ve</a:t>
            </a:r>
            <a:r>
              <a:rPr lang="en-US" sz="1200" i="0" kern="1200" dirty="0">
                <a:solidFill>
                  <a:schemeClr val="tx1"/>
                </a:solidFill>
                <a:effectLst/>
                <a:latin typeface="+mn-lt"/>
                <a:ea typeface="+mn-ea"/>
                <a:cs typeface="+mn-cs"/>
              </a:rPr>
              <a:t> painters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painting different signs at once. Just keep in mind that it isn’t worth working in parallel for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small streams. There is an overhead cost in coordinating the work among all of the workers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operating in parallel. For small amounts of work, it is faster just to do it sequentially. You’ll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learn much more about running in parallel in Chapter 7 , “Concurrency.”</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36</a:t>
            </a:fld>
            <a:endParaRPr lang="en-US"/>
          </a:p>
        </p:txBody>
      </p:sp>
    </p:spTree>
    <p:extLst>
      <p:ext uri="{BB962C8B-B14F-4D97-AF65-F5344CB8AC3E}">
        <p14:creationId xmlns:p14="http://schemas.microsoft.com/office/powerpoint/2010/main" val="874357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Line 7 generates a stream of random numbers. How many random numbers? However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many you need. If you </a:t>
            </a:r>
            <a:r>
              <a:rPr lang="en-US" sz="1200" i="0" kern="1200" dirty="0" err="1">
                <a:solidFill>
                  <a:schemeClr val="tx1"/>
                </a:solidFill>
                <a:effectLst/>
                <a:latin typeface="+mn-lt"/>
                <a:ea typeface="+mn-ea"/>
                <a:cs typeface="+mn-cs"/>
              </a:rPr>
              <a:t>callrandoms.forEach</a:t>
            </a:r>
            <a:r>
              <a:rPr lang="en-US" sz="1200" i="0" kern="1200" dirty="0">
                <a:solidFill>
                  <a:schemeClr val="tx1"/>
                </a:solidFill>
                <a:effectLst/>
                <a:latin typeface="+mn-lt"/>
                <a:ea typeface="+mn-ea"/>
                <a:cs typeface="+mn-cs"/>
              </a:rPr>
              <a:t>(</a:t>
            </a:r>
            <a:r>
              <a:rPr lang="en-US" sz="1200" i="0" kern="1200" dirty="0" err="1">
                <a:solidFill>
                  <a:schemeClr val="tx1"/>
                </a:solidFill>
                <a:effectLst/>
                <a:latin typeface="+mn-lt"/>
                <a:ea typeface="+mn-ea"/>
                <a:cs typeface="+mn-cs"/>
              </a:rPr>
              <a:t>System.out</a:t>
            </a:r>
            <a:r>
              <a:rPr lang="en-US" sz="1200" i="0" kern="1200" dirty="0">
                <a:solidFill>
                  <a:schemeClr val="tx1"/>
                </a:solidFill>
                <a:effectLst/>
                <a:latin typeface="+mn-lt"/>
                <a:ea typeface="+mn-ea"/>
                <a:cs typeface="+mn-cs"/>
              </a:rPr>
              <a:t>::</a:t>
            </a:r>
            <a:r>
              <a:rPr lang="en-US" sz="1200" i="0" kern="1200" dirty="0" err="1">
                <a:solidFill>
                  <a:schemeClr val="tx1"/>
                </a:solidFill>
                <a:effectLst/>
                <a:latin typeface="+mn-lt"/>
                <a:ea typeface="+mn-ea"/>
                <a:cs typeface="+mn-cs"/>
              </a:rPr>
              <a:t>println</a:t>
            </a:r>
            <a:r>
              <a:rPr lang="en-US" sz="1200" i="0" kern="1200" dirty="0">
                <a:solidFill>
                  <a:schemeClr val="tx1"/>
                </a:solidFill>
                <a:effectLst/>
                <a:latin typeface="+mn-lt"/>
                <a:ea typeface="+mn-ea"/>
                <a:cs typeface="+mn-cs"/>
              </a:rPr>
              <a:t>) , the program will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print random numbers until you kill it. Later in the chapter, you’ll learn about operations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like limit() to turn the </a:t>
            </a:r>
            <a:r>
              <a:rPr lang="en-US" sz="1200" i="0" kern="1200" dirty="0" err="1">
                <a:solidFill>
                  <a:schemeClr val="tx1"/>
                </a:solidFill>
                <a:effectLst/>
                <a:latin typeface="+mn-lt"/>
                <a:ea typeface="+mn-ea"/>
                <a:cs typeface="+mn-cs"/>
              </a:rPr>
              <a:t>infnite</a:t>
            </a:r>
            <a:r>
              <a:rPr lang="en-US" sz="1200" i="0" kern="1200" dirty="0">
                <a:solidFill>
                  <a:schemeClr val="tx1"/>
                </a:solidFill>
                <a:effectLst/>
                <a:latin typeface="+mn-lt"/>
                <a:ea typeface="+mn-ea"/>
                <a:cs typeface="+mn-cs"/>
              </a:rPr>
              <a:t> stream into a finite stream.</a:t>
            </a:r>
          </a:p>
          <a:p>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Line 8 gives you more </a:t>
            </a:r>
            <a:r>
              <a:rPr lang="en-US" sz="1200" i="0" kern="1200" dirty="0" err="1">
                <a:solidFill>
                  <a:schemeClr val="tx1"/>
                </a:solidFill>
                <a:effectLst/>
                <a:latin typeface="+mn-lt"/>
                <a:ea typeface="+mn-ea"/>
                <a:cs typeface="+mn-cs"/>
              </a:rPr>
              <a:t>control.iterate</a:t>
            </a:r>
            <a:r>
              <a:rPr lang="en-US" sz="1200" i="0" kern="1200" dirty="0">
                <a:solidFill>
                  <a:schemeClr val="tx1"/>
                </a:solidFill>
                <a:effectLst/>
                <a:latin typeface="+mn-lt"/>
                <a:ea typeface="+mn-ea"/>
                <a:cs typeface="+mn-cs"/>
              </a:rPr>
              <a:t>() takes a seed or starting value as the first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parameter. This is the first element that will be part of the stream. The other parameter is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lambda expression that gets passed the previous value and generates the next value. As with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 random numbers example, it will keep on producing odd numbers as long as you need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them.</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37</a:t>
            </a:fld>
            <a:endParaRPr lang="en-US"/>
          </a:p>
        </p:txBody>
      </p:sp>
    </p:spTree>
    <p:extLst>
      <p:ext uri="{BB962C8B-B14F-4D97-AF65-F5344CB8AC3E}">
        <p14:creationId xmlns:p14="http://schemas.microsoft.com/office/powerpoint/2010/main" val="3435789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The count() method determines the number of elements in a </a:t>
            </a:r>
            <a:r>
              <a:rPr lang="en-US" sz="1200" i="0" kern="1200" dirty="0" err="1">
                <a:solidFill>
                  <a:schemeClr val="tx1"/>
                </a:solidFill>
                <a:effectLst/>
                <a:latin typeface="+mn-lt"/>
                <a:ea typeface="+mn-ea"/>
                <a:cs typeface="+mn-cs"/>
              </a:rPr>
              <a:t>fiite</a:t>
            </a:r>
            <a:r>
              <a:rPr lang="en-US" sz="1200" i="0" kern="1200" dirty="0">
                <a:solidFill>
                  <a:schemeClr val="tx1"/>
                </a:solidFill>
                <a:effectLst/>
                <a:latin typeface="+mn-lt"/>
                <a:ea typeface="+mn-ea"/>
                <a:cs typeface="+mn-cs"/>
              </a:rPr>
              <a:t> stream. For an </a:t>
            </a:r>
            <a:r>
              <a:rPr lang="en-US" sz="1200" i="0" kern="1200" dirty="0" err="1">
                <a:solidFill>
                  <a:schemeClr val="tx1"/>
                </a:solidFill>
                <a:effectLst/>
                <a:latin typeface="+mn-lt"/>
                <a:ea typeface="+mn-ea"/>
                <a:cs typeface="+mn-cs"/>
              </a:rPr>
              <a:t>infiite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stream, it hangs. Why? Count from 1 to </a:t>
            </a:r>
            <a:r>
              <a:rPr lang="en-US" sz="1200" i="0" kern="1200" dirty="0" err="1">
                <a:solidFill>
                  <a:schemeClr val="tx1"/>
                </a:solidFill>
                <a:effectLst/>
                <a:latin typeface="+mn-lt"/>
                <a:ea typeface="+mn-ea"/>
                <a:cs typeface="+mn-cs"/>
              </a:rPr>
              <a:t>infiity</a:t>
            </a:r>
            <a:r>
              <a:rPr lang="en-US" sz="1200" i="0" kern="1200" dirty="0">
                <a:solidFill>
                  <a:schemeClr val="tx1"/>
                </a:solidFill>
                <a:effectLst/>
                <a:latin typeface="+mn-lt"/>
                <a:ea typeface="+mn-ea"/>
                <a:cs typeface="+mn-cs"/>
              </a:rPr>
              <a:t> and let us know when you are </a:t>
            </a:r>
            <a:r>
              <a:rPr lang="en-US" sz="1200" i="0" kern="1200" dirty="0" err="1">
                <a:solidFill>
                  <a:schemeClr val="tx1"/>
                </a:solidFill>
                <a:effectLst/>
                <a:latin typeface="+mn-lt"/>
                <a:ea typeface="+mn-ea"/>
                <a:cs typeface="+mn-cs"/>
              </a:rPr>
              <a:t>fiished</a:t>
            </a:r>
            <a:r>
              <a:rPr lang="en-US" sz="1200" i="0" kern="1200" dirty="0">
                <a:solidFill>
                  <a:schemeClr val="tx1"/>
                </a:solidFill>
                <a:effectLst/>
                <a:latin typeface="+mn-lt"/>
                <a:ea typeface="+mn-ea"/>
                <a:cs typeface="+mn-cs"/>
              </a:rPr>
              <a:t>.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rather don’t do that because we’d rather you study for the exam than spend the rest of your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life counting. count() is a reduction because it looks at each element in the stream and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returns a single value.</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40</a:t>
            </a:fld>
            <a:endParaRPr lang="en-US"/>
          </a:p>
        </p:txBody>
      </p:sp>
    </p:spTree>
    <p:extLst>
      <p:ext uri="{BB962C8B-B14F-4D97-AF65-F5344CB8AC3E}">
        <p14:creationId xmlns:p14="http://schemas.microsoft.com/office/powerpoint/2010/main" val="1514371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Both methods are reductions because they return a single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value after looking at the entire stream.</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Monkey</a:t>
            </a: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41</a:t>
            </a:fld>
            <a:endParaRPr lang="en-US"/>
          </a:p>
        </p:txBody>
      </p:sp>
    </p:spTree>
    <p:extLst>
      <p:ext uri="{BB962C8B-B14F-4D97-AF65-F5344CB8AC3E}">
        <p14:creationId xmlns:p14="http://schemas.microsoft.com/office/powerpoint/2010/main" val="1038500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Since Java generates only the amount of</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stream you need, the </a:t>
            </a:r>
            <a:r>
              <a:rPr lang="en-US" sz="1200" i="0" kern="1200" dirty="0" err="1">
                <a:solidFill>
                  <a:schemeClr val="tx1"/>
                </a:solidFill>
                <a:effectLst/>
                <a:latin typeface="+mn-lt"/>
                <a:ea typeface="+mn-ea"/>
                <a:cs typeface="+mn-cs"/>
              </a:rPr>
              <a:t>infiite</a:t>
            </a:r>
            <a:r>
              <a:rPr lang="en-US" sz="1200" i="0" kern="1200" dirty="0">
                <a:solidFill>
                  <a:schemeClr val="tx1"/>
                </a:solidFill>
                <a:effectLst/>
                <a:latin typeface="+mn-lt"/>
                <a:ea typeface="+mn-ea"/>
                <a:cs typeface="+mn-cs"/>
              </a:rPr>
              <a:t> stream needs to generate only one element. </a:t>
            </a:r>
            <a:r>
              <a:rPr lang="en-US" sz="1200" i="0" kern="1200" dirty="0" err="1">
                <a:solidFill>
                  <a:schemeClr val="tx1"/>
                </a:solidFill>
                <a:effectLst/>
                <a:latin typeface="+mn-lt"/>
                <a:ea typeface="+mn-ea"/>
                <a:cs typeface="+mn-cs"/>
              </a:rPr>
              <a:t>findAny</a:t>
            </a:r>
            <a:r>
              <a:rPr lang="en-US" sz="1200" i="0" kern="1200" dirty="0">
                <a:solidFill>
                  <a:schemeClr val="tx1"/>
                </a:solidFill>
                <a:effectLst/>
                <a:latin typeface="+mn-lt"/>
                <a:ea typeface="+mn-ea"/>
                <a:cs typeface="+mn-cs"/>
              </a:rPr>
              <a:t>() is useful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when you are working with a parallel stream. It gives Java the </a:t>
            </a:r>
            <a:r>
              <a:rPr lang="en-US" sz="1200" i="0" kern="1200" dirty="0" err="1">
                <a:solidFill>
                  <a:schemeClr val="tx1"/>
                </a:solidFill>
                <a:effectLst/>
                <a:latin typeface="+mn-lt"/>
                <a:ea typeface="+mn-ea"/>
                <a:cs typeface="+mn-cs"/>
              </a:rPr>
              <a:t>flxibility</a:t>
            </a:r>
            <a:r>
              <a:rPr lang="en-US" sz="1200" i="0" kern="1200" dirty="0">
                <a:solidFill>
                  <a:schemeClr val="tx1"/>
                </a:solidFill>
                <a:effectLst/>
                <a:latin typeface="+mn-lt"/>
                <a:ea typeface="+mn-ea"/>
                <a:cs typeface="+mn-cs"/>
              </a:rPr>
              <a:t> to return to you</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 fist element it comes by rather than the one that needs to be fist in the stream based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on the intermediate operations.</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These methods are terminal operations but not reductions. The reason is that they sometimes return without processing all of the elements. This means that they return a value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based on the stream but do not reduce the entire stream into one value.</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kern="1200" dirty="0">
                <a:solidFill>
                  <a:schemeClr val="tx1"/>
                </a:solidFill>
                <a:latin typeface="+mn-lt"/>
                <a:ea typeface="+mn-ea"/>
                <a:cs typeface="+mn-cs"/>
              </a:rPr>
              <a:t>Monkey</a:t>
            </a:r>
          </a:p>
          <a:p>
            <a:r>
              <a:rPr lang="en-US" sz="1200" kern="1200" dirty="0">
                <a:solidFill>
                  <a:schemeClr val="tx1"/>
                </a:solidFill>
                <a:latin typeface="+mn-lt"/>
                <a:ea typeface="+mn-ea"/>
                <a:cs typeface="+mn-cs"/>
              </a:rPr>
              <a:t>Chimp</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Finding any one match is more useful than it sounds. Sometimes we just want to sample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results and get a representative element, but we don’t need to waste the processing generating</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them all. After all, if we plan to work with only one element, why bother looking at more?</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42</a:t>
            </a:fld>
            <a:endParaRPr lang="en-US"/>
          </a:p>
        </p:txBody>
      </p:sp>
    </p:spTree>
    <p:extLst>
      <p:ext uri="{BB962C8B-B14F-4D97-AF65-F5344CB8AC3E}">
        <p14:creationId xmlns:p14="http://schemas.microsoft.com/office/powerpoint/2010/main" val="1151042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These may or may not terminate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for infinite streams. It depends on the data. Like the find methods, they are not reductions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because they do not necessarily look at all of the elements.</a:t>
            </a:r>
          </a:p>
          <a:p>
            <a:endParaRPr lang="en-US" sz="1200" i="0" kern="1200" dirty="0">
              <a:solidFill>
                <a:schemeClr val="tx1"/>
              </a:solidFill>
              <a:effectLst/>
              <a:latin typeface="+mn-lt"/>
              <a:ea typeface="+mn-ea"/>
              <a:cs typeface="+mn-cs"/>
            </a:endParaRPr>
          </a:p>
          <a:p>
            <a:r>
              <a:rPr lang="en-US" sz="1200" kern="1200" dirty="0">
                <a:solidFill>
                  <a:schemeClr val="tx1"/>
                </a:solidFill>
                <a:latin typeface="+mn-lt"/>
                <a:ea typeface="+mn-ea"/>
                <a:cs typeface="+mn-cs"/>
              </a:rPr>
              <a:t>true</a:t>
            </a:r>
          </a:p>
          <a:p>
            <a:r>
              <a:rPr lang="en-US" sz="1200" kern="1200" dirty="0">
                <a:solidFill>
                  <a:schemeClr val="tx1"/>
                </a:solidFill>
                <a:latin typeface="+mn-lt"/>
                <a:ea typeface="+mn-ea"/>
                <a:cs typeface="+mn-cs"/>
              </a:rPr>
              <a:t>false</a:t>
            </a:r>
          </a:p>
          <a:p>
            <a:r>
              <a:rPr lang="en-US" sz="1200" kern="1200" dirty="0">
                <a:solidFill>
                  <a:schemeClr val="tx1"/>
                </a:solidFill>
                <a:latin typeface="+mn-lt"/>
                <a:ea typeface="+mn-ea"/>
                <a:cs typeface="+mn-cs"/>
              </a:rPr>
              <a:t>false</a:t>
            </a:r>
          </a:p>
          <a:p>
            <a:r>
              <a:rPr lang="en-US" sz="1200" kern="1200" dirty="0">
                <a:solidFill>
                  <a:schemeClr val="tx1"/>
                </a:solidFill>
                <a:latin typeface="+mn-lt"/>
                <a:ea typeface="+mn-ea"/>
                <a:cs typeface="+mn-cs"/>
              </a:rPr>
              <a:t>true</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This shows that we can reuse the same predicate, but we need a different stream each time.</a:t>
            </a:r>
            <a:br>
              <a:rPr lang="en-US" sz="1200" i="0" kern="1200" dirty="0">
                <a:solidFill>
                  <a:schemeClr val="tx1"/>
                </a:solidFill>
                <a:effectLst/>
                <a:latin typeface="+mn-lt"/>
                <a:ea typeface="+mn-ea"/>
                <a:cs typeface="+mn-cs"/>
              </a:rPr>
            </a:br>
            <a:r>
              <a:rPr lang="en-US" sz="1200" i="0" kern="1200" dirty="0" err="1">
                <a:solidFill>
                  <a:schemeClr val="tx1"/>
                </a:solidFill>
                <a:effectLst/>
                <a:latin typeface="+mn-lt"/>
                <a:ea typeface="+mn-ea"/>
                <a:cs typeface="+mn-cs"/>
              </a:rPr>
              <a:t>anyMatch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returnstrue</a:t>
            </a:r>
            <a:r>
              <a:rPr lang="en-US" sz="1200" i="0" kern="1200" dirty="0">
                <a:solidFill>
                  <a:schemeClr val="tx1"/>
                </a:solidFill>
                <a:effectLst/>
                <a:latin typeface="+mn-lt"/>
                <a:ea typeface="+mn-ea"/>
                <a:cs typeface="+mn-cs"/>
              </a:rPr>
              <a:t> because two of the three elements </a:t>
            </a:r>
            <a:r>
              <a:rPr lang="en-US" sz="1200" i="0" kern="1200" dirty="0" err="1">
                <a:solidFill>
                  <a:schemeClr val="tx1"/>
                </a:solidFill>
                <a:effectLst/>
                <a:latin typeface="+mn-lt"/>
                <a:ea typeface="+mn-ea"/>
                <a:cs typeface="+mn-cs"/>
              </a:rPr>
              <a:t>match.allMatch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returnsfalse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because one doesn’t </a:t>
            </a:r>
            <a:r>
              <a:rPr lang="en-US" sz="1200" i="0" kern="1200" dirty="0" err="1">
                <a:solidFill>
                  <a:schemeClr val="tx1"/>
                </a:solidFill>
                <a:effectLst/>
                <a:latin typeface="+mn-lt"/>
                <a:ea typeface="+mn-ea"/>
                <a:cs typeface="+mn-cs"/>
              </a:rPr>
              <a:t>match.noneMatch</a:t>
            </a:r>
            <a:r>
              <a:rPr lang="en-US" sz="1200" i="0" kern="1200" dirty="0">
                <a:solidFill>
                  <a:schemeClr val="tx1"/>
                </a:solidFill>
                <a:effectLst/>
                <a:latin typeface="+mn-lt"/>
                <a:ea typeface="+mn-ea"/>
                <a:cs typeface="+mn-cs"/>
              </a:rPr>
              <a:t>() also </a:t>
            </a:r>
            <a:r>
              <a:rPr lang="en-US" sz="1200" i="0" kern="1200" dirty="0" err="1">
                <a:solidFill>
                  <a:schemeClr val="tx1"/>
                </a:solidFill>
                <a:effectLst/>
                <a:latin typeface="+mn-lt"/>
                <a:ea typeface="+mn-ea"/>
                <a:cs typeface="+mn-cs"/>
              </a:rPr>
              <a:t>returnsfalse</a:t>
            </a:r>
            <a:r>
              <a:rPr lang="en-US" sz="1200" i="0" kern="1200" dirty="0">
                <a:solidFill>
                  <a:schemeClr val="tx1"/>
                </a:solidFill>
                <a:effectLst/>
                <a:latin typeface="+mn-lt"/>
                <a:ea typeface="+mn-ea"/>
                <a:cs typeface="+mn-cs"/>
              </a:rPr>
              <a:t> because one matches. On the </a:t>
            </a:r>
            <a:r>
              <a:rPr lang="en-US" sz="1200" i="0" kern="1200" dirty="0" err="1">
                <a:solidFill>
                  <a:schemeClr val="tx1"/>
                </a:solidFill>
                <a:effectLst/>
                <a:latin typeface="+mn-lt"/>
                <a:ea typeface="+mn-ea"/>
                <a:cs typeface="+mn-cs"/>
              </a:rPr>
              <a:t>inf</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nite</a:t>
            </a:r>
            <a:r>
              <a:rPr lang="en-US" sz="1200" i="0" kern="1200" dirty="0">
                <a:solidFill>
                  <a:schemeClr val="tx1"/>
                </a:solidFill>
                <a:effectLst/>
                <a:latin typeface="+mn-lt"/>
                <a:ea typeface="+mn-ea"/>
                <a:cs typeface="+mn-cs"/>
              </a:rPr>
              <a:t> list, one match is found, so the call terminates. If we </a:t>
            </a:r>
            <a:r>
              <a:rPr lang="en-US" sz="1200" i="0" kern="1200" dirty="0" err="1">
                <a:solidFill>
                  <a:schemeClr val="tx1"/>
                </a:solidFill>
                <a:effectLst/>
                <a:latin typeface="+mn-lt"/>
                <a:ea typeface="+mn-ea"/>
                <a:cs typeface="+mn-cs"/>
              </a:rPr>
              <a:t>callednoneMatch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orallMatch</a:t>
            </a:r>
            <a:r>
              <a:rPr lang="en-US" sz="1200" i="0" kern="1200" dirty="0">
                <a:solidFill>
                  <a:schemeClr val="tx1"/>
                </a:solidFill>
                <a:effectLst/>
                <a:latin typeface="+mn-lt"/>
                <a:ea typeface="+mn-ea"/>
                <a:cs typeface="+mn-cs"/>
              </a:rPr>
              <a:t>()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they would run until we killed the program.</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43</a:t>
            </a:fld>
            <a:endParaRPr lang="en-US"/>
          </a:p>
        </p:txBody>
      </p:sp>
    </p:spTree>
    <p:extLst>
      <p:ext uri="{BB962C8B-B14F-4D97-AF65-F5344CB8AC3E}">
        <p14:creationId xmlns:p14="http://schemas.microsoft.com/office/powerpoint/2010/main" val="216555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Before you use it, consider if another approach would be better. Developers who learned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write loops f </a:t>
            </a:r>
            <a:r>
              <a:rPr lang="en-US" sz="1200" i="0" kern="1200" dirty="0" err="1">
                <a:solidFill>
                  <a:schemeClr val="tx1"/>
                </a:solidFill>
                <a:effectLst/>
                <a:latin typeface="+mn-lt"/>
                <a:ea typeface="+mn-ea"/>
                <a:cs typeface="+mn-cs"/>
              </a:rPr>
              <a:t>rst</a:t>
            </a:r>
            <a:r>
              <a:rPr lang="en-US" sz="1200" i="0" kern="1200" dirty="0">
                <a:solidFill>
                  <a:schemeClr val="tx1"/>
                </a:solidFill>
                <a:effectLst/>
                <a:latin typeface="+mn-lt"/>
                <a:ea typeface="+mn-ea"/>
                <a:cs typeface="+mn-cs"/>
              </a:rPr>
              <a:t> tend to use them for everything. For example, a loop with </a:t>
            </a:r>
            <a:r>
              <a:rPr lang="en-US" sz="1200" i="0" kern="1200" dirty="0" err="1">
                <a:solidFill>
                  <a:schemeClr val="tx1"/>
                </a:solidFill>
                <a:effectLst/>
                <a:latin typeface="+mn-lt"/>
                <a:ea typeface="+mn-ea"/>
                <a:cs typeface="+mn-cs"/>
              </a:rPr>
              <a:t>anif</a:t>
            </a:r>
            <a:r>
              <a:rPr lang="en-US" sz="1200" i="0" kern="1200" dirty="0">
                <a:solidFill>
                  <a:schemeClr val="tx1"/>
                </a:solidFill>
                <a:effectLst/>
                <a:latin typeface="+mn-lt"/>
                <a:ea typeface="+mn-ea"/>
                <a:cs typeface="+mn-cs"/>
              </a:rPr>
              <a:t> statement should be a f </a:t>
            </a:r>
            <a:r>
              <a:rPr lang="en-US" sz="1200" i="0" kern="1200" dirty="0" err="1">
                <a:solidFill>
                  <a:schemeClr val="tx1"/>
                </a:solidFill>
                <a:effectLst/>
                <a:latin typeface="+mn-lt"/>
                <a:ea typeface="+mn-ea"/>
                <a:cs typeface="+mn-cs"/>
              </a:rPr>
              <a:t>lter</a:t>
            </a:r>
            <a:r>
              <a:rPr lang="en-US" sz="1200" i="0" kern="1200" dirty="0">
                <a:solidFill>
                  <a:schemeClr val="tx1"/>
                </a:solidFill>
                <a:effectLst/>
                <a:latin typeface="+mn-lt"/>
                <a:ea typeface="+mn-ea"/>
                <a:cs typeface="+mn-cs"/>
              </a:rPr>
              <a:t> instead.</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44</a:t>
            </a:fld>
            <a:endParaRPr lang="en-US"/>
          </a:p>
        </p:txBody>
      </p:sp>
    </p:spTree>
    <p:extLst>
      <p:ext uri="{BB962C8B-B14F-4D97-AF65-F5344CB8AC3E}">
        <p14:creationId xmlns:p14="http://schemas.microsoft.com/office/powerpoint/2010/main" val="4109011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10</a:t>
            </a:r>
          </a:p>
          <a:p>
            <a:endParaRPr lang="en-US" dirty="0"/>
          </a:p>
          <a:p>
            <a:r>
              <a:rPr lang="en-US" sz="1200" b="1" i="0" kern="1200" dirty="0">
                <a:solidFill>
                  <a:schemeClr val="tx1"/>
                </a:solidFill>
                <a:effectLst/>
                <a:latin typeface="+mn-lt"/>
                <a:ea typeface="+mn-ea"/>
                <a:cs typeface="+mn-cs"/>
              </a:rPr>
              <a:t>A. </a:t>
            </a:r>
            <a:r>
              <a:rPr lang="en-US" sz="1200" i="0" kern="1200" dirty="0">
                <a:solidFill>
                  <a:schemeClr val="tx1"/>
                </a:solidFill>
                <a:effectLst/>
                <a:latin typeface="+mn-lt"/>
                <a:ea typeface="+mn-ea"/>
                <a:cs typeface="+mn-cs"/>
              </a:rPr>
              <a:t>The code compiles without issue.</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B. </a:t>
            </a:r>
            <a:r>
              <a:rPr lang="en-US" sz="1200" i="0" kern="1200" dirty="0">
                <a:solidFill>
                  <a:schemeClr val="tx1"/>
                </a:solidFill>
                <a:effectLst/>
                <a:latin typeface="+mn-lt"/>
                <a:ea typeface="+mn-ea"/>
                <a:cs typeface="+mn-cs"/>
              </a:rPr>
              <a:t>The code will not compile because of line 5.</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C. </a:t>
            </a:r>
            <a:r>
              <a:rPr lang="en-US" sz="1200" i="0" kern="1200" dirty="0">
                <a:solidFill>
                  <a:schemeClr val="tx1"/>
                </a:solidFill>
                <a:effectLst/>
                <a:latin typeface="+mn-lt"/>
                <a:ea typeface="+mn-ea"/>
                <a:cs typeface="+mn-cs"/>
              </a:rPr>
              <a:t>The code will not compile because of line 6.</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 </a:t>
            </a:r>
            <a:r>
              <a:rPr lang="en-US" sz="1200" i="0" kern="1200" dirty="0">
                <a:solidFill>
                  <a:schemeClr val="tx1"/>
                </a:solidFill>
                <a:effectLst/>
                <a:latin typeface="+mn-lt"/>
                <a:ea typeface="+mn-ea"/>
                <a:cs typeface="+mn-cs"/>
              </a:rPr>
              <a:t>The code will not compile because of line 8.</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 </a:t>
            </a:r>
            <a:r>
              <a:rPr lang="en-US" sz="1200" i="0" kern="1200" dirty="0">
                <a:solidFill>
                  <a:schemeClr val="tx1"/>
                </a:solidFill>
                <a:effectLst/>
                <a:latin typeface="+mn-lt"/>
                <a:ea typeface="+mn-ea"/>
                <a:cs typeface="+mn-cs"/>
              </a:rPr>
              <a:t>The code will not compile because of line 9.</a:t>
            </a:r>
            <a:endParaRPr lang="en-US" dirty="0"/>
          </a:p>
          <a:p>
            <a:endParaRPr lang="en-US" dirty="0"/>
          </a:p>
          <a:p>
            <a:r>
              <a:rPr lang="en-US" sz="1200" i="0" kern="1200" dirty="0">
                <a:solidFill>
                  <a:schemeClr val="tx1"/>
                </a:solidFill>
                <a:effectLst/>
                <a:latin typeface="+mn-lt"/>
                <a:ea typeface="+mn-ea"/>
                <a:cs typeface="+mn-cs"/>
              </a:rPr>
              <a:t>D. While Java supports multiple inheritance through interfaces, it does not support method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overriding in interfaces, since it’s not clear which parent method should be used. In this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example, </a:t>
            </a:r>
            <a:r>
              <a:rPr lang="en-US" sz="1200" i="0" kern="1200" dirty="0" err="1">
                <a:solidFill>
                  <a:schemeClr val="tx1"/>
                </a:solidFill>
                <a:effectLst/>
                <a:latin typeface="+mn-lt"/>
                <a:ea typeface="+mn-ea"/>
                <a:cs typeface="+mn-cs"/>
              </a:rPr>
              <a:t>CanWalk</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CanRun</a:t>
            </a:r>
            <a:r>
              <a:rPr lang="en-US" sz="1200" i="0" kern="1200" dirty="0">
                <a:solidFill>
                  <a:schemeClr val="tx1"/>
                </a:solidFill>
                <a:effectLst/>
                <a:latin typeface="+mn-lt"/>
                <a:ea typeface="+mn-ea"/>
                <a:cs typeface="+mn-cs"/>
              </a:rPr>
              <a:t> both implement a default walk() method. The definition of</a:t>
            </a:r>
            <a:br>
              <a:rPr lang="en-US" sz="1200" i="0" kern="1200" dirty="0">
                <a:solidFill>
                  <a:schemeClr val="tx1"/>
                </a:solidFill>
                <a:effectLst/>
                <a:latin typeface="+mn-lt"/>
                <a:ea typeface="+mn-ea"/>
                <a:cs typeface="+mn-cs"/>
              </a:rPr>
            </a:br>
            <a:r>
              <a:rPr lang="en-US" sz="1200" i="0" kern="1200" dirty="0" err="1">
                <a:solidFill>
                  <a:schemeClr val="tx1"/>
                </a:solidFill>
                <a:effectLst/>
                <a:latin typeface="+mn-lt"/>
                <a:ea typeface="+mn-ea"/>
                <a:cs typeface="+mn-cs"/>
              </a:rPr>
              <a:t>CanSprint</a:t>
            </a:r>
            <a:r>
              <a:rPr lang="en-US" sz="1200" i="0" kern="1200" dirty="0">
                <a:solidFill>
                  <a:schemeClr val="tx1"/>
                </a:solidFill>
                <a:effectLst/>
                <a:latin typeface="+mn-lt"/>
                <a:ea typeface="+mn-ea"/>
                <a:cs typeface="+mn-cs"/>
              </a:rPr>
              <a:t> extends these two interfaces and therefore won’t compile as two default methods with the same signature from parent classes are detected, therefore the answer is D. None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of the other lines of code cause problems, so the rest of the answers are not correct.</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a:t>
            </a:fld>
            <a:endParaRPr lang="en-US"/>
          </a:p>
        </p:txBody>
      </p:sp>
    </p:spTree>
    <p:extLst>
      <p:ext uri="{BB962C8B-B14F-4D97-AF65-F5344CB8AC3E}">
        <p14:creationId xmlns:p14="http://schemas.microsoft.com/office/powerpoint/2010/main" val="862019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Let’s take them one at a time. The most common way of doing a reduction is to start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with an initial value and keep merging it with the next value. Think about how you would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concatenate an array </a:t>
            </a:r>
            <a:r>
              <a:rPr lang="en-US" sz="1200" i="0" kern="1200" dirty="0" err="1">
                <a:solidFill>
                  <a:schemeClr val="tx1"/>
                </a:solidFill>
                <a:effectLst/>
                <a:latin typeface="+mn-lt"/>
                <a:ea typeface="+mn-ea"/>
                <a:cs typeface="+mn-cs"/>
              </a:rPr>
              <a:t>ofString</a:t>
            </a:r>
            <a:r>
              <a:rPr lang="en-US" sz="1200" i="0" kern="1200" dirty="0">
                <a:solidFill>
                  <a:schemeClr val="tx1"/>
                </a:solidFill>
                <a:effectLst/>
                <a:latin typeface="+mn-lt"/>
                <a:ea typeface="+mn-ea"/>
                <a:cs typeface="+mn-cs"/>
              </a:rPr>
              <a:t> s into a </a:t>
            </a:r>
            <a:r>
              <a:rPr lang="en-US" sz="1200" i="0" kern="1200" dirty="0" err="1">
                <a:solidFill>
                  <a:schemeClr val="tx1"/>
                </a:solidFill>
                <a:effectLst/>
                <a:latin typeface="+mn-lt"/>
                <a:ea typeface="+mn-ea"/>
                <a:cs typeface="+mn-cs"/>
              </a:rPr>
              <a:t>singleString</a:t>
            </a:r>
            <a:r>
              <a:rPr lang="en-US" sz="1200" i="0" kern="1200" dirty="0">
                <a:solidFill>
                  <a:schemeClr val="tx1"/>
                </a:solidFill>
                <a:effectLst/>
                <a:latin typeface="+mn-lt"/>
                <a:ea typeface="+mn-ea"/>
                <a:cs typeface="+mn-cs"/>
              </a:rPr>
              <a:t> without functional programming.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might look something like this:</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initial value of an </a:t>
            </a:r>
            <a:r>
              <a:rPr lang="en-US" sz="1200" i="0" kern="1200" dirty="0" err="1">
                <a:solidFill>
                  <a:schemeClr val="tx1"/>
                </a:solidFill>
                <a:effectLst/>
                <a:latin typeface="+mn-lt"/>
                <a:ea typeface="+mn-ea"/>
                <a:cs typeface="+mn-cs"/>
              </a:rPr>
              <a:t>emptyString</a:t>
            </a:r>
            <a:r>
              <a:rPr lang="en-US" sz="1200" i="0" kern="1200" dirty="0">
                <a:solidFill>
                  <a:schemeClr val="tx1"/>
                </a:solidFill>
                <a:effectLst/>
                <a:latin typeface="+mn-lt"/>
                <a:ea typeface="+mn-ea"/>
                <a:cs typeface="+mn-cs"/>
              </a:rPr>
              <a:t> is the identity. The accumulator combines the current result with the </a:t>
            </a:r>
            <a:r>
              <a:rPr lang="en-US" sz="1200" i="0" kern="1200" dirty="0" err="1">
                <a:solidFill>
                  <a:schemeClr val="tx1"/>
                </a:solidFill>
                <a:effectLst/>
                <a:latin typeface="+mn-lt"/>
                <a:ea typeface="+mn-ea"/>
                <a:cs typeface="+mn-cs"/>
              </a:rPr>
              <a:t>currentString</a:t>
            </a:r>
            <a:r>
              <a:rPr lang="en-US" sz="1200" i="0" kern="1200" dirty="0">
                <a:solidFill>
                  <a:schemeClr val="tx1"/>
                </a:solidFill>
                <a:effectLst/>
                <a:latin typeface="+mn-lt"/>
                <a:ea typeface="+mn-ea"/>
                <a:cs typeface="+mn-cs"/>
              </a:rPr>
              <a:t> . With lambdas, we can do the same thing with a stream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and reduction:</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45</a:t>
            </a:fld>
            <a:endParaRPr lang="en-US"/>
          </a:p>
        </p:txBody>
      </p:sp>
    </p:spTree>
    <p:extLst>
      <p:ext uri="{BB962C8B-B14F-4D97-AF65-F5344CB8AC3E}">
        <p14:creationId xmlns:p14="http://schemas.microsoft.com/office/powerpoint/2010/main" val="1051380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Typo on page 195</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fist parameter is a Supplier that creates the object that will store the results as we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collect data. Remember that a Supplier doesn’t take any parameters and returns a value.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this case, it constructs a new </a:t>
            </a:r>
            <a:r>
              <a:rPr lang="en-US" sz="1200" i="0" kern="1200" dirty="0" err="1">
                <a:solidFill>
                  <a:schemeClr val="tx1"/>
                </a:solidFill>
                <a:effectLst/>
                <a:latin typeface="+mn-lt"/>
                <a:ea typeface="+mn-ea"/>
                <a:cs typeface="+mn-cs"/>
              </a:rPr>
              <a:t>StringBuilder</a:t>
            </a:r>
            <a:r>
              <a:rPr lang="en-US" sz="1200" i="0" kern="1200" dirty="0">
                <a:solidFill>
                  <a:schemeClr val="tx1"/>
                </a:solidFill>
                <a:effectLst/>
                <a:latin typeface="+mn-lt"/>
                <a:ea typeface="+mn-ea"/>
                <a:cs typeface="+mn-cs"/>
              </a:rPr>
              <a: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 second parameter is a </a:t>
            </a:r>
            <a:r>
              <a:rPr lang="en-US" sz="1200" i="0" kern="1200" dirty="0" err="1">
                <a:solidFill>
                  <a:schemeClr val="tx1"/>
                </a:solidFill>
                <a:effectLst/>
                <a:latin typeface="+mn-lt"/>
                <a:ea typeface="+mn-ea"/>
                <a:cs typeface="+mn-cs"/>
              </a:rPr>
              <a:t>BiConsumer</a:t>
            </a:r>
            <a:r>
              <a:rPr lang="en-US" sz="1200" i="0" kern="1200" dirty="0">
                <a:solidFill>
                  <a:schemeClr val="tx1"/>
                </a:solidFill>
                <a:effectLst/>
                <a:latin typeface="+mn-lt"/>
                <a:ea typeface="+mn-ea"/>
                <a:cs typeface="+mn-cs"/>
              </a:rPr>
              <a:t>, which takes two parameters and doesn’t return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anything. It is responsible for adding one more element to the data collection. In this example, it appends the next String to the </a:t>
            </a:r>
            <a:r>
              <a:rPr lang="en-US" sz="1200" i="0" kern="1200" dirty="0" err="1">
                <a:solidFill>
                  <a:schemeClr val="tx1"/>
                </a:solidFill>
                <a:effectLst/>
                <a:latin typeface="+mn-lt"/>
                <a:ea typeface="+mn-ea"/>
                <a:cs typeface="+mn-cs"/>
              </a:rPr>
              <a:t>StringBuilder</a:t>
            </a:r>
            <a:r>
              <a:rPr lang="en-US" sz="1200" i="0" kern="1200" dirty="0">
                <a:solidFill>
                  <a:schemeClr val="tx1"/>
                </a:solidFill>
                <a:effectLst/>
                <a:latin typeface="+mn-lt"/>
                <a:ea typeface="+mn-ea"/>
                <a:cs typeface="+mn-cs"/>
              </a:rPr>
              <a: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 </a:t>
            </a:r>
            <a:r>
              <a:rPr lang="en-US" sz="1200" i="0" kern="1200" dirty="0" err="1">
                <a:solidFill>
                  <a:schemeClr val="tx1"/>
                </a:solidFill>
                <a:effectLst/>
                <a:latin typeface="+mn-lt"/>
                <a:ea typeface="+mn-ea"/>
                <a:cs typeface="+mn-cs"/>
              </a:rPr>
              <a:t>fial</a:t>
            </a:r>
            <a:r>
              <a:rPr lang="en-US" sz="1200" i="0" kern="1200" dirty="0">
                <a:solidFill>
                  <a:schemeClr val="tx1"/>
                </a:solidFill>
                <a:effectLst/>
                <a:latin typeface="+mn-lt"/>
                <a:ea typeface="+mn-ea"/>
                <a:cs typeface="+mn-cs"/>
              </a:rPr>
              <a:t> parameter is another </a:t>
            </a:r>
            <a:r>
              <a:rPr lang="en-US" sz="1200" i="0" kern="1200" dirty="0" err="1">
                <a:solidFill>
                  <a:schemeClr val="tx1"/>
                </a:solidFill>
                <a:effectLst/>
                <a:latin typeface="+mn-lt"/>
                <a:ea typeface="+mn-ea"/>
                <a:cs typeface="+mn-cs"/>
              </a:rPr>
              <a:t>BiConsumer</a:t>
            </a:r>
            <a:r>
              <a:rPr lang="en-US" sz="1200" i="0" kern="1200" dirty="0">
                <a:solidFill>
                  <a:schemeClr val="tx1"/>
                </a:solidFill>
                <a:effectLst/>
                <a:latin typeface="+mn-lt"/>
                <a:ea typeface="+mn-ea"/>
                <a:cs typeface="+mn-cs"/>
              </a:rPr>
              <a:t>. It is responsible for taking two data collections and merging them. This is useful when we are processing in parallel. Two smaller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collections are formed and then merged into one. This would work with </a:t>
            </a:r>
            <a:r>
              <a:rPr lang="en-US" sz="1200" i="0" kern="1200" dirty="0" err="1">
                <a:solidFill>
                  <a:schemeClr val="tx1"/>
                </a:solidFill>
                <a:effectLst/>
                <a:latin typeface="+mn-lt"/>
                <a:ea typeface="+mn-ea"/>
                <a:cs typeface="+mn-cs"/>
              </a:rPr>
              <a:t>StringBuilder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only if we didn’t care about the order of the letters. In this case, the accumulator and combiner have similar logic.</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collector has three parts as before. The supplier creates an empty </a:t>
            </a:r>
            <a:r>
              <a:rPr lang="en-US" sz="1200" i="0" kern="1200" dirty="0" err="1">
                <a:solidFill>
                  <a:schemeClr val="tx1"/>
                </a:solidFill>
                <a:effectLst/>
                <a:latin typeface="+mn-lt"/>
                <a:ea typeface="+mn-ea"/>
                <a:cs typeface="+mn-cs"/>
              </a:rPr>
              <a:t>TreeSet</a:t>
            </a:r>
            <a:r>
              <a:rPr lang="en-US" sz="1200" i="0" kern="1200" dirty="0">
                <a:solidFill>
                  <a:schemeClr val="tx1"/>
                </a:solidFill>
                <a:effectLst/>
                <a:latin typeface="+mn-lt"/>
                <a:ea typeface="+mn-ea"/>
                <a:cs typeface="+mn-cs"/>
              </a:rPr>
              <a:t>.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accumulator adds a single String from the Stream to the </a:t>
            </a:r>
            <a:r>
              <a:rPr lang="en-US" sz="1200" i="0" kern="1200" dirty="0" err="1">
                <a:solidFill>
                  <a:schemeClr val="tx1"/>
                </a:solidFill>
                <a:effectLst/>
                <a:latin typeface="+mn-lt"/>
                <a:ea typeface="+mn-ea"/>
                <a:cs typeface="+mn-cs"/>
              </a:rPr>
              <a:t>TreeSet</a:t>
            </a:r>
            <a:r>
              <a:rPr lang="en-US" sz="1200" i="0" kern="1200" dirty="0">
                <a:solidFill>
                  <a:schemeClr val="tx1"/>
                </a:solidFill>
                <a:effectLst/>
                <a:latin typeface="+mn-lt"/>
                <a:ea typeface="+mn-ea"/>
                <a:cs typeface="+mn-cs"/>
              </a:rPr>
              <a:t>. The combiner adds all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of the elements of one </a:t>
            </a:r>
            <a:r>
              <a:rPr lang="en-US" sz="1200" i="0" kern="1200" dirty="0" err="1">
                <a:solidFill>
                  <a:schemeClr val="tx1"/>
                </a:solidFill>
                <a:effectLst/>
                <a:latin typeface="+mn-lt"/>
                <a:ea typeface="+mn-ea"/>
                <a:cs typeface="+mn-cs"/>
              </a:rPr>
              <a:t>TreeSet</a:t>
            </a:r>
            <a:r>
              <a:rPr lang="en-US" sz="1200" i="0" kern="1200" dirty="0">
                <a:solidFill>
                  <a:schemeClr val="tx1"/>
                </a:solidFill>
                <a:effectLst/>
                <a:latin typeface="+mn-lt"/>
                <a:ea typeface="+mn-ea"/>
                <a:cs typeface="+mn-cs"/>
              </a:rPr>
              <a:t> to another in case the operations were done in parallel and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need to be merged.</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46</a:t>
            </a:fld>
            <a:endParaRPr lang="en-US"/>
          </a:p>
        </p:txBody>
      </p:sp>
    </p:spTree>
    <p:extLst>
      <p:ext uri="{BB962C8B-B14F-4D97-AF65-F5344CB8AC3E}">
        <p14:creationId xmlns:p14="http://schemas.microsoft.com/office/powerpoint/2010/main" val="2679176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47</a:t>
            </a:fld>
            <a:endParaRPr lang="en-US"/>
          </a:p>
        </p:txBody>
      </p:sp>
    </p:spTree>
    <p:extLst>
      <p:ext uri="{BB962C8B-B14F-4D97-AF65-F5344CB8AC3E}">
        <p14:creationId xmlns:p14="http://schemas.microsoft.com/office/powerpoint/2010/main" val="490289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48</a:t>
            </a:fld>
            <a:endParaRPr lang="en-US"/>
          </a:p>
        </p:txBody>
      </p:sp>
    </p:spTree>
    <p:extLst>
      <p:ext uri="{BB962C8B-B14F-4D97-AF65-F5344CB8AC3E}">
        <p14:creationId xmlns:p14="http://schemas.microsoft.com/office/powerpoint/2010/main" val="1729191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49</a:t>
            </a:fld>
            <a:endParaRPr lang="en-US"/>
          </a:p>
        </p:txBody>
      </p:sp>
    </p:spTree>
    <p:extLst>
      <p:ext uri="{BB962C8B-B14F-4D97-AF65-F5344CB8AC3E}">
        <p14:creationId xmlns:p14="http://schemas.microsoft.com/office/powerpoint/2010/main" val="3481642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50</a:t>
            </a:fld>
            <a:endParaRPr lang="en-US"/>
          </a:p>
        </p:txBody>
      </p:sp>
    </p:spTree>
    <p:extLst>
      <p:ext uri="{BB962C8B-B14F-4D97-AF65-F5344CB8AC3E}">
        <p14:creationId xmlns:p14="http://schemas.microsoft.com/office/powerpoint/2010/main" val="659967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51</a:t>
            </a:fld>
            <a:endParaRPr lang="en-US"/>
          </a:p>
        </p:txBody>
      </p:sp>
    </p:spTree>
    <p:extLst>
      <p:ext uri="{BB962C8B-B14F-4D97-AF65-F5344CB8AC3E}">
        <p14:creationId xmlns:p14="http://schemas.microsoft.com/office/powerpoint/2010/main" val="217875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bear-brown-</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52</a:t>
            </a:fld>
            <a:endParaRPr lang="en-US"/>
          </a:p>
        </p:txBody>
      </p:sp>
    </p:spTree>
    <p:extLst>
      <p:ext uri="{BB962C8B-B14F-4D97-AF65-F5344CB8AC3E}">
        <p14:creationId xmlns:p14="http://schemas.microsoft.com/office/powerpoint/2010/main" val="3787655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The most common use </a:t>
            </a:r>
            <a:r>
              <a:rPr lang="en-US" sz="1200" i="0" kern="1200" dirty="0" err="1">
                <a:solidFill>
                  <a:schemeClr val="tx1"/>
                </a:solidFill>
                <a:effectLst/>
                <a:latin typeface="+mn-lt"/>
                <a:ea typeface="+mn-ea"/>
                <a:cs typeface="+mn-cs"/>
              </a:rPr>
              <a:t>forpeek</a:t>
            </a:r>
            <a:r>
              <a:rPr lang="en-US" sz="1200" i="0" kern="1200" dirty="0">
                <a:solidFill>
                  <a:schemeClr val="tx1"/>
                </a:solidFill>
                <a:effectLst/>
                <a:latin typeface="+mn-lt"/>
                <a:ea typeface="+mn-ea"/>
                <a:cs typeface="+mn-cs"/>
              </a:rPr>
              <a:t>() is to output the contents of the stream as it goes by.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Suppose that we made a typo and counted bears beginning with the </a:t>
            </a:r>
            <a:r>
              <a:rPr lang="en-US" sz="1200" i="0" kern="1200" dirty="0" err="1">
                <a:solidFill>
                  <a:schemeClr val="tx1"/>
                </a:solidFill>
                <a:effectLst/>
                <a:latin typeface="+mn-lt"/>
                <a:ea typeface="+mn-ea"/>
                <a:cs typeface="+mn-cs"/>
              </a:rPr>
              <a:t>letter</a:t>
            </a:r>
            <a:r>
              <a:rPr lang="en-US" sz="1200" i="1" kern="1200" dirty="0" err="1">
                <a:solidFill>
                  <a:schemeClr val="tx1"/>
                </a:solidFill>
                <a:effectLst/>
                <a:latin typeface="+mn-lt"/>
                <a:ea typeface="+mn-ea"/>
                <a:cs typeface="+mn-cs"/>
              </a:rPr>
              <a:t>g</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instead </a:t>
            </a:r>
            <a:r>
              <a:rPr lang="en-US" sz="1200" i="0" kern="1200" dirty="0" err="1">
                <a:solidFill>
                  <a:schemeClr val="tx1"/>
                </a:solidFill>
                <a:effectLst/>
                <a:latin typeface="+mn-lt"/>
                <a:ea typeface="+mn-ea"/>
                <a:cs typeface="+mn-cs"/>
              </a:rPr>
              <a:t>of</a:t>
            </a:r>
            <a:r>
              <a:rPr lang="en-US" sz="1200" i="1" kern="1200" dirty="0" err="1">
                <a:solidFill>
                  <a:schemeClr val="tx1"/>
                </a:solidFill>
                <a:effectLst/>
                <a:latin typeface="+mn-lt"/>
                <a:ea typeface="+mn-ea"/>
                <a:cs typeface="+mn-cs"/>
              </a:rPr>
              <a:t>b</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We are puzzled why the count is 1 instead of 2. We can add </a:t>
            </a:r>
            <a:r>
              <a:rPr lang="en-US" sz="1200" i="0" kern="1200" dirty="0" err="1">
                <a:solidFill>
                  <a:schemeClr val="tx1"/>
                </a:solidFill>
                <a:effectLst/>
                <a:latin typeface="+mn-lt"/>
                <a:ea typeface="+mn-ea"/>
                <a:cs typeface="+mn-cs"/>
              </a:rPr>
              <a:t>apeek</a:t>
            </a:r>
            <a:r>
              <a:rPr lang="en-US" sz="1200" i="0" kern="1200" dirty="0">
                <a:solidFill>
                  <a:schemeClr val="tx1"/>
                </a:solidFill>
                <a:effectLst/>
                <a:latin typeface="+mn-lt"/>
                <a:ea typeface="+mn-ea"/>
                <a:cs typeface="+mn-cs"/>
              </a:rPr>
              <a:t>() to f </a:t>
            </a:r>
            <a:r>
              <a:rPr lang="en-US" sz="1200" i="0" kern="1200" dirty="0" err="1">
                <a:solidFill>
                  <a:schemeClr val="tx1"/>
                </a:solidFill>
                <a:effectLst/>
                <a:latin typeface="+mn-lt"/>
                <a:ea typeface="+mn-ea"/>
                <a:cs typeface="+mn-cs"/>
              </a:rPr>
              <a:t>nd</a:t>
            </a:r>
            <a:r>
              <a:rPr lang="en-US" sz="1200" i="0" kern="1200" dirty="0">
                <a:solidFill>
                  <a:schemeClr val="tx1"/>
                </a:solidFill>
                <a:effectLst/>
                <a:latin typeface="+mn-lt"/>
                <a:ea typeface="+mn-ea"/>
                <a:cs typeface="+mn-cs"/>
              </a:rPr>
              <a:t> out why:</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53</a:t>
            </a:fld>
            <a:endParaRPr lang="en-US"/>
          </a:p>
        </p:txBody>
      </p:sp>
    </p:spTree>
    <p:extLst>
      <p:ext uri="{BB962C8B-B14F-4D97-AF65-F5344CB8AC3E}">
        <p14:creationId xmlns:p14="http://schemas.microsoft.com/office/powerpoint/2010/main" val="3554523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Let’s say that we wanted to get the fist two names alphabetically that are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four characters long.</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This works. It takes some reading and thinking to </a:t>
            </a:r>
            <a:r>
              <a:rPr lang="en-US" sz="1200" i="0" kern="1200" dirty="0" err="1">
                <a:solidFill>
                  <a:schemeClr val="tx1"/>
                </a:solidFill>
                <a:effectLst/>
                <a:latin typeface="+mn-lt"/>
                <a:ea typeface="+mn-ea"/>
                <a:cs typeface="+mn-cs"/>
              </a:rPr>
              <a:t>fiure</a:t>
            </a:r>
            <a:r>
              <a:rPr lang="en-US" sz="1200" i="0" kern="1200" dirty="0">
                <a:solidFill>
                  <a:schemeClr val="tx1"/>
                </a:solidFill>
                <a:effectLst/>
                <a:latin typeface="+mn-lt"/>
                <a:ea typeface="+mn-ea"/>
                <a:cs typeface="+mn-cs"/>
              </a:rPr>
              <a:t> out what is going on. The problem we are trying to solve gets lost in the implementation. It is also very focused on the how</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rather than on the what.</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kern="1200" dirty="0">
                <a:solidFill>
                  <a:schemeClr val="tx1"/>
                </a:solidFill>
                <a:latin typeface="+mn-lt"/>
                <a:ea typeface="+mn-ea"/>
                <a:cs typeface="+mn-cs"/>
              </a:rPr>
              <a:t>Alex</a:t>
            </a:r>
          </a:p>
          <a:p>
            <a:r>
              <a:rPr lang="en-US" sz="1200" kern="1200" dirty="0">
                <a:solidFill>
                  <a:schemeClr val="tx1"/>
                </a:solidFill>
                <a:latin typeface="+mn-lt"/>
                <a:ea typeface="+mn-ea"/>
                <a:cs typeface="+mn-cs"/>
              </a:rPr>
              <a:t>Anna</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54</a:t>
            </a:fld>
            <a:endParaRPr lang="en-US"/>
          </a:p>
        </p:txBody>
      </p:sp>
    </p:spTree>
    <p:extLst>
      <p:ext uri="{BB962C8B-B14F-4D97-AF65-F5344CB8AC3E}">
        <p14:creationId xmlns:p14="http://schemas.microsoft.com/office/powerpoint/2010/main" val="879385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12</a:t>
            </a:r>
          </a:p>
          <a:p>
            <a:endParaRPr lang="en-US" dirty="0"/>
          </a:p>
          <a:p>
            <a:r>
              <a:rPr lang="en-US" sz="1200" b="1" i="0" kern="1200" dirty="0">
                <a:solidFill>
                  <a:schemeClr val="tx1"/>
                </a:solidFill>
                <a:effectLst/>
                <a:latin typeface="+mn-lt"/>
                <a:ea typeface="+mn-ea"/>
                <a:cs typeface="+mn-cs"/>
              </a:rPr>
              <a:t>A. </a:t>
            </a:r>
            <a:r>
              <a:rPr lang="en-US" sz="1200" i="0" kern="1200" dirty="0">
                <a:solidFill>
                  <a:schemeClr val="tx1"/>
                </a:solidFill>
                <a:effectLst/>
                <a:latin typeface="+mn-lt"/>
                <a:ea typeface="+mn-ea"/>
                <a:cs typeface="+mn-cs"/>
              </a:rPr>
              <a:t>ok</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B. </a:t>
            </a:r>
            <a:r>
              <a:rPr lang="en-US" sz="1200" i="0" kern="1200" dirty="0">
                <a:solidFill>
                  <a:schemeClr val="tx1"/>
                </a:solidFill>
                <a:effectLst/>
                <a:latin typeface="+mn-lt"/>
                <a:ea typeface="+mn-ea"/>
                <a:cs typeface="+mn-cs"/>
              </a:rPr>
              <a:t>too high</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C. </a:t>
            </a:r>
            <a:r>
              <a:rPr lang="en-US" sz="1200" i="0" kern="1200" dirty="0">
                <a:solidFill>
                  <a:schemeClr val="tx1"/>
                </a:solidFill>
                <a:effectLst/>
                <a:latin typeface="+mn-lt"/>
                <a:ea typeface="+mn-ea"/>
                <a:cs typeface="+mn-cs"/>
              </a:rPr>
              <a:t>Compiler error on line x1.</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 </a:t>
            </a:r>
            <a:r>
              <a:rPr lang="en-US" sz="1200" i="0" kern="1200" dirty="0">
                <a:solidFill>
                  <a:schemeClr val="tx1"/>
                </a:solidFill>
                <a:effectLst/>
                <a:latin typeface="+mn-lt"/>
                <a:ea typeface="+mn-ea"/>
                <a:cs typeface="+mn-cs"/>
              </a:rPr>
              <a:t>Compiler error on line x2.</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 </a:t>
            </a:r>
            <a:r>
              <a:rPr lang="en-US" sz="1200" i="0" kern="1200" dirty="0">
                <a:solidFill>
                  <a:schemeClr val="tx1"/>
                </a:solidFill>
                <a:effectLst/>
                <a:latin typeface="+mn-lt"/>
                <a:ea typeface="+mn-ea"/>
                <a:cs typeface="+mn-cs"/>
              </a:rPr>
              <a:t>Compiler error on a different line.</a:t>
            </a:r>
            <a:br>
              <a:rPr lang="en-US" sz="120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F. </a:t>
            </a:r>
            <a:r>
              <a:rPr lang="en-US" sz="1200" i="0" kern="1200" dirty="0">
                <a:solidFill>
                  <a:schemeClr val="tx1"/>
                </a:solidFill>
                <a:effectLst/>
                <a:latin typeface="+mn-lt"/>
                <a:ea typeface="+mn-ea"/>
                <a:cs typeface="+mn-cs"/>
              </a:rPr>
              <a:t>A runtime exception is thrown.</a:t>
            </a:r>
            <a:endParaRPr lang="en-US" dirty="0"/>
          </a:p>
          <a:p>
            <a:endParaRPr lang="en-US" dirty="0"/>
          </a:p>
          <a:p>
            <a:r>
              <a:rPr lang="en-US" sz="1200" i="0" kern="1200" dirty="0">
                <a:solidFill>
                  <a:schemeClr val="tx1"/>
                </a:solidFill>
                <a:effectLst/>
                <a:latin typeface="+mn-lt"/>
                <a:ea typeface="+mn-ea"/>
                <a:cs typeface="+mn-cs"/>
              </a:rPr>
              <a:t>C. The functional interface takes two </a:t>
            </a:r>
            <a:r>
              <a:rPr lang="en-US" sz="1200" i="0" kern="1200" dirty="0" err="1">
                <a:solidFill>
                  <a:schemeClr val="tx1"/>
                </a:solidFill>
                <a:effectLst/>
                <a:latin typeface="+mn-lt"/>
                <a:ea typeface="+mn-ea"/>
                <a:cs typeface="+mn-cs"/>
              </a:rPr>
              <a:t>int</a:t>
            </a:r>
            <a:r>
              <a:rPr lang="en-US" sz="1200" i="0" kern="1200" dirty="0">
                <a:solidFill>
                  <a:schemeClr val="tx1"/>
                </a:solidFill>
                <a:effectLst/>
                <a:latin typeface="+mn-lt"/>
                <a:ea typeface="+mn-ea"/>
                <a:cs typeface="+mn-cs"/>
              </a:rPr>
              <a:t> parameters. The code on line x1 attempts to use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them as if one is an Object, resulting in a compiler error making C the correct answer.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also tries to return String even though the data type for the functional interface method is</a:t>
            </a:r>
            <a:br>
              <a:rPr lang="en-US" sz="1200" i="0" kern="1200" dirty="0">
                <a:solidFill>
                  <a:schemeClr val="tx1"/>
                </a:solidFill>
                <a:effectLst/>
                <a:latin typeface="+mn-lt"/>
                <a:ea typeface="+mn-ea"/>
                <a:cs typeface="+mn-cs"/>
              </a:rPr>
            </a:br>
            <a:r>
              <a:rPr lang="en-US" sz="1200" i="0" kern="1200" dirty="0" err="1">
                <a:solidFill>
                  <a:schemeClr val="tx1"/>
                </a:solidFill>
                <a:effectLst/>
                <a:latin typeface="+mn-lt"/>
                <a:ea typeface="+mn-ea"/>
                <a:cs typeface="+mn-cs"/>
              </a:rPr>
              <a:t>boolean</a:t>
            </a:r>
            <a:r>
              <a:rPr lang="en-US" sz="1200" i="0" kern="1200" dirty="0">
                <a:solidFill>
                  <a:schemeClr val="tx1"/>
                </a:solidFill>
                <a:effectLst/>
                <a:latin typeface="+mn-lt"/>
                <a:ea typeface="+mn-ea"/>
                <a:cs typeface="+mn-cs"/>
              </a:rPr>
              <a:t>. It is tricky to use types in a lambda when they are implicitly specified. Remember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check the interface for the real type.</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a:t>
            </a:fld>
            <a:endParaRPr lang="en-US"/>
          </a:p>
        </p:txBody>
      </p:sp>
    </p:spTree>
    <p:extLst>
      <p:ext uri="{BB962C8B-B14F-4D97-AF65-F5344CB8AC3E}">
        <p14:creationId xmlns:p14="http://schemas.microsoft.com/office/powerpoint/2010/main" val="188713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The difference is that we express what is going on. We care about String objects of</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length 4. Then we then want them sorted. Then we want to fist two. Then we want to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print them out. It maps better to the problem that we are trying to solve, and it is simpler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because we don’t have to deal with counters and such.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Once you start using streams in your code, you may fid yourself using them in many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places. Having shorter, briefer, and clearer code is </a:t>
            </a:r>
            <a:r>
              <a:rPr lang="en-US" sz="1200" i="0" kern="1200" dirty="0" err="1">
                <a:solidFill>
                  <a:schemeClr val="tx1"/>
                </a:solidFill>
                <a:effectLst/>
                <a:latin typeface="+mn-lt"/>
                <a:ea typeface="+mn-ea"/>
                <a:cs typeface="+mn-cs"/>
              </a:rPr>
              <a:t>defiitely</a:t>
            </a:r>
            <a:r>
              <a:rPr lang="en-US" sz="1200" i="0" kern="1200" dirty="0">
                <a:solidFill>
                  <a:schemeClr val="tx1"/>
                </a:solidFill>
                <a:effectLst/>
                <a:latin typeface="+mn-lt"/>
                <a:ea typeface="+mn-ea"/>
                <a:cs typeface="+mn-cs"/>
              </a:rPr>
              <a:t> a good thing!</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55</a:t>
            </a:fld>
            <a:endParaRPr lang="en-US"/>
          </a:p>
        </p:txBody>
      </p:sp>
    </p:spTree>
    <p:extLst>
      <p:ext uri="{BB962C8B-B14F-4D97-AF65-F5344CB8AC3E}">
        <p14:creationId xmlns:p14="http://schemas.microsoft.com/office/powerpoint/2010/main" val="4118094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The difference is that we express what is going on. We care about String objects of</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length 4. Then we then want them sorted. Then we want to fist two. Then we want to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print them out. It maps better to the problem that we are trying to solve, and it is simpler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because we don’t have to deal with counters and such.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Once you start using streams in your code, you may fid yourself using them in many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places. Having shorter, briefer, and clearer code is </a:t>
            </a:r>
            <a:r>
              <a:rPr lang="en-US" sz="1200" i="0" kern="1200" dirty="0" err="1">
                <a:solidFill>
                  <a:schemeClr val="tx1"/>
                </a:solidFill>
                <a:effectLst/>
                <a:latin typeface="+mn-lt"/>
                <a:ea typeface="+mn-ea"/>
                <a:cs typeface="+mn-cs"/>
              </a:rPr>
              <a:t>defiitely</a:t>
            </a:r>
            <a:r>
              <a:rPr lang="en-US" sz="1200" i="0" kern="1200" dirty="0">
                <a:solidFill>
                  <a:schemeClr val="tx1"/>
                </a:solidFill>
                <a:effectLst/>
                <a:latin typeface="+mn-lt"/>
                <a:ea typeface="+mn-ea"/>
                <a:cs typeface="+mn-cs"/>
              </a:rPr>
              <a:t> a good thing!</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56</a:t>
            </a:fld>
            <a:endParaRPr lang="en-US"/>
          </a:p>
        </p:txBody>
      </p:sp>
    </p:spTree>
    <p:extLst>
      <p:ext uri="{BB962C8B-B14F-4D97-AF65-F5344CB8AC3E}">
        <p14:creationId xmlns:p14="http://schemas.microsoft.com/office/powerpoint/2010/main" val="116810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Notice that most of the approaches are destructive. This means that you cannot use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stream anymore after printing. This is fie when you are getting started and just want to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see what the code does. It’s a problem if you are trying to fid out what a stream looks like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as it passes through a certain part of the pipeline.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Also, notice that only one of the approaches works for an </a:t>
            </a:r>
            <a:r>
              <a:rPr lang="en-US" sz="1200" i="0" kern="1200" dirty="0" err="1">
                <a:solidFill>
                  <a:schemeClr val="tx1"/>
                </a:solidFill>
                <a:effectLst/>
                <a:latin typeface="+mn-lt"/>
                <a:ea typeface="+mn-ea"/>
                <a:cs typeface="+mn-cs"/>
              </a:rPr>
              <a:t>infiite</a:t>
            </a:r>
            <a:r>
              <a:rPr lang="en-US" sz="1200" i="0" kern="1200" dirty="0">
                <a:solidFill>
                  <a:schemeClr val="tx1"/>
                </a:solidFill>
                <a:effectLst/>
                <a:latin typeface="+mn-lt"/>
                <a:ea typeface="+mn-ea"/>
                <a:cs typeface="+mn-cs"/>
              </a:rPr>
              <a:t> stream. It limits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number of elements in the stream before printing. If you try the others with an </a:t>
            </a:r>
            <a:r>
              <a:rPr lang="en-US" sz="1200" i="0" kern="1200" dirty="0" err="1">
                <a:solidFill>
                  <a:schemeClr val="tx1"/>
                </a:solidFill>
                <a:effectLst/>
                <a:latin typeface="+mn-lt"/>
                <a:ea typeface="+mn-ea"/>
                <a:cs typeface="+mn-cs"/>
              </a:rPr>
              <a:t>infiite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stream, they will run until you kill the program.</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57</a:t>
            </a:fld>
            <a:endParaRPr lang="en-US"/>
          </a:p>
        </p:txBody>
      </p:sp>
    </p:spTree>
    <p:extLst>
      <p:ext uri="{BB962C8B-B14F-4D97-AF65-F5344CB8AC3E}">
        <p14:creationId xmlns:p14="http://schemas.microsoft.com/office/powerpoint/2010/main" val="2299209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58</a:t>
            </a:fld>
            <a:endParaRPr lang="en-US"/>
          </a:p>
        </p:txBody>
      </p:sp>
    </p:spTree>
    <p:extLst>
      <p:ext uri="{BB962C8B-B14F-4D97-AF65-F5344CB8AC3E}">
        <p14:creationId xmlns:p14="http://schemas.microsoft.com/office/powerpoint/2010/main" val="1963800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Let’s take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look at why this is needed. Suppose that we want to calculate the sum of numbers in a </a:t>
            </a:r>
            <a:r>
              <a:rPr lang="en-US" sz="1200" i="0" kern="1200" dirty="0" err="1">
                <a:solidFill>
                  <a:schemeClr val="tx1"/>
                </a:solidFill>
                <a:effectLst/>
                <a:latin typeface="+mn-lt"/>
                <a:ea typeface="+mn-ea"/>
                <a:cs typeface="+mn-cs"/>
              </a:rPr>
              <a:t>fiite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stream:</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Not bad. It wasn’t hard to write a reduction. We started the accumulator with zero. We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then added each number to that running total as it came up in the stream. There is another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way of doing that:</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This time, we converted our Stream&lt;Integer&gt; to an </a:t>
            </a:r>
            <a:r>
              <a:rPr lang="en-US" sz="1200" i="0" kern="1200" dirty="0" err="1">
                <a:solidFill>
                  <a:schemeClr val="tx1"/>
                </a:solidFill>
                <a:effectLst/>
                <a:latin typeface="+mn-lt"/>
                <a:ea typeface="+mn-ea"/>
                <a:cs typeface="+mn-cs"/>
              </a:rPr>
              <a:t>IntStream</a:t>
            </a:r>
            <a:r>
              <a:rPr lang="en-US" sz="1200" i="0" kern="1200" dirty="0">
                <a:solidFill>
                  <a:schemeClr val="tx1"/>
                </a:solidFill>
                <a:effectLst/>
                <a:latin typeface="+mn-lt"/>
                <a:ea typeface="+mn-ea"/>
                <a:cs typeface="+mn-cs"/>
              </a:rPr>
              <a:t> and asked the </a:t>
            </a:r>
            <a:r>
              <a:rPr lang="en-US" sz="1200" i="0" kern="1200" dirty="0" err="1">
                <a:solidFill>
                  <a:schemeClr val="tx1"/>
                </a:solidFill>
                <a:effectLst/>
                <a:latin typeface="+mn-lt"/>
                <a:ea typeface="+mn-ea"/>
                <a:cs typeface="+mn-cs"/>
              </a:rPr>
              <a:t>IntStream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calculate the sum for us. The primitive streams know how to perform certain common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operations automatically.</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59</a:t>
            </a:fld>
            <a:endParaRPr lang="en-US"/>
          </a:p>
        </p:txBody>
      </p:sp>
    </p:spTree>
    <p:extLst>
      <p:ext uri="{BB962C8B-B14F-4D97-AF65-F5344CB8AC3E}">
        <p14:creationId xmlns:p14="http://schemas.microsoft.com/office/powerpoint/2010/main" val="28810980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60</a:t>
            </a:fld>
            <a:endParaRPr lang="en-US"/>
          </a:p>
        </p:txBody>
      </p:sp>
    </p:spTree>
    <p:extLst>
      <p:ext uri="{BB962C8B-B14F-4D97-AF65-F5344CB8AC3E}">
        <p14:creationId xmlns:p14="http://schemas.microsoft.com/office/powerpoint/2010/main" val="12182881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61</a:t>
            </a:fld>
            <a:endParaRPr lang="en-US"/>
          </a:p>
        </p:txBody>
      </p:sp>
    </p:spTree>
    <p:extLst>
      <p:ext uri="{BB962C8B-B14F-4D97-AF65-F5344CB8AC3E}">
        <p14:creationId xmlns:p14="http://schemas.microsoft.com/office/powerpoint/2010/main" val="758284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Here we asked Java to perform many calculations about the stream. This includes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minimum, maximum, average, size, and the number of values in the stream. If the stream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were empty, we’d have a count of zero. Otherwise, we can get the minimum and maximum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out of the summary.</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62</a:t>
            </a:fld>
            <a:endParaRPr lang="en-US"/>
          </a:p>
        </p:txBody>
      </p:sp>
    </p:spTree>
    <p:extLst>
      <p:ext uri="{BB962C8B-B14F-4D97-AF65-F5344CB8AC3E}">
        <p14:creationId xmlns:p14="http://schemas.microsoft.com/office/powerpoint/2010/main" val="1682222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8159E3-CE25-8A44-992A-469B5233B7C8}" type="slidenum">
              <a:rPr lang="en-US" smtClean="0"/>
              <a:t>63</a:t>
            </a:fld>
            <a:endParaRPr lang="en-US"/>
          </a:p>
        </p:txBody>
      </p:sp>
    </p:spTree>
    <p:extLst>
      <p:ext uri="{BB962C8B-B14F-4D97-AF65-F5344CB8AC3E}">
        <p14:creationId xmlns:p14="http://schemas.microsoft.com/office/powerpoint/2010/main" val="1447316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8159E3-CE25-8A44-992A-469B5233B7C8}" type="slidenum">
              <a:rPr lang="en-US" smtClean="0"/>
              <a:t>64</a:t>
            </a:fld>
            <a:endParaRPr lang="en-US"/>
          </a:p>
        </p:txBody>
      </p:sp>
    </p:spTree>
    <p:extLst>
      <p:ext uri="{BB962C8B-B14F-4D97-AF65-F5344CB8AC3E}">
        <p14:creationId xmlns:p14="http://schemas.microsoft.com/office/powerpoint/2010/main" val="146400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18</a:t>
            </a:r>
          </a:p>
          <a:p>
            <a:endParaRPr lang="en-US" dirty="0"/>
          </a:p>
          <a:p>
            <a:r>
              <a:rPr lang="en-US" sz="1200" i="0" kern="1200" dirty="0">
                <a:solidFill>
                  <a:schemeClr val="tx1"/>
                </a:solidFill>
                <a:effectLst/>
                <a:latin typeface="+mn-lt"/>
                <a:ea typeface="+mn-ea"/>
                <a:cs typeface="+mn-cs"/>
              </a:rPr>
              <a:t>A, B, E. A is correct, and it is one of the reasons to prefer class inheritance over object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composition. B is also correct, since object composition tends to lead to classes that are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easier to reference, as they don’t require knowledge of any parent classes. C is incorrect, as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inheritance tends to use the is-a principle, whereas object composition relies on the has-a</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principle. D is incorrect, as this is a statement about inheritance, not object composition.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E is correct, as object composition has no notion of inheritance and variables must be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exposed publically if they are to be used by other classes in different packages. F is incorrect, as neither are always the right answer. There are situations where inheritance is more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appropriate, and situations where object composition is more appropriate.</a:t>
            </a: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6</a:t>
            </a:fld>
            <a:endParaRPr lang="en-US"/>
          </a:p>
        </p:txBody>
      </p:sp>
    </p:spTree>
    <p:extLst>
      <p:ext uri="{BB962C8B-B14F-4D97-AF65-F5344CB8AC3E}">
        <p14:creationId xmlns:p14="http://schemas.microsoft.com/office/powerpoint/2010/main" val="366029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17</a:t>
            </a:r>
          </a:p>
          <a:p>
            <a:endParaRPr lang="en-US" dirty="0"/>
          </a:p>
          <a:p>
            <a:r>
              <a:rPr lang="en-US" sz="1200" i="0" kern="1200" dirty="0">
                <a:solidFill>
                  <a:schemeClr val="tx1"/>
                </a:solidFill>
                <a:effectLst/>
                <a:latin typeface="+mn-lt"/>
                <a:ea typeface="+mn-ea"/>
                <a:cs typeface="+mn-cs"/>
              </a:rPr>
              <a:t>B, C, F. Options B, C, and F are each correct statements about JavaBean encapsulation.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 is incorrect, as that is a property of the immutable object pattern, not encapsulation. 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is incorrect, as there is no such JavaBean interface defined in the Java API. Finally, E is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incorrect, as handling instantiation is not part of encapsulation.</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7</a:t>
            </a:fld>
            <a:endParaRPr lang="en-US"/>
          </a:p>
        </p:txBody>
      </p:sp>
    </p:spTree>
    <p:extLst>
      <p:ext uri="{BB962C8B-B14F-4D97-AF65-F5344CB8AC3E}">
        <p14:creationId xmlns:p14="http://schemas.microsoft.com/office/powerpoint/2010/main" val="331124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Banker</a:t>
            </a:r>
            <a:r>
              <a:rPr lang="en-US" baseline="0" dirty="0"/>
              <a:t> Class containing Method </a:t>
            </a:r>
            <a:r>
              <a:rPr lang="en-US" baseline="0" dirty="0" err="1"/>
              <a:t>DepositSorter</a:t>
            </a:r>
            <a:endParaRPr lang="en-US" baseline="0" dirty="0"/>
          </a:p>
          <a:p>
            <a:endParaRPr lang="en-US" baseline="0" dirty="0"/>
          </a:p>
          <a:p>
            <a:r>
              <a:rPr lang="en-US" baseline="0" dirty="0"/>
              <a:t>Interface Deposit</a:t>
            </a:r>
          </a:p>
          <a:p>
            <a:endParaRPr lang="en-US" baseline="0" dirty="0"/>
          </a:p>
          <a:p>
            <a:r>
              <a:rPr lang="en-US" baseline="0" dirty="0"/>
              <a:t>Deposit </a:t>
            </a:r>
            <a:r>
              <a:rPr lang="en-US" baseline="0" dirty="0" err="1"/>
              <a:t>Enum</a:t>
            </a:r>
            <a:endParaRPr lang="en-US" baseline="0" dirty="0"/>
          </a:p>
          <a:p>
            <a:endParaRPr lang="en-US" baseline="0" dirty="0"/>
          </a:p>
          <a:p>
            <a:r>
              <a:rPr lang="en-US" baseline="0" dirty="0"/>
              <a:t>Classes Coin, Paper, </a:t>
            </a:r>
            <a:r>
              <a:rPr lang="en-US" baseline="0" dirty="0" err="1"/>
              <a:t>ValuableItem</a:t>
            </a:r>
            <a:endParaRPr lang="en-US" baseline="0" dirty="0"/>
          </a:p>
          <a:p>
            <a:endParaRPr lang="en-US" baseline="0" dirty="0"/>
          </a:p>
          <a:p>
            <a:r>
              <a:rPr lang="en-US" baseline="0" dirty="0"/>
              <a:t>Comparison of Type</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8</a:t>
            </a:fld>
            <a:endParaRPr lang="en-US"/>
          </a:p>
        </p:txBody>
      </p:sp>
    </p:spTree>
    <p:extLst>
      <p:ext uri="{BB962C8B-B14F-4D97-AF65-F5344CB8AC3E}">
        <p14:creationId xmlns:p14="http://schemas.microsoft.com/office/powerpoint/2010/main" val="332775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8 – Instance Variable</a:t>
            </a:r>
          </a:p>
          <a:p>
            <a:r>
              <a:rPr lang="en-US" dirty="0"/>
              <a:t>Line</a:t>
            </a:r>
            <a:r>
              <a:rPr lang="en-US" baseline="0" dirty="0"/>
              <a:t> 9 – Method Parameter</a:t>
            </a:r>
          </a:p>
          <a:p>
            <a:r>
              <a:rPr lang="en-US" baseline="0" dirty="0"/>
              <a:t>Line 10 – final local variable</a:t>
            </a:r>
          </a:p>
          <a:p>
            <a:endParaRPr lang="en-US" baseline="0" dirty="0"/>
          </a:p>
          <a:p>
            <a:r>
              <a:rPr lang="en-US" baseline="0" dirty="0"/>
              <a:t>If we uncomment the line inside </a:t>
            </a:r>
            <a:r>
              <a:rPr lang="en-US" baseline="0" dirty="0" err="1"/>
              <a:t>everyonePlay</a:t>
            </a:r>
            <a:r>
              <a:rPr lang="en-US" baseline="0" dirty="0"/>
              <a:t>, there will be a reassignment and the variable will no longer be effectively final. This will cause a compile error</a:t>
            </a:r>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12</a:t>
            </a:fld>
            <a:endParaRPr lang="en-US"/>
          </a:p>
        </p:txBody>
      </p:sp>
    </p:spTree>
    <p:extLst>
      <p:ext uri="{BB962C8B-B14F-4D97-AF65-F5344CB8AC3E}">
        <p14:creationId xmlns:p14="http://schemas.microsoft.com/office/powerpoint/2010/main" val="297364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Won’t</a:t>
            </a:r>
            <a:r>
              <a:rPr lang="en-US" baseline="0" dirty="0"/>
              <a:t> need to memorize each table, as we’ll be going through them together.</a:t>
            </a:r>
          </a:p>
          <a:p>
            <a:endParaRPr lang="en-US" baseline="0" dirty="0"/>
          </a:p>
          <a:p>
            <a:r>
              <a:rPr lang="en-US" baseline="0" dirty="0"/>
              <a:t>We </a:t>
            </a:r>
            <a:r>
              <a:rPr lang="en-US" baseline="0" dirty="0" err="1"/>
              <a:t>typiucally</a:t>
            </a:r>
            <a:r>
              <a:rPr lang="en-US" baseline="0" dirty="0"/>
              <a:t> don’t actually assign the implementation of the interface to a variable. The interface name is implied and it gets passed directly to the method that needs it. The names are used to better understand and remember what is going on.</a:t>
            </a:r>
          </a:p>
          <a:p>
            <a:endParaRPr lang="en-US" baseline="0" dirty="0"/>
          </a:p>
          <a:p>
            <a:r>
              <a:rPr lang="en-US" baseline="0" dirty="0"/>
              <a:t>You can name the functional interface whatever you want.</a:t>
            </a:r>
          </a:p>
          <a:p>
            <a:endParaRPr lang="en-US" baseline="0" dirty="0"/>
          </a:p>
          <a:p>
            <a:r>
              <a:rPr lang="en-US" baseline="0" dirty="0"/>
              <a:t>Only requirements is that it must be a valid interface name and contain a single abstract method.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B8159E3-CE25-8A44-992A-469B5233B7C8}" type="slidenum">
              <a:rPr lang="en-US" smtClean="0"/>
              <a:t>14</a:t>
            </a:fld>
            <a:endParaRPr lang="en-US"/>
          </a:p>
        </p:txBody>
      </p:sp>
    </p:spTree>
    <p:extLst>
      <p:ext uri="{BB962C8B-B14F-4D97-AF65-F5344CB8AC3E}">
        <p14:creationId xmlns:p14="http://schemas.microsoft.com/office/powerpoint/2010/main" val="114081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0C35-94B7-9549-B2DD-E5335AAFDA0B}"/>
              </a:ext>
            </a:extLst>
          </p:cNvPr>
          <p:cNvSpPr>
            <a:spLocks noGrp="1"/>
          </p:cNvSpPr>
          <p:nvPr>
            <p:ph type="ctrTitle" hasCustomPrompt="1"/>
          </p:nvPr>
        </p:nvSpPr>
        <p:spPr>
          <a:xfrm>
            <a:off x="914400" y="1828800"/>
            <a:ext cx="6805061" cy="1908651"/>
          </a:xfrm>
        </p:spPr>
        <p:txBody>
          <a:bodyPr anchor="b">
            <a:noAutofit/>
          </a:bodyPr>
          <a:lstStyle>
            <a:lvl1pPr algn="l">
              <a:defRPr sz="7200" b="1"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0DF82672-FDD3-164E-ACD5-B5A4D7A14B01}"/>
              </a:ext>
            </a:extLst>
          </p:cNvPr>
          <p:cNvSpPr>
            <a:spLocks noGrp="1"/>
          </p:cNvSpPr>
          <p:nvPr>
            <p:ph type="subTitle" idx="1" hasCustomPrompt="1"/>
          </p:nvPr>
        </p:nvSpPr>
        <p:spPr>
          <a:xfrm>
            <a:off x="914400" y="3737451"/>
            <a:ext cx="6805061" cy="507290"/>
          </a:xfrm>
        </p:spPr>
        <p:txBody>
          <a:bodyPr>
            <a:normAutofit/>
          </a:bodyPr>
          <a:lstStyle>
            <a:lvl1pPr marL="0" indent="0" algn="l">
              <a:buNone/>
              <a:defRPr sz="3000" b="1" i="0" baseline="0">
                <a:solidFill>
                  <a:schemeClr val="bg1"/>
                </a:solidFill>
                <a:latin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172062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ing Slide - Simple">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E8BE568-E9F6-864B-9CF6-56CD585EDCF0}"/>
              </a:ext>
            </a:extLst>
          </p:cNvPr>
          <p:cNvSpPr>
            <a:spLocks noGrp="1"/>
          </p:cNvSpPr>
          <p:nvPr>
            <p:ph type="subTitle" idx="1" hasCustomPrompt="1"/>
          </p:nvPr>
        </p:nvSpPr>
        <p:spPr>
          <a:xfrm>
            <a:off x="4389120" y="914398"/>
            <a:ext cx="3393440" cy="2143762"/>
          </a:xfrm>
        </p:spPr>
        <p:txBody>
          <a:bodyPr/>
          <a:lstStyle>
            <a:lvl1pPr marL="0" indent="0" algn="ctr">
              <a:buNone/>
              <a:defRPr sz="2400" baseline="0">
                <a:solidFill>
                  <a:srgbClr val="59BEC9"/>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Copy here</a:t>
            </a:r>
          </a:p>
        </p:txBody>
      </p:sp>
    </p:spTree>
    <p:extLst>
      <p:ext uri="{BB962C8B-B14F-4D97-AF65-F5344CB8AC3E}">
        <p14:creationId xmlns:p14="http://schemas.microsoft.com/office/powerpoint/2010/main" val="12262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stion Page - Larg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4A41-EAE0-4349-B595-7AD4E2356876}"/>
              </a:ext>
            </a:extLst>
          </p:cNvPr>
          <p:cNvSpPr>
            <a:spLocks noGrp="1"/>
          </p:cNvSpPr>
          <p:nvPr>
            <p:ph type="title" hasCustomPrompt="1"/>
          </p:nvPr>
        </p:nvSpPr>
        <p:spPr>
          <a:xfrm>
            <a:off x="914399" y="5949950"/>
            <a:ext cx="9385301" cy="908050"/>
          </a:xfrm>
        </p:spPr>
        <p:txBody>
          <a:bodyPr>
            <a:normAutofit/>
          </a:bodyPr>
          <a:lstStyle>
            <a:lvl1pPr>
              <a:defRPr sz="4000" b="1" i="0" baseline="0">
                <a:solidFill>
                  <a:schemeClr val="bg1"/>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
        <p:nvSpPr>
          <p:cNvPr id="4" name="Picture Placeholder 2">
            <a:extLst>
              <a:ext uri="{FF2B5EF4-FFF2-40B4-BE49-F238E27FC236}">
                <a16:creationId xmlns:a16="http://schemas.microsoft.com/office/drawing/2014/main" id="{2413A8A5-3FE2-FE4F-9755-5C1BFAE8A005}"/>
              </a:ext>
            </a:extLst>
          </p:cNvPr>
          <p:cNvSpPr>
            <a:spLocks noGrp="1"/>
          </p:cNvSpPr>
          <p:nvPr>
            <p:ph type="pic" idx="1"/>
          </p:nvPr>
        </p:nvSpPr>
        <p:spPr>
          <a:xfrm>
            <a:off x="0" y="0"/>
            <a:ext cx="12192000" cy="5949949"/>
          </a:xfrm>
        </p:spPr>
        <p:txBody>
          <a:bodyPr>
            <a:normAutofit/>
          </a:bodyPr>
          <a:lstStyle>
            <a:lvl1pPr marL="0" indent="0">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99285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Page - Small Picture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3681621-B3DE-5A44-A586-10B0066B025C}"/>
              </a:ext>
            </a:extLst>
          </p:cNvPr>
          <p:cNvSpPr txBox="1">
            <a:spLocks/>
          </p:cNvSpPr>
          <p:nvPr userDrawn="1"/>
        </p:nvSpPr>
        <p:spPr>
          <a:xfrm>
            <a:off x="914399" y="5939790"/>
            <a:ext cx="9255761" cy="9080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baseline="0">
                <a:solidFill>
                  <a:schemeClr val="bg1"/>
                </a:solidFill>
                <a:latin typeface="Cambria" panose="02040503050406030204" pitchFamily="18" charset="0"/>
                <a:ea typeface="Verdana" panose="020B0604030504040204" pitchFamily="34" charset="0"/>
                <a:cs typeface="Verdana" panose="020B0604030504040204" pitchFamily="34" charset="0"/>
              </a:defRPr>
            </a:lvl1pPr>
          </a:lstStyle>
          <a:p>
            <a:pPr lvl="0"/>
            <a:r>
              <a:rPr lang="en-US" sz="2600" dirty="0" err="1">
                <a:solidFill>
                  <a:srgbClr val="003865"/>
                </a:solidFill>
              </a:rPr>
              <a:t>Subheader</a:t>
            </a:r>
            <a:endParaRPr lang="en-US" sz="2600" dirty="0">
              <a:solidFill>
                <a:srgbClr val="003865"/>
              </a:solidFill>
            </a:endParaRPr>
          </a:p>
        </p:txBody>
      </p:sp>
      <p:sp>
        <p:nvSpPr>
          <p:cNvPr id="12" name="Title 1">
            <a:extLst>
              <a:ext uri="{FF2B5EF4-FFF2-40B4-BE49-F238E27FC236}">
                <a16:creationId xmlns:a16="http://schemas.microsoft.com/office/drawing/2014/main" id="{3FC520D6-4FF8-B141-9BC7-7448CE3BC8EC}"/>
              </a:ext>
            </a:extLst>
          </p:cNvPr>
          <p:cNvSpPr txBox="1">
            <a:spLocks/>
          </p:cNvSpPr>
          <p:nvPr userDrawn="1"/>
        </p:nvSpPr>
        <p:spPr>
          <a:xfrm>
            <a:off x="914399" y="914399"/>
            <a:ext cx="4785362" cy="778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
        <p:nvSpPr>
          <p:cNvPr id="14" name="Picture Placeholder 2">
            <a:extLst>
              <a:ext uri="{FF2B5EF4-FFF2-40B4-BE49-F238E27FC236}">
                <a16:creationId xmlns:a16="http://schemas.microsoft.com/office/drawing/2014/main" id="{44B80C8A-67E9-454B-952B-B19A8CBCE859}"/>
              </a:ext>
            </a:extLst>
          </p:cNvPr>
          <p:cNvSpPr>
            <a:spLocks noGrp="1"/>
          </p:cNvSpPr>
          <p:nvPr>
            <p:ph type="pic" idx="10"/>
          </p:nvPr>
        </p:nvSpPr>
        <p:spPr>
          <a:xfrm>
            <a:off x="1005840" y="1814002"/>
            <a:ext cx="5049520" cy="3861191"/>
          </a:xfrm>
        </p:spPr>
        <p:txBody>
          <a:bodyPr>
            <a:normAutofit/>
          </a:bodyPr>
          <a:lstStyle>
            <a:lvl1pPr marL="0" indent="0">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Picture Placeholder 2">
            <a:extLst>
              <a:ext uri="{FF2B5EF4-FFF2-40B4-BE49-F238E27FC236}">
                <a16:creationId xmlns:a16="http://schemas.microsoft.com/office/drawing/2014/main" id="{099EE690-010C-734B-8231-3F82B463FDA0}"/>
              </a:ext>
            </a:extLst>
          </p:cNvPr>
          <p:cNvSpPr>
            <a:spLocks noGrp="1"/>
          </p:cNvSpPr>
          <p:nvPr>
            <p:ph type="pic" idx="11"/>
          </p:nvPr>
        </p:nvSpPr>
        <p:spPr>
          <a:xfrm>
            <a:off x="6167120" y="1814002"/>
            <a:ext cx="5049520" cy="3861191"/>
          </a:xfrm>
        </p:spPr>
        <p:txBody>
          <a:bodyPr>
            <a:normAutofit/>
          </a:bodyPr>
          <a:lstStyle>
            <a:lvl1pPr marL="0" indent="0">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8465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 Copy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4A41-EAE0-4349-B595-7AD4E2356876}"/>
              </a:ext>
            </a:extLst>
          </p:cNvPr>
          <p:cNvSpPr>
            <a:spLocks noGrp="1"/>
          </p:cNvSpPr>
          <p:nvPr>
            <p:ph type="title" hasCustomPrompt="1"/>
          </p:nvPr>
        </p:nvSpPr>
        <p:spPr>
          <a:xfrm>
            <a:off x="2974206" y="914399"/>
            <a:ext cx="8384674" cy="778789"/>
          </a:xfrm>
        </p:spPr>
        <p:txBody>
          <a:bodyPr>
            <a:normAutofit/>
          </a:bodyPr>
          <a:lstStyle>
            <a:lvl1pPr>
              <a:defRPr sz="4500" b="1" i="0"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
        <p:nvSpPr>
          <p:cNvPr id="15" name="Text Placeholder 13">
            <a:extLst>
              <a:ext uri="{FF2B5EF4-FFF2-40B4-BE49-F238E27FC236}">
                <a16:creationId xmlns:a16="http://schemas.microsoft.com/office/drawing/2014/main" id="{0AC48976-3064-D042-A5CC-A233E674824F}"/>
              </a:ext>
            </a:extLst>
          </p:cNvPr>
          <p:cNvSpPr>
            <a:spLocks noGrp="1"/>
          </p:cNvSpPr>
          <p:nvPr>
            <p:ph type="body" sz="quarter" idx="10" hasCustomPrompt="1"/>
          </p:nvPr>
        </p:nvSpPr>
        <p:spPr>
          <a:xfrm>
            <a:off x="2974205" y="2021840"/>
            <a:ext cx="8375904" cy="518160"/>
          </a:xfrm>
        </p:spPr>
        <p:txBody>
          <a:bodyPr>
            <a:normAutofit/>
          </a:bodyPr>
          <a:lstStyle>
            <a:lvl1pPr marL="0" indent="0">
              <a:buNone/>
              <a:defRPr sz="2800" b="1" i="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sz="1800">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err="1"/>
              <a:t>Subheader</a:t>
            </a:r>
            <a:r>
              <a:rPr lang="en-US" dirty="0"/>
              <a:t> here</a:t>
            </a:r>
          </a:p>
        </p:txBody>
      </p:sp>
      <p:sp>
        <p:nvSpPr>
          <p:cNvPr id="21" name="Text Placeholder 20">
            <a:extLst>
              <a:ext uri="{FF2B5EF4-FFF2-40B4-BE49-F238E27FC236}">
                <a16:creationId xmlns:a16="http://schemas.microsoft.com/office/drawing/2014/main" id="{961A6692-7E5A-DD4A-B6D8-C5990D6138D5}"/>
              </a:ext>
            </a:extLst>
          </p:cNvPr>
          <p:cNvSpPr>
            <a:spLocks noGrp="1"/>
          </p:cNvSpPr>
          <p:nvPr>
            <p:ph type="body" sz="quarter" idx="12"/>
          </p:nvPr>
        </p:nvSpPr>
        <p:spPr>
          <a:xfrm>
            <a:off x="2974205" y="2651760"/>
            <a:ext cx="8384674" cy="3281680"/>
          </a:xfrm>
        </p:spPr>
        <p:txBody>
          <a:bodyPr/>
          <a:lstStyle>
            <a:lvl1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2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993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 - Copy 2 Colum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79EDD0-CFBD-1649-8970-3D87A39723DA}"/>
              </a:ext>
            </a:extLst>
          </p:cNvPr>
          <p:cNvSpPr>
            <a:spLocks noGrp="1"/>
          </p:cNvSpPr>
          <p:nvPr>
            <p:ph type="title" hasCustomPrompt="1"/>
          </p:nvPr>
        </p:nvSpPr>
        <p:spPr>
          <a:xfrm>
            <a:off x="2974206" y="914399"/>
            <a:ext cx="8379593" cy="778789"/>
          </a:xfrm>
        </p:spPr>
        <p:txBody>
          <a:bodyPr>
            <a:normAutofit/>
          </a:bodyPr>
          <a:lstStyle>
            <a:lvl1pPr>
              <a:defRPr sz="4500" b="1" i="0"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
        <p:nvSpPr>
          <p:cNvPr id="18" name="Text Placeholder 13">
            <a:extLst>
              <a:ext uri="{FF2B5EF4-FFF2-40B4-BE49-F238E27FC236}">
                <a16:creationId xmlns:a16="http://schemas.microsoft.com/office/drawing/2014/main" id="{5F9B7F7F-5E91-444D-89D0-F790B4E45986}"/>
              </a:ext>
            </a:extLst>
          </p:cNvPr>
          <p:cNvSpPr>
            <a:spLocks noGrp="1"/>
          </p:cNvSpPr>
          <p:nvPr>
            <p:ph type="body" sz="quarter" idx="10" hasCustomPrompt="1"/>
          </p:nvPr>
        </p:nvSpPr>
        <p:spPr>
          <a:xfrm>
            <a:off x="2974205" y="2021840"/>
            <a:ext cx="3992258" cy="518160"/>
          </a:xfrm>
        </p:spPr>
        <p:txBody>
          <a:bodyPr>
            <a:normAutofit/>
          </a:bodyPr>
          <a:lstStyle>
            <a:lvl1pPr marL="0" indent="0">
              <a:buNone/>
              <a:defRPr sz="2800" b="1" i="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sz="1800">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err="1"/>
              <a:t>Subheader</a:t>
            </a:r>
            <a:r>
              <a:rPr lang="en-US" dirty="0"/>
              <a:t> here</a:t>
            </a:r>
          </a:p>
        </p:txBody>
      </p:sp>
      <p:sp>
        <p:nvSpPr>
          <p:cNvPr id="19" name="Text Placeholder 20">
            <a:extLst>
              <a:ext uri="{FF2B5EF4-FFF2-40B4-BE49-F238E27FC236}">
                <a16:creationId xmlns:a16="http://schemas.microsoft.com/office/drawing/2014/main" id="{BE03E9D5-008E-7047-BEF8-4EC500F61FA7}"/>
              </a:ext>
            </a:extLst>
          </p:cNvPr>
          <p:cNvSpPr>
            <a:spLocks noGrp="1"/>
          </p:cNvSpPr>
          <p:nvPr>
            <p:ph type="body" sz="quarter" idx="12"/>
          </p:nvPr>
        </p:nvSpPr>
        <p:spPr>
          <a:xfrm>
            <a:off x="2974205" y="2651760"/>
            <a:ext cx="3996438" cy="3281680"/>
          </a:xfrm>
        </p:spPr>
        <p:txBody>
          <a:bodyPr/>
          <a:lstStyle>
            <a:lvl1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2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p:txBody>
      </p:sp>
      <p:sp>
        <p:nvSpPr>
          <p:cNvPr id="20" name="Text Placeholder 13">
            <a:extLst>
              <a:ext uri="{FF2B5EF4-FFF2-40B4-BE49-F238E27FC236}">
                <a16:creationId xmlns:a16="http://schemas.microsoft.com/office/drawing/2014/main" id="{619DD5C8-E273-A248-BA95-17B27A76CC9A}"/>
              </a:ext>
            </a:extLst>
          </p:cNvPr>
          <p:cNvSpPr>
            <a:spLocks noGrp="1"/>
          </p:cNvSpPr>
          <p:nvPr>
            <p:ph type="body" sz="quarter" idx="13" hasCustomPrompt="1"/>
          </p:nvPr>
        </p:nvSpPr>
        <p:spPr>
          <a:xfrm>
            <a:off x="7357361" y="2021840"/>
            <a:ext cx="3992258" cy="518160"/>
          </a:xfrm>
        </p:spPr>
        <p:txBody>
          <a:bodyPr>
            <a:normAutofit/>
          </a:bodyPr>
          <a:lstStyle>
            <a:lvl1pPr marL="0" indent="0">
              <a:buNone/>
              <a:defRPr sz="2800" b="1" i="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sz="1800">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err="1"/>
              <a:t>Subheader</a:t>
            </a:r>
            <a:r>
              <a:rPr lang="en-US" dirty="0"/>
              <a:t> here</a:t>
            </a:r>
          </a:p>
        </p:txBody>
      </p:sp>
      <p:sp>
        <p:nvSpPr>
          <p:cNvPr id="21" name="Text Placeholder 20">
            <a:extLst>
              <a:ext uri="{FF2B5EF4-FFF2-40B4-BE49-F238E27FC236}">
                <a16:creationId xmlns:a16="http://schemas.microsoft.com/office/drawing/2014/main" id="{A79BCA27-3778-6B42-82C3-3A16CEB5C4C7}"/>
              </a:ext>
            </a:extLst>
          </p:cNvPr>
          <p:cNvSpPr>
            <a:spLocks noGrp="1"/>
          </p:cNvSpPr>
          <p:nvPr>
            <p:ph type="body" sz="quarter" idx="14"/>
          </p:nvPr>
        </p:nvSpPr>
        <p:spPr>
          <a:xfrm>
            <a:off x="7357361" y="2651760"/>
            <a:ext cx="3996438" cy="3281680"/>
          </a:xfrm>
        </p:spPr>
        <p:txBody>
          <a:bodyPr/>
          <a:lstStyle>
            <a:lvl1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2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811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e - Large Picture">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BF7C024-57A9-B740-A29C-837AA1C99205}"/>
              </a:ext>
            </a:extLst>
          </p:cNvPr>
          <p:cNvSpPr>
            <a:spLocks noGrp="1"/>
          </p:cNvSpPr>
          <p:nvPr>
            <p:ph type="pic" idx="1"/>
          </p:nvPr>
        </p:nvSpPr>
        <p:spPr>
          <a:xfrm>
            <a:off x="2974206" y="2056629"/>
            <a:ext cx="8379594" cy="3861191"/>
          </a:xfrm>
        </p:spPr>
        <p:txBody>
          <a:bodyPr>
            <a:normAutofit/>
          </a:bodyPr>
          <a:lstStyle>
            <a:lvl1pPr marL="0" indent="0">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Title 1">
            <a:extLst>
              <a:ext uri="{FF2B5EF4-FFF2-40B4-BE49-F238E27FC236}">
                <a16:creationId xmlns:a16="http://schemas.microsoft.com/office/drawing/2014/main" id="{33F7B7FE-5FE3-594E-85A1-3505210BE29B}"/>
              </a:ext>
            </a:extLst>
          </p:cNvPr>
          <p:cNvSpPr>
            <a:spLocks noGrp="1"/>
          </p:cNvSpPr>
          <p:nvPr>
            <p:ph type="title" hasCustomPrompt="1"/>
          </p:nvPr>
        </p:nvSpPr>
        <p:spPr>
          <a:xfrm>
            <a:off x="2974206" y="914399"/>
            <a:ext cx="8379593" cy="778789"/>
          </a:xfrm>
        </p:spPr>
        <p:txBody>
          <a:bodyPr>
            <a:normAutofit/>
          </a:bodyPr>
          <a:lstStyle>
            <a:lvl1pPr>
              <a:defRPr sz="4500" b="1" i="0"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Tree>
    <p:extLst>
      <p:ext uri="{BB962C8B-B14F-4D97-AF65-F5344CB8AC3E}">
        <p14:creationId xmlns:p14="http://schemas.microsoft.com/office/powerpoint/2010/main" val="44539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age - Copy/Pictur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2E21DEF2-FC4B-E542-BAFC-5B531224A386}"/>
              </a:ext>
            </a:extLst>
          </p:cNvPr>
          <p:cNvSpPr>
            <a:spLocks noGrp="1"/>
          </p:cNvSpPr>
          <p:nvPr>
            <p:ph type="pic" idx="1"/>
          </p:nvPr>
        </p:nvSpPr>
        <p:spPr>
          <a:xfrm>
            <a:off x="7282310" y="2021841"/>
            <a:ext cx="4071490" cy="3891280"/>
          </a:xfrm>
        </p:spPr>
        <p:txBody>
          <a:bodyPr>
            <a:normAutofit/>
          </a:bodyPr>
          <a:lstStyle>
            <a:lvl1pPr marL="0" indent="0">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Text Placeholder 13">
            <a:extLst>
              <a:ext uri="{FF2B5EF4-FFF2-40B4-BE49-F238E27FC236}">
                <a16:creationId xmlns:a16="http://schemas.microsoft.com/office/drawing/2014/main" id="{44D6E51E-5B3A-1945-9A14-EA0962C3430E}"/>
              </a:ext>
            </a:extLst>
          </p:cNvPr>
          <p:cNvSpPr>
            <a:spLocks noGrp="1"/>
          </p:cNvSpPr>
          <p:nvPr>
            <p:ph type="body" sz="quarter" idx="10" hasCustomPrompt="1"/>
          </p:nvPr>
        </p:nvSpPr>
        <p:spPr>
          <a:xfrm>
            <a:off x="2974205" y="2021840"/>
            <a:ext cx="3992258" cy="518160"/>
          </a:xfrm>
        </p:spPr>
        <p:txBody>
          <a:bodyPr>
            <a:normAutofit/>
          </a:bodyPr>
          <a:lstStyle>
            <a:lvl1pPr marL="0" indent="0">
              <a:buNone/>
              <a:defRPr sz="2800" b="1" i="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sz="1800">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err="1"/>
              <a:t>Subheader</a:t>
            </a:r>
            <a:r>
              <a:rPr lang="en-US" dirty="0"/>
              <a:t> here</a:t>
            </a:r>
          </a:p>
        </p:txBody>
      </p:sp>
      <p:sp>
        <p:nvSpPr>
          <p:cNvPr id="16" name="Text Placeholder 20">
            <a:extLst>
              <a:ext uri="{FF2B5EF4-FFF2-40B4-BE49-F238E27FC236}">
                <a16:creationId xmlns:a16="http://schemas.microsoft.com/office/drawing/2014/main" id="{7609FC87-C040-8C47-8F6E-DF1F43B3B8BE}"/>
              </a:ext>
            </a:extLst>
          </p:cNvPr>
          <p:cNvSpPr>
            <a:spLocks noGrp="1"/>
          </p:cNvSpPr>
          <p:nvPr>
            <p:ph type="body" sz="quarter" idx="12"/>
          </p:nvPr>
        </p:nvSpPr>
        <p:spPr>
          <a:xfrm>
            <a:off x="2974205" y="2651760"/>
            <a:ext cx="3996438" cy="3281680"/>
          </a:xfrm>
        </p:spPr>
        <p:txBody>
          <a:bodyPr/>
          <a:lstStyle>
            <a:lvl1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2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p:txBody>
      </p:sp>
      <p:sp>
        <p:nvSpPr>
          <p:cNvPr id="6" name="Title 1">
            <a:extLst>
              <a:ext uri="{FF2B5EF4-FFF2-40B4-BE49-F238E27FC236}">
                <a16:creationId xmlns:a16="http://schemas.microsoft.com/office/drawing/2014/main" id="{A94FFAE5-AF60-F542-93CB-C575B9EEBAA0}"/>
              </a:ext>
            </a:extLst>
          </p:cNvPr>
          <p:cNvSpPr>
            <a:spLocks noGrp="1"/>
          </p:cNvSpPr>
          <p:nvPr>
            <p:ph type="title" hasCustomPrompt="1"/>
          </p:nvPr>
        </p:nvSpPr>
        <p:spPr>
          <a:xfrm>
            <a:off x="2974206" y="914399"/>
            <a:ext cx="8379593" cy="778789"/>
          </a:xfrm>
        </p:spPr>
        <p:txBody>
          <a:bodyPr>
            <a:normAutofit/>
          </a:bodyPr>
          <a:lstStyle>
            <a:lvl1pPr>
              <a:defRPr sz="4500" b="1" i="0"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Tree>
    <p:extLst>
      <p:ext uri="{BB962C8B-B14F-4D97-AF65-F5344CB8AC3E}">
        <p14:creationId xmlns:p14="http://schemas.microsoft.com/office/powerpoint/2010/main" val="200914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age - Picture/Copy">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23FE3E1D-53FA-8D47-A4EF-7F4D2420D6AE}"/>
              </a:ext>
            </a:extLst>
          </p:cNvPr>
          <p:cNvSpPr>
            <a:spLocks noGrp="1"/>
          </p:cNvSpPr>
          <p:nvPr>
            <p:ph type="pic" idx="1"/>
          </p:nvPr>
        </p:nvSpPr>
        <p:spPr>
          <a:xfrm>
            <a:off x="2974206" y="2021841"/>
            <a:ext cx="4071490" cy="3891279"/>
          </a:xfrm>
        </p:spPr>
        <p:txBody>
          <a:bodyPr>
            <a:normAutofit/>
          </a:bodyPr>
          <a:lstStyle>
            <a:lvl1pPr marL="0" indent="0">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Text Placeholder 13">
            <a:extLst>
              <a:ext uri="{FF2B5EF4-FFF2-40B4-BE49-F238E27FC236}">
                <a16:creationId xmlns:a16="http://schemas.microsoft.com/office/drawing/2014/main" id="{51FB0078-C4C2-764F-B10D-831612A4A2ED}"/>
              </a:ext>
            </a:extLst>
          </p:cNvPr>
          <p:cNvSpPr>
            <a:spLocks noGrp="1"/>
          </p:cNvSpPr>
          <p:nvPr>
            <p:ph type="body" sz="quarter" idx="13" hasCustomPrompt="1"/>
          </p:nvPr>
        </p:nvSpPr>
        <p:spPr>
          <a:xfrm>
            <a:off x="7357361" y="2021840"/>
            <a:ext cx="3992258" cy="518160"/>
          </a:xfrm>
        </p:spPr>
        <p:txBody>
          <a:bodyPr>
            <a:normAutofit/>
          </a:bodyPr>
          <a:lstStyle>
            <a:lvl1pPr marL="0" indent="0">
              <a:buNone/>
              <a:defRPr sz="2800" b="1" i="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sz="1800">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sz="2000">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err="1"/>
              <a:t>Subheader</a:t>
            </a:r>
            <a:r>
              <a:rPr lang="en-US" dirty="0"/>
              <a:t> here</a:t>
            </a:r>
          </a:p>
        </p:txBody>
      </p:sp>
      <p:sp>
        <p:nvSpPr>
          <p:cNvPr id="14" name="Text Placeholder 20">
            <a:extLst>
              <a:ext uri="{FF2B5EF4-FFF2-40B4-BE49-F238E27FC236}">
                <a16:creationId xmlns:a16="http://schemas.microsoft.com/office/drawing/2014/main" id="{10A22D13-2E54-4543-B73A-BBA9D447358E}"/>
              </a:ext>
            </a:extLst>
          </p:cNvPr>
          <p:cNvSpPr>
            <a:spLocks noGrp="1"/>
          </p:cNvSpPr>
          <p:nvPr>
            <p:ph type="body" sz="quarter" idx="14"/>
          </p:nvPr>
        </p:nvSpPr>
        <p:spPr>
          <a:xfrm>
            <a:off x="7357361" y="2651760"/>
            <a:ext cx="3996438" cy="3281680"/>
          </a:xfrm>
        </p:spPr>
        <p:txBody>
          <a:bodyPr/>
          <a:lstStyle>
            <a:lvl1pPr>
              <a:defRPr sz="2400">
                <a:solidFill>
                  <a:srgbClr val="003865"/>
                </a:solidFill>
                <a:latin typeface="Verdana" panose="020B0604030504040204" pitchFamily="34" charset="0"/>
                <a:ea typeface="Verdana" panose="020B0604030504040204" pitchFamily="34" charset="0"/>
                <a:cs typeface="Verdana" panose="020B0604030504040204" pitchFamily="34" charset="0"/>
              </a:defRPr>
            </a:lvl1pPr>
            <a:lvl2pPr>
              <a:defRPr sz="2200">
                <a:solidFill>
                  <a:srgbClr val="003865"/>
                </a:solidFill>
                <a:latin typeface="Verdana" panose="020B0604030504040204" pitchFamily="34" charset="0"/>
                <a:ea typeface="Verdana" panose="020B0604030504040204" pitchFamily="34" charset="0"/>
                <a:cs typeface="Verdana" panose="020B0604030504040204" pitchFamily="34" charset="0"/>
              </a:defRPr>
            </a:lvl2pPr>
            <a:lvl3pPr>
              <a:defRPr>
                <a:solidFill>
                  <a:srgbClr val="003865"/>
                </a:solidFill>
                <a:latin typeface="Verdana" panose="020B0604030504040204" pitchFamily="34" charset="0"/>
                <a:ea typeface="Verdana" panose="020B0604030504040204" pitchFamily="34" charset="0"/>
                <a:cs typeface="Verdana" panose="020B0604030504040204" pitchFamily="34" charset="0"/>
              </a:defRPr>
            </a:lvl3pPr>
            <a:lvl4pPr>
              <a:defRPr>
                <a:solidFill>
                  <a:srgbClr val="003865"/>
                </a:solidFill>
                <a:latin typeface="Verdana" panose="020B0604030504040204" pitchFamily="34" charset="0"/>
                <a:ea typeface="Verdana" panose="020B0604030504040204" pitchFamily="34" charset="0"/>
                <a:cs typeface="Verdana" panose="020B0604030504040204" pitchFamily="34" charset="0"/>
              </a:defRPr>
            </a:lvl4pPr>
            <a:lvl5pPr>
              <a:defRPr>
                <a:solidFill>
                  <a:srgbClr val="003865"/>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p:txBody>
      </p:sp>
      <p:sp>
        <p:nvSpPr>
          <p:cNvPr id="6" name="Title 1">
            <a:extLst>
              <a:ext uri="{FF2B5EF4-FFF2-40B4-BE49-F238E27FC236}">
                <a16:creationId xmlns:a16="http://schemas.microsoft.com/office/drawing/2014/main" id="{CB9A02E5-3398-0C44-BAED-86BC0D68A242}"/>
              </a:ext>
            </a:extLst>
          </p:cNvPr>
          <p:cNvSpPr>
            <a:spLocks noGrp="1"/>
          </p:cNvSpPr>
          <p:nvPr>
            <p:ph type="title" hasCustomPrompt="1"/>
          </p:nvPr>
        </p:nvSpPr>
        <p:spPr>
          <a:xfrm>
            <a:off x="2974206" y="914399"/>
            <a:ext cx="8379593" cy="778789"/>
          </a:xfrm>
        </p:spPr>
        <p:txBody>
          <a:bodyPr>
            <a:normAutofit/>
          </a:bodyPr>
          <a:lstStyle>
            <a:lvl1pPr>
              <a:defRPr sz="4500" b="1" i="0"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Tree>
    <p:extLst>
      <p:ext uri="{BB962C8B-B14F-4D97-AF65-F5344CB8AC3E}">
        <p14:creationId xmlns:p14="http://schemas.microsoft.com/office/powerpoint/2010/main" val="123294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ing Slide - Verbos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917344-19F4-B84F-B2EF-21E828C1594E}"/>
              </a:ext>
            </a:extLst>
          </p:cNvPr>
          <p:cNvSpPr>
            <a:spLocks noGrp="1"/>
          </p:cNvSpPr>
          <p:nvPr>
            <p:ph type="dt" sz="half" idx="10"/>
          </p:nvPr>
        </p:nvSpPr>
        <p:spPr>
          <a:xfrm>
            <a:off x="838200" y="5943600"/>
            <a:ext cx="2743200" cy="914400"/>
          </a:xfrm>
        </p:spPr>
        <p:txBody>
          <a:bodyPr/>
          <a:lstStyle>
            <a:lvl1pPr>
              <a:defRPr>
                <a:solidFill>
                  <a:srgbClr val="003865"/>
                </a:solidFill>
              </a:defRPr>
            </a:lvl1pPr>
          </a:lstStyle>
          <a:p>
            <a:fld id="{8FBD8175-C7AD-2D45-80F8-6A55D474F96C}" type="datetimeFigureOut">
              <a:rPr lang="en-US" smtClean="0"/>
              <a:pPr/>
              <a:t>4/13/2022</a:t>
            </a:fld>
            <a:endParaRPr lang="en-US" dirty="0"/>
          </a:p>
        </p:txBody>
      </p:sp>
      <p:sp>
        <p:nvSpPr>
          <p:cNvPr id="6" name="Slide Number Placeholder 5">
            <a:extLst>
              <a:ext uri="{FF2B5EF4-FFF2-40B4-BE49-F238E27FC236}">
                <a16:creationId xmlns:a16="http://schemas.microsoft.com/office/drawing/2014/main" id="{8A3924A8-358E-6748-A5CC-028C056CD6F8}"/>
              </a:ext>
            </a:extLst>
          </p:cNvPr>
          <p:cNvSpPr>
            <a:spLocks noGrp="1"/>
          </p:cNvSpPr>
          <p:nvPr>
            <p:ph type="sldNum" sz="quarter" idx="12"/>
          </p:nvPr>
        </p:nvSpPr>
        <p:spPr>
          <a:xfrm>
            <a:off x="8610600" y="5943600"/>
            <a:ext cx="2743200" cy="914400"/>
          </a:xfrm>
        </p:spPr>
        <p:txBody>
          <a:bodyPr/>
          <a:lstStyle>
            <a:lvl1pPr>
              <a:defRPr>
                <a:solidFill>
                  <a:srgbClr val="003865"/>
                </a:solidFill>
              </a:defRPr>
            </a:lvl1pPr>
          </a:lstStyle>
          <a:p>
            <a:fld id="{5721C894-1168-5D4A-AC89-C2B94120FB08}" type="slidenum">
              <a:rPr lang="en-US" smtClean="0"/>
              <a:pPr/>
              <a:t>‹#›</a:t>
            </a:fld>
            <a:endParaRPr lang="en-US" dirty="0"/>
          </a:p>
        </p:txBody>
      </p:sp>
      <p:sp>
        <p:nvSpPr>
          <p:cNvPr id="10" name="Subtitle 2">
            <a:extLst>
              <a:ext uri="{FF2B5EF4-FFF2-40B4-BE49-F238E27FC236}">
                <a16:creationId xmlns:a16="http://schemas.microsoft.com/office/drawing/2014/main" id="{58DA7F58-495C-DE4E-879E-C482A219E16A}"/>
              </a:ext>
            </a:extLst>
          </p:cNvPr>
          <p:cNvSpPr>
            <a:spLocks noGrp="1"/>
          </p:cNvSpPr>
          <p:nvPr>
            <p:ph type="subTitle" idx="1" hasCustomPrompt="1"/>
          </p:nvPr>
        </p:nvSpPr>
        <p:spPr>
          <a:xfrm>
            <a:off x="838200" y="2065641"/>
            <a:ext cx="10515600" cy="410404"/>
          </a:xfrm>
        </p:spPr>
        <p:txBody>
          <a:bodyPr/>
          <a:lstStyle>
            <a:lvl1pPr marL="0" indent="0" algn="ctr">
              <a:buNone/>
              <a:defRPr sz="24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copy</a:t>
            </a:r>
          </a:p>
        </p:txBody>
      </p:sp>
      <p:sp>
        <p:nvSpPr>
          <p:cNvPr id="7" name="Title 1">
            <a:extLst>
              <a:ext uri="{FF2B5EF4-FFF2-40B4-BE49-F238E27FC236}">
                <a16:creationId xmlns:a16="http://schemas.microsoft.com/office/drawing/2014/main" id="{5AE8CEB8-BBB7-CC40-AAB2-DF6DFA0F0B81}"/>
              </a:ext>
            </a:extLst>
          </p:cNvPr>
          <p:cNvSpPr>
            <a:spLocks noGrp="1"/>
          </p:cNvSpPr>
          <p:nvPr>
            <p:ph type="title" hasCustomPrompt="1"/>
          </p:nvPr>
        </p:nvSpPr>
        <p:spPr>
          <a:xfrm>
            <a:off x="838200" y="914399"/>
            <a:ext cx="10515600" cy="778789"/>
          </a:xfrm>
        </p:spPr>
        <p:txBody>
          <a:bodyPr>
            <a:normAutofit/>
          </a:bodyPr>
          <a:lstStyle>
            <a:lvl1pPr algn="ctr">
              <a:defRPr sz="4500" b="1" i="0" baseline="0">
                <a:solidFill>
                  <a:srgbClr val="59BEC9"/>
                </a:solidFill>
                <a:latin typeface="Cambria" panose="02040503050406030204" pitchFamily="18" charset="0"/>
                <a:ea typeface="Verdana" panose="020B0604030504040204" pitchFamily="34" charset="0"/>
                <a:cs typeface="Verdana" panose="020B0604030504040204" pitchFamily="34" charset="0"/>
              </a:defRPr>
            </a:lvl1pPr>
          </a:lstStyle>
          <a:p>
            <a:r>
              <a:rPr lang="en-US" dirty="0"/>
              <a:t>Click to edit header</a:t>
            </a:r>
          </a:p>
        </p:txBody>
      </p:sp>
    </p:spTree>
    <p:extLst>
      <p:ext uri="{BB962C8B-B14F-4D97-AF65-F5344CB8AC3E}">
        <p14:creationId xmlns:p14="http://schemas.microsoft.com/office/powerpoint/2010/main" val="3148774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jp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4DC70-470E-854B-92F6-909BDBD8C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6B8B77-4C74-8145-AE84-1295842F7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6E8A9-772D-1544-BD86-1B8EFF685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D14F3-9CEE-FF44-B969-43677C6F57DB}" type="datetimeFigureOut">
              <a:rPr lang="en-US" smtClean="0"/>
              <a:t>4/13/2022</a:t>
            </a:fld>
            <a:endParaRPr lang="en-US"/>
          </a:p>
        </p:txBody>
      </p:sp>
      <p:sp>
        <p:nvSpPr>
          <p:cNvPr id="5" name="Footer Placeholder 4">
            <a:extLst>
              <a:ext uri="{FF2B5EF4-FFF2-40B4-BE49-F238E27FC236}">
                <a16:creationId xmlns:a16="http://schemas.microsoft.com/office/drawing/2014/main" id="{84188EF0-0304-774D-9097-57F2930F6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B714A6-922E-9D45-A8CB-40307E628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AF3F9-BD93-BB4F-B000-0DD1B99FD160}" type="slidenum">
              <a:rPr lang="en-US" smtClean="0"/>
              <a:t>‹#›</a:t>
            </a:fld>
            <a:endParaRPr lang="en-US"/>
          </a:p>
        </p:txBody>
      </p:sp>
      <p:pic>
        <p:nvPicPr>
          <p:cNvPr id="8" name="Picture 7">
            <a:extLst>
              <a:ext uri="{FF2B5EF4-FFF2-40B4-BE49-F238E27FC236}">
                <a16:creationId xmlns:a16="http://schemas.microsoft.com/office/drawing/2014/main" id="{38E3197E-FF1D-C748-9C3A-D637E1CAAFE1}"/>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10963906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58CF4-891B-DA46-9537-EF8AF2E9E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69ACF-7F31-4249-81AF-20EE50CD4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82654-C926-5A4D-A841-F075BCBA5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27440-34AB-2948-8B9A-F54FF45B761A}" type="datetimeFigureOut">
              <a:rPr lang="en-US" smtClean="0"/>
              <a:t>4/13/2022</a:t>
            </a:fld>
            <a:endParaRPr lang="en-US"/>
          </a:p>
        </p:txBody>
      </p:sp>
      <p:sp>
        <p:nvSpPr>
          <p:cNvPr id="5" name="Footer Placeholder 4">
            <a:extLst>
              <a:ext uri="{FF2B5EF4-FFF2-40B4-BE49-F238E27FC236}">
                <a16:creationId xmlns:a16="http://schemas.microsoft.com/office/drawing/2014/main" id="{7B77E00E-AE33-574B-B823-A9E1065C8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96128-DE2F-E941-BF36-EF4EA4D51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37DD6-2122-5E49-ADC6-255256CF3E98}" type="slidenum">
              <a:rPr lang="en-US" smtClean="0"/>
              <a:t>‹#›</a:t>
            </a:fld>
            <a:endParaRPr lang="en-US"/>
          </a:p>
        </p:txBody>
      </p:sp>
      <p:pic>
        <p:nvPicPr>
          <p:cNvPr id="8" name="Picture 7">
            <a:extLst>
              <a:ext uri="{FF2B5EF4-FFF2-40B4-BE49-F238E27FC236}">
                <a16:creationId xmlns:a16="http://schemas.microsoft.com/office/drawing/2014/main" id="{3C18F79C-F439-F548-BC76-5D49EF3E5426}"/>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764631618"/>
      </p:ext>
    </p:extLst>
  </p:cSld>
  <p:clrMap bg1="lt1" tx1="dk1" bg2="lt2" tx2="dk2" accent1="accent1" accent2="accent2" accent3="accent3" accent4="accent4" accent5="accent5" accent6="accent6" hlink="hlink" folHlink="folHlink"/>
  <p:sldLayoutIdLst>
    <p:sldLayoutId id="2147483672"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58CF4-891B-DA46-9537-EF8AF2E9E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69ACF-7F31-4249-81AF-20EE50CD4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82654-C926-5A4D-A841-F075BCBA5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27440-34AB-2948-8B9A-F54FF45B761A}" type="datetimeFigureOut">
              <a:rPr lang="en-US" smtClean="0"/>
              <a:t>4/13/2022</a:t>
            </a:fld>
            <a:endParaRPr lang="en-US"/>
          </a:p>
        </p:txBody>
      </p:sp>
      <p:sp>
        <p:nvSpPr>
          <p:cNvPr id="5" name="Footer Placeholder 4">
            <a:extLst>
              <a:ext uri="{FF2B5EF4-FFF2-40B4-BE49-F238E27FC236}">
                <a16:creationId xmlns:a16="http://schemas.microsoft.com/office/drawing/2014/main" id="{7B77E00E-AE33-574B-B823-A9E1065C8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96128-DE2F-E941-BF36-EF4EA4D51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37DD6-2122-5E49-ADC6-255256CF3E98}" type="slidenum">
              <a:rPr lang="en-US" smtClean="0"/>
              <a:t>‹#›</a:t>
            </a:fld>
            <a:endParaRPr lang="en-US"/>
          </a:p>
        </p:txBody>
      </p:sp>
      <p:pic>
        <p:nvPicPr>
          <p:cNvPr id="8" name="Picture 7">
            <a:extLst>
              <a:ext uri="{FF2B5EF4-FFF2-40B4-BE49-F238E27FC236}">
                <a16:creationId xmlns:a16="http://schemas.microsoft.com/office/drawing/2014/main" id="{3C18F79C-F439-F548-BC76-5D49EF3E5426}"/>
              </a:ext>
            </a:extLst>
          </p:cNvPr>
          <p:cNvPicPr>
            <a:picLocks noChangeAspect="1"/>
          </p:cNvPicPr>
          <p:nvPr userDrawn="1"/>
        </p:nvPicPr>
        <p:blipFill>
          <a:blip r:embed="rId7"/>
          <a:stretch>
            <a:fillRect/>
          </a:stretch>
        </p:blipFill>
        <p:spPr>
          <a:xfrm>
            <a:off x="0" y="0"/>
            <a:ext cx="12192000" cy="6858000"/>
          </a:xfrm>
          <a:prstGeom prst="rect">
            <a:avLst/>
          </a:prstGeom>
        </p:spPr>
      </p:pic>
    </p:spTree>
    <p:extLst>
      <p:ext uri="{BB962C8B-B14F-4D97-AF65-F5344CB8AC3E}">
        <p14:creationId xmlns:p14="http://schemas.microsoft.com/office/powerpoint/2010/main" val="383344642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5F939-7BB0-0241-98C6-2980E622E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EA1E25-1EF2-5842-82A2-456461C08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7C713-5031-DD4C-922B-AC786A915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D8175-C7AD-2D45-80F8-6A55D474F96C}" type="datetimeFigureOut">
              <a:rPr lang="en-US" smtClean="0"/>
              <a:t>4/13/2022</a:t>
            </a:fld>
            <a:endParaRPr lang="en-US"/>
          </a:p>
        </p:txBody>
      </p:sp>
      <p:sp>
        <p:nvSpPr>
          <p:cNvPr id="5" name="Footer Placeholder 4">
            <a:extLst>
              <a:ext uri="{FF2B5EF4-FFF2-40B4-BE49-F238E27FC236}">
                <a16:creationId xmlns:a16="http://schemas.microsoft.com/office/drawing/2014/main" id="{E214B23B-2666-F244-9084-046DCAD49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5C9DD-EE2F-0F43-91D9-4F5F4D4F3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1C894-1168-5D4A-AC89-C2B94120FB08}" type="slidenum">
              <a:rPr lang="en-US" smtClean="0"/>
              <a:t>‹#›</a:t>
            </a:fld>
            <a:endParaRPr lang="en-US"/>
          </a:p>
        </p:txBody>
      </p:sp>
      <p:pic>
        <p:nvPicPr>
          <p:cNvPr id="8" name="Picture 7">
            <a:extLst>
              <a:ext uri="{FF2B5EF4-FFF2-40B4-BE49-F238E27FC236}">
                <a16:creationId xmlns:a16="http://schemas.microsoft.com/office/drawing/2014/main" id="{509289CA-0CFC-2D46-B3D9-8B4D41BC617A}"/>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10920208"/>
      </p:ext>
    </p:extLst>
  </p:cSld>
  <p:clrMap bg1="lt1" tx1="dk1" bg2="lt2" tx2="dk2" accent1="accent1" accent2="accent2" accent3="accent3" accent4="accent4" accent5="accent5" accent6="accent6" hlink="hlink" folHlink="folHlink"/>
  <p:sldLayoutIdLst>
    <p:sldLayoutId id="2147483685"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B86E-43B2-4D4B-8181-098839B2910F}"/>
              </a:ext>
            </a:extLst>
          </p:cNvPr>
          <p:cNvSpPr>
            <a:spLocks noGrp="1"/>
          </p:cNvSpPr>
          <p:nvPr>
            <p:ph type="ctrTitle"/>
          </p:nvPr>
        </p:nvSpPr>
        <p:spPr>
          <a:xfrm>
            <a:off x="914400" y="1828800"/>
            <a:ext cx="8752114" cy="1908651"/>
          </a:xfrm>
        </p:spPr>
        <p:txBody>
          <a:bodyPr/>
          <a:lstStyle/>
          <a:p>
            <a:r>
              <a:rPr lang="en-US" dirty="0"/>
              <a:t>Java 4 : </a:t>
            </a:r>
            <a:br>
              <a:rPr lang="en-US" dirty="0"/>
            </a:br>
            <a:r>
              <a:rPr lang="en-US" sz="6000" dirty="0"/>
              <a:t>Functional Programming</a:t>
            </a:r>
          </a:p>
        </p:txBody>
      </p:sp>
    </p:spTree>
    <p:extLst>
      <p:ext uri="{BB962C8B-B14F-4D97-AF65-F5344CB8AC3E}">
        <p14:creationId xmlns:p14="http://schemas.microsoft.com/office/powerpoint/2010/main" val="215586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C943-1AEB-4B64-926B-C587D39411D8}"/>
              </a:ext>
            </a:extLst>
          </p:cNvPr>
          <p:cNvSpPr>
            <a:spLocks noGrp="1"/>
          </p:cNvSpPr>
          <p:nvPr>
            <p:ph type="title"/>
          </p:nvPr>
        </p:nvSpPr>
        <p:spPr/>
        <p:txBody>
          <a:bodyPr/>
          <a:lstStyle/>
          <a:p>
            <a:r>
              <a:rPr lang="en-US" dirty="0"/>
              <a:t>Final Project Check In</a:t>
            </a:r>
          </a:p>
        </p:txBody>
      </p:sp>
      <p:sp>
        <p:nvSpPr>
          <p:cNvPr id="3" name="Text Placeholder 2">
            <a:extLst>
              <a:ext uri="{FF2B5EF4-FFF2-40B4-BE49-F238E27FC236}">
                <a16:creationId xmlns:a16="http://schemas.microsoft.com/office/drawing/2014/main" id="{C9B52BE5-B5BE-4484-B7F4-8833D05FACCC}"/>
              </a:ext>
            </a:extLst>
          </p:cNvPr>
          <p:cNvSpPr>
            <a:spLocks noGrp="1"/>
          </p:cNvSpPr>
          <p:nvPr>
            <p:ph type="body" sz="quarter" idx="10"/>
          </p:nvPr>
        </p:nvSpPr>
        <p:spPr>
          <a:xfrm>
            <a:off x="2974205" y="2021840"/>
            <a:ext cx="8379594" cy="518160"/>
          </a:xfrm>
        </p:spPr>
        <p:txBody>
          <a:bodyPr/>
          <a:lstStyle/>
          <a:p>
            <a:r>
              <a:rPr lang="en-US" dirty="0"/>
              <a:t>Four weeks to go!</a:t>
            </a:r>
          </a:p>
        </p:txBody>
      </p:sp>
      <p:sp>
        <p:nvSpPr>
          <p:cNvPr id="4" name="Text Placeholder 3">
            <a:extLst>
              <a:ext uri="{FF2B5EF4-FFF2-40B4-BE49-F238E27FC236}">
                <a16:creationId xmlns:a16="http://schemas.microsoft.com/office/drawing/2014/main" id="{FB68ED9A-12DA-4F37-BBFC-D9D87A5D709D}"/>
              </a:ext>
            </a:extLst>
          </p:cNvPr>
          <p:cNvSpPr>
            <a:spLocks noGrp="1"/>
          </p:cNvSpPr>
          <p:nvPr>
            <p:ph type="body" sz="quarter" idx="12"/>
          </p:nvPr>
        </p:nvSpPr>
        <p:spPr>
          <a:xfrm>
            <a:off x="2974205" y="2651760"/>
            <a:ext cx="8379594" cy="3281680"/>
          </a:xfrm>
        </p:spPr>
        <p:txBody>
          <a:bodyPr/>
          <a:lstStyle/>
          <a:p>
            <a:r>
              <a:rPr lang="en-US" dirty="0"/>
              <a:t>Requirements</a:t>
            </a:r>
          </a:p>
          <a:p>
            <a:r>
              <a:rPr lang="en-US" dirty="0"/>
              <a:t>Overall Design</a:t>
            </a:r>
          </a:p>
        </p:txBody>
      </p:sp>
    </p:spTree>
    <p:extLst>
      <p:ext uri="{BB962C8B-B14F-4D97-AF65-F5344CB8AC3E}">
        <p14:creationId xmlns:p14="http://schemas.microsoft.com/office/powerpoint/2010/main" val="50368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Using Variables in lambdas</a:t>
            </a:r>
          </a:p>
        </p:txBody>
      </p:sp>
      <p:sp>
        <p:nvSpPr>
          <p:cNvPr id="9" name="Text Placeholder 8"/>
          <p:cNvSpPr>
            <a:spLocks noGrp="1"/>
          </p:cNvSpPr>
          <p:nvPr>
            <p:ph type="body" sz="quarter" idx="12"/>
          </p:nvPr>
        </p:nvSpPr>
        <p:spPr/>
        <p:txBody>
          <a:bodyPr/>
          <a:lstStyle/>
          <a:p>
            <a:r>
              <a:rPr lang="en-US" dirty="0"/>
              <a:t>In chapter 1, we learned that using the </a:t>
            </a:r>
            <a:r>
              <a:rPr lang="en-US" i="1" dirty="0"/>
              <a:t>final</a:t>
            </a:r>
            <a:r>
              <a:rPr lang="en-US" dirty="0"/>
              <a:t> modifier on a local variable meant it could no longer be updated</a:t>
            </a:r>
            <a:br>
              <a:rPr lang="en-US" dirty="0"/>
            </a:br>
            <a:endParaRPr lang="en-US" dirty="0"/>
          </a:p>
          <a:p>
            <a:r>
              <a:rPr lang="en-US" dirty="0"/>
              <a:t>The same concept applies to lambda expressions. They can access these variables but not modify them</a:t>
            </a:r>
          </a:p>
        </p:txBody>
      </p:sp>
    </p:spTree>
    <p:extLst>
      <p:ext uri="{BB962C8B-B14F-4D97-AF65-F5344CB8AC3E}">
        <p14:creationId xmlns:p14="http://schemas.microsoft.com/office/powerpoint/2010/main" val="269319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Using Variables in lambdas</a:t>
            </a:r>
          </a:p>
        </p:txBody>
      </p:sp>
      <p:sp>
        <p:nvSpPr>
          <p:cNvPr id="9" name="Text Placeholder 8"/>
          <p:cNvSpPr>
            <a:spLocks noGrp="1"/>
          </p:cNvSpPr>
          <p:nvPr>
            <p:ph type="body" sz="quarter" idx="12"/>
          </p:nvPr>
        </p:nvSpPr>
        <p:spPr/>
        <p:txBody>
          <a:bodyPr/>
          <a:lstStyle/>
          <a:p>
            <a:r>
              <a:rPr lang="en-US" dirty="0"/>
              <a:t>How many examples can you spot?</a:t>
            </a:r>
          </a:p>
        </p:txBody>
      </p:sp>
      <p:pic>
        <p:nvPicPr>
          <p:cNvPr id="2" name="Picture 1"/>
          <p:cNvPicPr>
            <a:picLocks noChangeAspect="1"/>
          </p:cNvPicPr>
          <p:nvPr/>
        </p:nvPicPr>
        <p:blipFill>
          <a:blip r:embed="rId3"/>
          <a:stretch>
            <a:fillRect/>
          </a:stretch>
        </p:blipFill>
        <p:spPr>
          <a:xfrm>
            <a:off x="3305014" y="3186499"/>
            <a:ext cx="4766090" cy="3883480"/>
          </a:xfrm>
          <a:prstGeom prst="rect">
            <a:avLst/>
          </a:prstGeom>
        </p:spPr>
      </p:pic>
    </p:spTree>
    <p:extLst>
      <p:ext uri="{BB962C8B-B14F-4D97-AF65-F5344CB8AC3E}">
        <p14:creationId xmlns:p14="http://schemas.microsoft.com/office/powerpoint/2010/main" val="360822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Built-In Functional Interfaces</a:t>
            </a:r>
          </a:p>
        </p:txBody>
      </p:sp>
      <p:sp>
        <p:nvSpPr>
          <p:cNvPr id="9" name="Text Placeholder 8"/>
          <p:cNvSpPr>
            <a:spLocks noGrp="1"/>
          </p:cNvSpPr>
          <p:nvPr>
            <p:ph type="body" sz="quarter" idx="12"/>
          </p:nvPr>
        </p:nvSpPr>
        <p:spPr/>
        <p:txBody>
          <a:bodyPr/>
          <a:lstStyle/>
          <a:p>
            <a:r>
              <a:rPr lang="en-US" dirty="0"/>
              <a:t>Functional Interface – Exactly one abstract method</a:t>
            </a:r>
            <a:br>
              <a:rPr lang="en-US" dirty="0"/>
            </a:br>
            <a:endParaRPr lang="en-US" dirty="0"/>
          </a:p>
          <a:p>
            <a:r>
              <a:rPr lang="en-US" dirty="0"/>
              <a:t>Part of the </a:t>
            </a:r>
            <a:r>
              <a:rPr lang="en-US" dirty="0" err="1"/>
              <a:t>java.util.function</a:t>
            </a:r>
            <a:r>
              <a:rPr lang="en-US" dirty="0"/>
              <a:t> package</a:t>
            </a:r>
          </a:p>
          <a:p>
            <a:endParaRPr lang="en-US" dirty="0"/>
          </a:p>
        </p:txBody>
      </p:sp>
    </p:spTree>
    <p:extLst>
      <p:ext uri="{BB962C8B-B14F-4D97-AF65-F5344CB8AC3E}">
        <p14:creationId xmlns:p14="http://schemas.microsoft.com/office/powerpoint/2010/main" val="372463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Functional Interfaces</a:t>
            </a:r>
          </a:p>
        </p:txBody>
      </p:sp>
      <p:graphicFrame>
        <p:nvGraphicFramePr>
          <p:cNvPr id="5" name="Group 8"/>
          <p:cNvGraphicFramePr>
            <a:graphicFrameLocks noGrp="1"/>
          </p:cNvGraphicFramePr>
          <p:nvPr>
            <p:extLst>
              <p:ext uri="{D42A27DB-BD31-4B8C-83A1-F6EECF244321}">
                <p14:modId xmlns:p14="http://schemas.microsoft.com/office/powerpoint/2010/main" val="255316540"/>
              </p:ext>
            </p:extLst>
          </p:nvPr>
        </p:nvGraphicFramePr>
        <p:xfrm>
          <a:off x="2758440" y="2708109"/>
          <a:ext cx="9262872" cy="3973169"/>
        </p:xfrm>
        <a:graphic>
          <a:graphicData uri="http://schemas.openxmlformats.org/drawingml/2006/table">
            <a:tbl>
              <a:tblPr/>
              <a:tblGrid>
                <a:gridCol w="3087624">
                  <a:extLst>
                    <a:ext uri="{9D8B030D-6E8A-4147-A177-3AD203B41FA5}">
                      <a16:colId xmlns:a16="http://schemas.microsoft.com/office/drawing/2014/main" val="20000"/>
                    </a:ext>
                  </a:extLst>
                </a:gridCol>
                <a:gridCol w="2342335">
                  <a:extLst>
                    <a:ext uri="{9D8B030D-6E8A-4147-A177-3AD203B41FA5}">
                      <a16:colId xmlns:a16="http://schemas.microsoft.com/office/drawing/2014/main" val="20001"/>
                    </a:ext>
                  </a:extLst>
                </a:gridCol>
                <a:gridCol w="1704956">
                  <a:extLst>
                    <a:ext uri="{9D8B030D-6E8A-4147-A177-3AD203B41FA5}">
                      <a16:colId xmlns:a16="http://schemas.microsoft.com/office/drawing/2014/main" val="20002"/>
                    </a:ext>
                  </a:extLst>
                </a:gridCol>
                <a:gridCol w="2127957">
                  <a:extLst>
                    <a:ext uri="{9D8B030D-6E8A-4147-A177-3AD203B41FA5}">
                      <a16:colId xmlns:a16="http://schemas.microsoft.com/office/drawing/2014/main" val="20003"/>
                    </a:ext>
                  </a:extLst>
                </a:gridCol>
              </a:tblGrid>
              <a:tr h="807807">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Interface</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 Parameters</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Return Type</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Single Abstract Method</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443036">
                <a:tc>
                  <a:txBody>
                    <a:bodyPr/>
                    <a:lstStyle/>
                    <a:p>
                      <a:r>
                        <a:rPr kumimoji="0" lang="en-US" sz="1800" b="0" i="0" u="none" strike="noStrike" kern="1200" cap="none" normalizeH="0" baseline="0" dirty="0">
                          <a:ln>
                            <a:noFill/>
                          </a:ln>
                          <a:solidFill>
                            <a:schemeClr val="tx1"/>
                          </a:solidFill>
                          <a:effectLst/>
                          <a:latin typeface="+mn-lt"/>
                          <a:ea typeface="+mn-ea"/>
                          <a:cs typeface="+mn-cs"/>
                        </a:rPr>
                        <a:t>Supplier&lt;T&gt;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0</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get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539315">
                <a:tc>
                  <a:txBody>
                    <a:bodyPr/>
                    <a:lstStyle/>
                    <a:p>
                      <a:r>
                        <a:rPr lang="en-US" sz="1800" b="0" i="0" u="none" strike="noStrike" kern="1200" baseline="0" dirty="0">
                          <a:solidFill>
                            <a:schemeClr val="tx1"/>
                          </a:solidFill>
                          <a:latin typeface="+mn-lt"/>
                          <a:ea typeface="+mn-ea"/>
                          <a:cs typeface="+mn-cs"/>
                        </a:rPr>
                        <a:t>Consumer&lt;T&gt;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1 (T)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void</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accept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625421">
                <a:tc>
                  <a:txBody>
                    <a:bodyPr/>
                    <a:lstStyle/>
                    <a:p>
                      <a:r>
                        <a:rPr lang="en-US" sz="1800" b="0" i="0" u="none" strike="noStrike" kern="1200" baseline="0" dirty="0">
                          <a:solidFill>
                            <a:schemeClr val="tx1"/>
                          </a:solidFill>
                          <a:latin typeface="+mn-lt"/>
                          <a:ea typeface="+mn-ea"/>
                          <a:cs typeface="+mn-cs"/>
                        </a:rPr>
                        <a:t>Predicate&lt;T&gt;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1 (T)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boolean</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test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5737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Function&lt;T, R&gt;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1 (T)</a:t>
                      </a:r>
                    </a:p>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R</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apply</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937819">
                <a:tc>
                  <a:txBody>
                    <a:bodyPr/>
                    <a:lstStyle/>
                    <a:p>
                      <a:r>
                        <a:rPr lang="en-US" sz="1800" b="0" i="0" u="none" strike="noStrike" kern="1200" baseline="0" dirty="0" err="1">
                          <a:solidFill>
                            <a:schemeClr val="tx1"/>
                          </a:solidFill>
                          <a:latin typeface="+mn-lt"/>
                          <a:ea typeface="+mn-ea"/>
                          <a:cs typeface="+mn-cs"/>
                        </a:rPr>
                        <a:t>UnaryOperator</a:t>
                      </a:r>
                      <a:r>
                        <a:rPr lang="en-US" sz="1800" b="0" i="0" u="none" strike="noStrike" kern="1200" baseline="0" dirty="0">
                          <a:solidFill>
                            <a:schemeClr val="tx1"/>
                          </a:solidFill>
                          <a:latin typeface="+mn-lt"/>
                          <a:ea typeface="+mn-ea"/>
                          <a:cs typeface="+mn-cs"/>
                        </a:rPr>
                        <a:t>&lt;T&gt;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1 (T)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T</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apply</a:t>
                      </a:r>
                    </a:p>
                  </a:txBody>
                  <a:tcPr marL="90000" marR="90000" marT="62681"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481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Functional Interfaces</a:t>
            </a:r>
          </a:p>
        </p:txBody>
      </p:sp>
      <p:graphicFrame>
        <p:nvGraphicFramePr>
          <p:cNvPr id="6" name="Group 8"/>
          <p:cNvGraphicFramePr>
            <a:graphicFrameLocks noGrp="1"/>
          </p:cNvGraphicFramePr>
          <p:nvPr>
            <p:extLst>
              <p:ext uri="{D42A27DB-BD31-4B8C-83A1-F6EECF244321}">
                <p14:modId xmlns:p14="http://schemas.microsoft.com/office/powerpoint/2010/main" val="1597957032"/>
              </p:ext>
            </p:extLst>
          </p:nvPr>
        </p:nvGraphicFramePr>
        <p:xfrm>
          <a:off x="2974204" y="2725615"/>
          <a:ext cx="8866103" cy="3967793"/>
        </p:xfrm>
        <a:graphic>
          <a:graphicData uri="http://schemas.openxmlformats.org/drawingml/2006/table">
            <a:tbl>
              <a:tblPr/>
              <a:tblGrid>
                <a:gridCol w="3159186">
                  <a:extLst>
                    <a:ext uri="{9D8B030D-6E8A-4147-A177-3AD203B41FA5}">
                      <a16:colId xmlns:a16="http://schemas.microsoft.com/office/drawing/2014/main" val="20000"/>
                    </a:ext>
                  </a:extLst>
                </a:gridCol>
                <a:gridCol w="2038185">
                  <a:extLst>
                    <a:ext uri="{9D8B030D-6E8A-4147-A177-3AD203B41FA5}">
                      <a16:colId xmlns:a16="http://schemas.microsoft.com/office/drawing/2014/main" val="20001"/>
                    </a:ext>
                  </a:extLst>
                </a:gridCol>
                <a:gridCol w="1631925">
                  <a:extLst>
                    <a:ext uri="{9D8B030D-6E8A-4147-A177-3AD203B41FA5}">
                      <a16:colId xmlns:a16="http://schemas.microsoft.com/office/drawing/2014/main" val="20002"/>
                    </a:ext>
                  </a:extLst>
                </a:gridCol>
                <a:gridCol w="2036807">
                  <a:extLst>
                    <a:ext uri="{9D8B030D-6E8A-4147-A177-3AD203B41FA5}">
                      <a16:colId xmlns:a16="http://schemas.microsoft.com/office/drawing/2014/main" val="20003"/>
                    </a:ext>
                  </a:extLst>
                </a:gridCol>
              </a:tblGrid>
              <a:tr h="832916">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Interface</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 Parameters</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Return Type</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Single Abstract Method</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556078">
                <a:tc>
                  <a:txBody>
                    <a:bodyPr/>
                    <a:lstStyle/>
                    <a:p>
                      <a:r>
                        <a:rPr lang="en-US" sz="1800" b="0" i="0" u="none" strike="noStrike" kern="1200" baseline="0" dirty="0" err="1">
                          <a:solidFill>
                            <a:schemeClr val="tx1"/>
                          </a:solidFill>
                          <a:latin typeface="+mn-lt"/>
                          <a:ea typeface="+mn-ea"/>
                          <a:cs typeface="+mn-cs"/>
                        </a:rPr>
                        <a:t>BiConsumer</a:t>
                      </a:r>
                      <a:r>
                        <a:rPr lang="en-US" sz="1800" b="0" i="0" u="none" strike="noStrike" kern="1200" baseline="0" dirty="0">
                          <a:solidFill>
                            <a:schemeClr val="tx1"/>
                          </a:solidFill>
                          <a:latin typeface="+mn-lt"/>
                          <a:ea typeface="+mn-ea"/>
                          <a:cs typeface="+mn-cs"/>
                        </a:rPr>
                        <a:t>&lt;T, U&gt;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2 (T, U)</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void</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accept</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1"/>
                  </a:ext>
                </a:extLst>
              </a:tr>
              <a:tr h="644861">
                <a:tc>
                  <a:txBody>
                    <a:bodyPr/>
                    <a:lstStyle/>
                    <a:p>
                      <a:r>
                        <a:rPr lang="en-US" sz="1800" b="0" i="0" u="none" strike="noStrike" kern="1200" baseline="0" dirty="0" err="1">
                          <a:solidFill>
                            <a:schemeClr val="tx1"/>
                          </a:solidFill>
                          <a:latin typeface="+mn-lt"/>
                          <a:ea typeface="+mn-ea"/>
                          <a:cs typeface="+mn-cs"/>
                        </a:rPr>
                        <a:t>BiPredicate</a:t>
                      </a:r>
                      <a:r>
                        <a:rPr lang="en-US" sz="1800" b="0" i="0" u="none" strike="noStrike" kern="1200" baseline="0" dirty="0">
                          <a:solidFill>
                            <a:schemeClr val="tx1"/>
                          </a:solidFill>
                          <a:latin typeface="+mn-lt"/>
                          <a:ea typeface="+mn-ea"/>
                          <a:cs typeface="+mn-cs"/>
                        </a:rPr>
                        <a:t>&lt;T, U&gt;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2 (T, U)</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boolean</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test</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2"/>
                  </a:ext>
                </a:extLst>
              </a:tr>
              <a:tr h="96696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a:solidFill>
                            <a:schemeClr val="tx1"/>
                          </a:solidFill>
                          <a:latin typeface="+mn-lt"/>
                          <a:ea typeface="+mn-ea"/>
                          <a:cs typeface="+mn-cs"/>
                        </a:rPr>
                        <a:t>BiFunction</a:t>
                      </a:r>
                      <a:r>
                        <a:rPr lang="en-US" sz="1800" b="0" i="0" u="none" strike="noStrike" kern="1200" baseline="0" dirty="0">
                          <a:solidFill>
                            <a:schemeClr val="tx1"/>
                          </a:solidFill>
                          <a:latin typeface="+mn-lt"/>
                          <a:ea typeface="+mn-ea"/>
                          <a:cs typeface="+mn-cs"/>
                        </a:rPr>
                        <a:t>&lt;T, U, R&gt;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p>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2 (T, U)</a:t>
                      </a:r>
                    </a:p>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R</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apply</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3"/>
                  </a:ext>
                </a:extLst>
              </a:tr>
              <a:tr h="966969">
                <a:tc>
                  <a:txBody>
                    <a:bodyPr/>
                    <a:lstStyle/>
                    <a:p>
                      <a:r>
                        <a:rPr lang="en-US" sz="1800" b="0" i="0" u="none" strike="noStrike" kern="1200" baseline="0" dirty="0" err="1">
                          <a:solidFill>
                            <a:schemeClr val="tx1"/>
                          </a:solidFill>
                          <a:latin typeface="+mn-lt"/>
                          <a:ea typeface="+mn-ea"/>
                          <a:cs typeface="+mn-cs"/>
                        </a:rPr>
                        <a:t>BinaryOperator</a:t>
                      </a:r>
                      <a:r>
                        <a:rPr lang="en-US" sz="1800" b="0" i="0" u="none" strike="noStrike" kern="1200" baseline="0" dirty="0">
                          <a:solidFill>
                            <a:schemeClr val="tx1"/>
                          </a:solidFill>
                          <a:latin typeface="+mn-lt"/>
                          <a:ea typeface="+mn-ea"/>
                          <a:cs typeface="+mn-cs"/>
                        </a:rPr>
                        <a:t>&lt;T&gt;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2 (T, T)</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T</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apply</a:t>
                      </a:r>
                    </a:p>
                  </a:txBody>
                  <a:tcPr marL="90000" marR="90000" marT="62682" marB="4680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896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Implementing Supplier</a:t>
            </a:r>
          </a:p>
        </p:txBody>
      </p:sp>
      <p:sp>
        <p:nvSpPr>
          <p:cNvPr id="9" name="Text Placeholder 8"/>
          <p:cNvSpPr>
            <a:spLocks noGrp="1"/>
          </p:cNvSpPr>
          <p:nvPr>
            <p:ph type="body" sz="quarter" idx="12"/>
          </p:nvPr>
        </p:nvSpPr>
        <p:spPr/>
        <p:txBody>
          <a:bodyPr/>
          <a:lstStyle/>
          <a:p>
            <a:r>
              <a:rPr lang="en-US" dirty="0"/>
              <a:t>Supplier is used when you want to generate or supply values without taking input</a:t>
            </a:r>
          </a:p>
        </p:txBody>
      </p:sp>
      <p:pic>
        <p:nvPicPr>
          <p:cNvPr id="2" name="Picture 1"/>
          <p:cNvPicPr>
            <a:picLocks noChangeAspect="1"/>
          </p:cNvPicPr>
          <p:nvPr/>
        </p:nvPicPr>
        <p:blipFill>
          <a:blip r:embed="rId2"/>
          <a:stretch>
            <a:fillRect/>
          </a:stretch>
        </p:blipFill>
        <p:spPr>
          <a:xfrm>
            <a:off x="3386362" y="4169663"/>
            <a:ext cx="6872148" cy="1002569"/>
          </a:xfrm>
          <a:prstGeom prst="rect">
            <a:avLst/>
          </a:prstGeom>
        </p:spPr>
      </p:pic>
    </p:spTree>
    <p:extLst>
      <p:ext uri="{BB962C8B-B14F-4D97-AF65-F5344CB8AC3E}">
        <p14:creationId xmlns:p14="http://schemas.microsoft.com/office/powerpoint/2010/main" val="439846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Implementing Supplier</a:t>
            </a:r>
          </a:p>
        </p:txBody>
      </p:sp>
      <p:pic>
        <p:nvPicPr>
          <p:cNvPr id="2" name="Picture 1"/>
          <p:cNvPicPr>
            <a:picLocks noChangeAspect="1"/>
          </p:cNvPicPr>
          <p:nvPr/>
        </p:nvPicPr>
        <p:blipFill>
          <a:blip r:embed="rId3"/>
          <a:stretch>
            <a:fillRect/>
          </a:stretch>
        </p:blipFill>
        <p:spPr>
          <a:xfrm>
            <a:off x="2974206" y="2656294"/>
            <a:ext cx="6815970" cy="4141145"/>
          </a:xfrm>
          <a:prstGeom prst="rect">
            <a:avLst/>
          </a:prstGeom>
        </p:spPr>
      </p:pic>
    </p:spTree>
    <p:extLst>
      <p:ext uri="{BB962C8B-B14F-4D97-AF65-F5344CB8AC3E}">
        <p14:creationId xmlns:p14="http://schemas.microsoft.com/office/powerpoint/2010/main" val="116116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normAutofit fontScale="92500"/>
          </a:bodyPr>
          <a:lstStyle/>
          <a:p>
            <a:r>
              <a:rPr lang="en-US" dirty="0"/>
              <a:t>Implementing Consumer and </a:t>
            </a:r>
            <a:r>
              <a:rPr lang="en-US" dirty="0" err="1"/>
              <a:t>BiConsumer</a:t>
            </a:r>
            <a:endParaRPr lang="en-US" dirty="0"/>
          </a:p>
        </p:txBody>
      </p:sp>
      <p:sp>
        <p:nvSpPr>
          <p:cNvPr id="9" name="Text Placeholder 8"/>
          <p:cNvSpPr>
            <a:spLocks noGrp="1"/>
          </p:cNvSpPr>
          <p:nvPr>
            <p:ph type="body" sz="quarter" idx="12"/>
          </p:nvPr>
        </p:nvSpPr>
        <p:spPr/>
        <p:txBody>
          <a:bodyPr/>
          <a:lstStyle/>
          <a:p>
            <a:r>
              <a:rPr lang="en-US" dirty="0"/>
              <a:t>Consumer – Want to perform an operation with a parameter but not return anything</a:t>
            </a:r>
          </a:p>
          <a:p>
            <a:endParaRPr lang="en-US" dirty="0"/>
          </a:p>
          <a:p>
            <a:r>
              <a:rPr lang="en-US" dirty="0" err="1"/>
              <a:t>BiConsumer</a:t>
            </a:r>
            <a:r>
              <a:rPr lang="en-US" dirty="0"/>
              <a:t> – Want to perform an operation with two parameters but not return anything</a:t>
            </a:r>
          </a:p>
        </p:txBody>
      </p:sp>
      <p:pic>
        <p:nvPicPr>
          <p:cNvPr id="2" name="Picture 1"/>
          <p:cNvPicPr>
            <a:picLocks noChangeAspect="1"/>
          </p:cNvPicPr>
          <p:nvPr/>
        </p:nvPicPr>
        <p:blipFill>
          <a:blip r:embed="rId2"/>
          <a:stretch>
            <a:fillRect/>
          </a:stretch>
        </p:blipFill>
        <p:spPr>
          <a:xfrm>
            <a:off x="5239099" y="4802788"/>
            <a:ext cx="3441605" cy="2023715"/>
          </a:xfrm>
          <a:prstGeom prst="rect">
            <a:avLst/>
          </a:prstGeom>
        </p:spPr>
      </p:pic>
    </p:spTree>
    <p:extLst>
      <p:ext uri="{BB962C8B-B14F-4D97-AF65-F5344CB8AC3E}">
        <p14:creationId xmlns:p14="http://schemas.microsoft.com/office/powerpoint/2010/main" val="321582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normAutofit fontScale="92500"/>
          </a:bodyPr>
          <a:lstStyle/>
          <a:p>
            <a:r>
              <a:rPr lang="en-US" dirty="0"/>
              <a:t>Implementing Consumer and </a:t>
            </a:r>
            <a:r>
              <a:rPr lang="en-US" dirty="0" err="1"/>
              <a:t>BiConsumer</a:t>
            </a:r>
            <a:endParaRPr lang="en-US" dirty="0"/>
          </a:p>
        </p:txBody>
      </p:sp>
      <p:pic>
        <p:nvPicPr>
          <p:cNvPr id="3" name="Picture 2"/>
          <p:cNvPicPr>
            <a:picLocks noChangeAspect="1"/>
          </p:cNvPicPr>
          <p:nvPr/>
        </p:nvPicPr>
        <p:blipFill>
          <a:blip r:embed="rId3"/>
          <a:stretch>
            <a:fillRect/>
          </a:stretch>
        </p:blipFill>
        <p:spPr>
          <a:xfrm>
            <a:off x="2974206" y="2540000"/>
            <a:ext cx="4926210" cy="4310434"/>
          </a:xfrm>
          <a:prstGeom prst="rect">
            <a:avLst/>
          </a:prstGeom>
        </p:spPr>
      </p:pic>
    </p:spTree>
    <p:extLst>
      <p:ext uri="{BB962C8B-B14F-4D97-AF65-F5344CB8AC3E}">
        <p14:creationId xmlns:p14="http://schemas.microsoft.com/office/powerpoint/2010/main" val="422306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5135-91A8-6947-B643-6054AB01916E}"/>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B9A9E4CA-9A78-BA45-A230-B35EC0006915}"/>
              </a:ext>
            </a:extLst>
          </p:cNvPr>
          <p:cNvSpPr>
            <a:spLocks noGrp="1"/>
          </p:cNvSpPr>
          <p:nvPr>
            <p:ph type="body" sz="quarter" idx="12"/>
          </p:nvPr>
        </p:nvSpPr>
        <p:spPr>
          <a:xfrm>
            <a:off x="2974205" y="1772194"/>
            <a:ext cx="8384674" cy="4628606"/>
          </a:xfrm>
        </p:spPr>
        <p:txBody>
          <a:bodyPr/>
          <a:lstStyle/>
          <a:p>
            <a:r>
              <a:rPr lang="en-US" dirty="0"/>
              <a:t>Halfway there!</a:t>
            </a:r>
          </a:p>
          <a:p>
            <a:r>
              <a:rPr lang="en-US" dirty="0"/>
              <a:t>Chapter 2 Review</a:t>
            </a:r>
          </a:p>
          <a:p>
            <a:r>
              <a:rPr lang="en-US" dirty="0"/>
              <a:t>Chapter 3 Review</a:t>
            </a:r>
          </a:p>
          <a:p>
            <a:r>
              <a:rPr lang="en-US" dirty="0"/>
              <a:t>Final Project Check in</a:t>
            </a:r>
          </a:p>
          <a:p>
            <a:r>
              <a:rPr lang="en-US" dirty="0"/>
              <a:t>Chapter 4 – Functional Programming</a:t>
            </a:r>
          </a:p>
          <a:p>
            <a:r>
              <a:rPr lang="en-US" dirty="0"/>
              <a:t>Action Items for Next Class</a:t>
            </a:r>
          </a:p>
          <a:p>
            <a:r>
              <a:rPr lang="en-US" dirty="0"/>
              <a:t>Lab</a:t>
            </a:r>
          </a:p>
          <a:p>
            <a:endParaRPr lang="en-US" dirty="0"/>
          </a:p>
        </p:txBody>
      </p:sp>
    </p:spTree>
    <p:extLst>
      <p:ext uri="{BB962C8B-B14F-4D97-AF65-F5344CB8AC3E}">
        <p14:creationId xmlns:p14="http://schemas.microsoft.com/office/powerpoint/2010/main" val="1015852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Implementing Predicate and </a:t>
            </a:r>
            <a:r>
              <a:rPr lang="en-US" dirty="0" err="1"/>
              <a:t>BiPredicate</a:t>
            </a:r>
            <a:endParaRPr lang="en-US" dirty="0"/>
          </a:p>
        </p:txBody>
      </p:sp>
      <p:sp>
        <p:nvSpPr>
          <p:cNvPr id="9" name="Text Placeholder 8"/>
          <p:cNvSpPr>
            <a:spLocks noGrp="1"/>
          </p:cNvSpPr>
          <p:nvPr>
            <p:ph type="body" sz="quarter" idx="12"/>
          </p:nvPr>
        </p:nvSpPr>
        <p:spPr/>
        <p:txBody>
          <a:bodyPr/>
          <a:lstStyle/>
          <a:p>
            <a:r>
              <a:rPr lang="en-US" dirty="0"/>
              <a:t>Predicate is used when filtering or matching</a:t>
            </a:r>
          </a:p>
        </p:txBody>
      </p:sp>
      <p:pic>
        <p:nvPicPr>
          <p:cNvPr id="2" name="Picture 1"/>
          <p:cNvPicPr>
            <a:picLocks noChangeAspect="1"/>
          </p:cNvPicPr>
          <p:nvPr/>
        </p:nvPicPr>
        <p:blipFill>
          <a:blip r:embed="rId2"/>
          <a:stretch>
            <a:fillRect/>
          </a:stretch>
        </p:blipFill>
        <p:spPr>
          <a:xfrm>
            <a:off x="2974206" y="3270988"/>
            <a:ext cx="5352930" cy="3338387"/>
          </a:xfrm>
          <a:prstGeom prst="rect">
            <a:avLst/>
          </a:prstGeom>
        </p:spPr>
      </p:pic>
    </p:spTree>
    <p:extLst>
      <p:ext uri="{BB962C8B-B14F-4D97-AF65-F5344CB8AC3E}">
        <p14:creationId xmlns:p14="http://schemas.microsoft.com/office/powerpoint/2010/main" val="311252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Implementing Predicate and </a:t>
            </a:r>
            <a:r>
              <a:rPr lang="en-US" dirty="0" err="1"/>
              <a:t>BiPredicate</a:t>
            </a:r>
            <a:endParaRPr lang="en-US" dirty="0"/>
          </a:p>
        </p:txBody>
      </p:sp>
      <p:pic>
        <p:nvPicPr>
          <p:cNvPr id="2" name="Picture 1"/>
          <p:cNvPicPr>
            <a:picLocks noChangeAspect="1"/>
          </p:cNvPicPr>
          <p:nvPr/>
        </p:nvPicPr>
        <p:blipFill>
          <a:blip r:embed="rId3"/>
          <a:stretch>
            <a:fillRect/>
          </a:stretch>
        </p:blipFill>
        <p:spPr>
          <a:xfrm>
            <a:off x="2974205" y="2645327"/>
            <a:ext cx="6864739" cy="4184525"/>
          </a:xfrm>
          <a:prstGeom prst="rect">
            <a:avLst/>
          </a:prstGeom>
        </p:spPr>
      </p:pic>
    </p:spTree>
    <p:extLst>
      <p:ext uri="{BB962C8B-B14F-4D97-AF65-F5344CB8AC3E}">
        <p14:creationId xmlns:p14="http://schemas.microsoft.com/office/powerpoint/2010/main" val="261059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Implementing Function and </a:t>
            </a:r>
            <a:r>
              <a:rPr lang="en-US" dirty="0" err="1"/>
              <a:t>BiFunction</a:t>
            </a:r>
            <a:endParaRPr lang="en-US" dirty="0"/>
          </a:p>
        </p:txBody>
      </p:sp>
      <p:sp>
        <p:nvSpPr>
          <p:cNvPr id="9" name="Text Placeholder 8"/>
          <p:cNvSpPr>
            <a:spLocks noGrp="1"/>
          </p:cNvSpPr>
          <p:nvPr>
            <p:ph type="body" sz="quarter" idx="12"/>
          </p:nvPr>
        </p:nvSpPr>
        <p:spPr/>
        <p:txBody>
          <a:bodyPr/>
          <a:lstStyle/>
          <a:p>
            <a:r>
              <a:rPr lang="en-US" dirty="0"/>
              <a:t>A function is responsible for turning one parameter into a value of a potentially different type and returning it</a:t>
            </a:r>
          </a:p>
          <a:p>
            <a:r>
              <a:rPr lang="en-US" dirty="0"/>
              <a:t>A </a:t>
            </a:r>
            <a:r>
              <a:rPr lang="en-US" dirty="0" err="1"/>
              <a:t>BiFunction</a:t>
            </a:r>
            <a:r>
              <a:rPr lang="en-US" dirty="0"/>
              <a:t> is responsible for turning two parameters into a value and returning it.</a:t>
            </a:r>
          </a:p>
        </p:txBody>
      </p:sp>
      <p:pic>
        <p:nvPicPr>
          <p:cNvPr id="2" name="Picture 1"/>
          <p:cNvPicPr>
            <a:picLocks noChangeAspect="1"/>
          </p:cNvPicPr>
          <p:nvPr/>
        </p:nvPicPr>
        <p:blipFill>
          <a:blip r:embed="rId2"/>
          <a:stretch>
            <a:fillRect/>
          </a:stretch>
        </p:blipFill>
        <p:spPr>
          <a:xfrm>
            <a:off x="2974206" y="4657250"/>
            <a:ext cx="6876930" cy="2029754"/>
          </a:xfrm>
          <a:prstGeom prst="rect">
            <a:avLst/>
          </a:prstGeom>
        </p:spPr>
      </p:pic>
    </p:spTree>
    <p:extLst>
      <p:ext uri="{BB962C8B-B14F-4D97-AF65-F5344CB8AC3E}">
        <p14:creationId xmlns:p14="http://schemas.microsoft.com/office/powerpoint/2010/main" val="869962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Implementing Function and </a:t>
            </a:r>
            <a:r>
              <a:rPr lang="en-US" dirty="0" err="1"/>
              <a:t>BiFunction</a:t>
            </a:r>
            <a:endParaRPr lang="en-US" dirty="0"/>
          </a:p>
        </p:txBody>
      </p:sp>
      <p:pic>
        <p:nvPicPr>
          <p:cNvPr id="2" name="Picture 1"/>
          <p:cNvPicPr>
            <a:picLocks noChangeAspect="1"/>
          </p:cNvPicPr>
          <p:nvPr/>
        </p:nvPicPr>
        <p:blipFill>
          <a:blip r:embed="rId3"/>
          <a:stretch>
            <a:fillRect/>
          </a:stretch>
        </p:blipFill>
        <p:spPr>
          <a:xfrm>
            <a:off x="2974205" y="2617216"/>
            <a:ext cx="7779139" cy="4177686"/>
          </a:xfrm>
          <a:prstGeom prst="rect">
            <a:avLst/>
          </a:prstGeom>
        </p:spPr>
      </p:pic>
    </p:spTree>
    <p:extLst>
      <p:ext uri="{BB962C8B-B14F-4D97-AF65-F5344CB8AC3E}">
        <p14:creationId xmlns:p14="http://schemas.microsoft.com/office/powerpoint/2010/main" val="59175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normAutofit fontScale="77500" lnSpcReduction="20000"/>
          </a:bodyPr>
          <a:lstStyle/>
          <a:p>
            <a:r>
              <a:rPr lang="en-US" dirty="0"/>
              <a:t>Implementing </a:t>
            </a:r>
            <a:r>
              <a:rPr lang="en-US" dirty="0" err="1"/>
              <a:t>UnaryOperator</a:t>
            </a:r>
            <a:r>
              <a:rPr lang="en-US" dirty="0"/>
              <a:t> and </a:t>
            </a:r>
            <a:r>
              <a:rPr lang="en-US" dirty="0" err="1"/>
              <a:t>BinaryOperator</a:t>
            </a:r>
            <a:endParaRPr lang="en-US" dirty="0"/>
          </a:p>
        </p:txBody>
      </p:sp>
      <p:sp>
        <p:nvSpPr>
          <p:cNvPr id="9" name="Text Placeholder 8"/>
          <p:cNvSpPr>
            <a:spLocks noGrp="1"/>
          </p:cNvSpPr>
          <p:nvPr>
            <p:ph type="body" sz="quarter" idx="12"/>
          </p:nvPr>
        </p:nvSpPr>
        <p:spPr/>
        <p:txBody>
          <a:bodyPr/>
          <a:lstStyle/>
          <a:p>
            <a:r>
              <a:rPr lang="en-US" i="1" dirty="0" err="1"/>
              <a:t>UnaryOperator</a:t>
            </a:r>
            <a:r>
              <a:rPr lang="en-US" dirty="0"/>
              <a:t> and </a:t>
            </a:r>
            <a:r>
              <a:rPr lang="en-US" i="1" dirty="0" err="1"/>
              <a:t>BinaryOperator</a:t>
            </a:r>
            <a:r>
              <a:rPr lang="en-US" dirty="0"/>
              <a:t> are special case functions</a:t>
            </a:r>
          </a:p>
          <a:p>
            <a:r>
              <a:rPr lang="en-US" dirty="0"/>
              <a:t>Both require all type parameters to be the same type</a:t>
            </a:r>
          </a:p>
          <a:p>
            <a:r>
              <a:rPr lang="en-US" dirty="0" err="1"/>
              <a:t>UnaryOperator</a:t>
            </a:r>
            <a:r>
              <a:rPr lang="en-US" dirty="0"/>
              <a:t> transforms its value into one of the same type</a:t>
            </a:r>
          </a:p>
          <a:p>
            <a:r>
              <a:rPr lang="en-US" dirty="0" err="1"/>
              <a:t>BinaryOperator</a:t>
            </a:r>
            <a:r>
              <a:rPr lang="en-US" dirty="0"/>
              <a:t> merges two values </a:t>
            </a:r>
            <a:r>
              <a:rPr lang="en-US" dirty="0" err="1"/>
              <a:t>ito</a:t>
            </a:r>
            <a:r>
              <a:rPr lang="en-US" dirty="0"/>
              <a:t> one of the same type</a:t>
            </a:r>
          </a:p>
        </p:txBody>
      </p:sp>
      <p:pic>
        <p:nvPicPr>
          <p:cNvPr id="2" name="Picture 1"/>
          <p:cNvPicPr>
            <a:picLocks noChangeAspect="1"/>
          </p:cNvPicPr>
          <p:nvPr/>
        </p:nvPicPr>
        <p:blipFill>
          <a:blip r:embed="rId3"/>
          <a:stretch>
            <a:fillRect/>
          </a:stretch>
        </p:blipFill>
        <p:spPr>
          <a:xfrm>
            <a:off x="3542380" y="5838866"/>
            <a:ext cx="6619048" cy="666667"/>
          </a:xfrm>
          <a:prstGeom prst="rect">
            <a:avLst/>
          </a:prstGeom>
        </p:spPr>
      </p:pic>
    </p:spTree>
    <p:extLst>
      <p:ext uri="{BB962C8B-B14F-4D97-AF65-F5344CB8AC3E}">
        <p14:creationId xmlns:p14="http://schemas.microsoft.com/office/powerpoint/2010/main" val="1783540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normAutofit fontScale="77500" lnSpcReduction="20000"/>
          </a:bodyPr>
          <a:lstStyle/>
          <a:p>
            <a:r>
              <a:rPr lang="en-US" dirty="0"/>
              <a:t>Implementing </a:t>
            </a:r>
            <a:r>
              <a:rPr lang="en-US" dirty="0" err="1"/>
              <a:t>UnaryOperator</a:t>
            </a:r>
            <a:r>
              <a:rPr lang="en-US" dirty="0"/>
              <a:t> and </a:t>
            </a:r>
            <a:r>
              <a:rPr lang="en-US" dirty="0" err="1"/>
              <a:t>BinaryOperator</a:t>
            </a:r>
            <a:endParaRPr lang="en-US" dirty="0"/>
          </a:p>
        </p:txBody>
      </p:sp>
      <p:pic>
        <p:nvPicPr>
          <p:cNvPr id="3" name="Picture 2"/>
          <p:cNvPicPr>
            <a:picLocks noChangeAspect="1"/>
          </p:cNvPicPr>
          <p:nvPr/>
        </p:nvPicPr>
        <p:blipFill>
          <a:blip r:embed="rId3"/>
          <a:stretch>
            <a:fillRect/>
          </a:stretch>
        </p:blipFill>
        <p:spPr>
          <a:xfrm>
            <a:off x="2854215" y="2540000"/>
            <a:ext cx="6899385" cy="4289137"/>
          </a:xfrm>
          <a:prstGeom prst="rect">
            <a:avLst/>
          </a:prstGeom>
        </p:spPr>
      </p:pic>
    </p:spTree>
    <p:extLst>
      <p:ext uri="{BB962C8B-B14F-4D97-AF65-F5344CB8AC3E}">
        <p14:creationId xmlns:p14="http://schemas.microsoft.com/office/powerpoint/2010/main" val="165786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Checking Functional Interfaces</a:t>
            </a:r>
          </a:p>
        </p:txBody>
      </p:sp>
      <p:sp>
        <p:nvSpPr>
          <p:cNvPr id="9" name="Text Placeholder 8"/>
          <p:cNvSpPr>
            <a:spLocks noGrp="1"/>
          </p:cNvSpPr>
          <p:nvPr>
            <p:ph type="body" sz="quarter" idx="12"/>
          </p:nvPr>
        </p:nvSpPr>
        <p:spPr/>
        <p:txBody>
          <a:bodyPr/>
          <a:lstStyle/>
          <a:p>
            <a:r>
              <a:rPr lang="en-US" dirty="0"/>
              <a:t>What functional Interface would you use in these three situations?</a:t>
            </a:r>
          </a:p>
          <a:p>
            <a:endParaRPr lang="en-US" dirty="0"/>
          </a:p>
          <a:p>
            <a:pPr marL="457200" indent="-457200">
              <a:buFont typeface="+mj-lt"/>
              <a:buAutoNum type="arabicPeriod"/>
            </a:pPr>
            <a:r>
              <a:rPr lang="en-US" dirty="0"/>
              <a:t>Returns a String without taking any parameters</a:t>
            </a:r>
          </a:p>
          <a:p>
            <a:pPr marL="457200" indent="-457200">
              <a:buFont typeface="+mj-lt"/>
              <a:buAutoNum type="arabicPeriod"/>
            </a:pPr>
            <a:r>
              <a:rPr lang="en-US" dirty="0"/>
              <a:t>Returns a Boolean and takes a String</a:t>
            </a:r>
          </a:p>
          <a:p>
            <a:pPr marL="457200" indent="-457200">
              <a:buFont typeface="+mj-lt"/>
              <a:buAutoNum type="arabicPeriod"/>
            </a:pPr>
            <a:r>
              <a:rPr lang="en-US" dirty="0"/>
              <a:t>Returns an Integer and takes two Integers</a:t>
            </a:r>
          </a:p>
        </p:txBody>
      </p:sp>
    </p:spTree>
    <p:extLst>
      <p:ext uri="{BB962C8B-B14F-4D97-AF65-F5344CB8AC3E}">
        <p14:creationId xmlns:p14="http://schemas.microsoft.com/office/powerpoint/2010/main" val="1558137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Checking Functional Interfaces</a:t>
            </a:r>
          </a:p>
        </p:txBody>
      </p:sp>
      <p:sp>
        <p:nvSpPr>
          <p:cNvPr id="9" name="Text Placeholder 8"/>
          <p:cNvSpPr>
            <a:spLocks noGrp="1"/>
          </p:cNvSpPr>
          <p:nvPr>
            <p:ph type="body" sz="quarter" idx="12"/>
          </p:nvPr>
        </p:nvSpPr>
        <p:spPr>
          <a:xfrm>
            <a:off x="2974204" y="2651760"/>
            <a:ext cx="9047107" cy="3281680"/>
          </a:xfrm>
        </p:spPr>
        <p:txBody>
          <a:bodyPr/>
          <a:lstStyle/>
          <a:p>
            <a:r>
              <a:rPr lang="en-US" dirty="0"/>
              <a:t>What functional interface would you use to fill in the blanks?</a:t>
            </a:r>
          </a:p>
          <a:p>
            <a:endParaRPr lang="en-US" dirty="0"/>
          </a:p>
          <a:p>
            <a:pPr marL="457200" indent="-457200">
              <a:buFont typeface="+mj-lt"/>
              <a:buAutoNum type="arabicPeriod"/>
            </a:pPr>
            <a:r>
              <a:rPr lang="en-US" dirty="0"/>
              <a:t>__ &lt;List&gt; ex1 = x -&gt; “”.equals(</a:t>
            </a:r>
            <a:r>
              <a:rPr lang="en-US" dirty="0" err="1"/>
              <a:t>x.get</a:t>
            </a:r>
            <a:r>
              <a:rPr lang="en-US" dirty="0"/>
              <a:t>(0));</a:t>
            </a:r>
          </a:p>
          <a:p>
            <a:pPr marL="457200" indent="-457200">
              <a:buFont typeface="+mj-lt"/>
              <a:buAutoNum type="arabicPeriod"/>
            </a:pPr>
            <a:r>
              <a:rPr lang="en-US" dirty="0"/>
              <a:t>__ &lt;Long&gt; ex2 = (Long l) -&gt; </a:t>
            </a:r>
            <a:r>
              <a:rPr lang="en-US" dirty="0" err="1"/>
              <a:t>System.out.println</a:t>
            </a:r>
            <a:r>
              <a:rPr lang="en-US" dirty="0"/>
              <a:t>(l);</a:t>
            </a:r>
          </a:p>
          <a:p>
            <a:pPr marL="457200" indent="-457200">
              <a:buFont typeface="+mj-lt"/>
              <a:buAutoNum type="arabicPeriod"/>
            </a:pPr>
            <a:r>
              <a:rPr lang="en-US" dirty="0"/>
              <a:t>__ &lt;String, String&gt; ex3 = (s1, s2) -&gt; false;</a:t>
            </a:r>
          </a:p>
        </p:txBody>
      </p:sp>
    </p:spTree>
    <p:extLst>
      <p:ext uri="{BB962C8B-B14F-4D97-AF65-F5344CB8AC3E}">
        <p14:creationId xmlns:p14="http://schemas.microsoft.com/office/powerpoint/2010/main" val="3537221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Returning an Optional</a:t>
            </a:r>
          </a:p>
        </p:txBody>
      </p:sp>
      <p:sp>
        <p:nvSpPr>
          <p:cNvPr id="9" name="Text Placeholder 8"/>
          <p:cNvSpPr>
            <a:spLocks noGrp="1"/>
          </p:cNvSpPr>
          <p:nvPr>
            <p:ph type="body" sz="quarter" idx="12"/>
          </p:nvPr>
        </p:nvSpPr>
        <p:spPr/>
        <p:txBody>
          <a:bodyPr/>
          <a:lstStyle/>
          <a:p>
            <a:r>
              <a:rPr lang="en-US" i="1" dirty="0"/>
              <a:t>Optional Type </a:t>
            </a:r>
            <a:r>
              <a:rPr lang="en-US" dirty="0"/>
              <a:t>- Java equivalent of “we don’t know” or “not applicable”</a:t>
            </a:r>
          </a:p>
          <a:p>
            <a:r>
              <a:rPr lang="en-US" i="1" dirty="0"/>
              <a:t>Optional</a:t>
            </a:r>
            <a:r>
              <a:rPr lang="en-US" dirty="0"/>
              <a:t> is created using a factory</a:t>
            </a:r>
            <a:br>
              <a:rPr lang="en-US" dirty="0"/>
            </a:br>
            <a:endParaRPr lang="en-US" dirty="0"/>
          </a:p>
          <a:p>
            <a:r>
              <a:rPr lang="en-US" dirty="0"/>
              <a:t>You can either request an empty optional or pass a value for the Optional to wrap</a:t>
            </a:r>
          </a:p>
        </p:txBody>
      </p:sp>
    </p:spTree>
    <p:extLst>
      <p:ext uri="{BB962C8B-B14F-4D97-AF65-F5344CB8AC3E}">
        <p14:creationId xmlns:p14="http://schemas.microsoft.com/office/powerpoint/2010/main" val="372413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Returning an Optional</a:t>
            </a:r>
          </a:p>
        </p:txBody>
      </p:sp>
      <p:pic>
        <p:nvPicPr>
          <p:cNvPr id="4" name="Picture 3"/>
          <p:cNvPicPr>
            <a:picLocks noChangeAspect="1"/>
          </p:cNvPicPr>
          <p:nvPr/>
        </p:nvPicPr>
        <p:blipFill>
          <a:blip r:embed="rId3"/>
          <a:stretch>
            <a:fillRect/>
          </a:stretch>
        </p:blipFill>
        <p:spPr>
          <a:xfrm>
            <a:off x="2790728" y="2540000"/>
            <a:ext cx="4853656" cy="4303786"/>
          </a:xfrm>
          <a:prstGeom prst="rect">
            <a:avLst/>
          </a:prstGeom>
        </p:spPr>
      </p:pic>
    </p:spTree>
    <p:extLst>
      <p:ext uri="{BB962C8B-B14F-4D97-AF65-F5344CB8AC3E}">
        <p14:creationId xmlns:p14="http://schemas.microsoft.com/office/powerpoint/2010/main" val="368392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 Review</a:t>
            </a:r>
          </a:p>
        </p:txBody>
      </p:sp>
      <p:sp>
        <p:nvSpPr>
          <p:cNvPr id="7" name="Text Placeholder 6"/>
          <p:cNvSpPr>
            <a:spLocks noGrp="1"/>
          </p:cNvSpPr>
          <p:nvPr>
            <p:ph type="body" sz="quarter" idx="10"/>
          </p:nvPr>
        </p:nvSpPr>
        <p:spPr/>
        <p:txBody>
          <a:bodyPr>
            <a:normAutofit fontScale="70000" lnSpcReduction="20000"/>
          </a:bodyPr>
          <a:lstStyle/>
          <a:p>
            <a:r>
              <a:rPr lang="en-US" dirty="0"/>
              <a:t>What changes need to be made to make the following singleton pattern correct? </a:t>
            </a:r>
          </a:p>
        </p:txBody>
      </p:sp>
      <p:pic>
        <p:nvPicPr>
          <p:cNvPr id="9" name="Picture 8"/>
          <p:cNvPicPr>
            <a:picLocks noChangeAspect="1"/>
          </p:cNvPicPr>
          <p:nvPr/>
        </p:nvPicPr>
        <p:blipFill>
          <a:blip r:embed="rId3"/>
          <a:stretch>
            <a:fillRect/>
          </a:stretch>
        </p:blipFill>
        <p:spPr>
          <a:xfrm>
            <a:off x="4049658" y="3016476"/>
            <a:ext cx="5968660" cy="2957604"/>
          </a:xfrm>
          <a:prstGeom prst="rect">
            <a:avLst/>
          </a:prstGeom>
        </p:spPr>
      </p:pic>
    </p:spTree>
    <p:extLst>
      <p:ext uri="{BB962C8B-B14F-4D97-AF65-F5344CB8AC3E}">
        <p14:creationId xmlns:p14="http://schemas.microsoft.com/office/powerpoint/2010/main" val="1325667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Returning an Optional</a:t>
            </a:r>
          </a:p>
        </p:txBody>
      </p:sp>
      <p:pic>
        <p:nvPicPr>
          <p:cNvPr id="2" name="Picture 1"/>
          <p:cNvPicPr>
            <a:picLocks noChangeAspect="1"/>
          </p:cNvPicPr>
          <p:nvPr/>
        </p:nvPicPr>
        <p:blipFill>
          <a:blip r:embed="rId3"/>
          <a:stretch>
            <a:fillRect/>
          </a:stretch>
        </p:blipFill>
        <p:spPr>
          <a:xfrm>
            <a:off x="2974205" y="1867524"/>
            <a:ext cx="4495238" cy="4990476"/>
          </a:xfrm>
          <a:prstGeom prst="rect">
            <a:avLst/>
          </a:prstGeom>
        </p:spPr>
      </p:pic>
    </p:spTree>
    <p:extLst>
      <p:ext uri="{BB962C8B-B14F-4D97-AF65-F5344CB8AC3E}">
        <p14:creationId xmlns:p14="http://schemas.microsoft.com/office/powerpoint/2010/main" val="470787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Optional Instance Methods</a:t>
            </a:r>
          </a:p>
        </p:txBody>
      </p:sp>
      <p:graphicFrame>
        <p:nvGraphicFramePr>
          <p:cNvPr id="5" name="Group 8"/>
          <p:cNvGraphicFramePr>
            <a:graphicFrameLocks noGrp="1"/>
          </p:cNvGraphicFramePr>
          <p:nvPr>
            <p:extLst>
              <p:ext uri="{D42A27DB-BD31-4B8C-83A1-F6EECF244321}">
                <p14:modId xmlns:p14="http://schemas.microsoft.com/office/powerpoint/2010/main" val="1951897026"/>
              </p:ext>
            </p:extLst>
          </p:nvPr>
        </p:nvGraphicFramePr>
        <p:xfrm>
          <a:off x="3001638" y="2540000"/>
          <a:ext cx="9019674" cy="4318000"/>
        </p:xfrm>
        <a:graphic>
          <a:graphicData uri="http://schemas.openxmlformats.org/drawingml/2006/table">
            <a:tbl>
              <a:tblPr/>
              <a:tblGrid>
                <a:gridCol w="2935699">
                  <a:extLst>
                    <a:ext uri="{9D8B030D-6E8A-4147-A177-3AD203B41FA5}">
                      <a16:colId xmlns:a16="http://schemas.microsoft.com/office/drawing/2014/main" val="20000"/>
                    </a:ext>
                  </a:extLst>
                </a:gridCol>
                <a:gridCol w="2962823">
                  <a:extLst>
                    <a:ext uri="{9D8B030D-6E8A-4147-A177-3AD203B41FA5}">
                      <a16:colId xmlns:a16="http://schemas.microsoft.com/office/drawing/2014/main" val="20001"/>
                    </a:ext>
                  </a:extLst>
                </a:gridCol>
                <a:gridCol w="3121152">
                  <a:extLst>
                    <a:ext uri="{9D8B030D-6E8A-4147-A177-3AD203B41FA5}">
                      <a16:colId xmlns:a16="http://schemas.microsoft.com/office/drawing/2014/main" val="20002"/>
                    </a:ext>
                  </a:extLst>
                </a:gridCol>
              </a:tblGrid>
              <a:tr h="570531">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Method</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When Option is empty</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When Optional has value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391613">
                <a:tc>
                  <a:txBody>
                    <a:bodyPr/>
                    <a:lstStyle/>
                    <a:p>
                      <a:r>
                        <a:rPr kumimoji="0" lang="en-US" sz="1800" b="0" i="0" u="none" strike="noStrike" kern="1200" cap="none" normalizeH="0" baseline="0" dirty="0">
                          <a:ln>
                            <a:noFill/>
                          </a:ln>
                          <a:solidFill>
                            <a:schemeClr val="tx1"/>
                          </a:solidFill>
                          <a:effectLst/>
                          <a:latin typeface="+mn-lt"/>
                          <a:ea typeface="+mn-ea"/>
                          <a:cs typeface="+mn-cs"/>
                        </a:rPr>
                        <a:t>get()</a:t>
                      </a:r>
                      <a:endParaRPr kumimoji="0" lang="en-US" sz="1800" b="0" i="0" u="none" strike="noStrike" cap="none" normalizeH="0" baseline="0" dirty="0">
                        <a:ln>
                          <a:noFill/>
                        </a:ln>
                        <a:solidFill>
                          <a:srgbClr val="000000"/>
                        </a:solidFill>
                        <a:effectLst/>
                        <a:latin typeface="+mn-lt"/>
                        <a:ea typeface="ＭＳ Ｐゴシック" charset="0"/>
                        <a:cs typeface="Arial Unicode MS" charset="0"/>
                      </a:endParaRP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Throws an Exception</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a value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588471">
                <a:tc>
                  <a:txBody>
                    <a:bodyPr/>
                    <a:lstStyle/>
                    <a:p>
                      <a:r>
                        <a:rPr lang="en-US" sz="1800" b="0" i="0" u="none" strike="noStrike" kern="1200" baseline="0" dirty="0" err="1">
                          <a:solidFill>
                            <a:schemeClr val="tx1"/>
                          </a:solidFill>
                          <a:latin typeface="+mn-lt"/>
                          <a:ea typeface="+mn-ea"/>
                          <a:cs typeface="+mn-cs"/>
                        </a:rPr>
                        <a:t>ifPresent</a:t>
                      </a:r>
                      <a:r>
                        <a:rPr lang="en-US" sz="1800" b="0" i="0" u="none" strike="noStrike" kern="1200" baseline="0" dirty="0">
                          <a:solidFill>
                            <a:schemeClr val="tx1"/>
                          </a:solidFill>
                          <a:latin typeface="+mn-lt"/>
                          <a:ea typeface="+mn-ea"/>
                          <a:cs typeface="+mn-cs"/>
                        </a:rPr>
                        <a:t>(Consumer c)</a:t>
                      </a:r>
                      <a:endParaRPr kumimoji="0" lang="en-US" sz="1800" b="0" i="0" u="none" strike="noStrike" cap="none" normalizeH="0" baseline="0" dirty="0">
                        <a:ln>
                          <a:noFill/>
                        </a:ln>
                        <a:solidFill>
                          <a:srgbClr val="000000"/>
                        </a:solidFill>
                        <a:effectLst/>
                        <a:latin typeface="+mn-lt"/>
                        <a:ea typeface="ＭＳ Ｐゴシック" charset="0"/>
                        <a:cs typeface="Arial Unicode MS" charset="0"/>
                      </a:endParaRP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Does nothing</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Calls Consumer with value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484285">
                <a:tc>
                  <a:txBody>
                    <a:bodyPr/>
                    <a:lstStyle/>
                    <a:p>
                      <a:r>
                        <a:rPr lang="en-US" sz="1800" b="0" i="0" u="none" strike="noStrike" kern="1200" baseline="0" dirty="0" err="1">
                          <a:solidFill>
                            <a:schemeClr val="tx1"/>
                          </a:solidFill>
                          <a:latin typeface="+mn-lt"/>
                          <a:ea typeface="+mn-ea"/>
                          <a:cs typeface="+mn-cs"/>
                        </a:rPr>
                        <a:t>isPresent</a:t>
                      </a:r>
                      <a:r>
                        <a:rPr lang="en-US" sz="1800" b="0" i="0" u="none" strike="noStrike" kern="1200" baseline="0" dirty="0">
                          <a:solidFill>
                            <a:schemeClr val="tx1"/>
                          </a:solidFill>
                          <a:latin typeface="+mn-lt"/>
                          <a:ea typeface="+mn-ea"/>
                          <a:cs typeface="+mn-cs"/>
                        </a:rPr>
                        <a:t>()</a:t>
                      </a:r>
                      <a:endParaRPr kumimoji="0" lang="en-US" sz="1800" b="0" i="0" u="none" strike="noStrike" cap="none" normalizeH="0" baseline="0" dirty="0">
                        <a:ln>
                          <a:noFill/>
                        </a:ln>
                        <a:solidFill>
                          <a:srgbClr val="000000"/>
                        </a:solidFill>
                        <a:effectLst/>
                        <a:latin typeface="+mn-lt"/>
                        <a:ea typeface="ＭＳ Ｐゴシック" charset="0"/>
                        <a:cs typeface="Arial Unicode MS" charset="0"/>
                      </a:endParaRP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false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true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726186">
                <a:tc>
                  <a:txBody>
                    <a:bodyPr/>
                    <a:lstStyle/>
                    <a:p>
                      <a:r>
                        <a:rPr lang="en-US" sz="1800" b="0" i="0" u="none" strike="noStrike" kern="1200" baseline="0" dirty="0" err="1">
                          <a:solidFill>
                            <a:schemeClr val="tx1"/>
                          </a:solidFill>
                          <a:latin typeface="+mn-lt"/>
                          <a:ea typeface="+mn-ea"/>
                          <a:cs typeface="+mn-cs"/>
                        </a:rPr>
                        <a:t>orElse</a:t>
                      </a:r>
                      <a:r>
                        <a:rPr lang="en-US" sz="1800" b="0" i="0" u="none" strike="noStrike" kern="1200" baseline="0" dirty="0">
                          <a:solidFill>
                            <a:schemeClr val="tx1"/>
                          </a:solidFill>
                          <a:latin typeface="+mn-lt"/>
                          <a:ea typeface="+mn-ea"/>
                          <a:cs typeface="+mn-cs"/>
                        </a:rPr>
                        <a:t>(T other)</a:t>
                      </a:r>
                      <a:endParaRPr kumimoji="0" lang="en-US" sz="1800" b="0" i="0" u="none" strike="noStrike" cap="none" normalizeH="0" baseline="0" dirty="0">
                        <a:ln>
                          <a:noFill/>
                        </a:ln>
                        <a:solidFill>
                          <a:srgbClr val="000000"/>
                        </a:solidFill>
                        <a:effectLst/>
                        <a:latin typeface="+mn-lt"/>
                        <a:ea typeface="ＭＳ Ｐゴシック" charset="0"/>
                        <a:cs typeface="Arial Unicode MS" charset="0"/>
                      </a:endParaRP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other parameter</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value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726186">
                <a:tc>
                  <a:txBody>
                    <a:bodyPr/>
                    <a:lstStyle/>
                    <a:p>
                      <a:r>
                        <a:rPr kumimoji="0" lang="en-US" sz="1800" b="0" i="0" u="none" strike="noStrike" cap="none" normalizeH="0" baseline="0" dirty="0" err="1">
                          <a:ln>
                            <a:noFill/>
                          </a:ln>
                          <a:solidFill>
                            <a:srgbClr val="000000"/>
                          </a:solidFill>
                          <a:effectLst/>
                          <a:latin typeface="+mn-lt"/>
                          <a:ea typeface="ＭＳ Ｐゴシック" charset="0"/>
                          <a:cs typeface="Arial Unicode MS" charset="0"/>
                        </a:rPr>
                        <a:t>orElseGet</a:t>
                      </a:r>
                      <a:r>
                        <a:rPr kumimoji="0" lang="en-US" sz="1800" b="0" i="0" u="none" strike="noStrike" cap="none" normalizeH="0" baseline="0" dirty="0">
                          <a:ln>
                            <a:noFill/>
                          </a:ln>
                          <a:solidFill>
                            <a:srgbClr val="000000"/>
                          </a:solidFill>
                          <a:effectLst/>
                          <a:latin typeface="+mn-lt"/>
                          <a:ea typeface="ＭＳ Ｐゴシック" charset="0"/>
                          <a:cs typeface="Arial Unicode MS" charset="0"/>
                        </a:rPr>
                        <a:t>(Supplier s)</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result of calling Supplier</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value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830728">
                <a:tc>
                  <a:txBody>
                    <a:bodyPr/>
                    <a:lstStyle/>
                    <a:p>
                      <a:r>
                        <a:rPr kumimoji="0" lang="en-US" sz="1800" b="0" i="0" u="none" strike="noStrike" cap="none" normalizeH="0" baseline="0" dirty="0" err="1">
                          <a:ln>
                            <a:noFill/>
                          </a:ln>
                          <a:solidFill>
                            <a:srgbClr val="000000"/>
                          </a:solidFill>
                          <a:effectLst/>
                          <a:latin typeface="+mn-lt"/>
                          <a:ea typeface="ＭＳ Ｐゴシック" charset="0"/>
                          <a:cs typeface="Arial Unicode MS" charset="0"/>
                        </a:rPr>
                        <a:t>orElseThrow</a:t>
                      </a:r>
                      <a:r>
                        <a:rPr kumimoji="0" lang="en-US" sz="1800" b="0" i="0" u="none" strike="noStrike" cap="none" normalizeH="0" baseline="0" dirty="0">
                          <a:ln>
                            <a:noFill/>
                          </a:ln>
                          <a:solidFill>
                            <a:srgbClr val="000000"/>
                          </a:solidFill>
                          <a:effectLst/>
                          <a:latin typeface="+mn-lt"/>
                          <a:ea typeface="ＭＳ Ｐゴシック" charset="0"/>
                          <a:cs typeface="Arial Unicode MS" charset="0"/>
                        </a:rPr>
                        <a:t>(Supplier s)</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Throws exception created by Supplier</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mn-lt"/>
                          <a:ea typeface="ＭＳ Ｐゴシック" charset="0"/>
                          <a:cs typeface="Arial Unicode MS" charset="0"/>
                        </a:rPr>
                        <a:t>Returns value</a:t>
                      </a:r>
                    </a:p>
                  </a:txBody>
                  <a:tcPr marL="90000" marR="90000" marT="62686" marB="4680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34990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Using Streams</a:t>
            </a:r>
          </a:p>
        </p:txBody>
      </p:sp>
      <p:sp>
        <p:nvSpPr>
          <p:cNvPr id="9" name="Text Placeholder 8"/>
          <p:cNvSpPr>
            <a:spLocks noGrp="1"/>
          </p:cNvSpPr>
          <p:nvPr>
            <p:ph type="body" sz="quarter" idx="12"/>
          </p:nvPr>
        </p:nvSpPr>
        <p:spPr/>
        <p:txBody>
          <a:bodyPr/>
          <a:lstStyle/>
          <a:p>
            <a:r>
              <a:rPr lang="en-US" dirty="0"/>
              <a:t>In Java, a </a:t>
            </a:r>
            <a:r>
              <a:rPr lang="en-US" i="1" dirty="0"/>
              <a:t>stream</a:t>
            </a:r>
            <a:r>
              <a:rPr lang="en-US" dirty="0"/>
              <a:t> is a sequence of data</a:t>
            </a:r>
          </a:p>
          <a:p>
            <a:endParaRPr lang="en-US" dirty="0"/>
          </a:p>
          <a:p>
            <a:r>
              <a:rPr lang="en-US" dirty="0"/>
              <a:t>A </a:t>
            </a:r>
            <a:r>
              <a:rPr lang="en-US" i="1" dirty="0"/>
              <a:t>Stream pipeline</a:t>
            </a:r>
            <a:r>
              <a:rPr lang="en-US" dirty="0"/>
              <a:t> is the operations that run on a stream to produce a result</a:t>
            </a:r>
          </a:p>
          <a:p>
            <a:pPr lvl="1"/>
            <a:r>
              <a:rPr lang="en-US" dirty="0"/>
              <a:t>Think of as an Assembly Line in a factory</a:t>
            </a:r>
          </a:p>
          <a:p>
            <a:pPr lvl="1"/>
            <a:endParaRPr lang="en-US" dirty="0"/>
          </a:p>
          <a:p>
            <a:r>
              <a:rPr lang="en-US" i="1" dirty="0"/>
              <a:t>Stream Operation</a:t>
            </a:r>
            <a:r>
              <a:rPr lang="en-US" dirty="0"/>
              <a:t> is an event that occurs somewhere in the stream pipeline</a:t>
            </a:r>
            <a:endParaRPr lang="en-US" i="1" dirty="0"/>
          </a:p>
        </p:txBody>
      </p:sp>
    </p:spTree>
    <p:extLst>
      <p:ext uri="{BB962C8B-B14F-4D97-AF65-F5344CB8AC3E}">
        <p14:creationId xmlns:p14="http://schemas.microsoft.com/office/powerpoint/2010/main" val="3740577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Using Streams</a:t>
            </a:r>
          </a:p>
        </p:txBody>
      </p:sp>
      <p:sp>
        <p:nvSpPr>
          <p:cNvPr id="9" name="Text Placeholder 8"/>
          <p:cNvSpPr>
            <a:spLocks noGrp="1"/>
          </p:cNvSpPr>
          <p:nvPr>
            <p:ph type="body" sz="quarter" idx="12"/>
          </p:nvPr>
        </p:nvSpPr>
        <p:spPr/>
        <p:txBody>
          <a:bodyPr/>
          <a:lstStyle/>
          <a:p>
            <a:r>
              <a:rPr lang="en-US" i="1" dirty="0"/>
              <a:t>Source</a:t>
            </a:r>
            <a:r>
              <a:rPr lang="en-US" dirty="0"/>
              <a:t> – Where the stream comes from</a:t>
            </a:r>
          </a:p>
          <a:p>
            <a:endParaRPr lang="en-US" i="1" dirty="0"/>
          </a:p>
          <a:p>
            <a:r>
              <a:rPr lang="en-US" i="1" dirty="0"/>
              <a:t>Intermediate Operations</a:t>
            </a:r>
            <a:r>
              <a:rPr lang="en-US" dirty="0"/>
              <a:t> – Transforms the stream into another one.</a:t>
            </a:r>
          </a:p>
          <a:p>
            <a:endParaRPr lang="en-US" i="1" dirty="0"/>
          </a:p>
          <a:p>
            <a:r>
              <a:rPr lang="en-US" i="1" dirty="0"/>
              <a:t>Terminal Operation</a:t>
            </a:r>
            <a:r>
              <a:rPr lang="en-US" dirty="0"/>
              <a:t> – Actually produces a result.</a:t>
            </a:r>
            <a:endParaRPr lang="en-US" i="1" dirty="0"/>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1113" y="5450681"/>
            <a:ext cx="6542088"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766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Using Streams</a:t>
            </a:r>
          </a:p>
        </p:txBody>
      </p:sp>
      <p:graphicFrame>
        <p:nvGraphicFramePr>
          <p:cNvPr id="10" name="Group 8"/>
          <p:cNvGraphicFramePr>
            <a:graphicFrameLocks noGrp="1"/>
          </p:cNvGraphicFramePr>
          <p:nvPr>
            <p:extLst>
              <p:ext uri="{D42A27DB-BD31-4B8C-83A1-F6EECF244321}">
                <p14:modId xmlns:p14="http://schemas.microsoft.com/office/powerpoint/2010/main" val="3383051299"/>
              </p:ext>
            </p:extLst>
          </p:nvPr>
        </p:nvGraphicFramePr>
        <p:xfrm>
          <a:off x="3424825" y="2540000"/>
          <a:ext cx="6629400" cy="4162481"/>
        </p:xfrm>
        <a:graphic>
          <a:graphicData uri="http://schemas.openxmlformats.org/drawingml/2006/table">
            <a:tbl>
              <a:tblPr/>
              <a:tblGrid>
                <a:gridCol w="2819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658705">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Scenario</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For intermediate operations?</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For terminal operations?</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658093">
                <a:tc>
                  <a:txBody>
                    <a:bodyPr/>
                    <a:lstStyle/>
                    <a:p>
                      <a:r>
                        <a:rPr kumimoji="0" lang="en-US" sz="1800" b="0" i="0" u="none" strike="noStrike" kern="1200" cap="none" normalizeH="0" baseline="0" dirty="0">
                          <a:ln>
                            <a:noFill/>
                          </a:ln>
                          <a:solidFill>
                            <a:schemeClr val="tx1"/>
                          </a:solidFill>
                          <a:effectLst/>
                          <a:latin typeface="+mn-lt"/>
                          <a:ea typeface="+mn-ea"/>
                          <a:cs typeface="+mn-cs"/>
                        </a:rPr>
                        <a:t>Required part of stream pipeline?</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658093">
                <a:tc>
                  <a:txBody>
                    <a:bodyPr/>
                    <a:lstStyle/>
                    <a:p>
                      <a:r>
                        <a:rPr lang="en-US" sz="1800" b="0" i="0" u="none" strike="noStrike" kern="1200" baseline="0" dirty="0">
                          <a:solidFill>
                            <a:schemeClr val="tx1"/>
                          </a:solidFill>
                          <a:latin typeface="+mn-lt"/>
                          <a:ea typeface="+mn-ea"/>
                          <a:cs typeface="+mn-cs"/>
                        </a:rPr>
                        <a:t>Can exist multiple times in pipeline?</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658093">
                <a:tc>
                  <a:txBody>
                    <a:bodyPr/>
                    <a:lstStyle/>
                    <a:p>
                      <a:r>
                        <a:rPr lang="en-US" sz="1800" b="0" i="0" u="none" strike="noStrike" kern="1200" baseline="0" dirty="0">
                          <a:solidFill>
                            <a:schemeClr val="tx1"/>
                          </a:solidFill>
                          <a:latin typeface="+mn-lt"/>
                          <a:ea typeface="+mn-ea"/>
                          <a:cs typeface="+mn-cs"/>
                        </a:rPr>
                        <a:t>Return type is a stream type?</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764720">
                <a:tc>
                  <a:txBody>
                    <a:bodyPr/>
                    <a:lstStyle/>
                    <a:p>
                      <a:r>
                        <a:rPr lang="en-US" sz="1800" b="0" i="0" u="none" strike="noStrike" kern="1200" baseline="0" dirty="0">
                          <a:solidFill>
                            <a:schemeClr val="tx1"/>
                          </a:solidFill>
                          <a:latin typeface="+mn-lt"/>
                          <a:ea typeface="+mn-ea"/>
                          <a:cs typeface="+mn-cs"/>
                        </a:rPr>
                        <a:t>Executed on method call?</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764720">
                <a:tc>
                  <a:txBody>
                    <a:bodyPr/>
                    <a:lstStyle/>
                    <a:p>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Stream valid after call?</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74" marB="4679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2258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Following the Flow</a:t>
            </a:r>
          </a:p>
        </p:txBody>
      </p:sp>
      <p:sp>
        <p:nvSpPr>
          <p:cNvPr id="9" name="Text Placeholder 8"/>
          <p:cNvSpPr>
            <a:spLocks noGrp="1"/>
          </p:cNvSpPr>
          <p:nvPr>
            <p:ph type="body" sz="quarter" idx="12"/>
          </p:nvPr>
        </p:nvSpPr>
        <p:spPr/>
        <p:txBody>
          <a:bodyPr/>
          <a:lstStyle/>
          <a:p>
            <a:r>
              <a:rPr lang="en-US" dirty="0"/>
              <a:t>Consider that we need to paint signs using Functional Programming</a:t>
            </a:r>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0885" y="3711293"/>
            <a:ext cx="654208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603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Creating Stream Sources</a:t>
            </a:r>
          </a:p>
        </p:txBody>
      </p:sp>
      <p:pic>
        <p:nvPicPr>
          <p:cNvPr id="4" name="Picture 3"/>
          <p:cNvPicPr>
            <a:picLocks noChangeAspect="1"/>
          </p:cNvPicPr>
          <p:nvPr/>
        </p:nvPicPr>
        <p:blipFill>
          <a:blip r:embed="rId3"/>
          <a:stretch>
            <a:fillRect/>
          </a:stretch>
        </p:blipFill>
        <p:spPr>
          <a:xfrm>
            <a:off x="2974206" y="4285539"/>
            <a:ext cx="7352381" cy="1142857"/>
          </a:xfrm>
          <a:prstGeom prst="rect">
            <a:avLst/>
          </a:prstGeom>
        </p:spPr>
      </p:pic>
      <p:pic>
        <p:nvPicPr>
          <p:cNvPr id="6" name="Picture 5"/>
          <p:cNvPicPr>
            <a:picLocks noChangeAspect="1"/>
          </p:cNvPicPr>
          <p:nvPr/>
        </p:nvPicPr>
        <p:blipFill>
          <a:blip r:embed="rId4"/>
          <a:stretch>
            <a:fillRect/>
          </a:stretch>
        </p:blipFill>
        <p:spPr>
          <a:xfrm>
            <a:off x="2974206" y="3171253"/>
            <a:ext cx="8133333" cy="1114286"/>
          </a:xfrm>
          <a:prstGeom prst="rect">
            <a:avLst/>
          </a:prstGeom>
        </p:spPr>
      </p:pic>
    </p:spTree>
    <p:extLst>
      <p:ext uri="{BB962C8B-B14F-4D97-AF65-F5344CB8AC3E}">
        <p14:creationId xmlns:p14="http://schemas.microsoft.com/office/powerpoint/2010/main" val="3000220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Creating Stream Sources</a:t>
            </a:r>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4206" y="3110630"/>
            <a:ext cx="8425205" cy="58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219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p:txBody>
          <a:bodyPr/>
          <a:lstStyle/>
          <a:p>
            <a:r>
              <a:rPr lang="en-US" dirty="0"/>
              <a:t>You can perform a </a:t>
            </a:r>
            <a:r>
              <a:rPr lang="en-US" i="1" dirty="0"/>
              <a:t>terminal operation</a:t>
            </a:r>
            <a:r>
              <a:rPr lang="en-US" dirty="0"/>
              <a:t> without any intermediate operations, but not the other way around</a:t>
            </a:r>
            <a:br>
              <a:rPr lang="en-US" dirty="0"/>
            </a:br>
            <a:endParaRPr lang="en-US" dirty="0"/>
          </a:p>
          <a:p>
            <a:r>
              <a:rPr lang="en-US" i="1" dirty="0"/>
              <a:t>Reductions</a:t>
            </a:r>
            <a:r>
              <a:rPr lang="en-US" dirty="0"/>
              <a:t> – all contents of the stream are combined into a single primitive or object</a:t>
            </a:r>
            <a:endParaRPr lang="en-US" i="1" dirty="0"/>
          </a:p>
        </p:txBody>
      </p:sp>
    </p:spTree>
    <p:extLst>
      <p:ext uri="{BB962C8B-B14F-4D97-AF65-F5344CB8AC3E}">
        <p14:creationId xmlns:p14="http://schemas.microsoft.com/office/powerpoint/2010/main" val="1021192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graphicFrame>
        <p:nvGraphicFramePr>
          <p:cNvPr id="10" name="Group 8"/>
          <p:cNvGraphicFramePr>
            <a:graphicFrameLocks noGrp="1"/>
          </p:cNvGraphicFramePr>
          <p:nvPr>
            <p:extLst>
              <p:ext uri="{D42A27DB-BD31-4B8C-83A1-F6EECF244321}">
                <p14:modId xmlns:p14="http://schemas.microsoft.com/office/powerpoint/2010/main" val="3413308063"/>
              </p:ext>
            </p:extLst>
          </p:nvPr>
        </p:nvGraphicFramePr>
        <p:xfrm>
          <a:off x="2755725" y="1933183"/>
          <a:ext cx="9226343" cy="4834756"/>
        </p:xfrm>
        <a:graphic>
          <a:graphicData uri="http://schemas.openxmlformats.org/drawingml/2006/table">
            <a:tbl>
              <a:tblPr/>
              <a:tblGrid>
                <a:gridCol w="3680663">
                  <a:extLst>
                    <a:ext uri="{9D8B030D-6E8A-4147-A177-3AD203B41FA5}">
                      <a16:colId xmlns:a16="http://schemas.microsoft.com/office/drawing/2014/main" val="20000"/>
                    </a:ext>
                  </a:extLst>
                </a:gridCol>
                <a:gridCol w="2289851">
                  <a:extLst>
                    <a:ext uri="{9D8B030D-6E8A-4147-A177-3AD203B41FA5}">
                      <a16:colId xmlns:a16="http://schemas.microsoft.com/office/drawing/2014/main" val="20001"/>
                    </a:ext>
                  </a:extLst>
                </a:gridCol>
                <a:gridCol w="1918200">
                  <a:extLst>
                    <a:ext uri="{9D8B030D-6E8A-4147-A177-3AD203B41FA5}">
                      <a16:colId xmlns:a16="http://schemas.microsoft.com/office/drawing/2014/main" val="20002"/>
                    </a:ext>
                  </a:extLst>
                </a:gridCol>
                <a:gridCol w="1337629">
                  <a:extLst>
                    <a:ext uri="{9D8B030D-6E8A-4147-A177-3AD203B41FA5}">
                      <a16:colId xmlns:a16="http://schemas.microsoft.com/office/drawing/2014/main" val="20003"/>
                    </a:ext>
                  </a:extLst>
                </a:gridCol>
              </a:tblGrid>
              <a:tr h="658826">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Method</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Terminates for infinite streams?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Return value</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Arial" charset="0"/>
                          <a:ea typeface="ＭＳ Ｐゴシック" charset="0"/>
                          <a:cs typeface="Arial Unicode MS" charset="0"/>
                        </a:rPr>
                        <a:t>Reduction?</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932505">
                <a:tc>
                  <a:txBody>
                    <a:bodyPr/>
                    <a:lstStyle/>
                    <a:p>
                      <a:r>
                        <a:rPr kumimoji="0" lang="en-US" sz="1800" b="0" i="0" u="none" strike="noStrike" kern="1200" cap="none" normalizeH="0" baseline="0" dirty="0" err="1">
                          <a:ln>
                            <a:noFill/>
                          </a:ln>
                          <a:solidFill>
                            <a:schemeClr val="tx1"/>
                          </a:solidFill>
                          <a:effectLst/>
                          <a:latin typeface="+mn-lt"/>
                          <a:ea typeface="+mn-ea"/>
                          <a:cs typeface="+mn-cs"/>
                        </a:rPr>
                        <a:t>allMatch</a:t>
                      </a:r>
                      <a:r>
                        <a:rPr kumimoji="0" lang="en-US" sz="1800" b="0" i="0" u="none" strike="noStrike" kern="1200" cap="none" normalizeH="0" baseline="0" dirty="0">
                          <a:ln>
                            <a:noFill/>
                          </a:ln>
                          <a:solidFill>
                            <a:schemeClr val="tx1"/>
                          </a:solidFill>
                          <a:effectLst/>
                          <a:latin typeface="+mn-lt"/>
                          <a:ea typeface="+mn-ea"/>
                          <a:cs typeface="+mn-cs"/>
                        </a:rPr>
                        <a:t>()</a:t>
                      </a:r>
                    </a:p>
                    <a:p>
                      <a:r>
                        <a:rPr kumimoji="0" lang="en-US" sz="1800" b="0" i="0" u="none" strike="noStrike" kern="1200" cap="none" normalizeH="0" baseline="0" dirty="0" err="1">
                          <a:ln>
                            <a:noFill/>
                          </a:ln>
                          <a:solidFill>
                            <a:schemeClr val="tx1"/>
                          </a:solidFill>
                          <a:effectLst/>
                          <a:latin typeface="+mn-lt"/>
                          <a:ea typeface="+mn-ea"/>
                          <a:cs typeface="+mn-cs"/>
                        </a:rPr>
                        <a:t>anyMatch</a:t>
                      </a:r>
                      <a:r>
                        <a:rPr kumimoji="0" lang="en-US" sz="1800" b="0" i="0" u="none" strike="noStrike" kern="1200" cap="none" normalizeH="0" baseline="0" dirty="0">
                          <a:ln>
                            <a:noFill/>
                          </a:ln>
                          <a:solidFill>
                            <a:schemeClr val="tx1"/>
                          </a:solidFill>
                          <a:effectLst/>
                          <a:latin typeface="+mn-lt"/>
                          <a:ea typeface="+mn-ea"/>
                          <a:cs typeface="+mn-cs"/>
                        </a:rPr>
                        <a:t>()</a:t>
                      </a:r>
                    </a:p>
                    <a:p>
                      <a:r>
                        <a:rPr kumimoji="0" lang="en-US" sz="1800" b="0" i="0" u="none" strike="noStrike" kern="1200" cap="none" normalizeH="0" baseline="0" dirty="0" err="1">
                          <a:ln>
                            <a:noFill/>
                          </a:ln>
                          <a:solidFill>
                            <a:schemeClr val="tx1"/>
                          </a:solidFill>
                          <a:effectLst/>
                          <a:latin typeface="+mn-lt"/>
                          <a:ea typeface="+mn-ea"/>
                          <a:cs typeface="+mn-cs"/>
                        </a:rPr>
                        <a:t>noneMatch</a:t>
                      </a:r>
                      <a:r>
                        <a:rPr kumimoji="0" lang="en-US" sz="1800" b="0" i="0" u="none" strike="noStrike" kern="1200" cap="none" normalizeH="0" baseline="0" dirty="0">
                          <a:ln>
                            <a:noFill/>
                          </a:ln>
                          <a:solidFill>
                            <a:schemeClr val="tx1"/>
                          </a:solidFill>
                          <a:effectLst/>
                          <a:latin typeface="+mn-lt"/>
                          <a:ea typeface="+mn-ea"/>
                          <a:cs typeface="+mn-cs"/>
                        </a:rPr>
                        <a: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Sometimes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boolean</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58554">
                <a:tc>
                  <a:txBody>
                    <a:bodyPr/>
                    <a:lstStyle/>
                    <a:p>
                      <a:r>
                        <a:rPr lang="en-US" sz="1800" b="0" i="0" u="none" strike="noStrike" kern="1200" baseline="0" dirty="0">
                          <a:solidFill>
                            <a:schemeClr val="tx1"/>
                          </a:solidFill>
                          <a:latin typeface="+mn-lt"/>
                          <a:ea typeface="+mn-ea"/>
                          <a:cs typeface="+mn-cs"/>
                        </a:rPr>
                        <a:t>collect()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Varies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444797">
                <a:tc>
                  <a:txBody>
                    <a:bodyPr/>
                    <a:lstStyle/>
                    <a:p>
                      <a:r>
                        <a:rPr lang="en-US" sz="1800" b="0" i="0" u="none" strike="noStrike" kern="1200" baseline="0" dirty="0">
                          <a:solidFill>
                            <a:schemeClr val="tx1"/>
                          </a:solidFill>
                          <a:latin typeface="+mn-lt"/>
                          <a:ea typeface="+mn-ea"/>
                          <a:cs typeface="+mn-cs"/>
                        </a:rPr>
                        <a:t>count()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long</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711334">
                <a:tc>
                  <a:txBody>
                    <a:bodyPr/>
                    <a:lstStyle/>
                    <a:p>
                      <a:r>
                        <a:rPr lang="en-US" sz="1800" b="0" i="0" u="none" strike="noStrike" kern="1200" baseline="0" dirty="0" err="1">
                          <a:solidFill>
                            <a:schemeClr val="tx1"/>
                          </a:solidFill>
                          <a:latin typeface="+mn-lt"/>
                          <a:ea typeface="+mn-ea"/>
                          <a:cs typeface="+mn-cs"/>
                        </a:rPr>
                        <a:t>findAny</a:t>
                      </a:r>
                      <a:r>
                        <a:rPr lang="en-US" sz="1800" b="0" i="0" u="none" strike="noStrike" kern="1200" baseline="0" dirty="0">
                          <a:solidFill>
                            <a:schemeClr val="tx1"/>
                          </a:solidFill>
                          <a:latin typeface="+mn-lt"/>
                          <a:ea typeface="+mn-ea"/>
                          <a:cs typeface="+mn-cs"/>
                        </a:rPr>
                        <a:t>()</a:t>
                      </a:r>
                    </a:p>
                    <a:p>
                      <a:r>
                        <a:rPr kumimoji="0" lang="en-US" sz="1800" b="0" i="0" u="none" strike="noStrike" kern="1200" cap="none" normalizeH="0" baseline="0" dirty="0" err="1">
                          <a:ln>
                            <a:noFill/>
                          </a:ln>
                          <a:solidFill>
                            <a:schemeClr val="tx1"/>
                          </a:solidFill>
                          <a:effectLst/>
                          <a:latin typeface="+mn-lt"/>
                          <a:ea typeface="+mn-ea"/>
                          <a:cs typeface="+mn-cs"/>
                        </a:rPr>
                        <a:t>findFirst</a:t>
                      </a:r>
                      <a:r>
                        <a:rPr kumimoji="0" lang="en-US" sz="1800" b="0" i="0" u="none" strike="noStrike" kern="1200" cap="none" normalizeH="0" baseline="0" dirty="0">
                          <a:ln>
                            <a:noFill/>
                          </a:ln>
                          <a:solidFill>
                            <a:schemeClr val="tx1"/>
                          </a:solidFill>
                          <a:effectLst/>
                          <a:latin typeface="+mn-lt"/>
                          <a:ea typeface="+mn-ea"/>
                          <a:cs typeface="+mn-cs"/>
                        </a:rPr>
                        <a:t>()</a:t>
                      </a:r>
                      <a:endParaRPr kumimoji="0" lang="en-US" sz="18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Optional&lt;T&gt;</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472567">
                <a:tc>
                  <a:txBody>
                    <a:bodyPr/>
                    <a:lstStyle/>
                    <a:p>
                      <a:r>
                        <a:rPr kumimoji="0" lang="en-US" sz="1800" b="0" i="0" u="none" strike="noStrike" cap="none" normalizeH="0" baseline="0" dirty="0" err="1">
                          <a:ln>
                            <a:noFill/>
                          </a:ln>
                          <a:solidFill>
                            <a:srgbClr val="000000"/>
                          </a:solidFill>
                          <a:effectLst/>
                          <a:latin typeface="Arial" charset="0"/>
                          <a:ea typeface="ＭＳ Ｐゴシック" charset="0"/>
                          <a:cs typeface="Arial Unicode MS" charset="0"/>
                        </a:rPr>
                        <a:t>forEach</a:t>
                      </a: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void</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722315">
                <a:tc>
                  <a:txBody>
                    <a:bodyPr/>
                    <a:lstStyle/>
                    <a:p>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max()</a:t>
                      </a:r>
                    </a:p>
                    <a:p>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min()</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2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2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Optional&lt;T&gt;</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2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2F9FA"/>
                    </a:solidFill>
                  </a:tcPr>
                </a:tc>
                <a:extLst>
                  <a:ext uri="{0D108BD9-81ED-4DB2-BD59-A6C34878D82A}">
                    <a16:rowId xmlns:a16="http://schemas.microsoft.com/office/drawing/2014/main" val="10006"/>
                  </a:ext>
                </a:extLst>
              </a:tr>
              <a:tr h="508600">
                <a:tc>
                  <a:txBody>
                    <a:bodyPr/>
                    <a:lstStyle/>
                    <a:p>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reduce()</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No</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Varies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Arial Unicode MS" charset="0"/>
                        </a:rPr>
                        <a:t>Yes</a:t>
                      </a:r>
                    </a:p>
                  </a:txBody>
                  <a:tcPr marL="90000" marR="90000" marT="62685" marB="46807"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575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Chapter 2 Review</a:t>
            </a:r>
          </a:p>
        </p:txBody>
      </p:sp>
      <p:sp>
        <p:nvSpPr>
          <p:cNvPr id="8" name="Text Placeholder 7"/>
          <p:cNvSpPr>
            <a:spLocks noGrp="1"/>
          </p:cNvSpPr>
          <p:nvPr>
            <p:ph type="body" sz="quarter" idx="10"/>
          </p:nvPr>
        </p:nvSpPr>
        <p:spPr/>
        <p:txBody>
          <a:bodyPr>
            <a:normAutofit/>
          </a:bodyPr>
          <a:lstStyle/>
          <a:p>
            <a:r>
              <a:rPr lang="en-US" dirty="0"/>
              <a:t>What is the result of the following code?</a:t>
            </a:r>
          </a:p>
        </p:txBody>
      </p:sp>
      <p:pic>
        <p:nvPicPr>
          <p:cNvPr id="10" name="Picture 9"/>
          <p:cNvPicPr>
            <a:picLocks noChangeAspect="1"/>
          </p:cNvPicPr>
          <p:nvPr/>
        </p:nvPicPr>
        <p:blipFill>
          <a:blip r:embed="rId3"/>
          <a:stretch>
            <a:fillRect/>
          </a:stretch>
        </p:blipFill>
        <p:spPr>
          <a:xfrm>
            <a:off x="3526589" y="2997428"/>
            <a:ext cx="6868148" cy="2854732"/>
          </a:xfrm>
          <a:prstGeom prst="rect">
            <a:avLst/>
          </a:prstGeom>
        </p:spPr>
      </p:pic>
    </p:spTree>
    <p:extLst>
      <p:ext uri="{BB962C8B-B14F-4D97-AF65-F5344CB8AC3E}">
        <p14:creationId xmlns:p14="http://schemas.microsoft.com/office/powerpoint/2010/main" val="2472007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p:txBody>
          <a:bodyPr/>
          <a:lstStyle/>
          <a:p>
            <a:r>
              <a:rPr lang="en-US" dirty="0"/>
              <a:t>Count() – determines the number of elements in a finite stream</a:t>
            </a:r>
          </a:p>
          <a:p>
            <a:pPr lvl="1"/>
            <a:r>
              <a:rPr lang="en-US" dirty="0"/>
              <a:t>Hangs during an infinite stream</a:t>
            </a:r>
          </a:p>
        </p:txBody>
      </p:sp>
      <p:pic>
        <p:nvPicPr>
          <p:cNvPr id="2" name="Picture 1"/>
          <p:cNvPicPr>
            <a:picLocks noChangeAspect="1"/>
          </p:cNvPicPr>
          <p:nvPr/>
        </p:nvPicPr>
        <p:blipFill>
          <a:blip r:embed="rId3"/>
          <a:stretch>
            <a:fillRect/>
          </a:stretch>
        </p:blipFill>
        <p:spPr>
          <a:xfrm>
            <a:off x="3274769" y="4292599"/>
            <a:ext cx="7586514" cy="930753"/>
          </a:xfrm>
          <a:prstGeom prst="rect">
            <a:avLst/>
          </a:prstGeom>
        </p:spPr>
      </p:pic>
    </p:spTree>
    <p:extLst>
      <p:ext uri="{BB962C8B-B14F-4D97-AF65-F5344CB8AC3E}">
        <p14:creationId xmlns:p14="http://schemas.microsoft.com/office/powerpoint/2010/main" val="4054525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p:txBody>
          <a:bodyPr/>
          <a:lstStyle/>
          <a:p>
            <a:r>
              <a:rPr lang="en-US" dirty="0"/>
              <a:t>Min() and Max() – allows you to pass a custom comparator and find the smallest or largest value in a finite stream</a:t>
            </a:r>
          </a:p>
          <a:p>
            <a:pPr lvl="1"/>
            <a:r>
              <a:rPr lang="en-US" dirty="0"/>
              <a:t>Hangs on an infinite stream</a:t>
            </a:r>
          </a:p>
        </p:txBody>
      </p:sp>
      <p:pic>
        <p:nvPicPr>
          <p:cNvPr id="3" name="Picture 2"/>
          <p:cNvPicPr>
            <a:picLocks noChangeAspect="1"/>
          </p:cNvPicPr>
          <p:nvPr/>
        </p:nvPicPr>
        <p:blipFill>
          <a:blip r:embed="rId3"/>
          <a:stretch>
            <a:fillRect/>
          </a:stretch>
        </p:blipFill>
        <p:spPr>
          <a:xfrm>
            <a:off x="3172183" y="4545683"/>
            <a:ext cx="8182401" cy="1128607"/>
          </a:xfrm>
          <a:prstGeom prst="rect">
            <a:avLst/>
          </a:prstGeom>
        </p:spPr>
      </p:pic>
    </p:spTree>
    <p:extLst>
      <p:ext uri="{BB962C8B-B14F-4D97-AF65-F5344CB8AC3E}">
        <p14:creationId xmlns:p14="http://schemas.microsoft.com/office/powerpoint/2010/main" val="3569070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err="1"/>
              <a:t>findAny</a:t>
            </a:r>
            <a:r>
              <a:rPr lang="en-US" dirty="0"/>
              <a:t>() and </a:t>
            </a:r>
            <a:r>
              <a:rPr lang="en-US" dirty="0" err="1"/>
              <a:t>findFirst</a:t>
            </a:r>
            <a:r>
              <a:rPr lang="en-US" dirty="0"/>
              <a:t>() – Returns an element of the stream unless the stream is empty.</a:t>
            </a:r>
          </a:p>
          <a:p>
            <a:pPr lvl="1"/>
            <a:r>
              <a:rPr lang="en-US" dirty="0"/>
              <a:t>If the stream is empty, they return an empty optional</a:t>
            </a:r>
          </a:p>
        </p:txBody>
      </p:sp>
      <p:pic>
        <p:nvPicPr>
          <p:cNvPr id="2" name="Picture 1"/>
          <p:cNvPicPr>
            <a:picLocks noChangeAspect="1"/>
          </p:cNvPicPr>
          <p:nvPr/>
        </p:nvPicPr>
        <p:blipFill>
          <a:blip r:embed="rId3"/>
          <a:stretch>
            <a:fillRect/>
          </a:stretch>
        </p:blipFill>
        <p:spPr>
          <a:xfrm>
            <a:off x="3031993" y="4292600"/>
            <a:ext cx="8001771" cy="1752600"/>
          </a:xfrm>
          <a:prstGeom prst="rect">
            <a:avLst/>
          </a:prstGeom>
        </p:spPr>
      </p:pic>
    </p:spTree>
    <p:extLst>
      <p:ext uri="{BB962C8B-B14F-4D97-AF65-F5344CB8AC3E}">
        <p14:creationId xmlns:p14="http://schemas.microsoft.com/office/powerpoint/2010/main" val="3451729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err="1"/>
              <a:t>allMatch</a:t>
            </a:r>
            <a:r>
              <a:rPr lang="en-US" dirty="0"/>
              <a:t>(), </a:t>
            </a:r>
            <a:r>
              <a:rPr lang="en-US" dirty="0" err="1"/>
              <a:t>anyMatch</a:t>
            </a:r>
            <a:r>
              <a:rPr lang="en-US" dirty="0"/>
              <a:t>(), and </a:t>
            </a:r>
            <a:r>
              <a:rPr lang="en-US" dirty="0" err="1"/>
              <a:t>noneMatch</a:t>
            </a:r>
            <a:r>
              <a:rPr lang="en-US" dirty="0"/>
              <a:t>()</a:t>
            </a:r>
          </a:p>
          <a:p>
            <a:pPr lvl="1"/>
            <a:r>
              <a:rPr lang="en-US" dirty="0"/>
              <a:t>Search a stream and return information about how the stream pertains to the predicate</a:t>
            </a:r>
          </a:p>
        </p:txBody>
      </p:sp>
      <p:pic>
        <p:nvPicPr>
          <p:cNvPr id="3" name="Picture 2"/>
          <p:cNvPicPr>
            <a:picLocks noChangeAspect="1"/>
          </p:cNvPicPr>
          <p:nvPr/>
        </p:nvPicPr>
        <p:blipFill>
          <a:blip r:embed="rId3"/>
          <a:stretch>
            <a:fillRect/>
          </a:stretch>
        </p:blipFill>
        <p:spPr>
          <a:xfrm>
            <a:off x="3266697" y="4100428"/>
            <a:ext cx="7192536" cy="2204669"/>
          </a:xfrm>
          <a:prstGeom prst="rect">
            <a:avLst/>
          </a:prstGeom>
        </p:spPr>
      </p:pic>
    </p:spTree>
    <p:extLst>
      <p:ext uri="{BB962C8B-B14F-4D97-AF65-F5344CB8AC3E}">
        <p14:creationId xmlns:p14="http://schemas.microsoft.com/office/powerpoint/2010/main" val="1013153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err="1"/>
              <a:t>forEach</a:t>
            </a:r>
            <a:r>
              <a:rPr lang="en-US" dirty="0"/>
              <a:t>()</a:t>
            </a:r>
          </a:p>
          <a:p>
            <a:pPr lvl="1"/>
            <a:r>
              <a:rPr lang="en-US" dirty="0"/>
              <a:t>Looping Construct</a:t>
            </a:r>
          </a:p>
        </p:txBody>
      </p:sp>
      <p:pic>
        <p:nvPicPr>
          <p:cNvPr id="2" name="Picture 1"/>
          <p:cNvPicPr>
            <a:picLocks noChangeAspect="1"/>
          </p:cNvPicPr>
          <p:nvPr/>
        </p:nvPicPr>
        <p:blipFill>
          <a:blip r:embed="rId3"/>
          <a:stretch>
            <a:fillRect/>
          </a:stretch>
        </p:blipFill>
        <p:spPr>
          <a:xfrm>
            <a:off x="3253445" y="4292599"/>
            <a:ext cx="6687853" cy="792967"/>
          </a:xfrm>
          <a:prstGeom prst="rect">
            <a:avLst/>
          </a:prstGeom>
        </p:spPr>
      </p:pic>
    </p:spTree>
    <p:extLst>
      <p:ext uri="{BB962C8B-B14F-4D97-AF65-F5344CB8AC3E}">
        <p14:creationId xmlns:p14="http://schemas.microsoft.com/office/powerpoint/2010/main" val="3458445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reduce()</a:t>
            </a:r>
          </a:p>
          <a:p>
            <a:pPr lvl="1"/>
            <a:r>
              <a:rPr lang="en-US" dirty="0"/>
              <a:t>Combines a stream into a single object</a:t>
            </a:r>
          </a:p>
        </p:txBody>
      </p:sp>
      <p:pic>
        <p:nvPicPr>
          <p:cNvPr id="3" name="Picture 2"/>
          <p:cNvPicPr>
            <a:picLocks noChangeAspect="1"/>
          </p:cNvPicPr>
          <p:nvPr/>
        </p:nvPicPr>
        <p:blipFill>
          <a:blip r:embed="rId3"/>
          <a:stretch>
            <a:fillRect/>
          </a:stretch>
        </p:blipFill>
        <p:spPr>
          <a:xfrm>
            <a:off x="3133586" y="3613758"/>
            <a:ext cx="6273461" cy="2684390"/>
          </a:xfrm>
          <a:prstGeom prst="rect">
            <a:avLst/>
          </a:prstGeom>
        </p:spPr>
      </p:pic>
    </p:spTree>
    <p:extLst>
      <p:ext uri="{BB962C8B-B14F-4D97-AF65-F5344CB8AC3E}">
        <p14:creationId xmlns:p14="http://schemas.microsoft.com/office/powerpoint/2010/main" val="889936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Terminal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collect() – retrieves data from the stream and collects it into other forms</a:t>
            </a:r>
          </a:p>
          <a:p>
            <a:pPr lvl="1"/>
            <a:r>
              <a:rPr lang="en-US" dirty="0"/>
              <a:t>A </a:t>
            </a:r>
            <a:r>
              <a:rPr lang="en-US" i="1" dirty="0"/>
              <a:t>mutable reduction</a:t>
            </a:r>
            <a:endParaRPr lang="en-US" dirty="0"/>
          </a:p>
        </p:txBody>
      </p:sp>
      <p:pic>
        <p:nvPicPr>
          <p:cNvPr id="2" name="Picture 1"/>
          <p:cNvPicPr>
            <a:picLocks noChangeAspect="1"/>
          </p:cNvPicPr>
          <p:nvPr/>
        </p:nvPicPr>
        <p:blipFill>
          <a:blip r:embed="rId3"/>
          <a:stretch>
            <a:fillRect/>
          </a:stretch>
        </p:blipFill>
        <p:spPr>
          <a:xfrm>
            <a:off x="2778610" y="3904888"/>
            <a:ext cx="9367475" cy="629534"/>
          </a:xfrm>
          <a:prstGeom prst="rect">
            <a:avLst/>
          </a:prstGeom>
        </p:spPr>
      </p:pic>
      <p:pic>
        <p:nvPicPr>
          <p:cNvPr id="4" name="Picture 3"/>
          <p:cNvPicPr>
            <a:picLocks noChangeAspect="1"/>
          </p:cNvPicPr>
          <p:nvPr/>
        </p:nvPicPr>
        <p:blipFill>
          <a:blip r:embed="rId4"/>
          <a:stretch>
            <a:fillRect/>
          </a:stretch>
        </p:blipFill>
        <p:spPr>
          <a:xfrm>
            <a:off x="2778609" y="4751700"/>
            <a:ext cx="9212793" cy="1035850"/>
          </a:xfrm>
          <a:prstGeom prst="rect">
            <a:avLst/>
          </a:prstGeom>
        </p:spPr>
      </p:pic>
    </p:spTree>
    <p:extLst>
      <p:ext uri="{BB962C8B-B14F-4D97-AF65-F5344CB8AC3E}">
        <p14:creationId xmlns:p14="http://schemas.microsoft.com/office/powerpoint/2010/main" val="341818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Intermediate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filter() – returns a stream with elements that match a given expression</a:t>
            </a:r>
          </a:p>
        </p:txBody>
      </p:sp>
      <p:pic>
        <p:nvPicPr>
          <p:cNvPr id="3" name="Picture 2"/>
          <p:cNvPicPr>
            <a:picLocks noChangeAspect="1"/>
          </p:cNvPicPr>
          <p:nvPr/>
        </p:nvPicPr>
        <p:blipFill>
          <a:blip r:embed="rId3"/>
          <a:stretch>
            <a:fillRect/>
          </a:stretch>
        </p:blipFill>
        <p:spPr>
          <a:xfrm>
            <a:off x="3165327" y="3892600"/>
            <a:ext cx="8130199" cy="779608"/>
          </a:xfrm>
          <a:prstGeom prst="rect">
            <a:avLst/>
          </a:prstGeom>
        </p:spPr>
      </p:pic>
    </p:spTree>
    <p:extLst>
      <p:ext uri="{BB962C8B-B14F-4D97-AF65-F5344CB8AC3E}">
        <p14:creationId xmlns:p14="http://schemas.microsoft.com/office/powerpoint/2010/main" val="2851070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Intermediate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distinct() – returns a stream with duplicate values removed</a:t>
            </a:r>
          </a:p>
        </p:txBody>
      </p:sp>
      <p:pic>
        <p:nvPicPr>
          <p:cNvPr id="2" name="Picture 1"/>
          <p:cNvPicPr>
            <a:picLocks noChangeAspect="1"/>
          </p:cNvPicPr>
          <p:nvPr/>
        </p:nvPicPr>
        <p:blipFill>
          <a:blip r:embed="rId3"/>
          <a:stretch>
            <a:fillRect/>
          </a:stretch>
        </p:blipFill>
        <p:spPr>
          <a:xfrm>
            <a:off x="3022469" y="3911648"/>
            <a:ext cx="8613351" cy="760560"/>
          </a:xfrm>
          <a:prstGeom prst="rect">
            <a:avLst/>
          </a:prstGeom>
        </p:spPr>
      </p:pic>
    </p:spTree>
    <p:extLst>
      <p:ext uri="{BB962C8B-B14F-4D97-AF65-F5344CB8AC3E}">
        <p14:creationId xmlns:p14="http://schemas.microsoft.com/office/powerpoint/2010/main" val="18833247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Intermediate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limit() and skip() – make a stream smaller or make a finite stream out of an infinite stream</a:t>
            </a:r>
          </a:p>
        </p:txBody>
      </p:sp>
      <p:pic>
        <p:nvPicPr>
          <p:cNvPr id="3" name="Picture 2"/>
          <p:cNvPicPr>
            <a:picLocks noChangeAspect="1"/>
          </p:cNvPicPr>
          <p:nvPr/>
        </p:nvPicPr>
        <p:blipFill>
          <a:blip r:embed="rId3"/>
          <a:stretch>
            <a:fillRect/>
          </a:stretch>
        </p:blipFill>
        <p:spPr>
          <a:xfrm>
            <a:off x="3109028" y="3902124"/>
            <a:ext cx="8298315" cy="895344"/>
          </a:xfrm>
          <a:prstGeom prst="rect">
            <a:avLst/>
          </a:prstGeom>
        </p:spPr>
      </p:pic>
    </p:spTree>
    <p:extLst>
      <p:ext uri="{BB962C8B-B14F-4D97-AF65-F5344CB8AC3E}">
        <p14:creationId xmlns:p14="http://schemas.microsoft.com/office/powerpoint/2010/main" val="390226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Chapter 2 Review</a:t>
            </a:r>
          </a:p>
        </p:txBody>
      </p:sp>
      <p:sp>
        <p:nvSpPr>
          <p:cNvPr id="8" name="Text Placeholder 7"/>
          <p:cNvSpPr>
            <a:spLocks noGrp="1"/>
          </p:cNvSpPr>
          <p:nvPr>
            <p:ph type="body" sz="quarter" idx="10"/>
          </p:nvPr>
        </p:nvSpPr>
        <p:spPr/>
        <p:txBody>
          <a:bodyPr>
            <a:normAutofit/>
          </a:bodyPr>
          <a:lstStyle/>
          <a:p>
            <a:r>
              <a:rPr lang="en-US" dirty="0"/>
              <a:t>What is the result of the following code?</a:t>
            </a:r>
          </a:p>
        </p:txBody>
      </p:sp>
      <p:pic>
        <p:nvPicPr>
          <p:cNvPr id="2" name="Picture 1"/>
          <p:cNvPicPr>
            <a:picLocks noChangeAspect="1"/>
          </p:cNvPicPr>
          <p:nvPr/>
        </p:nvPicPr>
        <p:blipFill>
          <a:blip r:embed="rId3"/>
          <a:stretch>
            <a:fillRect/>
          </a:stretch>
        </p:blipFill>
        <p:spPr>
          <a:xfrm>
            <a:off x="4271516" y="2737987"/>
            <a:ext cx="5781282" cy="3458597"/>
          </a:xfrm>
          <a:prstGeom prst="rect">
            <a:avLst/>
          </a:prstGeom>
        </p:spPr>
      </p:pic>
    </p:spTree>
    <p:extLst>
      <p:ext uri="{BB962C8B-B14F-4D97-AF65-F5344CB8AC3E}">
        <p14:creationId xmlns:p14="http://schemas.microsoft.com/office/powerpoint/2010/main" val="223084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Intermediate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map() – creates a one-to-one mapping from the elements in the stream to the elements of the next step in the stream</a:t>
            </a:r>
          </a:p>
        </p:txBody>
      </p:sp>
      <p:pic>
        <p:nvPicPr>
          <p:cNvPr id="2" name="Picture 1"/>
          <p:cNvPicPr>
            <a:picLocks noChangeAspect="1"/>
          </p:cNvPicPr>
          <p:nvPr/>
        </p:nvPicPr>
        <p:blipFill>
          <a:blip r:embed="rId3"/>
          <a:stretch>
            <a:fillRect/>
          </a:stretch>
        </p:blipFill>
        <p:spPr>
          <a:xfrm>
            <a:off x="3089137" y="4292599"/>
            <a:ext cx="8744407" cy="843071"/>
          </a:xfrm>
          <a:prstGeom prst="rect">
            <a:avLst/>
          </a:prstGeom>
        </p:spPr>
      </p:pic>
    </p:spTree>
    <p:extLst>
      <p:ext uri="{BB962C8B-B14F-4D97-AF65-F5344CB8AC3E}">
        <p14:creationId xmlns:p14="http://schemas.microsoft.com/office/powerpoint/2010/main" val="993648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Intermediate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err="1"/>
              <a:t>flatMap</a:t>
            </a:r>
            <a:r>
              <a:rPr lang="en-US" dirty="0"/>
              <a:t>() – takes each element in the stream and makes any elements it contains top-level elements in a single stream</a:t>
            </a:r>
          </a:p>
          <a:p>
            <a:pPr lvl="1"/>
            <a:r>
              <a:rPr lang="en-US" dirty="0"/>
              <a:t>Helpful when you want to remove empty elements or combine lists</a:t>
            </a:r>
          </a:p>
        </p:txBody>
      </p:sp>
      <p:pic>
        <p:nvPicPr>
          <p:cNvPr id="3" name="Picture 2"/>
          <p:cNvPicPr>
            <a:picLocks noChangeAspect="1"/>
          </p:cNvPicPr>
          <p:nvPr/>
        </p:nvPicPr>
        <p:blipFill>
          <a:blip r:embed="rId3"/>
          <a:stretch>
            <a:fillRect/>
          </a:stretch>
        </p:blipFill>
        <p:spPr>
          <a:xfrm>
            <a:off x="2974206" y="4504277"/>
            <a:ext cx="7680754" cy="1658527"/>
          </a:xfrm>
          <a:prstGeom prst="rect">
            <a:avLst/>
          </a:prstGeom>
        </p:spPr>
      </p:pic>
    </p:spTree>
    <p:extLst>
      <p:ext uri="{BB962C8B-B14F-4D97-AF65-F5344CB8AC3E}">
        <p14:creationId xmlns:p14="http://schemas.microsoft.com/office/powerpoint/2010/main" val="170215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Intermediate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sorted() – returns a stream with the elements sorted</a:t>
            </a:r>
          </a:p>
          <a:p>
            <a:pPr lvl="1"/>
            <a:r>
              <a:rPr lang="en-US" dirty="0"/>
              <a:t>Natural ordering used unless using a comparator</a:t>
            </a:r>
          </a:p>
        </p:txBody>
      </p:sp>
      <p:pic>
        <p:nvPicPr>
          <p:cNvPr id="2" name="Picture 1"/>
          <p:cNvPicPr>
            <a:picLocks noChangeAspect="1"/>
          </p:cNvPicPr>
          <p:nvPr/>
        </p:nvPicPr>
        <p:blipFill>
          <a:blip r:embed="rId3"/>
          <a:stretch>
            <a:fillRect/>
          </a:stretch>
        </p:blipFill>
        <p:spPr>
          <a:xfrm>
            <a:off x="2974206" y="3789668"/>
            <a:ext cx="8168326" cy="907591"/>
          </a:xfrm>
          <a:prstGeom prst="rect">
            <a:avLst/>
          </a:prstGeom>
        </p:spPr>
      </p:pic>
    </p:spTree>
    <p:extLst>
      <p:ext uri="{BB962C8B-B14F-4D97-AF65-F5344CB8AC3E}">
        <p14:creationId xmlns:p14="http://schemas.microsoft.com/office/powerpoint/2010/main" val="4912048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Common Intermediate Operations</a:t>
            </a:r>
          </a:p>
        </p:txBody>
      </p:sp>
      <p:sp>
        <p:nvSpPr>
          <p:cNvPr id="9" name="Text Placeholder 8"/>
          <p:cNvSpPr>
            <a:spLocks noGrp="1"/>
          </p:cNvSpPr>
          <p:nvPr>
            <p:ph type="body" sz="quarter" idx="12"/>
          </p:nvPr>
        </p:nvSpPr>
        <p:spPr>
          <a:xfrm>
            <a:off x="2974204" y="2651760"/>
            <a:ext cx="8725105" cy="3281680"/>
          </a:xfrm>
        </p:spPr>
        <p:txBody>
          <a:bodyPr/>
          <a:lstStyle/>
          <a:p>
            <a:r>
              <a:rPr lang="en-US" dirty="0"/>
              <a:t>peek() – allows us to perform a stream operation without actually changing the stream</a:t>
            </a:r>
          </a:p>
        </p:txBody>
      </p:sp>
      <p:pic>
        <p:nvPicPr>
          <p:cNvPr id="3" name="Picture 2"/>
          <p:cNvPicPr>
            <a:picLocks noChangeAspect="1"/>
          </p:cNvPicPr>
          <p:nvPr/>
        </p:nvPicPr>
        <p:blipFill>
          <a:blip r:embed="rId3"/>
          <a:stretch>
            <a:fillRect/>
          </a:stretch>
        </p:blipFill>
        <p:spPr>
          <a:xfrm>
            <a:off x="2738857" y="3858510"/>
            <a:ext cx="9504772" cy="876327"/>
          </a:xfrm>
          <a:prstGeom prst="rect">
            <a:avLst/>
          </a:prstGeom>
        </p:spPr>
      </p:pic>
    </p:spTree>
    <p:extLst>
      <p:ext uri="{BB962C8B-B14F-4D97-AF65-F5344CB8AC3E}">
        <p14:creationId xmlns:p14="http://schemas.microsoft.com/office/powerpoint/2010/main" val="2152942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Putting together the pipeline</a:t>
            </a:r>
          </a:p>
        </p:txBody>
      </p:sp>
      <p:pic>
        <p:nvPicPr>
          <p:cNvPr id="10" name="Picture 9"/>
          <p:cNvPicPr>
            <a:picLocks noChangeAspect="1"/>
          </p:cNvPicPr>
          <p:nvPr/>
        </p:nvPicPr>
        <p:blipFill>
          <a:blip r:embed="rId3"/>
          <a:stretch>
            <a:fillRect/>
          </a:stretch>
        </p:blipFill>
        <p:spPr>
          <a:xfrm>
            <a:off x="3100029" y="2868651"/>
            <a:ext cx="7801943" cy="3294153"/>
          </a:xfrm>
          <a:prstGeom prst="rect">
            <a:avLst/>
          </a:prstGeom>
        </p:spPr>
      </p:pic>
    </p:spTree>
    <p:extLst>
      <p:ext uri="{BB962C8B-B14F-4D97-AF65-F5344CB8AC3E}">
        <p14:creationId xmlns:p14="http://schemas.microsoft.com/office/powerpoint/2010/main" val="301859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Putting together the pipeline</a:t>
            </a:r>
          </a:p>
        </p:txBody>
      </p:sp>
      <p:pic>
        <p:nvPicPr>
          <p:cNvPr id="2" name="Picture 1"/>
          <p:cNvPicPr>
            <a:picLocks noChangeAspect="1"/>
          </p:cNvPicPr>
          <p:nvPr/>
        </p:nvPicPr>
        <p:blipFill>
          <a:blip r:embed="rId3"/>
          <a:stretch>
            <a:fillRect/>
          </a:stretch>
        </p:blipFill>
        <p:spPr>
          <a:xfrm>
            <a:off x="2974206" y="3258921"/>
            <a:ext cx="8464396" cy="1926855"/>
          </a:xfrm>
          <a:prstGeom prst="rect">
            <a:avLst/>
          </a:prstGeom>
        </p:spPr>
      </p:pic>
    </p:spTree>
    <p:extLst>
      <p:ext uri="{BB962C8B-B14F-4D97-AF65-F5344CB8AC3E}">
        <p14:creationId xmlns:p14="http://schemas.microsoft.com/office/powerpoint/2010/main" val="3816680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Putting together the pipeline</a:t>
            </a:r>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1113" y="3056350"/>
            <a:ext cx="6542088"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311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Troubleshooting</a:t>
            </a:r>
          </a:p>
        </p:txBody>
      </p:sp>
      <p:pic>
        <p:nvPicPr>
          <p:cNvPr id="4" name="Picture 3"/>
          <p:cNvPicPr>
            <a:picLocks noChangeAspect="1"/>
          </p:cNvPicPr>
          <p:nvPr/>
        </p:nvPicPr>
        <p:blipFill>
          <a:blip r:embed="rId3"/>
          <a:stretch>
            <a:fillRect/>
          </a:stretch>
        </p:blipFill>
        <p:spPr>
          <a:xfrm>
            <a:off x="2818356" y="3198633"/>
            <a:ext cx="9090076" cy="3403352"/>
          </a:xfrm>
          <a:prstGeom prst="rect">
            <a:avLst/>
          </a:prstGeom>
        </p:spPr>
      </p:pic>
    </p:spTree>
    <p:extLst>
      <p:ext uri="{BB962C8B-B14F-4D97-AF65-F5344CB8AC3E}">
        <p14:creationId xmlns:p14="http://schemas.microsoft.com/office/powerpoint/2010/main" val="3199807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Working with primitives</a:t>
            </a:r>
          </a:p>
        </p:txBody>
      </p:sp>
      <p:sp>
        <p:nvSpPr>
          <p:cNvPr id="3" name="Text Placeholder 2"/>
          <p:cNvSpPr>
            <a:spLocks noGrp="1"/>
          </p:cNvSpPr>
          <p:nvPr>
            <p:ph type="body" sz="quarter" idx="12"/>
          </p:nvPr>
        </p:nvSpPr>
        <p:spPr/>
        <p:txBody>
          <a:bodyPr/>
          <a:lstStyle/>
          <a:p>
            <a:r>
              <a:rPr lang="en-US" dirty="0" err="1"/>
              <a:t>IntStream</a:t>
            </a:r>
            <a:r>
              <a:rPr lang="en-US" dirty="0"/>
              <a:t> – Used for the primitive types </a:t>
            </a:r>
            <a:r>
              <a:rPr lang="en-US" dirty="0" err="1"/>
              <a:t>int</a:t>
            </a:r>
            <a:r>
              <a:rPr lang="en-US" dirty="0"/>
              <a:t>, short, byte, and char</a:t>
            </a:r>
          </a:p>
          <a:p>
            <a:endParaRPr lang="en-US" dirty="0"/>
          </a:p>
          <a:p>
            <a:r>
              <a:rPr lang="en-US" dirty="0" err="1"/>
              <a:t>LongStream</a:t>
            </a:r>
            <a:r>
              <a:rPr lang="en-US" dirty="0"/>
              <a:t> – Used for the primitive type long</a:t>
            </a:r>
          </a:p>
          <a:p>
            <a:endParaRPr lang="en-US" dirty="0"/>
          </a:p>
          <a:p>
            <a:r>
              <a:rPr lang="en-US" dirty="0" err="1"/>
              <a:t>DoubleStream</a:t>
            </a:r>
            <a:r>
              <a:rPr lang="en-US" dirty="0"/>
              <a:t> – Used for the primitive types double and float</a:t>
            </a:r>
          </a:p>
        </p:txBody>
      </p:sp>
    </p:spTree>
    <p:extLst>
      <p:ext uri="{BB962C8B-B14F-4D97-AF65-F5344CB8AC3E}">
        <p14:creationId xmlns:p14="http://schemas.microsoft.com/office/powerpoint/2010/main" val="542708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Working with primitives</a:t>
            </a:r>
          </a:p>
        </p:txBody>
      </p:sp>
      <p:pic>
        <p:nvPicPr>
          <p:cNvPr id="4" name="Picture 3"/>
          <p:cNvPicPr>
            <a:picLocks noChangeAspect="1"/>
          </p:cNvPicPr>
          <p:nvPr/>
        </p:nvPicPr>
        <p:blipFill>
          <a:blip r:embed="rId3"/>
          <a:stretch>
            <a:fillRect/>
          </a:stretch>
        </p:blipFill>
        <p:spPr>
          <a:xfrm>
            <a:off x="2974205" y="2984075"/>
            <a:ext cx="6981925" cy="2139070"/>
          </a:xfrm>
          <a:prstGeom prst="rect">
            <a:avLst/>
          </a:prstGeom>
        </p:spPr>
      </p:pic>
    </p:spTree>
    <p:extLst>
      <p:ext uri="{BB962C8B-B14F-4D97-AF65-F5344CB8AC3E}">
        <p14:creationId xmlns:p14="http://schemas.microsoft.com/office/powerpoint/2010/main" val="56841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Chapter 2 Review</a:t>
            </a:r>
          </a:p>
        </p:txBody>
      </p:sp>
      <p:sp>
        <p:nvSpPr>
          <p:cNvPr id="8" name="Text Placeholder 7"/>
          <p:cNvSpPr>
            <a:spLocks noGrp="1"/>
          </p:cNvSpPr>
          <p:nvPr>
            <p:ph type="body" sz="quarter" idx="10"/>
          </p:nvPr>
        </p:nvSpPr>
        <p:spPr/>
        <p:txBody>
          <a:bodyPr>
            <a:normAutofit fontScale="70000" lnSpcReduction="20000"/>
          </a:bodyPr>
          <a:lstStyle/>
          <a:p>
            <a:r>
              <a:rPr lang="en-US" dirty="0"/>
              <a:t>Which of the following statements about inheritance and object composition are correct?</a:t>
            </a:r>
          </a:p>
        </p:txBody>
      </p:sp>
      <p:sp>
        <p:nvSpPr>
          <p:cNvPr id="3" name="Text Placeholder 2"/>
          <p:cNvSpPr>
            <a:spLocks noGrp="1"/>
          </p:cNvSpPr>
          <p:nvPr>
            <p:ph type="body" sz="quarter" idx="12"/>
          </p:nvPr>
        </p:nvSpPr>
        <p:spPr/>
        <p:txBody>
          <a:bodyPr>
            <a:normAutofit fontScale="85000" lnSpcReduction="20000"/>
          </a:bodyPr>
          <a:lstStyle/>
          <a:p>
            <a:pPr marL="0" indent="0">
              <a:buNone/>
            </a:pPr>
            <a:r>
              <a:rPr lang="en-US" b="1" dirty="0"/>
              <a:t>A. </a:t>
            </a:r>
            <a:r>
              <a:rPr lang="en-US" dirty="0"/>
              <a:t>Inheritance supports access to protected variables.</a:t>
            </a:r>
            <a:br>
              <a:rPr lang="en-US" dirty="0"/>
            </a:br>
            <a:br>
              <a:rPr lang="en-US" dirty="0"/>
            </a:br>
            <a:r>
              <a:rPr lang="en-US" b="1" dirty="0"/>
              <a:t>B. </a:t>
            </a:r>
            <a:r>
              <a:rPr lang="en-US" dirty="0"/>
              <a:t>Object composition tends to promote greater code reuse than inheritance.</a:t>
            </a:r>
            <a:br>
              <a:rPr lang="en-US" dirty="0"/>
            </a:br>
            <a:br>
              <a:rPr lang="en-US" dirty="0"/>
            </a:br>
            <a:r>
              <a:rPr lang="en-US" b="1" dirty="0"/>
              <a:t>C. </a:t>
            </a:r>
            <a:r>
              <a:rPr lang="en-US" dirty="0"/>
              <a:t>Inheritance relies on the has‐a principle.</a:t>
            </a:r>
            <a:br>
              <a:rPr lang="en-US" dirty="0"/>
            </a:br>
            <a:br>
              <a:rPr lang="en-US" dirty="0"/>
            </a:br>
            <a:r>
              <a:rPr lang="en-US" b="1" dirty="0"/>
              <a:t>D. </a:t>
            </a:r>
            <a:r>
              <a:rPr lang="en-US" dirty="0"/>
              <a:t>Object composition supports method overriding at runtime.</a:t>
            </a:r>
            <a:br>
              <a:rPr lang="en-US" dirty="0"/>
            </a:br>
            <a:br>
              <a:rPr lang="en-US" dirty="0"/>
            </a:br>
            <a:r>
              <a:rPr lang="en-US" b="1" dirty="0"/>
              <a:t>E. </a:t>
            </a:r>
            <a:r>
              <a:rPr lang="en-US" dirty="0"/>
              <a:t>Object composition requires a class variable to be declared public or accessible from a public method to be used by a class in a different package.</a:t>
            </a:r>
            <a:br>
              <a:rPr lang="en-US" dirty="0"/>
            </a:br>
            <a:br>
              <a:rPr lang="en-US" dirty="0"/>
            </a:br>
            <a:r>
              <a:rPr lang="en-US" b="1" dirty="0"/>
              <a:t>F. </a:t>
            </a:r>
            <a:r>
              <a:rPr lang="en-US" dirty="0"/>
              <a:t>Object composition is always preferred to inheritance.</a:t>
            </a:r>
          </a:p>
        </p:txBody>
      </p:sp>
    </p:spTree>
    <p:extLst>
      <p:ext uri="{BB962C8B-B14F-4D97-AF65-F5344CB8AC3E}">
        <p14:creationId xmlns:p14="http://schemas.microsoft.com/office/powerpoint/2010/main" val="4144056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Working with primitives</a:t>
            </a:r>
          </a:p>
        </p:txBody>
      </p:sp>
      <p:graphicFrame>
        <p:nvGraphicFramePr>
          <p:cNvPr id="5" name="Group 8"/>
          <p:cNvGraphicFramePr>
            <a:graphicFrameLocks noGrp="1"/>
          </p:cNvGraphicFramePr>
          <p:nvPr>
            <p:extLst>
              <p:ext uri="{D42A27DB-BD31-4B8C-83A1-F6EECF244321}">
                <p14:modId xmlns:p14="http://schemas.microsoft.com/office/powerpoint/2010/main" val="2212085068"/>
              </p:ext>
            </p:extLst>
          </p:nvPr>
        </p:nvGraphicFramePr>
        <p:xfrm>
          <a:off x="3512506" y="2879156"/>
          <a:ext cx="6629400" cy="2862263"/>
        </p:xfrm>
        <a:graphic>
          <a:graphicData uri="http://schemas.openxmlformats.org/drawingml/2006/table">
            <a:tbl>
              <a:tblPr/>
              <a:tblGrid>
                <a:gridCol w="1371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658930">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Source</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Stream</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a:t>
                      </a:r>
                      <a:r>
                        <a:rPr kumimoji="0" lang="en-US" sz="1500" b="1" i="0" u="none" strike="noStrike" cap="none" normalizeH="0" baseline="0" dirty="0" err="1">
                          <a:ln>
                            <a:noFill/>
                          </a:ln>
                          <a:solidFill>
                            <a:srgbClr val="FFFFFF"/>
                          </a:solidFill>
                          <a:effectLst/>
                          <a:latin typeface="Arial" charset="0"/>
                          <a:ea typeface="ＭＳ Ｐゴシック" charset="0"/>
                          <a:cs typeface="Arial Unicode MS" charset="0"/>
                        </a:rPr>
                        <a:t>DoubleStream</a:t>
                      </a:r>
                      <a:endParaRPr kumimoji="0" lang="en-US" sz="1500" b="1" i="0" u="none" strike="noStrike" cap="none" normalizeH="0" baseline="0" dirty="0">
                        <a:ln>
                          <a:noFill/>
                        </a:ln>
                        <a:solidFill>
                          <a:srgbClr val="FFFFFF"/>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a:t>
                      </a:r>
                      <a:r>
                        <a:rPr kumimoji="0" lang="en-US" sz="1500" b="1" i="0" u="none" strike="noStrike" cap="none" normalizeH="0" baseline="0" dirty="0" err="1">
                          <a:ln>
                            <a:noFill/>
                          </a:ln>
                          <a:solidFill>
                            <a:srgbClr val="FFFFFF"/>
                          </a:solidFill>
                          <a:effectLst/>
                          <a:latin typeface="Arial" charset="0"/>
                          <a:ea typeface="ＭＳ Ｐゴシック" charset="0"/>
                          <a:cs typeface="Arial Unicode MS" charset="0"/>
                        </a:rPr>
                        <a:t>IntStream</a:t>
                      </a:r>
                      <a:endParaRPr kumimoji="0" lang="en-US" sz="1500" b="1" i="0" u="none" strike="noStrike" cap="none" normalizeH="0" baseline="0" dirty="0">
                        <a:ln>
                          <a:noFill/>
                        </a:ln>
                        <a:solidFill>
                          <a:srgbClr val="FFFFFF"/>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a:t>
                      </a:r>
                      <a:r>
                        <a:rPr kumimoji="0" lang="en-US" sz="1500" b="1" i="0" u="none" strike="noStrike" cap="none" normalizeH="0" baseline="0" dirty="0" err="1">
                          <a:ln>
                            <a:noFill/>
                          </a:ln>
                          <a:solidFill>
                            <a:srgbClr val="FFFFFF"/>
                          </a:solidFill>
                          <a:effectLst/>
                          <a:latin typeface="Arial" charset="0"/>
                          <a:ea typeface="ＭＳ Ｐゴシック" charset="0"/>
                          <a:cs typeface="Arial Unicode MS" charset="0"/>
                        </a:rPr>
                        <a:t>LongStream</a:t>
                      </a:r>
                      <a:endParaRPr kumimoji="0" lang="en-US" sz="1500" b="1" i="0" u="none" strike="noStrike" cap="none" normalizeH="0" baseline="0" dirty="0">
                        <a:ln>
                          <a:noFill/>
                        </a:ln>
                        <a:solidFill>
                          <a:srgbClr val="FFFFFF"/>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361385">
                <a:tc>
                  <a:txBody>
                    <a:bodyPr/>
                    <a:lstStyle/>
                    <a:p>
                      <a:r>
                        <a:rPr kumimoji="0" lang="en-US" sz="1500" b="0" i="0" u="none" strike="noStrike" kern="1200" cap="none" normalizeH="0" baseline="0" dirty="0">
                          <a:ln>
                            <a:noFill/>
                          </a:ln>
                          <a:solidFill>
                            <a:schemeClr val="tx1"/>
                          </a:solidFill>
                          <a:effectLst/>
                          <a:latin typeface="+mn-lt"/>
                          <a:ea typeface="+mn-ea"/>
                          <a:cs typeface="+mn-cs"/>
                        </a:rPr>
                        <a:t>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mapToDouble</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mapToInt</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mapToLong</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566811">
                <a:tc>
                  <a:txBody>
                    <a:bodyPr/>
                    <a:lstStyle/>
                    <a:p>
                      <a:r>
                        <a:rPr lang="en-US" sz="1500" b="0" i="0" u="none" strike="noStrike" kern="1200" baseline="0" dirty="0">
                          <a:solidFill>
                            <a:schemeClr val="tx1"/>
                          </a:solidFill>
                          <a:latin typeface="+mn-lt"/>
                          <a:ea typeface="+mn-ea"/>
                          <a:cs typeface="+mn-cs"/>
                        </a:rPr>
                        <a:t>Double</a:t>
                      </a:r>
                    </a:p>
                    <a:p>
                      <a:r>
                        <a:rPr lang="en-US" sz="1500" b="0" i="0" u="none" strike="noStrike" kern="1200" baseline="0" dirty="0">
                          <a:solidFill>
                            <a:schemeClr val="tx1"/>
                          </a:solidFill>
                          <a:latin typeface="+mn-lt"/>
                          <a:ea typeface="+mn-ea"/>
                          <a:cs typeface="+mn-cs"/>
                        </a:rPr>
                        <a:t>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mapToObj</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mapToInt</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mapToLong</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510157">
                <a:tc>
                  <a:txBody>
                    <a:bodyPr/>
                    <a:lstStyle/>
                    <a:p>
                      <a:r>
                        <a:rPr lang="en-US" sz="1500" b="0" i="0" u="none" strike="noStrike" kern="1200" baseline="0" dirty="0" err="1">
                          <a:solidFill>
                            <a:schemeClr val="tx1"/>
                          </a:solidFill>
                          <a:latin typeface="+mn-lt"/>
                          <a:ea typeface="+mn-ea"/>
                          <a:cs typeface="+mn-cs"/>
                        </a:rPr>
                        <a:t>IntStream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mapToObj</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mapToDouble</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mapToLong</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764980">
                <a:tc>
                  <a:txBody>
                    <a:bodyPr/>
                    <a:lstStyle/>
                    <a:p>
                      <a:r>
                        <a:rPr lang="en-US" sz="1500" b="0" i="0" u="none" strike="noStrike" kern="1200" baseline="0" dirty="0" err="1">
                          <a:solidFill>
                            <a:schemeClr val="tx1"/>
                          </a:solidFill>
                          <a:latin typeface="+mn-lt"/>
                          <a:ea typeface="+mn-ea"/>
                          <a:cs typeface="+mn-cs"/>
                        </a:rPr>
                        <a:t>LongStream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mapToObj</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mapToDouble</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mapToInt</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5277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Working with primitives</a:t>
            </a:r>
          </a:p>
        </p:txBody>
      </p:sp>
      <p:graphicFrame>
        <p:nvGraphicFramePr>
          <p:cNvPr id="5" name="Group 8"/>
          <p:cNvGraphicFramePr>
            <a:graphicFrameLocks noGrp="1"/>
          </p:cNvGraphicFramePr>
          <p:nvPr/>
        </p:nvGraphicFramePr>
        <p:xfrm>
          <a:off x="3512506" y="2879156"/>
          <a:ext cx="6629400" cy="2862263"/>
        </p:xfrm>
        <a:graphic>
          <a:graphicData uri="http://schemas.openxmlformats.org/drawingml/2006/table">
            <a:tbl>
              <a:tblPr/>
              <a:tblGrid>
                <a:gridCol w="1371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658930">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Source</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Stream</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a:t>
                      </a:r>
                      <a:r>
                        <a:rPr kumimoji="0" lang="en-US" sz="1500" b="1" i="0" u="none" strike="noStrike" cap="none" normalizeH="0" baseline="0" dirty="0" err="1">
                          <a:ln>
                            <a:noFill/>
                          </a:ln>
                          <a:solidFill>
                            <a:srgbClr val="FFFFFF"/>
                          </a:solidFill>
                          <a:effectLst/>
                          <a:latin typeface="Arial" charset="0"/>
                          <a:ea typeface="ＭＳ Ｐゴシック" charset="0"/>
                          <a:cs typeface="Arial Unicode MS" charset="0"/>
                        </a:rPr>
                        <a:t>DoubleStream</a:t>
                      </a:r>
                      <a:endParaRPr kumimoji="0" lang="en-US" sz="1500" b="1" i="0" u="none" strike="noStrike" cap="none" normalizeH="0" baseline="0" dirty="0">
                        <a:ln>
                          <a:noFill/>
                        </a:ln>
                        <a:solidFill>
                          <a:srgbClr val="FFFFFF"/>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a:t>
                      </a:r>
                      <a:r>
                        <a:rPr kumimoji="0" lang="en-US" sz="1500" b="1" i="0" u="none" strike="noStrike" cap="none" normalizeH="0" baseline="0" dirty="0" err="1">
                          <a:ln>
                            <a:noFill/>
                          </a:ln>
                          <a:solidFill>
                            <a:srgbClr val="FFFFFF"/>
                          </a:solidFill>
                          <a:effectLst/>
                          <a:latin typeface="Arial" charset="0"/>
                          <a:ea typeface="ＭＳ Ｐゴシック" charset="0"/>
                          <a:cs typeface="Arial Unicode MS" charset="0"/>
                        </a:rPr>
                        <a:t>IntStream</a:t>
                      </a:r>
                      <a:endParaRPr kumimoji="0" lang="en-US" sz="1500" b="1" i="0" u="none" strike="noStrike" cap="none" normalizeH="0" baseline="0" dirty="0">
                        <a:ln>
                          <a:noFill/>
                        </a:ln>
                        <a:solidFill>
                          <a:srgbClr val="FFFFFF"/>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dirty="0">
                          <a:ln>
                            <a:noFill/>
                          </a:ln>
                          <a:solidFill>
                            <a:srgbClr val="FFFFFF"/>
                          </a:solidFill>
                          <a:effectLst/>
                          <a:latin typeface="Arial" charset="0"/>
                          <a:ea typeface="ＭＳ Ｐゴシック" charset="0"/>
                          <a:cs typeface="Arial Unicode MS" charset="0"/>
                        </a:rPr>
                        <a:t>To </a:t>
                      </a:r>
                      <a:r>
                        <a:rPr kumimoji="0" lang="en-US" sz="1500" b="1" i="0" u="none" strike="noStrike" cap="none" normalizeH="0" baseline="0" dirty="0" err="1">
                          <a:ln>
                            <a:noFill/>
                          </a:ln>
                          <a:solidFill>
                            <a:srgbClr val="FFFFFF"/>
                          </a:solidFill>
                          <a:effectLst/>
                          <a:latin typeface="Arial" charset="0"/>
                          <a:ea typeface="ＭＳ Ｐゴシック" charset="0"/>
                          <a:cs typeface="Arial Unicode MS" charset="0"/>
                        </a:rPr>
                        <a:t>LongStream</a:t>
                      </a:r>
                      <a:endParaRPr kumimoji="0" lang="en-US" sz="1500" b="1" i="0" u="none" strike="noStrike" cap="none" normalizeH="0" baseline="0" dirty="0">
                        <a:ln>
                          <a:noFill/>
                        </a:ln>
                        <a:solidFill>
                          <a:srgbClr val="FFFFFF"/>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361385">
                <a:tc>
                  <a:txBody>
                    <a:bodyPr/>
                    <a:lstStyle/>
                    <a:p>
                      <a:r>
                        <a:rPr kumimoji="0" lang="en-US" sz="1500" b="0" i="0" u="none" strike="noStrike" kern="1200" cap="none" normalizeH="0" baseline="0" dirty="0">
                          <a:ln>
                            <a:noFill/>
                          </a:ln>
                          <a:solidFill>
                            <a:schemeClr val="tx1"/>
                          </a:solidFill>
                          <a:effectLst/>
                          <a:latin typeface="+mn-lt"/>
                          <a:ea typeface="+mn-ea"/>
                          <a:cs typeface="+mn-cs"/>
                        </a:rPr>
                        <a:t>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mapToDouble</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mapToInt</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mapToLong</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566811">
                <a:tc>
                  <a:txBody>
                    <a:bodyPr/>
                    <a:lstStyle/>
                    <a:p>
                      <a:r>
                        <a:rPr lang="en-US" sz="1500" b="0" i="0" u="none" strike="noStrike" kern="1200" baseline="0" dirty="0">
                          <a:solidFill>
                            <a:schemeClr val="tx1"/>
                          </a:solidFill>
                          <a:latin typeface="+mn-lt"/>
                          <a:ea typeface="+mn-ea"/>
                          <a:cs typeface="+mn-cs"/>
                        </a:rPr>
                        <a:t>Double</a:t>
                      </a:r>
                    </a:p>
                    <a:p>
                      <a:r>
                        <a:rPr lang="en-US" sz="1500" b="0" i="0" u="none" strike="noStrike" kern="1200" baseline="0" dirty="0">
                          <a:solidFill>
                            <a:schemeClr val="tx1"/>
                          </a:solidFill>
                          <a:latin typeface="+mn-lt"/>
                          <a:ea typeface="+mn-ea"/>
                          <a:cs typeface="+mn-cs"/>
                        </a:rPr>
                        <a:t>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mapToObj</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mapToInt</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mapToLong</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510157">
                <a:tc>
                  <a:txBody>
                    <a:bodyPr/>
                    <a:lstStyle/>
                    <a:p>
                      <a:r>
                        <a:rPr lang="en-US" sz="1500" b="0" i="0" u="none" strike="noStrike" kern="1200" baseline="0" dirty="0" err="1">
                          <a:solidFill>
                            <a:schemeClr val="tx1"/>
                          </a:solidFill>
                          <a:latin typeface="+mn-lt"/>
                          <a:ea typeface="+mn-ea"/>
                          <a:cs typeface="+mn-cs"/>
                        </a:rPr>
                        <a:t>IntStream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mapToObj</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mapToDouble</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mapToLong</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764980">
                <a:tc>
                  <a:txBody>
                    <a:bodyPr/>
                    <a:lstStyle/>
                    <a:p>
                      <a:r>
                        <a:rPr lang="en-US" sz="1500" b="0" i="0" u="none" strike="noStrike" kern="1200" baseline="0" dirty="0" err="1">
                          <a:solidFill>
                            <a:schemeClr val="tx1"/>
                          </a:solidFill>
                          <a:latin typeface="+mn-lt"/>
                          <a:ea typeface="+mn-ea"/>
                          <a:cs typeface="+mn-cs"/>
                        </a:rPr>
                        <a:t>LongStream</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mapToObj</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mapToDouble</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500" b="0" i="0" u="none" strike="noStrike" cap="none" normalizeH="0" baseline="0" dirty="0" err="1">
                          <a:ln>
                            <a:noFill/>
                          </a:ln>
                          <a:solidFill>
                            <a:srgbClr val="000000"/>
                          </a:solidFill>
                          <a:effectLst/>
                          <a:latin typeface="Arial" charset="0"/>
                          <a:ea typeface="ＭＳ Ｐゴシック" charset="0"/>
                          <a:cs typeface="Arial Unicode MS" charset="0"/>
                        </a:rPr>
                        <a:t>mapToInt</a:t>
                      </a: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500" b="0" i="0" u="none" strike="noStrike" cap="none" normalizeH="0" baseline="0" dirty="0">
                        <a:ln>
                          <a:noFill/>
                        </a:ln>
                        <a:solidFill>
                          <a:srgbClr val="000000"/>
                        </a:solidFill>
                        <a:effectLst/>
                        <a:latin typeface="Arial" charset="0"/>
                        <a:ea typeface="ＭＳ Ｐゴシック" charset="0"/>
                        <a:cs typeface="Arial Unicode MS" charset="0"/>
                      </a:endParaRP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ＭＳ Ｐゴシック" charset="0"/>
                          <a:cs typeface="Arial Unicode MS" charset="0"/>
                        </a:rPr>
                        <a:t>map</a:t>
                      </a:r>
                    </a:p>
                  </a:txBody>
                  <a:tcPr marL="90000" marR="90000" marT="62695" marB="46814"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3732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Chapter 4 – Functional Programming</a:t>
            </a:r>
          </a:p>
        </p:txBody>
      </p:sp>
      <p:sp>
        <p:nvSpPr>
          <p:cNvPr id="8" name="Text Placeholder 7"/>
          <p:cNvSpPr>
            <a:spLocks noGrp="1"/>
          </p:cNvSpPr>
          <p:nvPr>
            <p:ph type="body" sz="quarter" idx="10"/>
          </p:nvPr>
        </p:nvSpPr>
        <p:spPr/>
        <p:txBody>
          <a:bodyPr/>
          <a:lstStyle/>
          <a:p>
            <a:r>
              <a:rPr lang="en-US" dirty="0"/>
              <a:t>Retrieving Statistics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4205" y="3158647"/>
            <a:ext cx="7822533" cy="206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6430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p>
        </p:txBody>
      </p:sp>
      <p:sp>
        <p:nvSpPr>
          <p:cNvPr id="3" name="Text Placeholder 2"/>
          <p:cNvSpPr>
            <a:spLocks noGrp="1"/>
          </p:cNvSpPr>
          <p:nvPr>
            <p:ph type="body" sz="quarter" idx="10"/>
          </p:nvPr>
        </p:nvSpPr>
        <p:spPr>
          <a:xfrm>
            <a:off x="2974205" y="2021840"/>
            <a:ext cx="8379594" cy="518160"/>
          </a:xfrm>
        </p:spPr>
        <p:txBody>
          <a:bodyPr/>
          <a:lstStyle/>
          <a:p>
            <a:r>
              <a:rPr lang="en-US" dirty="0"/>
              <a:t>What you need to know</a:t>
            </a:r>
          </a:p>
        </p:txBody>
      </p:sp>
      <p:sp>
        <p:nvSpPr>
          <p:cNvPr id="4" name="Text Placeholder 3"/>
          <p:cNvSpPr>
            <a:spLocks noGrp="1"/>
          </p:cNvSpPr>
          <p:nvPr>
            <p:ph type="body" sz="quarter" idx="12"/>
          </p:nvPr>
        </p:nvSpPr>
        <p:spPr>
          <a:xfrm>
            <a:off x="2974205" y="2651760"/>
            <a:ext cx="8379594" cy="3281680"/>
          </a:xfrm>
        </p:spPr>
        <p:txBody>
          <a:bodyPr>
            <a:normAutofit/>
          </a:bodyPr>
          <a:lstStyle/>
          <a:p>
            <a:r>
              <a:rPr lang="en-US" dirty="0"/>
              <a:t>Identify the correct functional interface given the number of parameters, return type, and method name – and vice versa</a:t>
            </a:r>
          </a:p>
          <a:p>
            <a:r>
              <a:rPr lang="en-US" dirty="0"/>
              <a:t>Write code that uses optional</a:t>
            </a:r>
          </a:p>
          <a:p>
            <a:r>
              <a:rPr lang="en-US" dirty="0"/>
              <a:t>Recognize which operations cause a stream pipeline to execute</a:t>
            </a:r>
          </a:p>
          <a:p>
            <a:r>
              <a:rPr lang="en-US" dirty="0"/>
              <a:t>Determine which terminal operations are reductions</a:t>
            </a:r>
          </a:p>
        </p:txBody>
      </p:sp>
    </p:spTree>
    <p:extLst>
      <p:ext uri="{BB962C8B-B14F-4D97-AF65-F5344CB8AC3E}">
        <p14:creationId xmlns:p14="http://schemas.microsoft.com/office/powerpoint/2010/main" val="37135951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p>
        </p:txBody>
      </p:sp>
      <p:sp>
        <p:nvSpPr>
          <p:cNvPr id="3" name="Text Placeholder 2"/>
          <p:cNvSpPr>
            <a:spLocks noGrp="1"/>
          </p:cNvSpPr>
          <p:nvPr>
            <p:ph type="body" sz="quarter" idx="10"/>
          </p:nvPr>
        </p:nvSpPr>
        <p:spPr>
          <a:xfrm>
            <a:off x="2974205" y="2021840"/>
            <a:ext cx="8379594" cy="518160"/>
          </a:xfrm>
        </p:spPr>
        <p:txBody>
          <a:bodyPr/>
          <a:lstStyle/>
          <a:p>
            <a:r>
              <a:rPr lang="en-US" dirty="0"/>
              <a:t>What you need to know</a:t>
            </a:r>
          </a:p>
        </p:txBody>
      </p:sp>
      <p:sp>
        <p:nvSpPr>
          <p:cNvPr id="4" name="Text Placeholder 3"/>
          <p:cNvSpPr>
            <a:spLocks noGrp="1"/>
          </p:cNvSpPr>
          <p:nvPr>
            <p:ph type="body" sz="quarter" idx="12"/>
          </p:nvPr>
        </p:nvSpPr>
        <p:spPr>
          <a:xfrm>
            <a:off x="2974205" y="2651760"/>
            <a:ext cx="8379594" cy="3281680"/>
          </a:xfrm>
        </p:spPr>
        <p:txBody>
          <a:bodyPr>
            <a:normAutofit fontScale="92500" lnSpcReduction="10000"/>
          </a:bodyPr>
          <a:lstStyle/>
          <a:p>
            <a:r>
              <a:rPr lang="en-US" dirty="0"/>
              <a:t>Write code for the common intermediate operations</a:t>
            </a:r>
          </a:p>
          <a:p>
            <a:r>
              <a:rPr lang="en-US" dirty="0"/>
              <a:t>Compare primitive streams to stream</a:t>
            </a:r>
          </a:p>
          <a:p>
            <a:r>
              <a:rPr lang="en-US" dirty="0"/>
              <a:t>Convert primitive stream types to other primitive stream types</a:t>
            </a:r>
          </a:p>
          <a:p>
            <a:r>
              <a:rPr lang="en-US" dirty="0"/>
              <a:t>Translate coding using method references into lambdas and vice versa</a:t>
            </a:r>
          </a:p>
          <a:p>
            <a:r>
              <a:rPr lang="en-US" dirty="0"/>
              <a:t>Use peek() to inspect the stream</a:t>
            </a:r>
          </a:p>
          <a:p>
            <a:r>
              <a:rPr lang="en-US" dirty="0"/>
              <a:t>Search a stream</a:t>
            </a:r>
          </a:p>
          <a:p>
            <a:r>
              <a:rPr lang="en-US" dirty="0"/>
              <a:t>Sort a Stream</a:t>
            </a:r>
          </a:p>
        </p:txBody>
      </p:sp>
    </p:spTree>
    <p:extLst>
      <p:ext uri="{BB962C8B-B14F-4D97-AF65-F5344CB8AC3E}">
        <p14:creationId xmlns:p14="http://schemas.microsoft.com/office/powerpoint/2010/main" val="4012564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Action Items for next class</a:t>
            </a:r>
          </a:p>
        </p:txBody>
      </p:sp>
      <p:sp>
        <p:nvSpPr>
          <p:cNvPr id="9" name="Text Placeholder 8"/>
          <p:cNvSpPr>
            <a:spLocks noGrp="1"/>
          </p:cNvSpPr>
          <p:nvPr>
            <p:ph type="body" sz="quarter" idx="12"/>
          </p:nvPr>
        </p:nvSpPr>
        <p:spPr>
          <a:xfrm>
            <a:off x="2974205" y="1828800"/>
            <a:ext cx="8384674" cy="4104640"/>
          </a:xfrm>
        </p:spPr>
        <p:txBody>
          <a:bodyPr/>
          <a:lstStyle/>
          <a:p>
            <a:r>
              <a:rPr lang="en-US" dirty="0"/>
              <a:t>Complete and submit Lab 4 – Functional Programming</a:t>
            </a:r>
          </a:p>
          <a:p>
            <a:r>
              <a:rPr lang="en-US" dirty="0"/>
              <a:t>Check Blackboard grades and make sure they’re accurate</a:t>
            </a:r>
          </a:p>
          <a:p>
            <a:endParaRPr lang="en-US" dirty="0"/>
          </a:p>
        </p:txBody>
      </p:sp>
    </p:spTree>
    <p:extLst>
      <p:ext uri="{BB962C8B-B14F-4D97-AF65-F5344CB8AC3E}">
        <p14:creationId xmlns:p14="http://schemas.microsoft.com/office/powerpoint/2010/main" val="4188080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Points Breakdown</a:t>
            </a:r>
          </a:p>
        </p:txBody>
      </p:sp>
      <p:graphicFrame>
        <p:nvGraphicFramePr>
          <p:cNvPr id="8" name="Table 7"/>
          <p:cNvGraphicFramePr>
            <a:graphicFrameLocks noGrp="1"/>
          </p:cNvGraphicFramePr>
          <p:nvPr>
            <p:extLst>
              <p:ext uri="{D42A27DB-BD31-4B8C-83A1-F6EECF244321}">
                <p14:modId xmlns:p14="http://schemas.microsoft.com/office/powerpoint/2010/main" val="2879614969"/>
              </p:ext>
            </p:extLst>
          </p:nvPr>
        </p:nvGraphicFramePr>
        <p:xfrm>
          <a:off x="3225800" y="2203026"/>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Assignment</a:t>
                      </a:r>
                    </a:p>
                  </a:txBody>
                  <a:tcPr/>
                </a:tc>
                <a:tc>
                  <a:txBody>
                    <a:bodyPr/>
                    <a:lstStyle/>
                    <a:p>
                      <a:r>
                        <a:rPr lang="en-US" dirty="0"/>
                        <a:t>Points</a:t>
                      </a:r>
                    </a:p>
                  </a:txBody>
                  <a:tcPr/>
                </a:tc>
                <a:tc>
                  <a:txBody>
                    <a:bodyPr/>
                    <a:lstStyle/>
                    <a:p>
                      <a:r>
                        <a:rPr lang="en-US" dirty="0"/>
                        <a:t>Due Date</a:t>
                      </a:r>
                    </a:p>
                  </a:txBody>
                  <a:tcPr/>
                </a:tc>
                <a:extLst>
                  <a:ext uri="{0D108BD9-81ED-4DB2-BD59-A6C34878D82A}">
                    <a16:rowId xmlns:a16="http://schemas.microsoft.com/office/drawing/2014/main" val="10000"/>
                  </a:ext>
                </a:extLst>
              </a:tr>
              <a:tr h="370840">
                <a:tc>
                  <a:txBody>
                    <a:bodyPr/>
                    <a:lstStyle/>
                    <a:p>
                      <a:r>
                        <a:rPr lang="en-US" dirty="0"/>
                        <a:t>Programming Assignment</a:t>
                      </a:r>
                    </a:p>
                  </a:txBody>
                  <a:tcPr/>
                </a:tc>
                <a:tc>
                  <a:txBody>
                    <a:bodyPr/>
                    <a:lstStyle/>
                    <a:p>
                      <a:pPr algn="r"/>
                      <a:r>
                        <a:rPr lang="en-US" dirty="0"/>
                        <a:t>25</a:t>
                      </a:r>
                    </a:p>
                  </a:txBody>
                  <a:tcPr/>
                </a:tc>
                <a:tc>
                  <a:txBody>
                    <a:bodyPr/>
                    <a:lstStyle/>
                    <a:p>
                      <a:r>
                        <a:rPr lang="en-US" dirty="0"/>
                        <a:t>Start of Next</a:t>
                      </a:r>
                      <a:r>
                        <a:rPr lang="en-US" baseline="0" dirty="0"/>
                        <a:t> Class</a:t>
                      </a:r>
                      <a:endParaRPr lang="en-US" dirty="0"/>
                    </a:p>
                  </a:txBody>
                  <a:tcPr/>
                </a:tc>
                <a:extLst>
                  <a:ext uri="{0D108BD9-81ED-4DB2-BD59-A6C34878D82A}">
                    <a16:rowId xmlns:a16="http://schemas.microsoft.com/office/drawing/2014/main" val="10001"/>
                  </a:ext>
                </a:extLst>
              </a:tr>
              <a:tr h="370840">
                <a:tc>
                  <a:txBody>
                    <a:bodyPr/>
                    <a:lstStyle/>
                    <a:p>
                      <a:r>
                        <a:rPr lang="en-US" dirty="0"/>
                        <a:t>Concurrency Assignment</a:t>
                      </a:r>
                    </a:p>
                  </a:txBody>
                  <a:tcPr/>
                </a:tc>
                <a:tc>
                  <a:txBody>
                    <a:bodyPr/>
                    <a:lstStyle/>
                    <a:p>
                      <a:pPr algn="r"/>
                      <a:r>
                        <a:rPr lang="en-US" dirty="0"/>
                        <a:t>25</a:t>
                      </a:r>
                    </a:p>
                  </a:txBody>
                  <a:tcPr/>
                </a:tc>
                <a:tc>
                  <a:txBody>
                    <a:bodyPr/>
                    <a:lstStyle/>
                    <a:p>
                      <a:r>
                        <a:rPr lang="en-US" dirty="0"/>
                        <a:t>Final</a:t>
                      </a:r>
                      <a:r>
                        <a:rPr lang="en-US" baseline="0" dirty="0"/>
                        <a:t> day of class</a:t>
                      </a:r>
                      <a:endParaRPr lang="en-US" dirty="0"/>
                    </a:p>
                  </a:txBody>
                  <a:tcPr/>
                </a:tc>
                <a:extLst>
                  <a:ext uri="{0D108BD9-81ED-4DB2-BD59-A6C34878D82A}">
                    <a16:rowId xmlns:a16="http://schemas.microsoft.com/office/drawing/2014/main" val="10002"/>
                  </a:ext>
                </a:extLst>
              </a:tr>
              <a:tr h="370840">
                <a:tc>
                  <a:txBody>
                    <a:bodyPr/>
                    <a:lstStyle/>
                    <a:p>
                      <a:r>
                        <a:rPr lang="en-US" dirty="0"/>
                        <a:t>Participation</a:t>
                      </a:r>
                    </a:p>
                  </a:txBody>
                  <a:tcPr/>
                </a:tc>
                <a:tc>
                  <a:txBody>
                    <a:bodyPr/>
                    <a:lstStyle/>
                    <a:p>
                      <a:pPr algn="r"/>
                      <a:r>
                        <a:rPr lang="en-US" dirty="0"/>
                        <a:t>25</a:t>
                      </a:r>
                    </a:p>
                  </a:txBody>
                  <a:tcPr/>
                </a:tc>
                <a:tc>
                  <a:txBody>
                    <a:bodyPr/>
                    <a:lstStyle/>
                    <a:p>
                      <a:r>
                        <a:rPr lang="en-US" dirty="0"/>
                        <a:t>During</a:t>
                      </a:r>
                      <a:r>
                        <a:rPr lang="en-US" baseline="0" dirty="0"/>
                        <a:t> Class</a:t>
                      </a:r>
                      <a:endParaRPr lang="en-US" dirty="0"/>
                    </a:p>
                  </a:txBody>
                  <a:tcPr/>
                </a:tc>
                <a:extLst>
                  <a:ext uri="{0D108BD9-81ED-4DB2-BD59-A6C34878D82A}">
                    <a16:rowId xmlns:a16="http://schemas.microsoft.com/office/drawing/2014/main" val="10003"/>
                  </a:ext>
                </a:extLst>
              </a:tr>
              <a:tr h="370840">
                <a:tc>
                  <a:txBody>
                    <a:bodyPr/>
                    <a:lstStyle/>
                    <a:p>
                      <a:r>
                        <a:rPr lang="en-US" dirty="0"/>
                        <a:t>Discussion Board</a:t>
                      </a:r>
                    </a:p>
                  </a:txBody>
                  <a:tcPr/>
                </a:tc>
                <a:tc>
                  <a:txBody>
                    <a:bodyPr/>
                    <a:lstStyle/>
                    <a:p>
                      <a:pPr algn="r"/>
                      <a:r>
                        <a:rPr lang="en-US" dirty="0"/>
                        <a:t>25</a:t>
                      </a:r>
                    </a:p>
                  </a:txBody>
                  <a:tcPr/>
                </a:tc>
                <a:tc>
                  <a:txBody>
                    <a:bodyPr/>
                    <a:lstStyle/>
                    <a:p>
                      <a:r>
                        <a:rPr lang="en-US" dirty="0"/>
                        <a:t>Start of</a:t>
                      </a:r>
                      <a:r>
                        <a:rPr lang="en-US" baseline="0" dirty="0"/>
                        <a:t> Next Class</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pPr algn="r"/>
                      <a:r>
                        <a:rPr lang="en-US" b="1" dirty="0"/>
                        <a:t>Total: 100</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9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60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Chapter 2 Review</a:t>
            </a:r>
          </a:p>
        </p:txBody>
      </p:sp>
      <p:sp>
        <p:nvSpPr>
          <p:cNvPr id="8" name="Text Placeholder 7"/>
          <p:cNvSpPr>
            <a:spLocks noGrp="1"/>
          </p:cNvSpPr>
          <p:nvPr>
            <p:ph type="body" sz="quarter" idx="10"/>
          </p:nvPr>
        </p:nvSpPr>
        <p:spPr>
          <a:xfrm>
            <a:off x="2865120" y="1780032"/>
            <a:ext cx="8484989" cy="759968"/>
          </a:xfrm>
        </p:spPr>
        <p:txBody>
          <a:bodyPr>
            <a:noAutofit/>
          </a:bodyPr>
          <a:lstStyle/>
          <a:p>
            <a:r>
              <a:rPr lang="en-US" sz="1800" dirty="0"/>
              <a:t>Which of the following are properties of classes that are properly encapsulated as a JavaBean?</a:t>
            </a:r>
          </a:p>
        </p:txBody>
      </p:sp>
      <p:sp>
        <p:nvSpPr>
          <p:cNvPr id="3" name="Text Placeholder 2"/>
          <p:cNvSpPr>
            <a:spLocks noGrp="1"/>
          </p:cNvSpPr>
          <p:nvPr>
            <p:ph type="body" sz="quarter" idx="12"/>
          </p:nvPr>
        </p:nvSpPr>
        <p:spPr/>
        <p:txBody>
          <a:bodyPr>
            <a:normAutofit fontScale="92500" lnSpcReduction="20000"/>
          </a:bodyPr>
          <a:lstStyle/>
          <a:p>
            <a:pPr marL="0" indent="0">
              <a:buNone/>
            </a:pPr>
            <a:r>
              <a:rPr lang="en-US" b="1" dirty="0"/>
              <a:t>A. </a:t>
            </a:r>
            <a:r>
              <a:rPr lang="en-US" dirty="0"/>
              <a:t>All instance variables are marked final.</a:t>
            </a:r>
            <a:br>
              <a:rPr lang="en-US" dirty="0"/>
            </a:br>
            <a:br>
              <a:rPr lang="en-US" dirty="0"/>
            </a:br>
            <a:r>
              <a:rPr lang="en-US" b="1" dirty="0"/>
              <a:t>B. </a:t>
            </a:r>
            <a:r>
              <a:rPr lang="en-US" dirty="0" err="1"/>
              <a:t>boolean</a:t>
            </a:r>
            <a:r>
              <a:rPr lang="en-US" dirty="0"/>
              <a:t> instance variables are accessed with is or get.</a:t>
            </a:r>
            <a:br>
              <a:rPr lang="en-US" dirty="0"/>
            </a:br>
            <a:br>
              <a:rPr lang="en-US" dirty="0"/>
            </a:br>
            <a:r>
              <a:rPr lang="en-US" b="1" dirty="0"/>
              <a:t>C. </a:t>
            </a:r>
            <a:r>
              <a:rPr lang="en-US" dirty="0"/>
              <a:t>All instance variables are marked private.</a:t>
            </a:r>
            <a:br>
              <a:rPr lang="en-US" dirty="0"/>
            </a:br>
            <a:br>
              <a:rPr lang="en-US" dirty="0"/>
            </a:br>
            <a:r>
              <a:rPr lang="en-US" b="1" dirty="0"/>
              <a:t>D. </a:t>
            </a:r>
            <a:r>
              <a:rPr lang="en-US" dirty="0"/>
              <a:t>They implement the JavaBean interface.</a:t>
            </a:r>
            <a:br>
              <a:rPr lang="en-US" dirty="0"/>
            </a:br>
            <a:br>
              <a:rPr lang="en-US" dirty="0"/>
            </a:br>
            <a:r>
              <a:rPr lang="en-US" b="1" dirty="0"/>
              <a:t>E. </a:t>
            </a:r>
            <a:r>
              <a:rPr lang="en-US" dirty="0"/>
              <a:t>Variables are created using lazy instantiation.</a:t>
            </a:r>
            <a:br>
              <a:rPr lang="en-US" dirty="0"/>
            </a:br>
            <a:br>
              <a:rPr lang="en-US" dirty="0"/>
            </a:br>
            <a:r>
              <a:rPr lang="en-US" b="1" dirty="0"/>
              <a:t>F. </a:t>
            </a:r>
            <a:r>
              <a:rPr lang="en-US" dirty="0"/>
              <a:t>The first letter of the any getter/setter, after the get, set, or is prefix, must be uppercase.</a:t>
            </a:r>
          </a:p>
        </p:txBody>
      </p:sp>
    </p:spTree>
    <p:extLst>
      <p:ext uri="{BB962C8B-B14F-4D97-AF65-F5344CB8AC3E}">
        <p14:creationId xmlns:p14="http://schemas.microsoft.com/office/powerpoint/2010/main" val="231449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Chapter 3 Lab Review</a:t>
            </a:r>
          </a:p>
        </p:txBody>
      </p:sp>
      <p:sp>
        <p:nvSpPr>
          <p:cNvPr id="8" name="Text Placeholder 7"/>
          <p:cNvSpPr>
            <a:spLocks noGrp="1"/>
          </p:cNvSpPr>
          <p:nvPr>
            <p:ph type="body" sz="quarter" idx="10"/>
          </p:nvPr>
        </p:nvSpPr>
        <p:spPr>
          <a:xfrm>
            <a:off x="2974205" y="2021840"/>
            <a:ext cx="8375904" cy="1721104"/>
          </a:xfrm>
        </p:spPr>
        <p:txBody>
          <a:bodyPr>
            <a:normAutofit fontScale="77500" lnSpcReduction="20000"/>
          </a:bodyPr>
          <a:lstStyle/>
          <a:p>
            <a:r>
              <a:rPr lang="en-US" dirty="0"/>
              <a:t>Create a Bank Helper class that sorts deposits of various objects into deposit boxes. Use Generics when creating your Sorting class, and account for paper currency, coin currency, and valuable objects. Run your Sorting class for all three types of objects and demonstrate that it works.</a:t>
            </a:r>
          </a:p>
        </p:txBody>
      </p:sp>
      <p:sp>
        <p:nvSpPr>
          <p:cNvPr id="9" name="Text Placeholder 8"/>
          <p:cNvSpPr>
            <a:spLocks noGrp="1"/>
          </p:cNvSpPr>
          <p:nvPr>
            <p:ph type="body" sz="quarter" idx="12"/>
          </p:nvPr>
        </p:nvSpPr>
        <p:spPr>
          <a:xfrm>
            <a:off x="2974205" y="4023360"/>
            <a:ext cx="8384674" cy="1910080"/>
          </a:xfrm>
        </p:spPr>
        <p:txBody>
          <a:bodyPr/>
          <a:lstStyle/>
          <a:p>
            <a:r>
              <a:rPr lang="en-US" dirty="0"/>
              <a:t>In-Class Example</a:t>
            </a:r>
          </a:p>
        </p:txBody>
      </p:sp>
    </p:spTree>
    <p:extLst>
      <p:ext uri="{BB962C8B-B14F-4D97-AF65-F5344CB8AC3E}">
        <p14:creationId xmlns:p14="http://schemas.microsoft.com/office/powerpoint/2010/main" val="46925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0CD6-C28F-4063-83CA-CEC5CBDB8E87}"/>
              </a:ext>
            </a:extLst>
          </p:cNvPr>
          <p:cNvSpPr>
            <a:spLocks noGrp="1"/>
          </p:cNvSpPr>
          <p:nvPr>
            <p:ph type="title"/>
          </p:nvPr>
        </p:nvSpPr>
        <p:spPr/>
        <p:txBody>
          <a:bodyPr/>
          <a:lstStyle/>
          <a:p>
            <a:r>
              <a:rPr lang="en-US" dirty="0"/>
              <a:t>Chapter 3 Discussion Board</a:t>
            </a:r>
          </a:p>
        </p:txBody>
      </p:sp>
      <p:sp>
        <p:nvSpPr>
          <p:cNvPr id="4" name="Text Placeholder 3">
            <a:extLst>
              <a:ext uri="{FF2B5EF4-FFF2-40B4-BE49-F238E27FC236}">
                <a16:creationId xmlns:a16="http://schemas.microsoft.com/office/drawing/2014/main" id="{0366ABDC-7032-4651-A823-A7F48262B231}"/>
              </a:ext>
            </a:extLst>
          </p:cNvPr>
          <p:cNvSpPr>
            <a:spLocks noGrp="1"/>
          </p:cNvSpPr>
          <p:nvPr>
            <p:ph type="body" sz="quarter" idx="12"/>
          </p:nvPr>
        </p:nvSpPr>
        <p:spPr>
          <a:xfrm>
            <a:off x="2974205" y="1955800"/>
            <a:ext cx="8379594" cy="3977640"/>
          </a:xfrm>
        </p:spPr>
        <p:txBody>
          <a:bodyPr/>
          <a:lstStyle/>
          <a:p>
            <a:pPr algn="l"/>
            <a:r>
              <a:rPr lang="en-US" b="0" i="0" dirty="0">
                <a:solidFill>
                  <a:srgbClr val="000000"/>
                </a:solidFill>
                <a:effectLst/>
                <a:latin typeface="arial" panose="020B0604020202020204" pitchFamily="34" charset="0"/>
              </a:rPr>
              <a:t>What's the point of using generic classes? What is the main benefit, and why would you want to implement them?</a:t>
            </a:r>
          </a:p>
          <a:p>
            <a:pPr algn="l"/>
            <a:r>
              <a:rPr lang="en-US" b="0" i="0" dirty="0">
                <a:solidFill>
                  <a:srgbClr val="000000"/>
                </a:solidFill>
                <a:effectLst/>
                <a:latin typeface="arial" panose="020B0604020202020204" pitchFamily="34" charset="0"/>
              </a:rPr>
              <a:t>Your team is currently developing software that works with ingredients on an assembly line that is used to make several types of cheeses. What generic classes would you implement for this software?</a:t>
            </a:r>
          </a:p>
        </p:txBody>
      </p:sp>
    </p:spTree>
    <p:extLst>
      <p:ext uri="{BB962C8B-B14F-4D97-AF65-F5344CB8AC3E}">
        <p14:creationId xmlns:p14="http://schemas.microsoft.com/office/powerpoint/2010/main" val="2028027350"/>
      </p:ext>
    </p:extLst>
  </p:cSld>
  <p:clrMapOvr>
    <a:masterClrMapping/>
  </p:clrMapOvr>
</p:sld>
</file>

<file path=ppt/theme/theme1.xml><?xml version="1.0" encoding="utf-8"?>
<a:theme xmlns:a="http://schemas.openxmlformats.org/drawingml/2006/main" name="Title Master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ansition Master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Master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b="1" i="0" dirty="0" err="1" smtClean="0">
            <a:solidFill>
              <a:srgbClr val="003865"/>
            </a:solidFill>
            <a:latin typeface="Cambria" panose="02040503050406030204" pitchFamily="18"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ing Master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TotalTime>
  <Words>5373</Words>
  <Application>Microsoft Office PowerPoint</Application>
  <PresentationFormat>Widescreen</PresentationFormat>
  <Paragraphs>600</Paragraphs>
  <Slides>67</Slides>
  <Notes>49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67</vt:i4>
      </vt:variant>
    </vt:vector>
  </HeadingPairs>
  <TitlesOfParts>
    <vt:vector size="77" baseType="lpstr">
      <vt:lpstr>Arial</vt:lpstr>
      <vt:lpstr>Arial</vt:lpstr>
      <vt:lpstr>Calibri</vt:lpstr>
      <vt:lpstr>Calibri Light</vt:lpstr>
      <vt:lpstr>Cambria</vt:lpstr>
      <vt:lpstr>Verdana</vt:lpstr>
      <vt:lpstr>Title Master Page</vt:lpstr>
      <vt:lpstr>Transition Master Page</vt:lpstr>
      <vt:lpstr>Content Master Page</vt:lpstr>
      <vt:lpstr>Ending Master Page</vt:lpstr>
      <vt:lpstr>Java 4 :  Functional Programming</vt:lpstr>
      <vt:lpstr>Agenda</vt:lpstr>
      <vt:lpstr>Chapter 2 Review</vt:lpstr>
      <vt:lpstr>Chapter 2 Review</vt:lpstr>
      <vt:lpstr>Chapter 2 Review</vt:lpstr>
      <vt:lpstr>Chapter 2 Review</vt:lpstr>
      <vt:lpstr>Chapter 2 Review</vt:lpstr>
      <vt:lpstr>Chapter 3 Lab Review</vt:lpstr>
      <vt:lpstr>Chapter 3 Discussion Board</vt:lpstr>
      <vt:lpstr>Final Project Check In</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Chapter 4 – Functional Programming</vt:lpstr>
      <vt:lpstr>Key Takeaways</vt:lpstr>
      <vt:lpstr>Key Takeaways</vt:lpstr>
      <vt:lpstr>Action Items for next class</vt:lpstr>
      <vt:lpstr>Upcoming Points Breakdown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Engebregtsen, Jessica M.</dc:creator>
  <cp:lastModifiedBy>Hayden, Josh J.</cp:lastModifiedBy>
  <cp:revision>192</cp:revision>
  <dcterms:created xsi:type="dcterms:W3CDTF">2019-05-13T20:42:46Z</dcterms:created>
  <dcterms:modified xsi:type="dcterms:W3CDTF">2022-04-14T01:45:30Z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7838be-d265-4e35-82ad-35295101f73e_Enabled">
    <vt:lpwstr>true</vt:lpwstr>
  </property>
  <property fmtid="{D5CDD505-2E9C-101B-9397-08002B2CF9AE}" pid="3" name="MSIP_Label_167838be-d265-4e35-82ad-35295101f73e_SetDate">
    <vt:lpwstr>2021-02-12T22:44:58Z</vt:lpwstr>
  </property>
  <property fmtid="{D5CDD505-2E9C-101B-9397-08002B2CF9AE}" pid="4" name="MSIP_Label_167838be-d265-4e35-82ad-35295101f73e_Method">
    <vt:lpwstr>Standard</vt:lpwstr>
  </property>
  <property fmtid="{D5CDD505-2E9C-101B-9397-08002B2CF9AE}" pid="5" name="MSIP_Label_167838be-d265-4e35-82ad-35295101f73e_Name">
    <vt:lpwstr>Public</vt:lpwstr>
  </property>
  <property fmtid="{D5CDD505-2E9C-101B-9397-08002B2CF9AE}" pid="6" name="MSIP_Label_167838be-d265-4e35-82ad-35295101f73e_SiteId">
    <vt:lpwstr>00d501fb-5a68-42d6-b3d8-e8b2f16906d4</vt:lpwstr>
  </property>
  <property fmtid="{D5CDD505-2E9C-101B-9397-08002B2CF9AE}" pid="7" name="MSIP_Label_167838be-d265-4e35-82ad-35295101f73e_ActionId">
    <vt:lpwstr>8f8511da-ebf4-43f1-83cb-f7f1aa4b1aa7</vt:lpwstr>
  </property>
  <property fmtid="{D5CDD505-2E9C-101B-9397-08002B2CF9AE}" pid="8" name="MSIP_Label_167838be-d265-4e35-82ad-35295101f73e_ContentBits">
    <vt:lpwstr>0</vt:lpwstr>
  </property>
</Properties>
</file>