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0" r:id="rId11"/>
    <p:sldId id="271" r:id="rId12"/>
    <p:sldId id="272" r:id="rId13"/>
    <p:sldId id="273" r:id="rId14"/>
    <p:sldId id="274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D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34018-5442-434E-ABEB-ABC7291A5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981F5-4D33-4143-A8A2-956523AE0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B68F6-72C1-451E-BFF9-BC34CFD7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D9ED-9922-4D3F-B63D-9142007F33F7}" type="datetimeFigureOut">
              <a:rPr lang="en-IN" smtClean="0"/>
              <a:t>09/01/20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32F46-51D5-4E30-B008-9178117D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DA2E1-6F2D-4674-98C8-792F1810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FBF6-7D7C-40E1-8294-B7D552146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11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45EA-AC87-45B9-907E-8751F279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2C129-7FA6-41FD-A34A-F95CAD1E2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D51C-422A-485A-B39E-7A253EF9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D9ED-9922-4D3F-B63D-9142007F33F7}" type="datetimeFigureOut">
              <a:rPr lang="en-IN" smtClean="0"/>
              <a:t>09/01/20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3427E-3CA5-406F-85A9-78C51890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B7D3A-ADDE-4BFE-BB25-D2F0330E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FBF6-7D7C-40E1-8294-B7D552146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1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2EF2EF-0C86-45DE-97A3-BDA801A53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AAD7E-D898-4B58-9997-1EFAD9189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A2CBF-6F92-44AB-B7C7-490084F4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D9ED-9922-4D3F-B63D-9142007F33F7}" type="datetimeFigureOut">
              <a:rPr lang="en-IN" smtClean="0"/>
              <a:t>09/01/20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B46B0-50C6-4FDE-8F08-291C26CF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87202-68EF-4FD5-8BC8-3A0F9490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FBF6-7D7C-40E1-8294-B7D552146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00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00F0-BF0C-465E-9B4B-CA7D3AAF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2049B-EA8D-4E16-AAE3-7A8C7EF83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A6027-8F80-42DE-87D0-804F32F9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D9ED-9922-4D3F-B63D-9142007F33F7}" type="datetimeFigureOut">
              <a:rPr lang="en-IN" smtClean="0"/>
              <a:t>09/01/20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24F6D-A640-4F62-92A3-D3FE0246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AAC61-A47E-4DA2-A6AE-E89E8CE3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FBF6-7D7C-40E1-8294-B7D552146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2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A5C7D-8DB3-4CD0-8883-63F80B4B7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4D9FE-CFAB-4B93-AD0B-1E916A5FD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43515-6A5B-4C6C-9B04-D87C5D51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D9ED-9922-4D3F-B63D-9142007F33F7}" type="datetimeFigureOut">
              <a:rPr lang="en-IN" smtClean="0"/>
              <a:t>09/01/20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81AFE-2675-4415-B120-ADC8D96A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65592-94C7-462E-96BD-E15C5A97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FBF6-7D7C-40E1-8294-B7D552146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32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0867F-C6C4-4767-B107-A8594139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4C9BA-935E-4BA1-B53E-7A7CB45F9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3B164-ABDF-4241-8F19-153A9D6B2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E393C-5479-48D8-B202-00FC0182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D9ED-9922-4D3F-B63D-9142007F33F7}" type="datetimeFigureOut">
              <a:rPr lang="en-IN" smtClean="0"/>
              <a:t>09/01/20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B36CE-6599-4D9A-85F7-B07BB06B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B8F9F-8419-4165-BBAC-3F464E360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FBF6-7D7C-40E1-8294-B7D552146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32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EBC0-576D-4234-B64F-23571EE4C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361CF-06F8-4F53-A672-D590EC351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B51D2-BF8A-4092-BD32-5375A2E43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BFA427-D3F6-49E1-B8C0-A32877364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E7019-DECB-4D88-A399-D77E2D710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B22F6C-D418-47FA-8720-E1F63DEE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D9ED-9922-4D3F-B63D-9142007F33F7}" type="datetimeFigureOut">
              <a:rPr lang="en-IN" smtClean="0"/>
              <a:t>09/01/20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56BBFB-24BD-44A8-AA00-9D1093BB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865E8D-39B9-4A3A-9BED-50522C6ED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FBF6-7D7C-40E1-8294-B7D552146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98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B3EB-2466-4546-A0C9-8C67C85A4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5206C-CE73-49BA-BD36-9BC7E03F8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D9ED-9922-4D3F-B63D-9142007F33F7}" type="datetimeFigureOut">
              <a:rPr lang="en-IN" smtClean="0"/>
              <a:t>09/01/20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ECFDB-AC95-48AB-AC63-A349DBF9F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66E79-9841-4127-8E79-8FF46F0A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FBF6-7D7C-40E1-8294-B7D552146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60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A46C8B-607F-46FF-8812-592D9DC4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D9ED-9922-4D3F-B63D-9142007F33F7}" type="datetimeFigureOut">
              <a:rPr lang="en-IN" smtClean="0"/>
              <a:t>09/01/20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D09C6-7668-450D-83C3-BCA8E5CF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26B71-3E27-417C-9203-D1EC5E68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FBF6-7D7C-40E1-8294-B7D552146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83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4D57-88EB-4563-BB53-61375BEE4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33EBF-92A2-4D6B-BA1E-89B2A8A30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6C81B-D890-4C3E-B3EB-7B0EE7164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1CA52-9CC8-4AC6-8289-CDCF2E87F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D9ED-9922-4D3F-B63D-9142007F33F7}" type="datetimeFigureOut">
              <a:rPr lang="en-IN" smtClean="0"/>
              <a:t>09/01/20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60E8C-1A69-4DFB-8A39-D76FDE75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AB4AC-70D4-498B-B564-9EC062EE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FBF6-7D7C-40E1-8294-B7D552146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16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5A88-DD10-4DDE-89B1-C07C4F38D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CC9A43-77F7-4D4A-888B-2F56AE0F0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41706-F80A-4E87-9174-15164424D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E527B-48D0-4B21-94E3-9D2E15E7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D9ED-9922-4D3F-B63D-9142007F33F7}" type="datetimeFigureOut">
              <a:rPr lang="en-IN" smtClean="0"/>
              <a:t>09/01/20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4AE8-20AD-46E7-BBB4-49C1FCF5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7E79E-B425-4A30-A406-918F1D76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FBF6-7D7C-40E1-8294-B7D552146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16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BE2A34-0D44-4E90-BF6C-0DB4BD3A9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E4CE0-1893-47FB-BCDC-8B04692A4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851EF-207C-4F8F-B2DE-49A474E20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5D9ED-9922-4D3F-B63D-9142007F33F7}" type="datetimeFigureOut">
              <a:rPr lang="en-IN" smtClean="0"/>
              <a:t>09/01/20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58EE2-3E00-4503-9FA5-922B0E192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524FE-FD62-4B71-8718-CCEC11209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6FBF6-7D7C-40E1-8294-B7D552146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14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8FF5E-53EA-4142-83F8-643734B08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44" y="1307869"/>
            <a:ext cx="5709920" cy="2672080"/>
          </a:xfrm>
        </p:spPr>
        <p:txBody>
          <a:bodyPr>
            <a:normAutofit/>
          </a:bodyPr>
          <a:lstStyle/>
          <a:p>
            <a:r>
              <a:rPr lang="en-IN" dirty="0">
                <a:ln w="0"/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Term Deposit Subscription Prediction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7B7AE2-2C7D-47CE-A60A-3AD921DFCDAB}"/>
              </a:ext>
            </a:extLst>
          </p:cNvPr>
          <p:cNvSpPr txBox="1"/>
          <p:nvPr/>
        </p:nvSpPr>
        <p:spPr>
          <a:xfrm>
            <a:off x="788786" y="4128655"/>
            <a:ext cx="44796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solidFill>
                  <a:schemeClr val="bg1"/>
                </a:solidFill>
              </a:rPr>
              <a:t>By -</a:t>
            </a:r>
          </a:p>
          <a:p>
            <a:pPr algn="just"/>
            <a:r>
              <a:rPr lang="en-IN" dirty="0">
                <a:solidFill>
                  <a:schemeClr val="bg1"/>
                </a:solidFill>
              </a:rPr>
              <a:t>MOHIT ADHIKARI (MGFM-1901)</a:t>
            </a:r>
          </a:p>
          <a:p>
            <a:pPr algn="just"/>
            <a:endParaRPr lang="en-IN" dirty="0">
              <a:solidFill>
                <a:schemeClr val="bg1"/>
              </a:solidFill>
            </a:endParaRPr>
          </a:p>
          <a:p>
            <a:pPr algn="just"/>
            <a:r>
              <a:rPr lang="en-IN" dirty="0">
                <a:solidFill>
                  <a:schemeClr val="bg1"/>
                </a:solidFill>
              </a:rPr>
              <a:t>ADITYA BAKDE (MFT-1902)</a:t>
            </a:r>
          </a:p>
          <a:p>
            <a:pPr algn="just"/>
            <a:endParaRPr lang="en-IN" dirty="0">
              <a:solidFill>
                <a:schemeClr val="bg1"/>
              </a:solidFill>
            </a:endParaRPr>
          </a:p>
          <a:p>
            <a:pPr algn="just"/>
            <a:r>
              <a:rPr lang="en-IN" dirty="0">
                <a:solidFill>
                  <a:schemeClr val="bg1"/>
                </a:solidFill>
              </a:rPr>
              <a:t>DIVYAM BHATT (MFT-1903)</a:t>
            </a:r>
          </a:p>
          <a:p>
            <a:pPr algn="just"/>
            <a:endParaRPr lang="en-IN" dirty="0">
              <a:solidFill>
                <a:schemeClr val="bg1"/>
              </a:solidFill>
            </a:endParaRPr>
          </a:p>
          <a:p>
            <a:pPr algn="just"/>
            <a:r>
              <a:rPr lang="en-IN" dirty="0">
                <a:solidFill>
                  <a:schemeClr val="bg1"/>
                </a:solidFill>
              </a:rPr>
              <a:t>ROHIT RAMASWAMY (MFT-1912)</a:t>
            </a:r>
          </a:p>
        </p:txBody>
      </p:sp>
    </p:spTree>
    <p:extLst>
      <p:ext uri="{BB962C8B-B14F-4D97-AF65-F5344CB8AC3E}">
        <p14:creationId xmlns:p14="http://schemas.microsoft.com/office/powerpoint/2010/main" val="54789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4C774-6028-4DFC-92B4-B3A76D1A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K-Means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3962D-6335-4E49-B66E-348FC59AC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IN" dirty="0">
                <a:solidFill>
                  <a:schemeClr val="bg1"/>
                </a:solidFill>
              </a:rPr>
              <a:t>Calculated Optimum number of clusters using elbow method</a:t>
            </a:r>
          </a:p>
          <a:p>
            <a:pPr algn="just"/>
            <a:r>
              <a:rPr lang="en-IN" dirty="0">
                <a:solidFill>
                  <a:schemeClr val="bg1"/>
                </a:solidFill>
              </a:rPr>
              <a:t>Classified Data points in clusters</a:t>
            </a:r>
          </a:p>
          <a:p>
            <a:pPr algn="just"/>
            <a:r>
              <a:rPr lang="en-IN" dirty="0">
                <a:solidFill>
                  <a:schemeClr val="bg1"/>
                </a:solidFill>
              </a:rPr>
              <a:t>Visualise the Clusters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9E539A-5E55-4F84-BF47-F14B633D1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" y="3820622"/>
            <a:ext cx="10861963" cy="21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2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EA34-AADB-4CD6-8228-4941A4CA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Elbow Method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819677-8C8F-4EDA-B8CE-C39F3141B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07152"/>
            <a:ext cx="5801784" cy="435133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9364CA-C6E1-45B7-955D-A303D425F1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16" y="2056534"/>
            <a:ext cx="5214990" cy="387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8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1CD6E5-31DC-4913-BC00-E22180EE0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280" y="132853"/>
            <a:ext cx="9489440" cy="6592294"/>
          </a:xfrm>
        </p:spPr>
      </p:pic>
    </p:spTree>
    <p:extLst>
      <p:ext uri="{BB962C8B-B14F-4D97-AF65-F5344CB8AC3E}">
        <p14:creationId xmlns:p14="http://schemas.microsoft.com/office/powerpoint/2010/main" val="419174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6FC4-127D-45BC-A017-58B4E2EE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Tableau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744610-3CE4-474A-98BE-2B95D2596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45538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8B94-9E9C-48FF-9AFD-67815FC1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07B3A5-A9C9-4115-9736-73823A7A3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2486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4244-57C9-4028-8588-2DE1C8CB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E0E41-533C-4526-B1C3-79EACCFC6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120"/>
            <a:ext cx="10515600" cy="458184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IN" dirty="0">
                <a:solidFill>
                  <a:schemeClr val="bg1"/>
                </a:solidFill>
              </a:rPr>
              <a:t>Objective was achieved.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solidFill>
                  <a:schemeClr val="bg1"/>
                </a:solidFill>
              </a:rPr>
              <a:t>Model successfully predicts whether a person would subscribe to a term deposit or not. 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solidFill>
                  <a:schemeClr val="bg1"/>
                </a:solidFill>
              </a:rPr>
              <a:t>Prediction algorithms proved to be better than clustering algorithms(K-Means) for this particular purpose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solidFill>
                  <a:schemeClr val="bg1"/>
                </a:solidFill>
              </a:rPr>
              <a:t>They gave an accuracy between 86%-90%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solidFill>
                  <a:schemeClr val="bg1"/>
                </a:solidFill>
              </a:rPr>
              <a:t>The nature of the algorithms allows it to be applied to various datasets to predict further outcomes.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solidFill>
                  <a:schemeClr val="bg1"/>
                </a:solidFill>
              </a:rPr>
              <a:t>Team of people from mixed backgrounds allowed for greater learnings.</a:t>
            </a:r>
          </a:p>
        </p:txBody>
      </p:sp>
    </p:spTree>
    <p:extLst>
      <p:ext uri="{BB962C8B-B14F-4D97-AF65-F5344CB8AC3E}">
        <p14:creationId xmlns:p14="http://schemas.microsoft.com/office/powerpoint/2010/main" val="618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525BF-74F3-48A0-B91D-1C2756F09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1392C-E362-4152-93B7-F3B33C1A3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algn="just"/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9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8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85F4-DACE-4D5F-982F-BE724F97E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9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Introduction – Technology used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2331C7-F39C-48A1-AFED-D3BB688C70ED}"/>
              </a:ext>
            </a:extLst>
          </p:cNvPr>
          <p:cNvSpPr txBox="1"/>
          <p:nvPr/>
        </p:nvSpPr>
        <p:spPr>
          <a:xfrm>
            <a:off x="395289" y="1727646"/>
            <a:ext cx="62885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  <a:r>
              <a:rPr lang="en-IN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Widely used general purpose high-level programming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Developed for emphasis on code reliability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Shorter codes for concept expression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Efficient system integration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IDE or Integrated Development Environment used: PyCharm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DC43FE-41CC-4BC0-A818-BD39B195C904}"/>
              </a:ext>
            </a:extLst>
          </p:cNvPr>
          <p:cNvSpPr/>
          <p:nvPr/>
        </p:nvSpPr>
        <p:spPr>
          <a:xfrm>
            <a:off x="6368893" y="169068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Tableau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Powerful and fastest growing data visualization tool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Features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Data blending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Real time analysis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Collaboration of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Does not require technical/programming skills to operate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Widely used in business intelligence industry</a:t>
            </a:r>
          </a:p>
        </p:txBody>
      </p:sp>
    </p:spTree>
    <p:extLst>
      <p:ext uri="{BB962C8B-B14F-4D97-AF65-F5344CB8AC3E}">
        <p14:creationId xmlns:p14="http://schemas.microsoft.com/office/powerpoint/2010/main" val="274325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4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BB4D-87B6-4E26-98FF-C7428AD01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31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EF776-0673-4F6B-9D5B-BFE0BD521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165" y="1690688"/>
            <a:ext cx="9056426" cy="4351338"/>
          </a:xfrm>
        </p:spPr>
        <p:txBody>
          <a:bodyPr/>
          <a:lstStyle/>
          <a:p>
            <a:pPr algn="just"/>
            <a:r>
              <a:rPr lang="en-IN" dirty="0">
                <a:solidFill>
                  <a:schemeClr val="bg1"/>
                </a:solidFill>
              </a:rPr>
              <a:t>To predict whether the client will subscribe to a term deposit or not</a:t>
            </a:r>
          </a:p>
          <a:p>
            <a:pPr algn="just"/>
            <a:r>
              <a:rPr lang="en-IN" dirty="0">
                <a:solidFill>
                  <a:schemeClr val="bg1"/>
                </a:solidFill>
              </a:rPr>
              <a:t>To train and test a data set consisting of users’ data</a:t>
            </a:r>
          </a:p>
          <a:p>
            <a:pPr algn="just"/>
            <a:r>
              <a:rPr lang="en-IN" dirty="0">
                <a:solidFill>
                  <a:schemeClr val="bg1"/>
                </a:solidFill>
              </a:rPr>
              <a:t>To implement multiple algorithms and compare them to see which approach is more suitable to the case</a:t>
            </a:r>
          </a:p>
          <a:p>
            <a:pPr lvl="1" algn="just"/>
            <a:r>
              <a:rPr lang="en-IN" dirty="0">
                <a:solidFill>
                  <a:schemeClr val="bg1"/>
                </a:solidFill>
              </a:rPr>
              <a:t>Algorithms used:</a:t>
            </a:r>
          </a:p>
          <a:p>
            <a:pPr lvl="2" algn="just"/>
            <a:r>
              <a:rPr lang="en-IN" dirty="0">
                <a:solidFill>
                  <a:schemeClr val="bg1"/>
                </a:solidFill>
              </a:rPr>
              <a:t>Decision tree</a:t>
            </a:r>
          </a:p>
          <a:p>
            <a:pPr lvl="2" algn="just"/>
            <a:r>
              <a:rPr lang="en-IN" dirty="0">
                <a:solidFill>
                  <a:schemeClr val="bg1"/>
                </a:solidFill>
              </a:rPr>
              <a:t>Random Forest</a:t>
            </a:r>
          </a:p>
          <a:p>
            <a:pPr lvl="2" algn="just"/>
            <a:r>
              <a:rPr lang="en-IN" dirty="0">
                <a:solidFill>
                  <a:schemeClr val="bg1"/>
                </a:solidFill>
              </a:rPr>
              <a:t>Naive Bayes</a:t>
            </a:r>
          </a:p>
          <a:p>
            <a:pPr lvl="2" algn="just"/>
            <a:r>
              <a:rPr lang="en-IN" dirty="0">
                <a:solidFill>
                  <a:schemeClr val="bg1"/>
                </a:solidFill>
              </a:rPr>
              <a:t>K-Means</a:t>
            </a:r>
          </a:p>
        </p:txBody>
      </p:sp>
    </p:spTree>
    <p:extLst>
      <p:ext uri="{BB962C8B-B14F-4D97-AF65-F5344CB8AC3E}">
        <p14:creationId xmlns:p14="http://schemas.microsoft.com/office/powerpoint/2010/main" val="119776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DC772-A084-4A59-B93E-8CE1B48C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21871-9254-454C-80A9-AFAFFF7C4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066" y="1690688"/>
            <a:ext cx="8401334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The data is related with direct marketing campaigns based on phone calls of a Portuguese banking institution.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The classification goal is to predict if the client will subscribe (yes/no) a term deposit (variable y).</a:t>
            </a:r>
            <a:endParaRPr lang="en-IN" dirty="0">
              <a:solidFill>
                <a:schemeClr val="bg1"/>
              </a:solidFill>
            </a:endParaRPr>
          </a:p>
          <a:p>
            <a:pPr algn="just"/>
            <a:r>
              <a:rPr lang="en-IN" dirty="0">
                <a:solidFill>
                  <a:schemeClr val="bg1"/>
                </a:solidFill>
              </a:rPr>
              <a:t>41188 Entries and 17 Variables </a:t>
            </a:r>
          </a:p>
          <a:p>
            <a:pPr algn="just"/>
            <a:endParaRPr lang="en-IN" dirty="0">
              <a:solidFill>
                <a:schemeClr val="bg1"/>
              </a:solidFill>
            </a:endParaRPr>
          </a:p>
          <a:p>
            <a:pPr lvl="1" algn="just"/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37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5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0908-7E8D-4D35-9452-9B1C21CEF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93349-E3A2-4338-AF09-FDF0BF925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36" y="1501254"/>
            <a:ext cx="8639033" cy="5090618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IN" dirty="0">
                <a:solidFill>
                  <a:schemeClr val="bg1"/>
                </a:solidFill>
              </a:rPr>
              <a:t>Basic Client Data : age, job, marital, education, default, balance, housing, loan</a:t>
            </a:r>
          </a:p>
          <a:p>
            <a:pPr algn="just"/>
            <a:endParaRPr lang="en-IN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Related with the last contact of the current campaign : contact, month, </a:t>
            </a:r>
            <a:r>
              <a:rPr lang="en-US" dirty="0" err="1">
                <a:solidFill>
                  <a:schemeClr val="bg1"/>
                </a:solidFill>
              </a:rPr>
              <a:t>day_of_week</a:t>
            </a:r>
            <a:r>
              <a:rPr lang="en-US" dirty="0">
                <a:solidFill>
                  <a:schemeClr val="bg1"/>
                </a:solidFill>
              </a:rPr>
              <a:t>, duration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Other attributes </a:t>
            </a:r>
            <a:r>
              <a:rPr lang="en-IN" dirty="0">
                <a:solidFill>
                  <a:schemeClr val="bg1"/>
                </a:solidFill>
              </a:rPr>
              <a:t>: campaign, </a:t>
            </a:r>
            <a:r>
              <a:rPr lang="en-IN" dirty="0" err="1">
                <a:solidFill>
                  <a:schemeClr val="bg1"/>
                </a:solidFill>
              </a:rPr>
              <a:t>pdays</a:t>
            </a:r>
            <a:r>
              <a:rPr lang="en-IN" dirty="0">
                <a:solidFill>
                  <a:schemeClr val="bg1"/>
                </a:solidFill>
              </a:rPr>
              <a:t>, previous, </a:t>
            </a:r>
            <a:r>
              <a:rPr lang="en-IN" dirty="0" err="1">
                <a:solidFill>
                  <a:schemeClr val="bg1"/>
                </a:solidFill>
              </a:rPr>
              <a:t>poutcome</a:t>
            </a:r>
            <a:endParaRPr lang="en-IN" dirty="0">
              <a:solidFill>
                <a:schemeClr val="bg1"/>
              </a:solidFill>
            </a:endParaRPr>
          </a:p>
          <a:p>
            <a:pPr algn="just"/>
            <a:endParaRPr lang="en-IN" dirty="0">
              <a:solidFill>
                <a:schemeClr val="bg1"/>
              </a:solidFill>
            </a:endParaRPr>
          </a:p>
          <a:p>
            <a:pPr algn="just"/>
            <a:r>
              <a:rPr lang="en-IN" dirty="0">
                <a:solidFill>
                  <a:schemeClr val="bg1"/>
                </a:solidFill>
              </a:rPr>
              <a:t>Output variable (desired target) : </a:t>
            </a:r>
            <a:r>
              <a:rPr lang="en-US" dirty="0">
                <a:solidFill>
                  <a:schemeClr val="bg1"/>
                </a:solidFill>
              </a:rPr>
              <a:t> y - has the client subscribed a term deposit?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45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4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98590-BDFF-40AE-ABDC-1889549E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69D96-EE72-4DE8-BAC9-C9C147463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Checked for Null or Missing Values to avoid ambiguity 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Convert String values into Numeric values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Treating the Numeric  Values as factors  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Split the data into training and test sets – 70 : 30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93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4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5A6F5-FB9B-4D20-B906-02C3E1B75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435A-E9F3-4425-ADFA-38EA9E94C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dirty="0" err="1">
                <a:solidFill>
                  <a:schemeClr val="bg1"/>
                </a:solidFill>
              </a:rPr>
              <a:t>cal_entropy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DecisionTreeClassifier</a:t>
            </a:r>
            <a:r>
              <a:rPr lang="en-US" dirty="0">
                <a:solidFill>
                  <a:schemeClr val="bg1"/>
                </a:solidFill>
              </a:rPr>
              <a:t>(criterion="entropy", </a:t>
            </a:r>
            <a:r>
              <a:rPr lang="en-US" dirty="0" err="1">
                <a:solidFill>
                  <a:schemeClr val="bg1"/>
                </a:solidFill>
              </a:rPr>
              <a:t>random_state</a:t>
            </a:r>
            <a:r>
              <a:rPr lang="en-US" dirty="0">
                <a:solidFill>
                  <a:schemeClr val="bg1"/>
                </a:solidFill>
              </a:rPr>
              <a:t>=1, </a:t>
            </a:r>
            <a:r>
              <a:rPr lang="en-US" dirty="0" err="1">
                <a:solidFill>
                  <a:schemeClr val="bg1"/>
                </a:solidFill>
              </a:rPr>
              <a:t>max_depth</a:t>
            </a:r>
            <a:r>
              <a:rPr lang="en-US" dirty="0">
                <a:solidFill>
                  <a:schemeClr val="bg1"/>
                </a:solidFill>
              </a:rPr>
              <a:t>=3, </a:t>
            </a:r>
            <a:r>
              <a:rPr lang="en-US" dirty="0" err="1">
                <a:solidFill>
                  <a:schemeClr val="bg1"/>
                </a:solidFill>
              </a:rPr>
              <a:t>min_samples_leaf</a:t>
            </a:r>
            <a:r>
              <a:rPr lang="en-US" dirty="0">
                <a:solidFill>
                  <a:schemeClr val="bg1"/>
                </a:solidFill>
              </a:rPr>
              <a:t>=5)</a:t>
            </a:r>
          </a:p>
          <a:p>
            <a:pPr algn="just"/>
            <a:endParaRPr lang="en-IN" dirty="0">
              <a:solidFill>
                <a:schemeClr val="bg1"/>
              </a:solidFill>
            </a:endParaRPr>
          </a:p>
          <a:p>
            <a:pPr algn="just"/>
            <a:endParaRPr lang="en-IN" dirty="0">
              <a:solidFill>
                <a:schemeClr val="bg1"/>
              </a:solidFill>
            </a:endParaRPr>
          </a:p>
          <a:p>
            <a:pPr algn="just"/>
            <a:endParaRPr lang="en-IN" dirty="0">
              <a:solidFill>
                <a:schemeClr val="bg1"/>
              </a:solidFill>
            </a:endParaRPr>
          </a:p>
          <a:p>
            <a:pPr algn="just"/>
            <a:endParaRPr lang="en-IN" dirty="0">
              <a:solidFill>
                <a:schemeClr val="bg1"/>
              </a:solidFill>
            </a:endParaRPr>
          </a:p>
          <a:p>
            <a:pPr algn="just"/>
            <a:endParaRPr lang="en-IN" dirty="0">
              <a:solidFill>
                <a:schemeClr val="bg1"/>
              </a:solidFill>
            </a:endParaRPr>
          </a:p>
          <a:p>
            <a:pPr algn="just"/>
            <a:r>
              <a:rPr lang="en-IN" dirty="0">
                <a:solidFill>
                  <a:schemeClr val="bg1"/>
                </a:solidFill>
              </a:rPr>
              <a:t>Accuracy : 0.8897736488977365 or 88.9%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865A69-DD9B-4294-8D1A-DFEB328F2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36" y="3258993"/>
            <a:ext cx="11157528" cy="123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1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4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F22C-AEEF-4B23-A4D3-99C54998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81E5F-EB37-48DD-9D64-A81FE426A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IN" dirty="0" err="1">
                <a:solidFill>
                  <a:schemeClr val="bg1"/>
                </a:solidFill>
              </a:rPr>
              <a:t>random_forest_model</a:t>
            </a:r>
            <a:r>
              <a:rPr lang="en-IN" dirty="0">
                <a:solidFill>
                  <a:schemeClr val="bg1"/>
                </a:solidFill>
              </a:rPr>
              <a:t> = </a:t>
            </a:r>
            <a:r>
              <a:rPr lang="en-IN" dirty="0" err="1">
                <a:solidFill>
                  <a:schemeClr val="bg1"/>
                </a:solidFill>
              </a:rPr>
              <a:t>RandomForestClassifier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 err="1">
                <a:solidFill>
                  <a:schemeClr val="bg1"/>
                </a:solidFill>
              </a:rPr>
              <a:t>n_estimators</a:t>
            </a:r>
            <a:r>
              <a:rPr lang="en-IN" dirty="0">
                <a:solidFill>
                  <a:schemeClr val="bg1"/>
                </a:solidFill>
              </a:rPr>
              <a:t>=100, bootstrap=True, </a:t>
            </a:r>
            <a:r>
              <a:rPr lang="en-IN" dirty="0" err="1">
                <a:solidFill>
                  <a:schemeClr val="bg1"/>
                </a:solidFill>
              </a:rPr>
              <a:t>max_features</a:t>
            </a:r>
            <a:r>
              <a:rPr lang="en-IN" dirty="0">
                <a:solidFill>
                  <a:schemeClr val="bg1"/>
                </a:solidFill>
              </a:rPr>
              <a:t>='sqrt’)</a:t>
            </a:r>
          </a:p>
          <a:p>
            <a:pPr algn="just"/>
            <a:endParaRPr lang="en-IN" dirty="0">
              <a:solidFill>
                <a:schemeClr val="bg1"/>
              </a:solidFill>
            </a:endParaRPr>
          </a:p>
          <a:p>
            <a:pPr algn="just"/>
            <a:endParaRPr lang="en-IN" dirty="0">
              <a:solidFill>
                <a:schemeClr val="bg1"/>
              </a:solidFill>
            </a:endParaRPr>
          </a:p>
          <a:p>
            <a:pPr algn="just"/>
            <a:endParaRPr lang="en-IN" dirty="0">
              <a:solidFill>
                <a:schemeClr val="bg1"/>
              </a:solidFill>
            </a:endParaRPr>
          </a:p>
          <a:p>
            <a:pPr algn="just"/>
            <a:endParaRPr lang="en-IN" dirty="0">
              <a:solidFill>
                <a:schemeClr val="bg1"/>
              </a:solidFill>
            </a:endParaRPr>
          </a:p>
          <a:p>
            <a:pPr algn="just"/>
            <a:endParaRPr lang="en-IN" dirty="0">
              <a:solidFill>
                <a:schemeClr val="bg1"/>
              </a:solidFill>
            </a:endParaRPr>
          </a:p>
          <a:p>
            <a:pPr algn="just"/>
            <a:r>
              <a:rPr lang="en-IN" dirty="0">
                <a:solidFill>
                  <a:schemeClr val="bg1"/>
                </a:solidFill>
              </a:rPr>
              <a:t>Accuracy : 0.9023077490230775 or 90.2%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56486C-B3C2-46EF-BEE2-09A034836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72" y="3175558"/>
            <a:ext cx="11240655" cy="165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7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324C-DBAF-4830-B128-0EFB6A15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Naive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70EF8A-FFDA-400B-A312-478320CB0D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>
                <a:normAutofit/>
              </a:bodyPr>
              <a:lstStyle/>
              <a:p>
                <a:pPr algn="just"/>
                <a:r>
                  <a:rPr lang="en-US" dirty="0">
                    <a:solidFill>
                      <a:schemeClr val="bg1"/>
                    </a:solidFill>
                  </a:rPr>
                  <a:t>Formula for calculating the conditional probability:</a:t>
                </a:r>
              </a:p>
              <a:p>
                <a:pPr algn="just"/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IN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IN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IN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IN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IN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r>
                            <a:rPr lang="en-IN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algn="just"/>
                <a:endParaRPr lang="pt-BR" dirty="0">
                  <a:solidFill>
                    <a:schemeClr val="bg1"/>
                  </a:solidFill>
                </a:endParaRPr>
              </a:p>
              <a:p>
                <a:pPr algn="just"/>
                <a:endParaRPr lang="pt-BR" dirty="0">
                  <a:solidFill>
                    <a:schemeClr val="bg1"/>
                  </a:solidFill>
                </a:endParaRPr>
              </a:p>
              <a:p>
                <a:pPr algn="just"/>
                <a:endParaRPr lang="pt-BR" dirty="0">
                  <a:solidFill>
                    <a:schemeClr val="bg1"/>
                  </a:solidFill>
                </a:endParaRPr>
              </a:p>
              <a:p>
                <a:pPr algn="just"/>
                <a:endParaRPr lang="pt-BR" dirty="0">
                  <a:solidFill>
                    <a:schemeClr val="bg1"/>
                  </a:solidFill>
                </a:endParaRPr>
              </a:p>
              <a:p>
                <a:pPr algn="just"/>
                <a:r>
                  <a:rPr lang="pt-BR" dirty="0">
                    <a:solidFill>
                      <a:schemeClr val="bg1"/>
                    </a:solidFill>
                  </a:rPr>
                  <a:t>Accuracy : </a:t>
                </a:r>
                <a:r>
                  <a:rPr lang="en-IN" dirty="0">
                    <a:solidFill>
                      <a:schemeClr val="bg1"/>
                    </a:solidFill>
                  </a:rPr>
                  <a:t>0.8607977586079776  or 86.07%</a:t>
                </a:r>
                <a:endParaRPr lang="pt-BR" dirty="0">
                  <a:solidFill>
                    <a:schemeClr val="bg1"/>
                  </a:solidFill>
                </a:endParaRPr>
              </a:p>
              <a:p>
                <a:pPr algn="just"/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70EF8A-FFDA-400B-A312-478320CB0D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b="-37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C02D8EC0-4123-4762-9603-CC564AA2B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71" y="3800116"/>
            <a:ext cx="10653857" cy="153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2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477</TotalTime>
  <Words>480</Words>
  <Application>Microsoft Macintosh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Term Deposit Subscription Prediction</vt:lpstr>
      <vt:lpstr>Introduction – Technology used</vt:lpstr>
      <vt:lpstr>Objectives</vt:lpstr>
      <vt:lpstr>Dataset</vt:lpstr>
      <vt:lpstr>Attributes</vt:lpstr>
      <vt:lpstr>Pre-processing</vt:lpstr>
      <vt:lpstr>Decision Tree</vt:lpstr>
      <vt:lpstr>Random Forest</vt:lpstr>
      <vt:lpstr>Naive Bayes</vt:lpstr>
      <vt:lpstr>K-Means </vt:lpstr>
      <vt:lpstr>Elbow Method</vt:lpstr>
      <vt:lpstr>PowerPoint Presentation</vt:lpstr>
      <vt:lpstr>Tableau 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Animesh Sharma</dc:creator>
  <cp:lastModifiedBy>Microsoft Office User</cp:lastModifiedBy>
  <cp:revision>42</cp:revision>
  <dcterms:created xsi:type="dcterms:W3CDTF">2020-01-07T16:36:57Z</dcterms:created>
  <dcterms:modified xsi:type="dcterms:W3CDTF">2020-01-09T05:37:13Z</dcterms:modified>
</cp:coreProperties>
</file>