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Kaftu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1074187">
            <a:off x="-677296" y="3757940"/>
            <a:ext cx="7135219" cy="7928021"/>
          </a:xfrm>
          <a:custGeom>
            <a:avLst/>
            <a:gdLst/>
            <a:ahLst/>
            <a:cxnLst/>
            <a:rect r="r" b="b" t="t" l="l"/>
            <a:pathLst>
              <a:path h="7928021" w="7135219">
                <a:moveTo>
                  <a:pt x="0" y="0"/>
                </a:moveTo>
                <a:lnTo>
                  <a:pt x="7135219" y="0"/>
                </a:lnTo>
                <a:lnTo>
                  <a:pt x="7135219" y="7928021"/>
                </a:lnTo>
                <a:lnTo>
                  <a:pt x="0" y="7928021"/>
                </a:lnTo>
                <a:lnTo>
                  <a:pt x="0" y="0"/>
                </a:lnTo>
                <a:close/>
              </a:path>
            </a:pathLst>
          </a:custGeom>
          <a:blipFill>
            <a:blip r:embed="rId2"/>
            <a:stretch>
              <a:fillRect l="0" t="0" r="0" b="0"/>
            </a:stretch>
          </a:blipFill>
        </p:spPr>
      </p:sp>
      <p:sp>
        <p:nvSpPr>
          <p:cNvPr name="Freeform 3" id="3"/>
          <p:cNvSpPr/>
          <p:nvPr/>
        </p:nvSpPr>
        <p:spPr>
          <a:xfrm flipH="false" flipV="false" rot="10013411">
            <a:off x="11853696" y="-1110837"/>
            <a:ext cx="7135219" cy="7928021"/>
          </a:xfrm>
          <a:custGeom>
            <a:avLst/>
            <a:gdLst/>
            <a:ahLst/>
            <a:cxnLst/>
            <a:rect r="r" b="b" t="t" l="l"/>
            <a:pathLst>
              <a:path h="7928021" w="7135219">
                <a:moveTo>
                  <a:pt x="0" y="0"/>
                </a:moveTo>
                <a:lnTo>
                  <a:pt x="7135218" y="0"/>
                </a:lnTo>
                <a:lnTo>
                  <a:pt x="7135218" y="7928021"/>
                </a:lnTo>
                <a:lnTo>
                  <a:pt x="0" y="7928021"/>
                </a:lnTo>
                <a:lnTo>
                  <a:pt x="0" y="0"/>
                </a:lnTo>
                <a:close/>
              </a:path>
            </a:pathLst>
          </a:custGeom>
          <a:blipFill>
            <a:blip r:embed="rId2"/>
            <a:stretch>
              <a:fillRect l="0" t="0" r="0" b="0"/>
            </a:stretch>
          </a:blipFill>
        </p:spPr>
      </p:sp>
      <p:sp>
        <p:nvSpPr>
          <p:cNvPr name="Freeform 4" id="4"/>
          <p:cNvSpPr/>
          <p:nvPr/>
        </p:nvSpPr>
        <p:spPr>
          <a:xfrm flipH="false" flipV="false" rot="0">
            <a:off x="-680839" y="-515909"/>
            <a:ext cx="6241752" cy="5227467"/>
          </a:xfrm>
          <a:custGeom>
            <a:avLst/>
            <a:gdLst/>
            <a:ahLst/>
            <a:cxnLst/>
            <a:rect r="r" b="b" t="t" l="l"/>
            <a:pathLst>
              <a:path h="5227467" w="6241752">
                <a:moveTo>
                  <a:pt x="0" y="0"/>
                </a:moveTo>
                <a:lnTo>
                  <a:pt x="6241752" y="0"/>
                </a:lnTo>
                <a:lnTo>
                  <a:pt x="6241752" y="5227468"/>
                </a:lnTo>
                <a:lnTo>
                  <a:pt x="0" y="52274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2697090" y="5608738"/>
            <a:ext cx="6241752" cy="5227467"/>
          </a:xfrm>
          <a:custGeom>
            <a:avLst/>
            <a:gdLst/>
            <a:ahLst/>
            <a:cxnLst/>
            <a:rect r="r" b="b" t="t" l="l"/>
            <a:pathLst>
              <a:path h="5227467" w="6241752">
                <a:moveTo>
                  <a:pt x="0" y="0"/>
                </a:moveTo>
                <a:lnTo>
                  <a:pt x="6241751" y="0"/>
                </a:lnTo>
                <a:lnTo>
                  <a:pt x="6241751" y="5227467"/>
                </a:lnTo>
                <a:lnTo>
                  <a:pt x="0" y="5227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434714" y="6662448"/>
            <a:ext cx="1383251" cy="1721240"/>
          </a:xfrm>
          <a:custGeom>
            <a:avLst/>
            <a:gdLst/>
            <a:ahLst/>
            <a:cxnLst/>
            <a:rect r="r" b="b" t="t" l="l"/>
            <a:pathLst>
              <a:path h="1721240" w="1383251">
                <a:moveTo>
                  <a:pt x="0" y="0"/>
                </a:moveTo>
                <a:lnTo>
                  <a:pt x="1383252" y="0"/>
                </a:lnTo>
                <a:lnTo>
                  <a:pt x="1383252" y="1721240"/>
                </a:lnTo>
                <a:lnTo>
                  <a:pt x="0" y="17212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3059289"/>
            <a:ext cx="16454783" cy="2555875"/>
          </a:xfrm>
          <a:prstGeom prst="rect">
            <a:avLst/>
          </a:prstGeom>
        </p:spPr>
        <p:txBody>
          <a:bodyPr anchor="t" rtlCol="false" tIns="0" lIns="0" bIns="0" rIns="0">
            <a:spAutoFit/>
          </a:bodyPr>
          <a:lstStyle/>
          <a:p>
            <a:pPr algn="ctr">
              <a:lnSpc>
                <a:spcPts val="9799"/>
              </a:lnSpc>
            </a:pPr>
            <a:r>
              <a:rPr lang="en-US" sz="6999">
                <a:solidFill>
                  <a:srgbClr val="000000"/>
                </a:solidFill>
                <a:latin typeface="Kaftus"/>
              </a:rPr>
              <a:t>AI Based Hand Gesture Recognition using Python</a:t>
            </a:r>
          </a:p>
        </p:txBody>
      </p:sp>
      <p:sp>
        <p:nvSpPr>
          <p:cNvPr name="TextBox 8" id="8"/>
          <p:cNvSpPr txBox="true"/>
          <p:nvPr/>
        </p:nvSpPr>
        <p:spPr>
          <a:xfrm rot="0">
            <a:off x="4314111" y="5765828"/>
            <a:ext cx="9659778" cy="896620"/>
          </a:xfrm>
          <a:prstGeom prst="rect">
            <a:avLst/>
          </a:prstGeom>
        </p:spPr>
        <p:txBody>
          <a:bodyPr anchor="t" rtlCol="false" tIns="0" lIns="0" bIns="0" rIns="0">
            <a:spAutoFit/>
          </a:bodyPr>
          <a:lstStyle/>
          <a:p>
            <a:pPr algn="ctr">
              <a:lnSpc>
                <a:spcPts val="7279"/>
              </a:lnSpc>
            </a:pPr>
            <a:r>
              <a:rPr lang="en-US" sz="5199">
                <a:solidFill>
                  <a:srgbClr val="000000"/>
                </a:solidFill>
                <a:latin typeface="Glacial Indifference Bold"/>
              </a:rPr>
              <a:t>Presented by Group 7</a:t>
            </a:r>
          </a:p>
        </p:txBody>
      </p:sp>
      <p:sp>
        <p:nvSpPr>
          <p:cNvPr name="Freeform 9" id="9"/>
          <p:cNvSpPr/>
          <p:nvPr/>
        </p:nvSpPr>
        <p:spPr>
          <a:xfrm flipH="false" flipV="false" rot="0">
            <a:off x="2198688" y="1595224"/>
            <a:ext cx="1383251" cy="1721240"/>
          </a:xfrm>
          <a:custGeom>
            <a:avLst/>
            <a:gdLst/>
            <a:ahLst/>
            <a:cxnLst/>
            <a:rect r="r" b="b" t="t" l="l"/>
            <a:pathLst>
              <a:path h="1721240" w="1383251">
                <a:moveTo>
                  <a:pt x="0" y="0"/>
                </a:moveTo>
                <a:lnTo>
                  <a:pt x="1383251" y="0"/>
                </a:lnTo>
                <a:lnTo>
                  <a:pt x="1383251" y="1721240"/>
                </a:lnTo>
                <a:lnTo>
                  <a:pt x="0" y="17212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7876632">
            <a:off x="-1317313" y="7148031"/>
            <a:ext cx="4274947" cy="4220539"/>
          </a:xfrm>
          <a:custGeom>
            <a:avLst/>
            <a:gdLst/>
            <a:ahLst/>
            <a:cxnLst/>
            <a:rect r="r" b="b" t="t" l="l"/>
            <a:pathLst>
              <a:path h="4220539" w="4274947">
                <a:moveTo>
                  <a:pt x="0" y="0"/>
                </a:moveTo>
                <a:lnTo>
                  <a:pt x="4274947" y="0"/>
                </a:lnTo>
                <a:lnTo>
                  <a:pt x="4274947" y="4220538"/>
                </a:lnTo>
                <a:lnTo>
                  <a:pt x="0" y="422053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4916">
            <a:off x="13942" y="7167266"/>
            <a:ext cx="3493831" cy="3565134"/>
          </a:xfrm>
          <a:custGeom>
            <a:avLst/>
            <a:gdLst/>
            <a:ahLst/>
            <a:cxnLst/>
            <a:rect r="r" b="b" t="t" l="l"/>
            <a:pathLst>
              <a:path h="3565134" w="3493831">
                <a:moveTo>
                  <a:pt x="0" y="0"/>
                </a:moveTo>
                <a:lnTo>
                  <a:pt x="3493831" y="0"/>
                </a:lnTo>
                <a:lnTo>
                  <a:pt x="3493831" y="3565134"/>
                </a:lnTo>
                <a:lnTo>
                  <a:pt x="0" y="3565134"/>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38808" y="404481"/>
            <a:ext cx="6117968" cy="1248438"/>
          </a:xfrm>
          <a:custGeom>
            <a:avLst/>
            <a:gdLst/>
            <a:ahLst/>
            <a:cxnLst/>
            <a:rect r="r" b="b" t="t" l="l"/>
            <a:pathLst>
              <a:path h="1248438" w="6117968">
                <a:moveTo>
                  <a:pt x="0" y="0"/>
                </a:moveTo>
                <a:lnTo>
                  <a:pt x="6117969" y="0"/>
                </a:lnTo>
                <a:lnTo>
                  <a:pt x="6117969" y="1248438"/>
                </a:lnTo>
                <a:lnTo>
                  <a:pt x="0" y="1248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876632">
            <a:off x="15330366" y="7148031"/>
            <a:ext cx="4274947" cy="4220539"/>
          </a:xfrm>
          <a:custGeom>
            <a:avLst/>
            <a:gdLst/>
            <a:ahLst/>
            <a:cxnLst/>
            <a:rect r="r" b="b" t="t" l="l"/>
            <a:pathLst>
              <a:path h="4220539" w="4274947">
                <a:moveTo>
                  <a:pt x="0" y="0"/>
                </a:moveTo>
                <a:lnTo>
                  <a:pt x="4274947" y="0"/>
                </a:lnTo>
                <a:lnTo>
                  <a:pt x="4274947" y="4220538"/>
                </a:lnTo>
                <a:lnTo>
                  <a:pt x="0" y="422053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106073">
            <a:off x="14555100" y="7200412"/>
            <a:ext cx="3493831" cy="3565134"/>
          </a:xfrm>
          <a:custGeom>
            <a:avLst/>
            <a:gdLst/>
            <a:ahLst/>
            <a:cxnLst/>
            <a:rect r="r" b="b" t="t" l="l"/>
            <a:pathLst>
              <a:path h="3565134" w="3493831">
                <a:moveTo>
                  <a:pt x="3493831" y="0"/>
                </a:moveTo>
                <a:lnTo>
                  <a:pt x="0" y="0"/>
                </a:lnTo>
                <a:lnTo>
                  <a:pt x="0" y="3565134"/>
                </a:lnTo>
                <a:lnTo>
                  <a:pt x="3493831" y="3565134"/>
                </a:lnTo>
                <a:lnTo>
                  <a:pt x="3493831"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892260" y="404481"/>
            <a:ext cx="6117968" cy="1248438"/>
          </a:xfrm>
          <a:custGeom>
            <a:avLst/>
            <a:gdLst/>
            <a:ahLst/>
            <a:cxnLst/>
            <a:rect r="r" b="b" t="t" l="l"/>
            <a:pathLst>
              <a:path h="1248438" w="6117968">
                <a:moveTo>
                  <a:pt x="0" y="0"/>
                </a:moveTo>
                <a:lnTo>
                  <a:pt x="6117968" y="0"/>
                </a:lnTo>
                <a:lnTo>
                  <a:pt x="6117968" y="1248438"/>
                </a:lnTo>
                <a:lnTo>
                  <a:pt x="0" y="1248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523070" y="3985772"/>
            <a:ext cx="13778946" cy="5507400"/>
            <a:chOff x="0" y="0"/>
            <a:chExt cx="3629023" cy="1450509"/>
          </a:xfrm>
        </p:grpSpPr>
        <p:sp>
          <p:nvSpPr>
            <p:cNvPr name="Freeform 9" id="9"/>
            <p:cNvSpPr/>
            <p:nvPr/>
          </p:nvSpPr>
          <p:spPr>
            <a:xfrm flipH="false" flipV="false" rot="0">
              <a:off x="0" y="0"/>
              <a:ext cx="3629023" cy="1450509"/>
            </a:xfrm>
            <a:custGeom>
              <a:avLst/>
              <a:gdLst/>
              <a:ahLst/>
              <a:cxnLst/>
              <a:rect r="r" b="b" t="t" l="l"/>
              <a:pathLst>
                <a:path h="1450509" w="3629023">
                  <a:moveTo>
                    <a:pt x="28655" y="0"/>
                  </a:moveTo>
                  <a:lnTo>
                    <a:pt x="3600367" y="0"/>
                  </a:lnTo>
                  <a:cubicBezTo>
                    <a:pt x="3616193" y="0"/>
                    <a:pt x="3629023" y="12829"/>
                    <a:pt x="3629023" y="28655"/>
                  </a:cubicBezTo>
                  <a:lnTo>
                    <a:pt x="3629023" y="1421853"/>
                  </a:lnTo>
                  <a:cubicBezTo>
                    <a:pt x="3629023" y="1429453"/>
                    <a:pt x="3626003" y="1436742"/>
                    <a:pt x="3620630" y="1442116"/>
                  </a:cubicBezTo>
                  <a:cubicBezTo>
                    <a:pt x="3615256" y="1447490"/>
                    <a:pt x="3607967" y="1450509"/>
                    <a:pt x="3600367" y="1450509"/>
                  </a:cubicBezTo>
                  <a:lnTo>
                    <a:pt x="28655" y="1450509"/>
                  </a:lnTo>
                  <a:cubicBezTo>
                    <a:pt x="21055" y="1450509"/>
                    <a:pt x="13767" y="1447490"/>
                    <a:pt x="8393" y="1442116"/>
                  </a:cubicBezTo>
                  <a:cubicBezTo>
                    <a:pt x="3019" y="1436742"/>
                    <a:pt x="0" y="1429453"/>
                    <a:pt x="0" y="1421853"/>
                  </a:cubicBezTo>
                  <a:lnTo>
                    <a:pt x="0" y="28655"/>
                  </a:lnTo>
                  <a:cubicBezTo>
                    <a:pt x="0" y="21055"/>
                    <a:pt x="3019" y="13767"/>
                    <a:pt x="8393" y="8393"/>
                  </a:cubicBezTo>
                  <a:cubicBezTo>
                    <a:pt x="13767" y="3019"/>
                    <a:pt x="21055" y="0"/>
                    <a:pt x="28655" y="0"/>
                  </a:cubicBezTo>
                  <a:close/>
                </a:path>
              </a:pathLst>
            </a:custGeom>
            <a:solidFill>
              <a:srgbClr val="E3A08F"/>
            </a:solidFill>
          </p:spPr>
        </p:sp>
        <p:sp>
          <p:nvSpPr>
            <p:cNvPr name="TextBox 10" id="10"/>
            <p:cNvSpPr txBox="true"/>
            <p:nvPr/>
          </p:nvSpPr>
          <p:spPr>
            <a:xfrm>
              <a:off x="0" y="-38100"/>
              <a:ext cx="3629023" cy="148860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640759">
            <a:off x="3746403" y="2419745"/>
            <a:ext cx="682750" cy="1200439"/>
          </a:xfrm>
          <a:custGeom>
            <a:avLst/>
            <a:gdLst/>
            <a:ahLst/>
            <a:cxnLst/>
            <a:rect r="r" b="b" t="t" l="l"/>
            <a:pathLst>
              <a:path h="1200439" w="682750">
                <a:moveTo>
                  <a:pt x="0" y="0"/>
                </a:moveTo>
                <a:lnTo>
                  <a:pt x="682750" y="0"/>
                </a:lnTo>
                <a:lnTo>
                  <a:pt x="682750" y="1200439"/>
                </a:lnTo>
                <a:lnTo>
                  <a:pt x="0" y="12004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841258">
            <a:off x="13908545" y="7501196"/>
            <a:ext cx="1126548" cy="1565556"/>
          </a:xfrm>
          <a:custGeom>
            <a:avLst/>
            <a:gdLst/>
            <a:ahLst/>
            <a:cxnLst/>
            <a:rect r="r" b="b" t="t" l="l"/>
            <a:pathLst>
              <a:path h="1565556" w="1126548">
                <a:moveTo>
                  <a:pt x="0" y="0"/>
                </a:moveTo>
                <a:lnTo>
                  <a:pt x="1126548" y="0"/>
                </a:lnTo>
                <a:lnTo>
                  <a:pt x="1126548" y="1565556"/>
                </a:lnTo>
                <a:lnTo>
                  <a:pt x="0" y="15655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267483" y="604755"/>
            <a:ext cx="15330310" cy="32861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For the initial stage respective people are training for the respective models</a:t>
            </a:r>
          </a:p>
        </p:txBody>
      </p:sp>
      <p:sp>
        <p:nvSpPr>
          <p:cNvPr name="TextBox 14" id="14"/>
          <p:cNvSpPr txBox="true"/>
          <p:nvPr/>
        </p:nvSpPr>
        <p:spPr>
          <a:xfrm rot="0">
            <a:off x="4707341" y="4524774"/>
            <a:ext cx="9831467" cy="37592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Kaftus"/>
              </a:rPr>
              <a:t>Different hand models to train </a:t>
            </a:r>
          </a:p>
          <a:p>
            <a:pPr algn="ctr">
              <a:lnSpc>
                <a:spcPts val="4900"/>
              </a:lnSpc>
              <a:spcBef>
                <a:spcPct val="0"/>
              </a:spcBef>
            </a:pPr>
          </a:p>
          <a:p>
            <a:pPr algn="ctr">
              <a:lnSpc>
                <a:spcPts val="4900"/>
              </a:lnSpc>
              <a:spcBef>
                <a:spcPct val="0"/>
              </a:spcBef>
            </a:pPr>
            <a:r>
              <a:rPr lang="en-US" sz="3500">
                <a:solidFill>
                  <a:srgbClr val="000000"/>
                </a:solidFill>
                <a:latin typeface="Kaftus"/>
              </a:rPr>
              <a:t>Volume Up and Volume Down  (Shrey)</a:t>
            </a:r>
          </a:p>
          <a:p>
            <a:pPr algn="ctr">
              <a:lnSpc>
                <a:spcPts val="4900"/>
              </a:lnSpc>
              <a:spcBef>
                <a:spcPct val="0"/>
              </a:spcBef>
            </a:pPr>
            <a:r>
              <a:rPr lang="en-US" sz="3500">
                <a:solidFill>
                  <a:srgbClr val="000000"/>
                </a:solidFill>
                <a:latin typeface="Kaftus"/>
              </a:rPr>
              <a:t>Forward and Backward (Rohan)</a:t>
            </a:r>
          </a:p>
          <a:p>
            <a:pPr algn="ctr">
              <a:lnSpc>
                <a:spcPts val="4900"/>
              </a:lnSpc>
              <a:spcBef>
                <a:spcPct val="0"/>
              </a:spcBef>
            </a:pPr>
            <a:r>
              <a:rPr lang="en-US" sz="3500">
                <a:solidFill>
                  <a:srgbClr val="000000"/>
                </a:solidFill>
                <a:latin typeface="Kaftus"/>
              </a:rPr>
              <a:t>Pause and play (Poorvi)</a:t>
            </a:r>
          </a:p>
          <a:p>
            <a:pPr algn="ctr">
              <a:lnSpc>
                <a:spcPts val="4900"/>
              </a:lnSpc>
              <a:spcBef>
                <a:spcPct val="0"/>
              </a:spcBef>
            </a:pPr>
            <a:r>
              <a:rPr lang="en-US" sz="3500">
                <a:solidFill>
                  <a:srgbClr val="000000"/>
                </a:solidFill>
                <a:latin typeface="Kaftus"/>
              </a:rPr>
              <a:t>FullScreen and Minimize (Mukund)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3899241" y="5577979"/>
            <a:ext cx="5122144" cy="5304052"/>
          </a:xfrm>
          <a:custGeom>
            <a:avLst/>
            <a:gdLst/>
            <a:ahLst/>
            <a:cxnLst/>
            <a:rect r="r" b="b" t="t" l="l"/>
            <a:pathLst>
              <a:path h="5304052" w="5122144">
                <a:moveTo>
                  <a:pt x="0" y="0"/>
                </a:moveTo>
                <a:lnTo>
                  <a:pt x="5122144" y="0"/>
                </a:lnTo>
                <a:lnTo>
                  <a:pt x="5122144" y="5304052"/>
                </a:lnTo>
                <a:lnTo>
                  <a:pt x="0" y="5304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591576" y="-645800"/>
            <a:ext cx="5122144" cy="5304052"/>
          </a:xfrm>
          <a:custGeom>
            <a:avLst/>
            <a:gdLst/>
            <a:ahLst/>
            <a:cxnLst/>
            <a:rect r="r" b="b" t="t" l="l"/>
            <a:pathLst>
              <a:path h="5304052" w="5122144">
                <a:moveTo>
                  <a:pt x="0" y="0"/>
                </a:moveTo>
                <a:lnTo>
                  <a:pt x="5122144" y="0"/>
                </a:lnTo>
                <a:lnTo>
                  <a:pt x="5122144" y="5304053"/>
                </a:lnTo>
                <a:lnTo>
                  <a:pt x="0" y="5304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46022" y="-2741630"/>
            <a:ext cx="7875363" cy="7540660"/>
          </a:xfrm>
          <a:custGeom>
            <a:avLst/>
            <a:gdLst/>
            <a:ahLst/>
            <a:cxnLst/>
            <a:rect r="r" b="b" t="t" l="l"/>
            <a:pathLst>
              <a:path h="7540660" w="7875363">
                <a:moveTo>
                  <a:pt x="0" y="0"/>
                </a:moveTo>
                <a:lnTo>
                  <a:pt x="7875363" y="0"/>
                </a:lnTo>
                <a:lnTo>
                  <a:pt x="7875363" y="7540660"/>
                </a:lnTo>
                <a:lnTo>
                  <a:pt x="0" y="7540660"/>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91576" y="5577979"/>
            <a:ext cx="7875363" cy="7540660"/>
          </a:xfrm>
          <a:custGeom>
            <a:avLst/>
            <a:gdLst/>
            <a:ahLst/>
            <a:cxnLst/>
            <a:rect r="r" b="b" t="t" l="l"/>
            <a:pathLst>
              <a:path h="7540660" w="7875363">
                <a:moveTo>
                  <a:pt x="0" y="0"/>
                </a:moveTo>
                <a:lnTo>
                  <a:pt x="7875363" y="0"/>
                </a:lnTo>
                <a:lnTo>
                  <a:pt x="7875363" y="7540661"/>
                </a:lnTo>
                <a:lnTo>
                  <a:pt x="0" y="7540661"/>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409234">
            <a:off x="6109695" y="1959398"/>
            <a:ext cx="6658194" cy="5942438"/>
          </a:xfrm>
          <a:custGeom>
            <a:avLst/>
            <a:gdLst/>
            <a:ahLst/>
            <a:cxnLst/>
            <a:rect r="r" b="b" t="t" l="l"/>
            <a:pathLst>
              <a:path h="5942438" w="6658194">
                <a:moveTo>
                  <a:pt x="0" y="0"/>
                </a:moveTo>
                <a:lnTo>
                  <a:pt x="6658194" y="0"/>
                </a:lnTo>
                <a:lnTo>
                  <a:pt x="6658194" y="5942438"/>
                </a:lnTo>
                <a:lnTo>
                  <a:pt x="0" y="5942438"/>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6389390" y="1799512"/>
            <a:ext cx="5509220" cy="6687975"/>
          </a:xfrm>
          <a:custGeom>
            <a:avLst/>
            <a:gdLst/>
            <a:ahLst/>
            <a:cxnLst/>
            <a:rect r="r" b="b" t="t" l="l"/>
            <a:pathLst>
              <a:path h="6687975" w="5509220">
                <a:moveTo>
                  <a:pt x="0" y="0"/>
                </a:moveTo>
                <a:lnTo>
                  <a:pt x="5509220" y="0"/>
                </a:lnTo>
                <a:lnTo>
                  <a:pt x="5509220" y="6687976"/>
                </a:lnTo>
                <a:lnTo>
                  <a:pt x="0" y="66879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1074187">
            <a:off x="-677296" y="3757940"/>
            <a:ext cx="7135219" cy="7928021"/>
          </a:xfrm>
          <a:custGeom>
            <a:avLst/>
            <a:gdLst/>
            <a:ahLst/>
            <a:cxnLst/>
            <a:rect r="r" b="b" t="t" l="l"/>
            <a:pathLst>
              <a:path h="7928021" w="7135219">
                <a:moveTo>
                  <a:pt x="0" y="0"/>
                </a:moveTo>
                <a:lnTo>
                  <a:pt x="7135219" y="0"/>
                </a:lnTo>
                <a:lnTo>
                  <a:pt x="7135219" y="7928021"/>
                </a:lnTo>
                <a:lnTo>
                  <a:pt x="0" y="7928021"/>
                </a:lnTo>
                <a:lnTo>
                  <a:pt x="0" y="0"/>
                </a:lnTo>
                <a:close/>
              </a:path>
            </a:pathLst>
          </a:custGeom>
          <a:blipFill>
            <a:blip r:embed="rId2"/>
            <a:stretch>
              <a:fillRect l="0" t="0" r="0" b="0"/>
            </a:stretch>
          </a:blipFill>
        </p:spPr>
      </p:sp>
      <p:sp>
        <p:nvSpPr>
          <p:cNvPr name="Freeform 3" id="3"/>
          <p:cNvSpPr/>
          <p:nvPr/>
        </p:nvSpPr>
        <p:spPr>
          <a:xfrm flipH="false" flipV="false" rot="10013411">
            <a:off x="11853696" y="-1110837"/>
            <a:ext cx="7135219" cy="7928021"/>
          </a:xfrm>
          <a:custGeom>
            <a:avLst/>
            <a:gdLst/>
            <a:ahLst/>
            <a:cxnLst/>
            <a:rect r="r" b="b" t="t" l="l"/>
            <a:pathLst>
              <a:path h="7928021" w="7135219">
                <a:moveTo>
                  <a:pt x="0" y="0"/>
                </a:moveTo>
                <a:lnTo>
                  <a:pt x="7135218" y="0"/>
                </a:lnTo>
                <a:lnTo>
                  <a:pt x="7135218" y="7928021"/>
                </a:lnTo>
                <a:lnTo>
                  <a:pt x="0" y="7928021"/>
                </a:lnTo>
                <a:lnTo>
                  <a:pt x="0" y="0"/>
                </a:lnTo>
                <a:close/>
              </a:path>
            </a:pathLst>
          </a:custGeom>
          <a:blipFill>
            <a:blip r:embed="rId2"/>
            <a:stretch>
              <a:fillRect l="0" t="0" r="0" b="0"/>
            </a:stretch>
          </a:blipFill>
        </p:spPr>
      </p:sp>
      <p:sp>
        <p:nvSpPr>
          <p:cNvPr name="Freeform 4" id="4"/>
          <p:cNvSpPr/>
          <p:nvPr/>
        </p:nvSpPr>
        <p:spPr>
          <a:xfrm flipH="false" flipV="false" rot="0">
            <a:off x="-680839" y="-515909"/>
            <a:ext cx="6241752" cy="5227467"/>
          </a:xfrm>
          <a:custGeom>
            <a:avLst/>
            <a:gdLst/>
            <a:ahLst/>
            <a:cxnLst/>
            <a:rect r="r" b="b" t="t" l="l"/>
            <a:pathLst>
              <a:path h="5227467" w="6241752">
                <a:moveTo>
                  <a:pt x="0" y="0"/>
                </a:moveTo>
                <a:lnTo>
                  <a:pt x="6241752" y="0"/>
                </a:lnTo>
                <a:lnTo>
                  <a:pt x="6241752" y="5227468"/>
                </a:lnTo>
                <a:lnTo>
                  <a:pt x="0" y="52274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2697090" y="5608738"/>
            <a:ext cx="6241752" cy="5227467"/>
          </a:xfrm>
          <a:custGeom>
            <a:avLst/>
            <a:gdLst/>
            <a:ahLst/>
            <a:cxnLst/>
            <a:rect r="r" b="b" t="t" l="l"/>
            <a:pathLst>
              <a:path h="5227467" w="6241752">
                <a:moveTo>
                  <a:pt x="0" y="0"/>
                </a:moveTo>
                <a:lnTo>
                  <a:pt x="6241751" y="0"/>
                </a:lnTo>
                <a:lnTo>
                  <a:pt x="6241751" y="5227467"/>
                </a:lnTo>
                <a:lnTo>
                  <a:pt x="0" y="5227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434714" y="6662448"/>
            <a:ext cx="1383251" cy="1721240"/>
          </a:xfrm>
          <a:custGeom>
            <a:avLst/>
            <a:gdLst/>
            <a:ahLst/>
            <a:cxnLst/>
            <a:rect r="r" b="b" t="t" l="l"/>
            <a:pathLst>
              <a:path h="1721240" w="1383251">
                <a:moveTo>
                  <a:pt x="0" y="0"/>
                </a:moveTo>
                <a:lnTo>
                  <a:pt x="1383252" y="0"/>
                </a:lnTo>
                <a:lnTo>
                  <a:pt x="1383252" y="1721240"/>
                </a:lnTo>
                <a:lnTo>
                  <a:pt x="0" y="17212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198688" y="1595224"/>
            <a:ext cx="1383251" cy="1721240"/>
          </a:xfrm>
          <a:custGeom>
            <a:avLst/>
            <a:gdLst/>
            <a:ahLst/>
            <a:cxnLst/>
            <a:rect r="r" b="b" t="t" l="l"/>
            <a:pathLst>
              <a:path h="1721240" w="1383251">
                <a:moveTo>
                  <a:pt x="0" y="0"/>
                </a:moveTo>
                <a:lnTo>
                  <a:pt x="1383251" y="0"/>
                </a:lnTo>
                <a:lnTo>
                  <a:pt x="1383251" y="1721240"/>
                </a:lnTo>
                <a:lnTo>
                  <a:pt x="0" y="17212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727339" y="2943200"/>
            <a:ext cx="8833321" cy="4400600"/>
          </a:xfrm>
          <a:custGeom>
            <a:avLst/>
            <a:gdLst/>
            <a:ahLst/>
            <a:cxnLst/>
            <a:rect r="r" b="b" t="t" l="l"/>
            <a:pathLst>
              <a:path h="4400600" w="8833321">
                <a:moveTo>
                  <a:pt x="0" y="0"/>
                </a:moveTo>
                <a:lnTo>
                  <a:pt x="8833322" y="0"/>
                </a:lnTo>
                <a:lnTo>
                  <a:pt x="8833322" y="4400600"/>
                </a:lnTo>
                <a:lnTo>
                  <a:pt x="0" y="4400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4154413" y="4827135"/>
            <a:ext cx="5904260" cy="6113944"/>
          </a:xfrm>
          <a:custGeom>
            <a:avLst/>
            <a:gdLst/>
            <a:ahLst/>
            <a:cxnLst/>
            <a:rect r="r" b="b" t="t" l="l"/>
            <a:pathLst>
              <a:path h="6113944" w="5904260">
                <a:moveTo>
                  <a:pt x="0" y="0"/>
                </a:moveTo>
                <a:lnTo>
                  <a:pt x="5904260" y="0"/>
                </a:lnTo>
                <a:lnTo>
                  <a:pt x="5904260" y="6113944"/>
                </a:lnTo>
                <a:lnTo>
                  <a:pt x="0" y="6113944"/>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32250">
            <a:off x="-1466340" y="6509624"/>
            <a:ext cx="4990081" cy="4582558"/>
          </a:xfrm>
          <a:custGeom>
            <a:avLst/>
            <a:gdLst/>
            <a:ahLst/>
            <a:cxnLst/>
            <a:rect r="r" b="b" t="t" l="l"/>
            <a:pathLst>
              <a:path h="4582558" w="4990081">
                <a:moveTo>
                  <a:pt x="0" y="0"/>
                </a:moveTo>
                <a:lnTo>
                  <a:pt x="4990080" y="0"/>
                </a:lnTo>
                <a:lnTo>
                  <a:pt x="4990080" y="4582558"/>
                </a:lnTo>
                <a:lnTo>
                  <a:pt x="0" y="4582558"/>
                </a:lnTo>
                <a:lnTo>
                  <a:pt x="0" y="0"/>
                </a:lnTo>
                <a:close/>
              </a:path>
            </a:pathLst>
          </a:custGeom>
          <a:blipFill>
            <a:blip r:embed="rId4">
              <a:alphaModFix amt="6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708183">
            <a:off x="14611502" y="-770400"/>
            <a:ext cx="4990081" cy="4582558"/>
          </a:xfrm>
          <a:custGeom>
            <a:avLst/>
            <a:gdLst/>
            <a:ahLst/>
            <a:cxnLst/>
            <a:rect r="r" b="b" t="t" l="l"/>
            <a:pathLst>
              <a:path h="4582558" w="4990081">
                <a:moveTo>
                  <a:pt x="0" y="0"/>
                </a:moveTo>
                <a:lnTo>
                  <a:pt x="4990081" y="0"/>
                </a:lnTo>
                <a:lnTo>
                  <a:pt x="4990081" y="4582558"/>
                </a:lnTo>
                <a:lnTo>
                  <a:pt x="0" y="4582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355306" y="-1306429"/>
            <a:ext cx="5923207" cy="6133564"/>
          </a:xfrm>
          <a:custGeom>
            <a:avLst/>
            <a:gdLst/>
            <a:ahLst/>
            <a:cxnLst/>
            <a:rect r="r" b="b" t="t" l="l"/>
            <a:pathLst>
              <a:path h="6133564" w="5923207">
                <a:moveTo>
                  <a:pt x="0" y="0"/>
                </a:moveTo>
                <a:lnTo>
                  <a:pt x="5923207" y="0"/>
                </a:lnTo>
                <a:lnTo>
                  <a:pt x="5923207" y="6133564"/>
                </a:lnTo>
                <a:lnTo>
                  <a:pt x="0" y="6133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598076" y="3511722"/>
            <a:ext cx="2320603" cy="3280005"/>
          </a:xfrm>
          <a:custGeom>
            <a:avLst/>
            <a:gdLst/>
            <a:ahLst/>
            <a:cxnLst/>
            <a:rect r="r" b="b" t="t" l="l"/>
            <a:pathLst>
              <a:path h="3280005" w="2320603">
                <a:moveTo>
                  <a:pt x="0" y="0"/>
                </a:moveTo>
                <a:lnTo>
                  <a:pt x="2320604" y="0"/>
                </a:lnTo>
                <a:lnTo>
                  <a:pt x="2320604" y="3280005"/>
                </a:lnTo>
                <a:lnTo>
                  <a:pt x="0" y="3280005"/>
                </a:lnTo>
                <a:lnTo>
                  <a:pt x="0" y="0"/>
                </a:lnTo>
                <a:close/>
              </a:path>
            </a:pathLst>
          </a:custGeom>
          <a:blipFill>
            <a:blip r:embed="rId6"/>
            <a:stretch>
              <a:fillRect l="0" t="0" r="0" b="0"/>
            </a:stretch>
          </a:blipFill>
        </p:spPr>
      </p:sp>
      <p:sp>
        <p:nvSpPr>
          <p:cNvPr name="Freeform 7" id="7"/>
          <p:cNvSpPr/>
          <p:nvPr/>
        </p:nvSpPr>
        <p:spPr>
          <a:xfrm flipH="false" flipV="false" rot="0">
            <a:off x="12593371" y="3511722"/>
            <a:ext cx="2312403" cy="3280005"/>
          </a:xfrm>
          <a:custGeom>
            <a:avLst/>
            <a:gdLst/>
            <a:ahLst/>
            <a:cxnLst/>
            <a:rect r="r" b="b" t="t" l="l"/>
            <a:pathLst>
              <a:path h="3280005" w="2312403">
                <a:moveTo>
                  <a:pt x="0" y="0"/>
                </a:moveTo>
                <a:lnTo>
                  <a:pt x="2312403" y="0"/>
                </a:lnTo>
                <a:lnTo>
                  <a:pt x="2312403" y="3280005"/>
                </a:lnTo>
                <a:lnTo>
                  <a:pt x="0" y="3280005"/>
                </a:lnTo>
                <a:lnTo>
                  <a:pt x="0" y="0"/>
                </a:lnTo>
                <a:close/>
              </a:path>
            </a:pathLst>
          </a:custGeom>
          <a:blipFill>
            <a:blip r:embed="rId7"/>
            <a:stretch>
              <a:fillRect l="0" t="0" r="0" b="0"/>
            </a:stretch>
          </a:blipFill>
        </p:spPr>
      </p:sp>
      <p:sp>
        <p:nvSpPr>
          <p:cNvPr name="TextBox 8" id="8"/>
          <p:cNvSpPr txBox="true"/>
          <p:nvPr/>
        </p:nvSpPr>
        <p:spPr>
          <a:xfrm rot="0">
            <a:off x="6042630" y="1126306"/>
            <a:ext cx="6202741" cy="11525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Our Team</a:t>
            </a:r>
          </a:p>
        </p:txBody>
      </p:sp>
      <p:sp>
        <p:nvSpPr>
          <p:cNvPr name="TextBox 9" id="9"/>
          <p:cNvSpPr txBox="true"/>
          <p:nvPr/>
        </p:nvSpPr>
        <p:spPr>
          <a:xfrm rot="0">
            <a:off x="2113068" y="6677110"/>
            <a:ext cx="32906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Glacial Indifference"/>
              </a:rPr>
              <a:t>Rohan</a:t>
            </a:r>
          </a:p>
        </p:txBody>
      </p:sp>
      <p:sp>
        <p:nvSpPr>
          <p:cNvPr name="TextBox 10" id="10"/>
          <p:cNvSpPr txBox="true"/>
          <p:nvPr/>
        </p:nvSpPr>
        <p:spPr>
          <a:xfrm rot="0">
            <a:off x="12245370" y="6677110"/>
            <a:ext cx="32906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Glacial Indifference"/>
              </a:rPr>
              <a:t>Poorvi</a:t>
            </a:r>
          </a:p>
        </p:txBody>
      </p:sp>
      <p:sp>
        <p:nvSpPr>
          <p:cNvPr name="Freeform 11" id="11"/>
          <p:cNvSpPr/>
          <p:nvPr/>
        </p:nvSpPr>
        <p:spPr>
          <a:xfrm flipH="false" flipV="false" rot="0">
            <a:off x="6091833" y="3511722"/>
            <a:ext cx="2320603" cy="3280005"/>
          </a:xfrm>
          <a:custGeom>
            <a:avLst/>
            <a:gdLst/>
            <a:ahLst/>
            <a:cxnLst/>
            <a:rect r="r" b="b" t="t" l="l"/>
            <a:pathLst>
              <a:path h="3280005" w="2320603">
                <a:moveTo>
                  <a:pt x="0" y="0"/>
                </a:moveTo>
                <a:lnTo>
                  <a:pt x="2320603" y="0"/>
                </a:lnTo>
                <a:lnTo>
                  <a:pt x="2320603" y="3280005"/>
                </a:lnTo>
                <a:lnTo>
                  <a:pt x="0" y="3280005"/>
                </a:lnTo>
                <a:lnTo>
                  <a:pt x="0" y="0"/>
                </a:lnTo>
                <a:close/>
              </a:path>
            </a:pathLst>
          </a:custGeom>
          <a:blipFill>
            <a:blip r:embed="rId6"/>
            <a:stretch>
              <a:fillRect l="0" t="0" r="0" b="0"/>
            </a:stretch>
          </a:blipFill>
        </p:spPr>
      </p:sp>
      <p:sp>
        <p:nvSpPr>
          <p:cNvPr name="Freeform 12" id="12"/>
          <p:cNvSpPr/>
          <p:nvPr/>
        </p:nvSpPr>
        <p:spPr>
          <a:xfrm flipH="false" flipV="false" rot="0">
            <a:off x="9562354" y="3511722"/>
            <a:ext cx="2320603" cy="3280005"/>
          </a:xfrm>
          <a:custGeom>
            <a:avLst/>
            <a:gdLst/>
            <a:ahLst/>
            <a:cxnLst/>
            <a:rect r="r" b="b" t="t" l="l"/>
            <a:pathLst>
              <a:path h="3280005" w="2320603">
                <a:moveTo>
                  <a:pt x="0" y="0"/>
                </a:moveTo>
                <a:lnTo>
                  <a:pt x="2320603" y="0"/>
                </a:lnTo>
                <a:lnTo>
                  <a:pt x="2320603" y="3280005"/>
                </a:lnTo>
                <a:lnTo>
                  <a:pt x="0" y="3280005"/>
                </a:lnTo>
                <a:lnTo>
                  <a:pt x="0" y="0"/>
                </a:lnTo>
                <a:close/>
              </a:path>
            </a:pathLst>
          </a:custGeom>
          <a:blipFill>
            <a:blip r:embed="rId6"/>
            <a:stretch>
              <a:fillRect l="0" t="0" r="0" b="0"/>
            </a:stretch>
          </a:blipFill>
        </p:spPr>
      </p:sp>
      <p:sp>
        <p:nvSpPr>
          <p:cNvPr name="TextBox 13" id="13"/>
          <p:cNvSpPr txBox="true"/>
          <p:nvPr/>
        </p:nvSpPr>
        <p:spPr>
          <a:xfrm rot="0">
            <a:off x="9000379" y="6725052"/>
            <a:ext cx="32906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Glacial Indifference"/>
              </a:rPr>
              <a:t>Shrey</a:t>
            </a:r>
          </a:p>
        </p:txBody>
      </p:sp>
      <p:sp>
        <p:nvSpPr>
          <p:cNvPr name="TextBox 14" id="14"/>
          <p:cNvSpPr txBox="true"/>
          <p:nvPr/>
        </p:nvSpPr>
        <p:spPr>
          <a:xfrm rot="0">
            <a:off x="5557360" y="6677110"/>
            <a:ext cx="32906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Glacial Indifference"/>
              </a:rPr>
              <a:t>Mukund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72200">
            <a:off x="-2297962" y="6613164"/>
            <a:ext cx="4595924" cy="5290273"/>
          </a:xfrm>
          <a:custGeom>
            <a:avLst/>
            <a:gdLst/>
            <a:ahLst/>
            <a:cxnLst/>
            <a:rect r="r" b="b" t="t" l="l"/>
            <a:pathLst>
              <a:path h="5290273" w="4595924">
                <a:moveTo>
                  <a:pt x="0" y="0"/>
                </a:moveTo>
                <a:lnTo>
                  <a:pt x="4595924" y="0"/>
                </a:lnTo>
                <a:lnTo>
                  <a:pt x="4595924" y="5290272"/>
                </a:lnTo>
                <a:lnTo>
                  <a:pt x="0" y="529027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03746">
            <a:off x="15990038" y="6272225"/>
            <a:ext cx="4595924" cy="5290273"/>
          </a:xfrm>
          <a:custGeom>
            <a:avLst/>
            <a:gdLst/>
            <a:ahLst/>
            <a:cxnLst/>
            <a:rect r="r" b="b" t="t" l="l"/>
            <a:pathLst>
              <a:path h="5290273" w="4595924">
                <a:moveTo>
                  <a:pt x="4595924" y="0"/>
                </a:moveTo>
                <a:lnTo>
                  <a:pt x="0" y="0"/>
                </a:lnTo>
                <a:lnTo>
                  <a:pt x="0" y="5290272"/>
                </a:lnTo>
                <a:lnTo>
                  <a:pt x="4595924" y="5290272"/>
                </a:lnTo>
                <a:lnTo>
                  <a:pt x="4595924"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75844">
            <a:off x="15500832" y="-1028700"/>
            <a:ext cx="3907189" cy="3741133"/>
          </a:xfrm>
          <a:custGeom>
            <a:avLst/>
            <a:gdLst/>
            <a:ahLst/>
            <a:cxnLst/>
            <a:rect r="r" b="b" t="t" l="l"/>
            <a:pathLst>
              <a:path h="3741133" w="3907189">
                <a:moveTo>
                  <a:pt x="0" y="0"/>
                </a:moveTo>
                <a:lnTo>
                  <a:pt x="3907189" y="0"/>
                </a:lnTo>
                <a:lnTo>
                  <a:pt x="3907189"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52765">
            <a:off x="-924894" y="-1028700"/>
            <a:ext cx="3907189" cy="3741133"/>
          </a:xfrm>
          <a:custGeom>
            <a:avLst/>
            <a:gdLst/>
            <a:ahLst/>
            <a:cxnLst/>
            <a:rect r="r" b="b" t="t" l="l"/>
            <a:pathLst>
              <a:path h="3741133" w="3907189">
                <a:moveTo>
                  <a:pt x="0" y="0"/>
                </a:moveTo>
                <a:lnTo>
                  <a:pt x="3907188" y="0"/>
                </a:lnTo>
                <a:lnTo>
                  <a:pt x="3907188"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887017" y="2895288"/>
            <a:ext cx="15372283" cy="5059703"/>
          </a:xfrm>
          <a:prstGeom prst="rect">
            <a:avLst/>
          </a:prstGeom>
        </p:spPr>
        <p:txBody>
          <a:bodyPr anchor="t" rtlCol="false" tIns="0" lIns="0" bIns="0" rIns="0">
            <a:spAutoFit/>
          </a:bodyPr>
          <a:lstStyle/>
          <a:p>
            <a:pPr algn="ctr">
              <a:lnSpc>
                <a:spcPts val="5041"/>
              </a:lnSpc>
            </a:pPr>
            <a:r>
              <a:rPr lang="en-US" sz="3601">
                <a:solidFill>
                  <a:srgbClr val="000000"/>
                </a:solidFill>
                <a:latin typeface="Glacial Indifference"/>
              </a:rPr>
              <a:t>Gesture-based interfaces are systems that allow users to interact with them by using hand or other body components. These applications are getting more and more popular and have a wide range of use cases; for example in home automation, healthcare, automative, virtual reality, etc. If well designed, gesture-based interfaces feel more natural, intuitive and easier to learn.</a:t>
            </a:r>
          </a:p>
          <a:p>
            <a:pPr algn="ctr">
              <a:lnSpc>
                <a:spcPts val="5041"/>
              </a:lnSpc>
            </a:pPr>
          </a:p>
          <a:p>
            <a:pPr algn="ctr">
              <a:lnSpc>
                <a:spcPts val="5041"/>
              </a:lnSpc>
            </a:pPr>
          </a:p>
          <a:p>
            <a:pPr algn="ctr">
              <a:lnSpc>
                <a:spcPts val="5041"/>
              </a:lnSpc>
            </a:pPr>
          </a:p>
        </p:txBody>
      </p:sp>
      <p:sp>
        <p:nvSpPr>
          <p:cNvPr name="TextBox 7" id="7"/>
          <p:cNvSpPr txBox="true"/>
          <p:nvPr/>
        </p:nvSpPr>
        <p:spPr>
          <a:xfrm rot="0">
            <a:off x="6042630" y="1126306"/>
            <a:ext cx="6202741" cy="11525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About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5175377" y="7200900"/>
            <a:ext cx="4167845" cy="4114800"/>
          </a:xfrm>
          <a:custGeom>
            <a:avLst/>
            <a:gdLst/>
            <a:ahLst/>
            <a:cxnLst/>
            <a:rect r="r" b="b" t="t" l="l"/>
            <a:pathLst>
              <a:path h="4114800" w="4167845">
                <a:moveTo>
                  <a:pt x="0" y="0"/>
                </a:moveTo>
                <a:lnTo>
                  <a:pt x="4167846" y="0"/>
                </a:lnTo>
                <a:lnTo>
                  <a:pt x="4167846" y="4114800"/>
                </a:lnTo>
                <a:lnTo>
                  <a:pt x="0" y="4114800"/>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87332">
            <a:off x="-1055223" y="-1476618"/>
            <a:ext cx="4167845" cy="4114800"/>
          </a:xfrm>
          <a:custGeom>
            <a:avLst/>
            <a:gdLst/>
            <a:ahLst/>
            <a:cxnLst/>
            <a:rect r="r" b="b" t="t" l="l"/>
            <a:pathLst>
              <a:path h="4114800" w="4167845">
                <a:moveTo>
                  <a:pt x="0" y="0"/>
                </a:moveTo>
                <a:lnTo>
                  <a:pt x="4167846" y="0"/>
                </a:lnTo>
                <a:lnTo>
                  <a:pt x="4167846" y="4114800"/>
                </a:lnTo>
                <a:lnTo>
                  <a:pt x="0" y="4114800"/>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84384">
            <a:off x="-674449" y="-191947"/>
            <a:ext cx="3406299" cy="3475815"/>
          </a:xfrm>
          <a:custGeom>
            <a:avLst/>
            <a:gdLst/>
            <a:ahLst/>
            <a:cxnLst/>
            <a:rect r="r" b="b" t="t" l="l"/>
            <a:pathLst>
              <a:path h="3475815" w="3406299">
                <a:moveTo>
                  <a:pt x="0" y="0"/>
                </a:moveTo>
                <a:lnTo>
                  <a:pt x="3406298" y="0"/>
                </a:lnTo>
                <a:lnTo>
                  <a:pt x="3406298" y="3475816"/>
                </a:lnTo>
                <a:lnTo>
                  <a:pt x="0" y="3475816"/>
                </a:lnTo>
                <a:lnTo>
                  <a:pt x="0" y="0"/>
                </a:lnTo>
                <a:close/>
              </a:path>
            </a:pathLst>
          </a:custGeom>
          <a:blipFill>
            <a:blip r:embed="rId4">
              <a:alphaModFix amt="5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285568">
            <a:off x="13839482" y="7409783"/>
            <a:ext cx="3406299" cy="3475815"/>
          </a:xfrm>
          <a:custGeom>
            <a:avLst/>
            <a:gdLst/>
            <a:ahLst/>
            <a:cxnLst/>
            <a:rect r="r" b="b" t="t" l="l"/>
            <a:pathLst>
              <a:path h="3475815" w="3406299">
                <a:moveTo>
                  <a:pt x="0" y="0"/>
                </a:moveTo>
                <a:lnTo>
                  <a:pt x="3406299" y="0"/>
                </a:lnTo>
                <a:lnTo>
                  <a:pt x="3406299" y="3475815"/>
                </a:lnTo>
                <a:lnTo>
                  <a:pt x="0" y="3475815"/>
                </a:lnTo>
                <a:lnTo>
                  <a:pt x="0" y="0"/>
                </a:lnTo>
                <a:close/>
              </a:path>
            </a:pathLst>
          </a:custGeom>
          <a:blipFill>
            <a:blip r:embed="rId4">
              <a:alphaModFix amt="5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38808" y="404481"/>
            <a:ext cx="6117968" cy="1248438"/>
          </a:xfrm>
          <a:custGeom>
            <a:avLst/>
            <a:gdLst/>
            <a:ahLst/>
            <a:cxnLst/>
            <a:rect r="r" b="b" t="t" l="l"/>
            <a:pathLst>
              <a:path h="1248438" w="6117968">
                <a:moveTo>
                  <a:pt x="0" y="0"/>
                </a:moveTo>
                <a:lnTo>
                  <a:pt x="6117969" y="0"/>
                </a:lnTo>
                <a:lnTo>
                  <a:pt x="6117969" y="1248438"/>
                </a:lnTo>
                <a:lnTo>
                  <a:pt x="0" y="1248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64821" y="8634081"/>
            <a:ext cx="6117968" cy="1248438"/>
          </a:xfrm>
          <a:custGeom>
            <a:avLst/>
            <a:gdLst/>
            <a:ahLst/>
            <a:cxnLst/>
            <a:rect r="r" b="b" t="t" l="l"/>
            <a:pathLst>
              <a:path h="1248438" w="6117968">
                <a:moveTo>
                  <a:pt x="0" y="0"/>
                </a:moveTo>
                <a:lnTo>
                  <a:pt x="6117969" y="0"/>
                </a:lnTo>
                <a:lnTo>
                  <a:pt x="6117969" y="1248438"/>
                </a:lnTo>
                <a:lnTo>
                  <a:pt x="0" y="12484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4398322" y="3395930"/>
            <a:ext cx="10777055" cy="1747570"/>
            <a:chOff x="0" y="0"/>
            <a:chExt cx="2838401" cy="460265"/>
          </a:xfrm>
        </p:grpSpPr>
        <p:sp>
          <p:nvSpPr>
            <p:cNvPr name="Freeform 9" id="9"/>
            <p:cNvSpPr/>
            <p:nvPr/>
          </p:nvSpPr>
          <p:spPr>
            <a:xfrm flipH="false" flipV="false" rot="0">
              <a:off x="0" y="0"/>
              <a:ext cx="2838401" cy="460265"/>
            </a:xfrm>
            <a:custGeom>
              <a:avLst/>
              <a:gdLst/>
              <a:ahLst/>
              <a:cxnLst/>
              <a:rect r="r" b="b" t="t" l="l"/>
              <a:pathLst>
                <a:path h="460265" w="2838401">
                  <a:moveTo>
                    <a:pt x="36637" y="0"/>
                  </a:moveTo>
                  <a:lnTo>
                    <a:pt x="2801764" y="0"/>
                  </a:lnTo>
                  <a:cubicBezTo>
                    <a:pt x="2821998" y="0"/>
                    <a:pt x="2838401" y="16403"/>
                    <a:pt x="2838401" y="36637"/>
                  </a:cubicBezTo>
                  <a:lnTo>
                    <a:pt x="2838401" y="423628"/>
                  </a:lnTo>
                  <a:cubicBezTo>
                    <a:pt x="2838401" y="443862"/>
                    <a:pt x="2821998" y="460265"/>
                    <a:pt x="2801764" y="460265"/>
                  </a:cubicBezTo>
                  <a:lnTo>
                    <a:pt x="36637" y="460265"/>
                  </a:lnTo>
                  <a:cubicBezTo>
                    <a:pt x="16403" y="460265"/>
                    <a:pt x="0" y="443862"/>
                    <a:pt x="0" y="423628"/>
                  </a:cubicBezTo>
                  <a:lnTo>
                    <a:pt x="0" y="36637"/>
                  </a:lnTo>
                  <a:cubicBezTo>
                    <a:pt x="0" y="16403"/>
                    <a:pt x="16403" y="0"/>
                    <a:pt x="36637" y="0"/>
                  </a:cubicBezTo>
                  <a:close/>
                </a:path>
              </a:pathLst>
            </a:custGeom>
            <a:solidFill>
              <a:srgbClr val="A67782"/>
            </a:solidFill>
            <a:ln w="57150" cap="rnd">
              <a:solidFill>
                <a:srgbClr val="E3A08F"/>
              </a:solidFill>
              <a:prstDash val="solid"/>
              <a:round/>
            </a:ln>
          </p:spPr>
        </p:sp>
        <p:sp>
          <p:nvSpPr>
            <p:cNvPr name="TextBox 10" id="10"/>
            <p:cNvSpPr txBox="true"/>
            <p:nvPr/>
          </p:nvSpPr>
          <p:spPr>
            <a:xfrm>
              <a:off x="0" y="-38100"/>
              <a:ext cx="2838401" cy="49836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398322" y="5794669"/>
            <a:ext cx="10777055" cy="1747570"/>
            <a:chOff x="0" y="0"/>
            <a:chExt cx="2838401" cy="460265"/>
          </a:xfrm>
        </p:grpSpPr>
        <p:sp>
          <p:nvSpPr>
            <p:cNvPr name="Freeform 12" id="12"/>
            <p:cNvSpPr/>
            <p:nvPr/>
          </p:nvSpPr>
          <p:spPr>
            <a:xfrm flipH="false" flipV="false" rot="0">
              <a:off x="0" y="0"/>
              <a:ext cx="2838401" cy="460265"/>
            </a:xfrm>
            <a:custGeom>
              <a:avLst/>
              <a:gdLst/>
              <a:ahLst/>
              <a:cxnLst/>
              <a:rect r="r" b="b" t="t" l="l"/>
              <a:pathLst>
                <a:path h="460265" w="2838401">
                  <a:moveTo>
                    <a:pt x="36637" y="0"/>
                  </a:moveTo>
                  <a:lnTo>
                    <a:pt x="2801764" y="0"/>
                  </a:lnTo>
                  <a:cubicBezTo>
                    <a:pt x="2821998" y="0"/>
                    <a:pt x="2838401" y="16403"/>
                    <a:pt x="2838401" y="36637"/>
                  </a:cubicBezTo>
                  <a:lnTo>
                    <a:pt x="2838401" y="423628"/>
                  </a:lnTo>
                  <a:cubicBezTo>
                    <a:pt x="2838401" y="443862"/>
                    <a:pt x="2821998" y="460265"/>
                    <a:pt x="2801764" y="460265"/>
                  </a:cubicBezTo>
                  <a:lnTo>
                    <a:pt x="36637" y="460265"/>
                  </a:lnTo>
                  <a:cubicBezTo>
                    <a:pt x="16403" y="460265"/>
                    <a:pt x="0" y="443862"/>
                    <a:pt x="0" y="423628"/>
                  </a:cubicBezTo>
                  <a:lnTo>
                    <a:pt x="0" y="36637"/>
                  </a:lnTo>
                  <a:cubicBezTo>
                    <a:pt x="0" y="16403"/>
                    <a:pt x="16403" y="0"/>
                    <a:pt x="36637" y="0"/>
                  </a:cubicBezTo>
                  <a:close/>
                </a:path>
              </a:pathLst>
            </a:custGeom>
            <a:solidFill>
              <a:srgbClr val="A67782"/>
            </a:solidFill>
            <a:ln w="57150" cap="rnd">
              <a:solidFill>
                <a:srgbClr val="FEB3A0"/>
              </a:solidFill>
              <a:prstDash val="solid"/>
              <a:round/>
            </a:ln>
          </p:spPr>
        </p:sp>
        <p:sp>
          <p:nvSpPr>
            <p:cNvPr name="TextBox 13" id="13"/>
            <p:cNvSpPr txBox="true"/>
            <p:nvPr/>
          </p:nvSpPr>
          <p:spPr>
            <a:xfrm>
              <a:off x="0" y="-38100"/>
              <a:ext cx="2838401" cy="49836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903196" y="3774589"/>
            <a:ext cx="990252" cy="9902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A08F"/>
            </a:solidFill>
            <a:ln w="57150" cap="sq">
              <a:solidFill>
                <a:srgbClr val="A67782"/>
              </a:solid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279106" y="1307836"/>
            <a:ext cx="7729788" cy="11525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Project Goals</a:t>
            </a:r>
          </a:p>
        </p:txBody>
      </p:sp>
      <p:grpSp>
        <p:nvGrpSpPr>
          <p:cNvPr name="Group 18" id="18"/>
          <p:cNvGrpSpPr/>
          <p:nvPr/>
        </p:nvGrpSpPr>
        <p:grpSpPr>
          <a:xfrm rot="0">
            <a:off x="3903196" y="6173328"/>
            <a:ext cx="990252" cy="99025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A08F"/>
            </a:solidFill>
            <a:ln w="57150" cap="sq">
              <a:solidFill>
                <a:srgbClr val="A67782"/>
              </a:solid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4105001" y="3907892"/>
            <a:ext cx="586642" cy="647447"/>
          </a:xfrm>
          <a:prstGeom prst="rect">
            <a:avLst/>
          </a:prstGeom>
        </p:spPr>
        <p:txBody>
          <a:bodyPr anchor="t" rtlCol="false" tIns="0" lIns="0" bIns="0" rIns="0">
            <a:spAutoFit/>
          </a:bodyPr>
          <a:lstStyle/>
          <a:p>
            <a:pPr algn="ctr">
              <a:lnSpc>
                <a:spcPts val="5251"/>
              </a:lnSpc>
            </a:pPr>
            <a:r>
              <a:rPr lang="en-US" sz="3751">
                <a:solidFill>
                  <a:srgbClr val="000000"/>
                </a:solidFill>
                <a:latin typeface="Glacial Indifference Bold"/>
              </a:rPr>
              <a:t>1</a:t>
            </a:r>
          </a:p>
        </p:txBody>
      </p:sp>
      <p:sp>
        <p:nvSpPr>
          <p:cNvPr name="TextBox 22" id="22"/>
          <p:cNvSpPr txBox="true"/>
          <p:nvPr/>
        </p:nvSpPr>
        <p:spPr>
          <a:xfrm rot="0">
            <a:off x="4105001" y="6306630"/>
            <a:ext cx="586642" cy="647447"/>
          </a:xfrm>
          <a:prstGeom prst="rect">
            <a:avLst/>
          </a:prstGeom>
        </p:spPr>
        <p:txBody>
          <a:bodyPr anchor="t" rtlCol="false" tIns="0" lIns="0" bIns="0" rIns="0">
            <a:spAutoFit/>
          </a:bodyPr>
          <a:lstStyle/>
          <a:p>
            <a:pPr algn="ctr">
              <a:lnSpc>
                <a:spcPts val="5251"/>
              </a:lnSpc>
            </a:pPr>
            <a:r>
              <a:rPr lang="en-US" sz="3751">
                <a:solidFill>
                  <a:srgbClr val="000000"/>
                </a:solidFill>
                <a:latin typeface="Glacial Indifference Bold"/>
              </a:rPr>
              <a:t>2</a:t>
            </a:r>
          </a:p>
        </p:txBody>
      </p:sp>
      <p:sp>
        <p:nvSpPr>
          <p:cNvPr name="TextBox 23" id="23"/>
          <p:cNvSpPr txBox="true"/>
          <p:nvPr/>
        </p:nvSpPr>
        <p:spPr>
          <a:xfrm rot="0">
            <a:off x="5076943" y="4034765"/>
            <a:ext cx="9461866" cy="422275"/>
          </a:xfrm>
          <a:prstGeom prst="rect">
            <a:avLst/>
          </a:prstGeom>
        </p:spPr>
        <p:txBody>
          <a:bodyPr anchor="t" rtlCol="false" tIns="0" lIns="0" bIns="0" rIns="0">
            <a:spAutoFit/>
          </a:bodyPr>
          <a:lstStyle/>
          <a:p>
            <a:pPr>
              <a:lnSpc>
                <a:spcPts val="3499"/>
              </a:lnSpc>
            </a:pPr>
            <a:r>
              <a:rPr lang="en-US" sz="2499">
                <a:solidFill>
                  <a:srgbClr val="000000"/>
                </a:solidFill>
                <a:latin typeface="Glacial Indifference"/>
              </a:rPr>
              <a:t>Scope: Implement AI-based hand gesture recognition</a:t>
            </a:r>
          </a:p>
        </p:txBody>
      </p:sp>
      <p:sp>
        <p:nvSpPr>
          <p:cNvPr name="TextBox 24" id="24"/>
          <p:cNvSpPr txBox="true"/>
          <p:nvPr/>
        </p:nvSpPr>
        <p:spPr>
          <a:xfrm rot="0">
            <a:off x="5055917" y="6433504"/>
            <a:ext cx="9461866" cy="422275"/>
          </a:xfrm>
          <a:prstGeom prst="rect">
            <a:avLst/>
          </a:prstGeom>
        </p:spPr>
        <p:txBody>
          <a:bodyPr anchor="t" rtlCol="false" tIns="0" lIns="0" bIns="0" rIns="0">
            <a:spAutoFit/>
          </a:bodyPr>
          <a:lstStyle/>
          <a:p>
            <a:pPr>
              <a:lnSpc>
                <a:spcPts val="3499"/>
              </a:lnSpc>
            </a:pPr>
            <a:r>
              <a:rPr lang="en-US" sz="2499">
                <a:solidFill>
                  <a:srgbClr val="000000"/>
                </a:solidFill>
                <a:latin typeface="Glacial Indifference"/>
              </a:rPr>
              <a:t>Enhances human-machine interaction.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72200">
            <a:off x="-2297962" y="6613164"/>
            <a:ext cx="4595924" cy="5290273"/>
          </a:xfrm>
          <a:custGeom>
            <a:avLst/>
            <a:gdLst/>
            <a:ahLst/>
            <a:cxnLst/>
            <a:rect r="r" b="b" t="t" l="l"/>
            <a:pathLst>
              <a:path h="5290273" w="4595924">
                <a:moveTo>
                  <a:pt x="0" y="0"/>
                </a:moveTo>
                <a:lnTo>
                  <a:pt x="4595924" y="0"/>
                </a:lnTo>
                <a:lnTo>
                  <a:pt x="4595924" y="5290272"/>
                </a:lnTo>
                <a:lnTo>
                  <a:pt x="0" y="529027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03746">
            <a:off x="15990038" y="6272225"/>
            <a:ext cx="4595924" cy="5290273"/>
          </a:xfrm>
          <a:custGeom>
            <a:avLst/>
            <a:gdLst/>
            <a:ahLst/>
            <a:cxnLst/>
            <a:rect r="r" b="b" t="t" l="l"/>
            <a:pathLst>
              <a:path h="5290273" w="4595924">
                <a:moveTo>
                  <a:pt x="4595924" y="0"/>
                </a:moveTo>
                <a:lnTo>
                  <a:pt x="0" y="0"/>
                </a:lnTo>
                <a:lnTo>
                  <a:pt x="0" y="5290272"/>
                </a:lnTo>
                <a:lnTo>
                  <a:pt x="4595924" y="5290272"/>
                </a:lnTo>
                <a:lnTo>
                  <a:pt x="4595924"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75844">
            <a:off x="15500832" y="-1028700"/>
            <a:ext cx="3907189" cy="3741133"/>
          </a:xfrm>
          <a:custGeom>
            <a:avLst/>
            <a:gdLst/>
            <a:ahLst/>
            <a:cxnLst/>
            <a:rect r="r" b="b" t="t" l="l"/>
            <a:pathLst>
              <a:path h="3741133" w="3907189">
                <a:moveTo>
                  <a:pt x="0" y="0"/>
                </a:moveTo>
                <a:lnTo>
                  <a:pt x="3907189" y="0"/>
                </a:lnTo>
                <a:lnTo>
                  <a:pt x="3907189"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52765">
            <a:off x="-924894" y="-1028700"/>
            <a:ext cx="3907189" cy="3741133"/>
          </a:xfrm>
          <a:custGeom>
            <a:avLst/>
            <a:gdLst/>
            <a:ahLst/>
            <a:cxnLst/>
            <a:rect r="r" b="b" t="t" l="l"/>
            <a:pathLst>
              <a:path h="3741133" w="3907189">
                <a:moveTo>
                  <a:pt x="0" y="0"/>
                </a:moveTo>
                <a:lnTo>
                  <a:pt x="3907188" y="0"/>
                </a:lnTo>
                <a:lnTo>
                  <a:pt x="3907188"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106592" y="4477596"/>
            <a:ext cx="12074816" cy="4439765"/>
          </a:xfrm>
          <a:custGeom>
            <a:avLst/>
            <a:gdLst/>
            <a:ahLst/>
            <a:cxnLst/>
            <a:rect r="r" b="b" t="t" l="l"/>
            <a:pathLst>
              <a:path h="4439765" w="12074816">
                <a:moveTo>
                  <a:pt x="0" y="0"/>
                </a:moveTo>
                <a:lnTo>
                  <a:pt x="12074816" y="0"/>
                </a:lnTo>
                <a:lnTo>
                  <a:pt x="12074816" y="4439765"/>
                </a:lnTo>
                <a:lnTo>
                  <a:pt x="0" y="4439765"/>
                </a:lnTo>
                <a:lnTo>
                  <a:pt x="0" y="0"/>
                </a:lnTo>
                <a:close/>
              </a:path>
            </a:pathLst>
          </a:custGeom>
          <a:blipFill>
            <a:blip r:embed="rId6"/>
            <a:stretch>
              <a:fillRect l="0" t="0" r="0" b="0"/>
            </a:stretch>
          </a:blipFill>
        </p:spPr>
      </p:sp>
      <p:sp>
        <p:nvSpPr>
          <p:cNvPr name="TextBox 7" id="7"/>
          <p:cNvSpPr txBox="true"/>
          <p:nvPr/>
        </p:nvSpPr>
        <p:spPr>
          <a:xfrm rot="0">
            <a:off x="390252" y="2251975"/>
            <a:ext cx="17495909" cy="1780540"/>
          </a:xfrm>
          <a:prstGeom prst="rect">
            <a:avLst/>
          </a:prstGeom>
        </p:spPr>
        <p:txBody>
          <a:bodyPr anchor="t" rtlCol="false" tIns="0" lIns="0" bIns="0" rIns="0">
            <a:spAutoFit/>
          </a:bodyPr>
          <a:lstStyle/>
          <a:p>
            <a:pPr algn="ctr">
              <a:lnSpc>
                <a:spcPts val="4760"/>
              </a:lnSpc>
              <a:spcBef>
                <a:spcPct val="0"/>
              </a:spcBef>
            </a:pPr>
            <a:r>
              <a:rPr lang="en-US" sz="3400">
                <a:solidFill>
                  <a:srgbClr val="000000"/>
                </a:solidFill>
                <a:latin typeface="Glacial Indifference"/>
              </a:rPr>
              <a:t>The goal of this project is to use an Artificial Neural Network to recognise a set of hand gestures and use those to interact with any desired software like YouTube player. Additionally, if the user is sleeping or has left, the player will get paused automatically. Here </a:t>
            </a:r>
          </a:p>
        </p:txBody>
      </p:sp>
      <p:sp>
        <p:nvSpPr>
          <p:cNvPr name="TextBox 8" id="8"/>
          <p:cNvSpPr txBox="true"/>
          <p:nvPr/>
        </p:nvSpPr>
        <p:spPr>
          <a:xfrm rot="0">
            <a:off x="6015274" y="790575"/>
            <a:ext cx="6202741" cy="11525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End Goal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72200">
            <a:off x="-2297962" y="6613164"/>
            <a:ext cx="4595924" cy="5290273"/>
          </a:xfrm>
          <a:custGeom>
            <a:avLst/>
            <a:gdLst/>
            <a:ahLst/>
            <a:cxnLst/>
            <a:rect r="r" b="b" t="t" l="l"/>
            <a:pathLst>
              <a:path h="5290273" w="4595924">
                <a:moveTo>
                  <a:pt x="0" y="0"/>
                </a:moveTo>
                <a:lnTo>
                  <a:pt x="4595924" y="0"/>
                </a:lnTo>
                <a:lnTo>
                  <a:pt x="4595924" y="5290272"/>
                </a:lnTo>
                <a:lnTo>
                  <a:pt x="0" y="529027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03746">
            <a:off x="15990038" y="6272225"/>
            <a:ext cx="4595924" cy="5290273"/>
          </a:xfrm>
          <a:custGeom>
            <a:avLst/>
            <a:gdLst/>
            <a:ahLst/>
            <a:cxnLst/>
            <a:rect r="r" b="b" t="t" l="l"/>
            <a:pathLst>
              <a:path h="5290273" w="4595924">
                <a:moveTo>
                  <a:pt x="4595924" y="0"/>
                </a:moveTo>
                <a:lnTo>
                  <a:pt x="0" y="0"/>
                </a:lnTo>
                <a:lnTo>
                  <a:pt x="0" y="5290272"/>
                </a:lnTo>
                <a:lnTo>
                  <a:pt x="4595924" y="5290272"/>
                </a:lnTo>
                <a:lnTo>
                  <a:pt x="4595924"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75844">
            <a:off x="15500832" y="-1028700"/>
            <a:ext cx="3907189" cy="3741133"/>
          </a:xfrm>
          <a:custGeom>
            <a:avLst/>
            <a:gdLst/>
            <a:ahLst/>
            <a:cxnLst/>
            <a:rect r="r" b="b" t="t" l="l"/>
            <a:pathLst>
              <a:path h="3741133" w="3907189">
                <a:moveTo>
                  <a:pt x="0" y="0"/>
                </a:moveTo>
                <a:lnTo>
                  <a:pt x="3907189" y="0"/>
                </a:lnTo>
                <a:lnTo>
                  <a:pt x="3907189"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52765">
            <a:off x="-924894" y="-1028700"/>
            <a:ext cx="3907189" cy="3741133"/>
          </a:xfrm>
          <a:custGeom>
            <a:avLst/>
            <a:gdLst/>
            <a:ahLst/>
            <a:cxnLst/>
            <a:rect r="r" b="b" t="t" l="l"/>
            <a:pathLst>
              <a:path h="3741133" w="3907189">
                <a:moveTo>
                  <a:pt x="0" y="0"/>
                </a:moveTo>
                <a:lnTo>
                  <a:pt x="3907188" y="0"/>
                </a:lnTo>
                <a:lnTo>
                  <a:pt x="3907188"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961901" y="1028700"/>
            <a:ext cx="14364199" cy="7943493"/>
          </a:xfrm>
          <a:custGeom>
            <a:avLst/>
            <a:gdLst/>
            <a:ahLst/>
            <a:cxnLst/>
            <a:rect r="r" b="b" t="t" l="l"/>
            <a:pathLst>
              <a:path h="7943493" w="14364199">
                <a:moveTo>
                  <a:pt x="0" y="0"/>
                </a:moveTo>
                <a:lnTo>
                  <a:pt x="14364198" y="0"/>
                </a:lnTo>
                <a:lnTo>
                  <a:pt x="14364198" y="7943493"/>
                </a:lnTo>
                <a:lnTo>
                  <a:pt x="0" y="7943493"/>
                </a:lnTo>
                <a:lnTo>
                  <a:pt x="0" y="0"/>
                </a:lnTo>
                <a:close/>
              </a:path>
            </a:pathLst>
          </a:custGeom>
          <a:blipFill>
            <a:blip r:embed="rId6"/>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5672567" y="6695602"/>
            <a:ext cx="4610420" cy="4114800"/>
          </a:xfrm>
          <a:custGeom>
            <a:avLst/>
            <a:gdLst/>
            <a:ahLst/>
            <a:cxnLst/>
            <a:rect r="r" b="b" t="t" l="l"/>
            <a:pathLst>
              <a:path h="4114800" w="4610420">
                <a:moveTo>
                  <a:pt x="0" y="0"/>
                </a:moveTo>
                <a:lnTo>
                  <a:pt x="4610421" y="0"/>
                </a:lnTo>
                <a:lnTo>
                  <a:pt x="4610421" y="4114800"/>
                </a:lnTo>
                <a:lnTo>
                  <a:pt x="0" y="41148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272668" y="4620098"/>
            <a:ext cx="3173465" cy="5666902"/>
          </a:xfrm>
          <a:custGeom>
            <a:avLst/>
            <a:gdLst/>
            <a:ahLst/>
            <a:cxnLst/>
            <a:rect r="r" b="b" t="t" l="l"/>
            <a:pathLst>
              <a:path h="5666902" w="3173465">
                <a:moveTo>
                  <a:pt x="3173465" y="0"/>
                </a:moveTo>
                <a:lnTo>
                  <a:pt x="0" y="0"/>
                </a:lnTo>
                <a:lnTo>
                  <a:pt x="0" y="5666902"/>
                </a:lnTo>
                <a:lnTo>
                  <a:pt x="3173465" y="5666902"/>
                </a:lnTo>
                <a:lnTo>
                  <a:pt x="3173465"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05210" y="2833451"/>
            <a:ext cx="4610420" cy="4114800"/>
          </a:xfrm>
          <a:custGeom>
            <a:avLst/>
            <a:gdLst/>
            <a:ahLst/>
            <a:cxnLst/>
            <a:rect r="r" b="b" t="t" l="l"/>
            <a:pathLst>
              <a:path h="4114800" w="4610420">
                <a:moveTo>
                  <a:pt x="0" y="0"/>
                </a:moveTo>
                <a:lnTo>
                  <a:pt x="4610420" y="0"/>
                </a:lnTo>
                <a:lnTo>
                  <a:pt x="4610420" y="4114800"/>
                </a:lnTo>
                <a:lnTo>
                  <a:pt x="0" y="41148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58033" y="0"/>
            <a:ext cx="3173465" cy="5666902"/>
          </a:xfrm>
          <a:custGeom>
            <a:avLst/>
            <a:gdLst/>
            <a:ahLst/>
            <a:cxnLst/>
            <a:rect r="r" b="b" t="t" l="l"/>
            <a:pathLst>
              <a:path h="5666902" w="3173465">
                <a:moveTo>
                  <a:pt x="0" y="0"/>
                </a:moveTo>
                <a:lnTo>
                  <a:pt x="3173466" y="0"/>
                </a:lnTo>
                <a:lnTo>
                  <a:pt x="3173466" y="5666902"/>
                </a:lnTo>
                <a:lnTo>
                  <a:pt x="0" y="566690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925623" y="2707126"/>
            <a:ext cx="14653873" cy="5919551"/>
            <a:chOff x="0" y="0"/>
            <a:chExt cx="3859456" cy="1559059"/>
          </a:xfrm>
        </p:grpSpPr>
        <p:sp>
          <p:nvSpPr>
            <p:cNvPr name="Freeform 7" id="7"/>
            <p:cNvSpPr/>
            <p:nvPr/>
          </p:nvSpPr>
          <p:spPr>
            <a:xfrm flipH="false" flipV="false" rot="0">
              <a:off x="0" y="0"/>
              <a:ext cx="3859456" cy="1559059"/>
            </a:xfrm>
            <a:custGeom>
              <a:avLst/>
              <a:gdLst/>
              <a:ahLst/>
              <a:cxnLst/>
              <a:rect r="r" b="b" t="t" l="l"/>
              <a:pathLst>
                <a:path h="1559059" w="3859456">
                  <a:moveTo>
                    <a:pt x="26944" y="0"/>
                  </a:moveTo>
                  <a:lnTo>
                    <a:pt x="3832512" y="0"/>
                  </a:lnTo>
                  <a:cubicBezTo>
                    <a:pt x="3839658" y="0"/>
                    <a:pt x="3846511" y="2839"/>
                    <a:pt x="3851565" y="7892"/>
                  </a:cubicBezTo>
                  <a:cubicBezTo>
                    <a:pt x="3856618" y="12945"/>
                    <a:pt x="3859456" y="19798"/>
                    <a:pt x="3859456" y="26944"/>
                  </a:cubicBezTo>
                  <a:lnTo>
                    <a:pt x="3859456" y="1532114"/>
                  </a:lnTo>
                  <a:cubicBezTo>
                    <a:pt x="3859456" y="1546995"/>
                    <a:pt x="3847393" y="1559059"/>
                    <a:pt x="3832512" y="1559059"/>
                  </a:cubicBezTo>
                  <a:lnTo>
                    <a:pt x="26944" y="1559059"/>
                  </a:lnTo>
                  <a:cubicBezTo>
                    <a:pt x="12063" y="1559059"/>
                    <a:pt x="0" y="1546995"/>
                    <a:pt x="0" y="1532114"/>
                  </a:cubicBezTo>
                  <a:lnTo>
                    <a:pt x="0" y="26944"/>
                  </a:lnTo>
                  <a:cubicBezTo>
                    <a:pt x="0" y="12063"/>
                    <a:pt x="12063" y="0"/>
                    <a:pt x="26944" y="0"/>
                  </a:cubicBezTo>
                  <a:close/>
                </a:path>
              </a:pathLst>
            </a:custGeom>
            <a:solidFill>
              <a:srgbClr val="F8C7AD"/>
            </a:solidFill>
            <a:ln w="38100" cap="rnd">
              <a:solidFill>
                <a:srgbClr val="A67782"/>
              </a:solidFill>
              <a:prstDash val="solid"/>
              <a:round/>
            </a:ln>
          </p:spPr>
        </p:sp>
        <p:sp>
          <p:nvSpPr>
            <p:cNvPr name="TextBox 8" id="8"/>
            <p:cNvSpPr txBox="true"/>
            <p:nvPr/>
          </p:nvSpPr>
          <p:spPr>
            <a:xfrm>
              <a:off x="0" y="-38100"/>
              <a:ext cx="3859456" cy="1597159"/>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1936442">
            <a:off x="2305210" y="7462424"/>
            <a:ext cx="1293031" cy="1795876"/>
          </a:xfrm>
          <a:custGeom>
            <a:avLst/>
            <a:gdLst/>
            <a:ahLst/>
            <a:cxnLst/>
            <a:rect r="r" b="b" t="t" l="l"/>
            <a:pathLst>
              <a:path h="1795876" w="1293031">
                <a:moveTo>
                  <a:pt x="0" y="0"/>
                </a:moveTo>
                <a:lnTo>
                  <a:pt x="1293031" y="0"/>
                </a:lnTo>
                <a:lnTo>
                  <a:pt x="1293031" y="1795876"/>
                </a:lnTo>
                <a:lnTo>
                  <a:pt x="0" y="17958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925623" y="1249801"/>
            <a:ext cx="14760170" cy="11525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 Background and initial process</a:t>
            </a:r>
          </a:p>
        </p:txBody>
      </p:sp>
      <p:sp>
        <p:nvSpPr>
          <p:cNvPr name="Freeform 11" id="11"/>
          <p:cNvSpPr/>
          <p:nvPr/>
        </p:nvSpPr>
        <p:spPr>
          <a:xfrm flipH="false" flipV="false" rot="-1936442">
            <a:off x="14796946" y="2345834"/>
            <a:ext cx="965315" cy="1340715"/>
          </a:xfrm>
          <a:custGeom>
            <a:avLst/>
            <a:gdLst/>
            <a:ahLst/>
            <a:cxnLst/>
            <a:rect r="r" b="b" t="t" l="l"/>
            <a:pathLst>
              <a:path h="1340715" w="965315">
                <a:moveTo>
                  <a:pt x="0" y="0"/>
                </a:moveTo>
                <a:lnTo>
                  <a:pt x="965315" y="0"/>
                </a:lnTo>
                <a:lnTo>
                  <a:pt x="965315" y="1340715"/>
                </a:lnTo>
                <a:lnTo>
                  <a:pt x="0" y="13407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338747" y="3697699"/>
            <a:ext cx="14347045" cy="3862205"/>
          </a:xfrm>
          <a:prstGeom prst="rect">
            <a:avLst/>
          </a:prstGeom>
        </p:spPr>
        <p:txBody>
          <a:bodyPr anchor="t" rtlCol="false" tIns="0" lIns="0" bIns="0" rIns="0">
            <a:spAutoFit/>
          </a:bodyPr>
          <a:lstStyle/>
          <a:p>
            <a:pPr algn="ctr">
              <a:lnSpc>
                <a:spcPts val="4411"/>
              </a:lnSpc>
            </a:pPr>
            <a:r>
              <a:rPr lang="en-US" sz="3151">
                <a:solidFill>
                  <a:srgbClr val="000000"/>
                </a:solidFill>
                <a:latin typeface="Glacial Indifference"/>
              </a:rPr>
              <a:t>Firstly a gesture is identified in each frame and then classified. We also created a count function that helped us count the number of times a gesture was performed and help us analyse these talks in a better way. Two experimental studies were carried out to analyse viewer engagement: one, the effect of suitable gestures on the viewer count, and secondly, suitable gestures on the sentiment of the viewer. Interesting results are observed that suitable gestures from talkers have an impact on increasing positive review and viewer count.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72200">
            <a:off x="-1682388" y="6613164"/>
            <a:ext cx="4595924" cy="5290273"/>
          </a:xfrm>
          <a:custGeom>
            <a:avLst/>
            <a:gdLst/>
            <a:ahLst/>
            <a:cxnLst/>
            <a:rect r="r" b="b" t="t" l="l"/>
            <a:pathLst>
              <a:path h="5290273" w="4595924">
                <a:moveTo>
                  <a:pt x="0" y="0"/>
                </a:moveTo>
                <a:lnTo>
                  <a:pt x="4595925" y="0"/>
                </a:lnTo>
                <a:lnTo>
                  <a:pt x="4595925" y="5290272"/>
                </a:lnTo>
                <a:lnTo>
                  <a:pt x="0" y="5290272"/>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75844">
            <a:off x="15305706" y="7387733"/>
            <a:ext cx="3907189" cy="3741133"/>
          </a:xfrm>
          <a:custGeom>
            <a:avLst/>
            <a:gdLst/>
            <a:ahLst/>
            <a:cxnLst/>
            <a:rect r="r" b="b" t="t" l="l"/>
            <a:pathLst>
              <a:path h="3741133" w="3907189">
                <a:moveTo>
                  <a:pt x="0" y="0"/>
                </a:moveTo>
                <a:lnTo>
                  <a:pt x="3907188" y="0"/>
                </a:lnTo>
                <a:lnTo>
                  <a:pt x="3907188" y="3741134"/>
                </a:lnTo>
                <a:lnTo>
                  <a:pt x="0" y="3741134"/>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337958">
            <a:off x="14970351" y="-1616436"/>
            <a:ext cx="4595924" cy="5290273"/>
          </a:xfrm>
          <a:custGeom>
            <a:avLst/>
            <a:gdLst/>
            <a:ahLst/>
            <a:cxnLst/>
            <a:rect r="r" b="b" t="t" l="l"/>
            <a:pathLst>
              <a:path h="5290273" w="4595924">
                <a:moveTo>
                  <a:pt x="0" y="0"/>
                </a:moveTo>
                <a:lnTo>
                  <a:pt x="4595924" y="0"/>
                </a:lnTo>
                <a:lnTo>
                  <a:pt x="4595924" y="5290272"/>
                </a:lnTo>
                <a:lnTo>
                  <a:pt x="0" y="5290272"/>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875844">
            <a:off x="-1033916" y="-1158257"/>
            <a:ext cx="3907189" cy="3741133"/>
          </a:xfrm>
          <a:custGeom>
            <a:avLst/>
            <a:gdLst/>
            <a:ahLst/>
            <a:cxnLst/>
            <a:rect r="r" b="b" t="t" l="l"/>
            <a:pathLst>
              <a:path h="3741133" w="3907189">
                <a:moveTo>
                  <a:pt x="0" y="0"/>
                </a:moveTo>
                <a:lnTo>
                  <a:pt x="3907189" y="0"/>
                </a:lnTo>
                <a:lnTo>
                  <a:pt x="3907189"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112714" y="1105799"/>
            <a:ext cx="12062572" cy="22193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One of the Main Application</a:t>
            </a:r>
          </a:p>
        </p:txBody>
      </p:sp>
      <p:sp>
        <p:nvSpPr>
          <p:cNvPr name="TextBox 7" id="7"/>
          <p:cNvSpPr txBox="true"/>
          <p:nvPr/>
        </p:nvSpPr>
        <p:spPr>
          <a:xfrm rot="0">
            <a:off x="1547244" y="4253276"/>
            <a:ext cx="15721069"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Glacial Indifference"/>
              </a:rPr>
              <a:t>Y</a:t>
            </a:r>
            <a:r>
              <a:rPr lang="en-US" sz="3399">
                <a:solidFill>
                  <a:srgbClr val="000000"/>
                </a:solidFill>
                <a:latin typeface="Glacial Indifference"/>
              </a:rPr>
              <a:t>ouTube Playback Control: Once the application recognizes a specific hand gesture, it triggers the corresponding action for YouTube playback control. For example, if the "v_up" gesture is detected, it increases the volume; if "max" is detected, it enters fullscreen mode; if "stop" is detected, it pauses or resumes the video, and so on. These actions are simulated using the pyautogui library, which emulates keyboard inputs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972200">
            <a:off x="-1682388" y="6613164"/>
            <a:ext cx="4595924" cy="5290273"/>
          </a:xfrm>
          <a:custGeom>
            <a:avLst/>
            <a:gdLst/>
            <a:ahLst/>
            <a:cxnLst/>
            <a:rect r="r" b="b" t="t" l="l"/>
            <a:pathLst>
              <a:path h="5290273" w="4595924">
                <a:moveTo>
                  <a:pt x="0" y="0"/>
                </a:moveTo>
                <a:lnTo>
                  <a:pt x="4595925" y="0"/>
                </a:lnTo>
                <a:lnTo>
                  <a:pt x="4595925" y="5290272"/>
                </a:lnTo>
                <a:lnTo>
                  <a:pt x="0" y="5290272"/>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75844">
            <a:off x="15305706" y="7387733"/>
            <a:ext cx="3907189" cy="3741133"/>
          </a:xfrm>
          <a:custGeom>
            <a:avLst/>
            <a:gdLst/>
            <a:ahLst/>
            <a:cxnLst/>
            <a:rect r="r" b="b" t="t" l="l"/>
            <a:pathLst>
              <a:path h="3741133" w="3907189">
                <a:moveTo>
                  <a:pt x="0" y="0"/>
                </a:moveTo>
                <a:lnTo>
                  <a:pt x="3907188" y="0"/>
                </a:lnTo>
                <a:lnTo>
                  <a:pt x="3907188" y="3741134"/>
                </a:lnTo>
                <a:lnTo>
                  <a:pt x="0" y="3741134"/>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337958">
            <a:off x="14970351" y="-1616436"/>
            <a:ext cx="4595924" cy="5290273"/>
          </a:xfrm>
          <a:custGeom>
            <a:avLst/>
            <a:gdLst/>
            <a:ahLst/>
            <a:cxnLst/>
            <a:rect r="r" b="b" t="t" l="l"/>
            <a:pathLst>
              <a:path h="5290273" w="4595924">
                <a:moveTo>
                  <a:pt x="0" y="0"/>
                </a:moveTo>
                <a:lnTo>
                  <a:pt x="4595924" y="0"/>
                </a:lnTo>
                <a:lnTo>
                  <a:pt x="4595924" y="5290272"/>
                </a:lnTo>
                <a:lnTo>
                  <a:pt x="0" y="5290272"/>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875844">
            <a:off x="-1033916" y="-1158257"/>
            <a:ext cx="3907189" cy="3741133"/>
          </a:xfrm>
          <a:custGeom>
            <a:avLst/>
            <a:gdLst/>
            <a:ahLst/>
            <a:cxnLst/>
            <a:rect r="r" b="b" t="t" l="l"/>
            <a:pathLst>
              <a:path h="3741133" w="3907189">
                <a:moveTo>
                  <a:pt x="0" y="0"/>
                </a:moveTo>
                <a:lnTo>
                  <a:pt x="3907189" y="0"/>
                </a:lnTo>
                <a:lnTo>
                  <a:pt x="3907189" y="3741133"/>
                </a:lnTo>
                <a:lnTo>
                  <a:pt x="0" y="37411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402881" y="1485900"/>
            <a:ext cx="7482237" cy="8168681"/>
          </a:xfrm>
          <a:custGeom>
            <a:avLst/>
            <a:gdLst/>
            <a:ahLst/>
            <a:cxnLst/>
            <a:rect r="r" b="b" t="t" l="l"/>
            <a:pathLst>
              <a:path h="8168681" w="7482237">
                <a:moveTo>
                  <a:pt x="0" y="0"/>
                </a:moveTo>
                <a:lnTo>
                  <a:pt x="7482238" y="0"/>
                </a:lnTo>
                <a:lnTo>
                  <a:pt x="7482238" y="8168681"/>
                </a:lnTo>
                <a:lnTo>
                  <a:pt x="0" y="8168681"/>
                </a:lnTo>
                <a:lnTo>
                  <a:pt x="0" y="0"/>
                </a:lnTo>
                <a:close/>
              </a:path>
            </a:pathLst>
          </a:custGeom>
          <a:blipFill>
            <a:blip r:embed="rId6"/>
            <a:stretch>
              <a:fillRect l="0" t="0" r="0" b="0"/>
            </a:stretch>
          </a:blipFill>
        </p:spPr>
      </p:sp>
      <p:sp>
        <p:nvSpPr>
          <p:cNvPr name="TextBox 7" id="7"/>
          <p:cNvSpPr txBox="true"/>
          <p:nvPr/>
        </p:nvSpPr>
        <p:spPr>
          <a:xfrm rot="0">
            <a:off x="2043452" y="333375"/>
            <a:ext cx="14092076" cy="1152525"/>
          </a:xfrm>
          <a:prstGeom prst="rect">
            <a:avLst/>
          </a:prstGeom>
        </p:spPr>
        <p:txBody>
          <a:bodyPr anchor="t" rtlCol="false" tIns="0" lIns="0" bIns="0" rIns="0">
            <a:spAutoFit/>
          </a:bodyPr>
          <a:lstStyle/>
          <a:p>
            <a:pPr algn="ctr">
              <a:lnSpc>
                <a:spcPts val="8400"/>
              </a:lnSpc>
            </a:pPr>
            <a:r>
              <a:rPr lang="en-US" sz="6000">
                <a:solidFill>
                  <a:srgbClr val="000000"/>
                </a:solidFill>
                <a:latin typeface="Kaftus"/>
              </a:rPr>
              <a:t>One of the Main Application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DAF5pVRKY1I</dc:identifier>
  <dcterms:modified xsi:type="dcterms:W3CDTF">2011-08-01T06:04:30Z</dcterms:modified>
  <cp:revision>1</cp:revision>
  <dc:title>Pastel Color and Black Aesthetic Group Project Presentation</dc:title>
</cp:coreProperties>
</file>