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4147340-C364-4531-B3AA-60B75ADCCBB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28F40B0-5EF4-49A3-9BDF-30255D0F45AC}">
      <dgm:prSet/>
      <dgm:spPr/>
      <dgm:t>
        <a:bodyPr/>
        <a:lstStyle/>
        <a:p>
          <a:r>
            <a:rPr lang="en-PK"/>
            <a:t>We have adjusted the discounts by reducing the average percentage from 6.9% to an average of 2.0% each. Also, minimal discount applied to "Phal aur sabziyan," "Khula Masala," and "Bundles" categories. The reason for this adjustment is that these categories already had a positive trend. By slightly lowering their discounts, we aimed to allocate more favorable discounts to other categories, ensuring that their sales are positively impacted..</a:t>
          </a:r>
          <a:endParaRPr lang="en-US"/>
        </a:p>
      </dgm:t>
    </dgm:pt>
    <dgm:pt modelId="{30288016-D0F0-434C-A7AF-BAB928E7BCD8}" type="parTrans" cxnId="{4FB5072D-7B0E-4E0E-8C24-34A3C0AD56BE}">
      <dgm:prSet/>
      <dgm:spPr/>
      <dgm:t>
        <a:bodyPr/>
        <a:lstStyle/>
        <a:p>
          <a:endParaRPr lang="en-US"/>
        </a:p>
      </dgm:t>
    </dgm:pt>
    <dgm:pt modelId="{3EFFF90E-3D1C-457E-9B98-F495A66DA2DB}" type="sibTrans" cxnId="{4FB5072D-7B0E-4E0E-8C24-34A3C0AD56BE}">
      <dgm:prSet/>
      <dgm:spPr/>
      <dgm:t>
        <a:bodyPr/>
        <a:lstStyle/>
        <a:p>
          <a:endParaRPr lang="en-US"/>
        </a:p>
      </dgm:t>
    </dgm:pt>
    <dgm:pt modelId="{3C1F73C8-C770-4EC8-A3ED-7D6ABE5A35A9}">
      <dgm:prSet/>
      <dgm:spPr/>
      <dgm:t>
        <a:bodyPr/>
        <a:lstStyle/>
        <a:p>
          <a:r>
            <a:rPr lang="en-PK"/>
            <a:t>This approach was taken to ensure that the overall impact of discounts remains balanced across all categories, allowing us to potentially boost sales for categories that could benefit from a more significant discount while maintaining the positive momentum of categories that were performing well.</a:t>
          </a:r>
          <a:endParaRPr lang="en-US"/>
        </a:p>
      </dgm:t>
    </dgm:pt>
    <dgm:pt modelId="{CBD8F175-E030-42EA-8722-AED8430CFB20}" type="parTrans" cxnId="{95E0D6B6-3BB9-47C7-9ED9-F1ECDDA0CF0A}">
      <dgm:prSet/>
      <dgm:spPr/>
      <dgm:t>
        <a:bodyPr/>
        <a:lstStyle/>
        <a:p>
          <a:endParaRPr lang="en-US"/>
        </a:p>
      </dgm:t>
    </dgm:pt>
    <dgm:pt modelId="{3C2E1F3D-CC78-4870-8BA6-76997B99690E}" type="sibTrans" cxnId="{95E0D6B6-3BB9-47C7-9ED9-F1ECDDA0CF0A}">
      <dgm:prSet/>
      <dgm:spPr/>
      <dgm:t>
        <a:bodyPr/>
        <a:lstStyle/>
        <a:p>
          <a:endParaRPr lang="en-US"/>
        </a:p>
      </dgm:t>
    </dgm:pt>
    <dgm:pt modelId="{AB4D6345-67B1-4F47-9C22-AC1E9199B4A0}" type="pres">
      <dgm:prSet presAssocID="{E4147340-C364-4531-B3AA-60B75ADCCBBF}" presName="hierChild1" presStyleCnt="0">
        <dgm:presLayoutVars>
          <dgm:chPref val="1"/>
          <dgm:dir/>
          <dgm:animOne val="branch"/>
          <dgm:animLvl val="lvl"/>
          <dgm:resizeHandles/>
        </dgm:presLayoutVars>
      </dgm:prSet>
      <dgm:spPr/>
    </dgm:pt>
    <dgm:pt modelId="{57CA9201-ECF0-42F1-89E1-D5224D159B6D}" type="pres">
      <dgm:prSet presAssocID="{A28F40B0-5EF4-49A3-9BDF-30255D0F45AC}" presName="hierRoot1" presStyleCnt="0"/>
      <dgm:spPr/>
    </dgm:pt>
    <dgm:pt modelId="{76C92A0A-436A-41FA-8946-4932AF4C60A1}" type="pres">
      <dgm:prSet presAssocID="{A28F40B0-5EF4-49A3-9BDF-30255D0F45AC}" presName="composite" presStyleCnt="0"/>
      <dgm:spPr/>
    </dgm:pt>
    <dgm:pt modelId="{9F68FC15-3E3B-4885-906C-880F1830A522}" type="pres">
      <dgm:prSet presAssocID="{A28F40B0-5EF4-49A3-9BDF-30255D0F45AC}" presName="background" presStyleLbl="node0" presStyleIdx="0" presStyleCnt="2"/>
      <dgm:spPr/>
    </dgm:pt>
    <dgm:pt modelId="{FA94BA79-940B-4454-AB0E-ACAF5ACDA6C0}" type="pres">
      <dgm:prSet presAssocID="{A28F40B0-5EF4-49A3-9BDF-30255D0F45AC}" presName="text" presStyleLbl="fgAcc0" presStyleIdx="0" presStyleCnt="2">
        <dgm:presLayoutVars>
          <dgm:chPref val="3"/>
        </dgm:presLayoutVars>
      </dgm:prSet>
      <dgm:spPr/>
    </dgm:pt>
    <dgm:pt modelId="{A79E46CB-016F-4A23-92A2-C0987DC6BC12}" type="pres">
      <dgm:prSet presAssocID="{A28F40B0-5EF4-49A3-9BDF-30255D0F45AC}" presName="hierChild2" presStyleCnt="0"/>
      <dgm:spPr/>
    </dgm:pt>
    <dgm:pt modelId="{D21DA557-5021-4EA2-B769-C6EDC9C991B7}" type="pres">
      <dgm:prSet presAssocID="{3C1F73C8-C770-4EC8-A3ED-7D6ABE5A35A9}" presName="hierRoot1" presStyleCnt="0"/>
      <dgm:spPr/>
    </dgm:pt>
    <dgm:pt modelId="{D284E2AB-A482-435E-8C32-221EB32B5893}" type="pres">
      <dgm:prSet presAssocID="{3C1F73C8-C770-4EC8-A3ED-7D6ABE5A35A9}" presName="composite" presStyleCnt="0"/>
      <dgm:spPr/>
    </dgm:pt>
    <dgm:pt modelId="{C27472CA-864E-4FC5-ADA9-55526BB88094}" type="pres">
      <dgm:prSet presAssocID="{3C1F73C8-C770-4EC8-A3ED-7D6ABE5A35A9}" presName="background" presStyleLbl="node0" presStyleIdx="1" presStyleCnt="2"/>
      <dgm:spPr/>
    </dgm:pt>
    <dgm:pt modelId="{F132B168-4E3E-4B53-BB53-70BE9373B2B3}" type="pres">
      <dgm:prSet presAssocID="{3C1F73C8-C770-4EC8-A3ED-7D6ABE5A35A9}" presName="text" presStyleLbl="fgAcc0" presStyleIdx="1" presStyleCnt="2">
        <dgm:presLayoutVars>
          <dgm:chPref val="3"/>
        </dgm:presLayoutVars>
      </dgm:prSet>
      <dgm:spPr/>
    </dgm:pt>
    <dgm:pt modelId="{AF5CE240-0BAD-465E-957C-028F09D86339}" type="pres">
      <dgm:prSet presAssocID="{3C1F73C8-C770-4EC8-A3ED-7D6ABE5A35A9}" presName="hierChild2" presStyleCnt="0"/>
      <dgm:spPr/>
    </dgm:pt>
  </dgm:ptLst>
  <dgm:cxnLst>
    <dgm:cxn modelId="{4FB5072D-7B0E-4E0E-8C24-34A3C0AD56BE}" srcId="{E4147340-C364-4531-B3AA-60B75ADCCBBF}" destId="{A28F40B0-5EF4-49A3-9BDF-30255D0F45AC}" srcOrd="0" destOrd="0" parTransId="{30288016-D0F0-434C-A7AF-BAB928E7BCD8}" sibTransId="{3EFFF90E-3D1C-457E-9B98-F495A66DA2DB}"/>
    <dgm:cxn modelId="{28369B34-22D1-4944-AB9C-07803C9E0189}" type="presOf" srcId="{E4147340-C364-4531-B3AA-60B75ADCCBBF}" destId="{AB4D6345-67B1-4F47-9C22-AC1E9199B4A0}" srcOrd="0" destOrd="0" presId="urn:microsoft.com/office/officeart/2005/8/layout/hierarchy1"/>
    <dgm:cxn modelId="{95E0D6B6-3BB9-47C7-9ED9-F1ECDDA0CF0A}" srcId="{E4147340-C364-4531-B3AA-60B75ADCCBBF}" destId="{3C1F73C8-C770-4EC8-A3ED-7D6ABE5A35A9}" srcOrd="1" destOrd="0" parTransId="{CBD8F175-E030-42EA-8722-AED8430CFB20}" sibTransId="{3C2E1F3D-CC78-4870-8BA6-76997B99690E}"/>
    <dgm:cxn modelId="{88FF07DB-E4DA-45BB-ADBE-BDDBCFECEDA0}" type="presOf" srcId="{3C1F73C8-C770-4EC8-A3ED-7D6ABE5A35A9}" destId="{F132B168-4E3E-4B53-BB53-70BE9373B2B3}" srcOrd="0" destOrd="0" presId="urn:microsoft.com/office/officeart/2005/8/layout/hierarchy1"/>
    <dgm:cxn modelId="{E17EF3E6-03F8-4E66-9A91-5D6BE61BA498}" type="presOf" srcId="{A28F40B0-5EF4-49A3-9BDF-30255D0F45AC}" destId="{FA94BA79-940B-4454-AB0E-ACAF5ACDA6C0}" srcOrd="0" destOrd="0" presId="urn:microsoft.com/office/officeart/2005/8/layout/hierarchy1"/>
    <dgm:cxn modelId="{E382D4EE-9C56-453C-816E-3676EC9DFF1C}" type="presParOf" srcId="{AB4D6345-67B1-4F47-9C22-AC1E9199B4A0}" destId="{57CA9201-ECF0-42F1-89E1-D5224D159B6D}" srcOrd="0" destOrd="0" presId="urn:microsoft.com/office/officeart/2005/8/layout/hierarchy1"/>
    <dgm:cxn modelId="{9E51A5DF-2E25-4E72-BD4B-7162B2762B11}" type="presParOf" srcId="{57CA9201-ECF0-42F1-89E1-D5224D159B6D}" destId="{76C92A0A-436A-41FA-8946-4932AF4C60A1}" srcOrd="0" destOrd="0" presId="urn:microsoft.com/office/officeart/2005/8/layout/hierarchy1"/>
    <dgm:cxn modelId="{A3358063-B6F7-493F-A8EF-F26E63B4531E}" type="presParOf" srcId="{76C92A0A-436A-41FA-8946-4932AF4C60A1}" destId="{9F68FC15-3E3B-4885-906C-880F1830A522}" srcOrd="0" destOrd="0" presId="urn:microsoft.com/office/officeart/2005/8/layout/hierarchy1"/>
    <dgm:cxn modelId="{24A60CD0-36DD-4CDD-A022-E2BF1AB761C7}" type="presParOf" srcId="{76C92A0A-436A-41FA-8946-4932AF4C60A1}" destId="{FA94BA79-940B-4454-AB0E-ACAF5ACDA6C0}" srcOrd="1" destOrd="0" presId="urn:microsoft.com/office/officeart/2005/8/layout/hierarchy1"/>
    <dgm:cxn modelId="{8A9C6978-4C2B-465B-9F14-7CE44569E2D0}" type="presParOf" srcId="{57CA9201-ECF0-42F1-89E1-D5224D159B6D}" destId="{A79E46CB-016F-4A23-92A2-C0987DC6BC12}" srcOrd="1" destOrd="0" presId="urn:microsoft.com/office/officeart/2005/8/layout/hierarchy1"/>
    <dgm:cxn modelId="{FED25906-5491-4FE9-A74F-2176960A7D3A}" type="presParOf" srcId="{AB4D6345-67B1-4F47-9C22-AC1E9199B4A0}" destId="{D21DA557-5021-4EA2-B769-C6EDC9C991B7}" srcOrd="1" destOrd="0" presId="urn:microsoft.com/office/officeart/2005/8/layout/hierarchy1"/>
    <dgm:cxn modelId="{93332938-64BE-42B7-8877-F8CD2800657A}" type="presParOf" srcId="{D21DA557-5021-4EA2-B769-C6EDC9C991B7}" destId="{D284E2AB-A482-435E-8C32-221EB32B5893}" srcOrd="0" destOrd="0" presId="urn:microsoft.com/office/officeart/2005/8/layout/hierarchy1"/>
    <dgm:cxn modelId="{80844D7D-7F05-4C33-8C49-30DE4CCF89AA}" type="presParOf" srcId="{D284E2AB-A482-435E-8C32-221EB32B5893}" destId="{C27472CA-864E-4FC5-ADA9-55526BB88094}" srcOrd="0" destOrd="0" presId="urn:microsoft.com/office/officeart/2005/8/layout/hierarchy1"/>
    <dgm:cxn modelId="{DA7CF3AC-29B7-4E1C-A30B-3A659C8C3FA0}" type="presParOf" srcId="{D284E2AB-A482-435E-8C32-221EB32B5893}" destId="{F132B168-4E3E-4B53-BB53-70BE9373B2B3}" srcOrd="1" destOrd="0" presId="urn:microsoft.com/office/officeart/2005/8/layout/hierarchy1"/>
    <dgm:cxn modelId="{A75468C6-B8E7-4BCB-9305-40F558007511}" type="presParOf" srcId="{D21DA557-5021-4EA2-B769-C6EDC9C991B7}" destId="{AF5CE240-0BAD-465E-957C-028F09D863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0EDE0B-0511-41CD-A296-3402F9EDF2F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5861B32-407D-4B9B-89DE-CFED44D01CBB}">
      <dgm:prSet/>
      <dgm:spPr/>
      <dgm:t>
        <a:bodyPr/>
        <a:lstStyle/>
        <a:p>
          <a:r>
            <a:rPr lang="en-PK" b="1"/>
            <a:t>Week-to-Week Continuity: </a:t>
          </a:r>
          <a:r>
            <a:rPr lang="en-PK"/>
            <a:t>Our analysis involved leveraging the week-to-week sales data from July to model the sales trends for August. This continuity in approach allowed us to capture the inherent patterns and fluctuations that might occur within similar timeframes.</a:t>
          </a:r>
          <a:endParaRPr lang="en-US"/>
        </a:p>
      </dgm:t>
    </dgm:pt>
    <dgm:pt modelId="{A154495E-668D-4E55-9550-0F914830B05B}" type="parTrans" cxnId="{D2346A32-C88E-4477-837A-CD2A11B5CEAC}">
      <dgm:prSet/>
      <dgm:spPr/>
      <dgm:t>
        <a:bodyPr/>
        <a:lstStyle/>
        <a:p>
          <a:endParaRPr lang="en-US"/>
        </a:p>
      </dgm:t>
    </dgm:pt>
    <dgm:pt modelId="{C1DE5843-878A-481F-B15F-A799E118631E}" type="sibTrans" cxnId="{D2346A32-C88E-4477-837A-CD2A11B5CEAC}">
      <dgm:prSet/>
      <dgm:spPr/>
      <dgm:t>
        <a:bodyPr/>
        <a:lstStyle/>
        <a:p>
          <a:endParaRPr lang="en-US"/>
        </a:p>
      </dgm:t>
    </dgm:pt>
    <dgm:pt modelId="{F3B75D5B-03C3-41C1-8EC6-76975ECA4AD1}">
      <dgm:prSet/>
      <dgm:spPr/>
      <dgm:t>
        <a:bodyPr/>
        <a:lstStyle/>
        <a:p>
          <a:r>
            <a:rPr lang="en-PK" b="1"/>
            <a:t>Reflecting July's Dynamics: </a:t>
          </a:r>
          <a:r>
            <a:rPr lang="en-PK"/>
            <a:t>By structuring August's trends according to the corresponding weeks in July, we aimed to mirror the sales dynamics observed during the same weeks. This strategy accounts for any seasonality, promotional events, or external factors that could influence consumer behavior during specific periods.</a:t>
          </a:r>
          <a:endParaRPr lang="en-US"/>
        </a:p>
      </dgm:t>
    </dgm:pt>
    <dgm:pt modelId="{08537AA0-235F-4652-9583-6822DEC87662}" type="parTrans" cxnId="{763CBB14-C28F-46F4-9488-203B54C7685C}">
      <dgm:prSet/>
      <dgm:spPr/>
      <dgm:t>
        <a:bodyPr/>
        <a:lstStyle/>
        <a:p>
          <a:endParaRPr lang="en-US"/>
        </a:p>
      </dgm:t>
    </dgm:pt>
    <dgm:pt modelId="{9BE54A08-2418-4973-87A3-063160A3E2BE}" type="sibTrans" cxnId="{763CBB14-C28F-46F4-9488-203B54C7685C}">
      <dgm:prSet/>
      <dgm:spPr/>
      <dgm:t>
        <a:bodyPr/>
        <a:lstStyle/>
        <a:p>
          <a:endParaRPr lang="en-US"/>
        </a:p>
      </dgm:t>
    </dgm:pt>
    <dgm:pt modelId="{FE03F921-82E0-415F-B985-7AA915CDF622}">
      <dgm:prSet/>
      <dgm:spPr/>
      <dgm:t>
        <a:bodyPr/>
        <a:lstStyle/>
        <a:p>
          <a:r>
            <a:rPr lang="en-PK" b="1"/>
            <a:t>Preserving Consistency: </a:t>
          </a:r>
          <a:r>
            <a:rPr lang="en-PK"/>
            <a:t>Aligning the trends this way maintains a consistent basis for comparison between the two months. This consistency aids in identifying any deviations, anomalies, or similarities, helping us derive meaningful insights into the effectiveness of strategies across the two periods.</a:t>
          </a:r>
          <a:endParaRPr lang="en-US"/>
        </a:p>
      </dgm:t>
    </dgm:pt>
    <dgm:pt modelId="{47D86D2E-0BA0-47E1-AC27-8B36D7ADC320}" type="parTrans" cxnId="{2CDF1DB5-CC1B-4757-98CF-04D263E95029}">
      <dgm:prSet/>
      <dgm:spPr/>
      <dgm:t>
        <a:bodyPr/>
        <a:lstStyle/>
        <a:p>
          <a:endParaRPr lang="en-US"/>
        </a:p>
      </dgm:t>
    </dgm:pt>
    <dgm:pt modelId="{A6096567-4F65-45AD-ABC5-5D1EB3FA41F2}" type="sibTrans" cxnId="{2CDF1DB5-CC1B-4757-98CF-04D263E95029}">
      <dgm:prSet/>
      <dgm:spPr/>
      <dgm:t>
        <a:bodyPr/>
        <a:lstStyle/>
        <a:p>
          <a:endParaRPr lang="en-US"/>
        </a:p>
      </dgm:t>
    </dgm:pt>
    <dgm:pt modelId="{29ADF39D-1942-4BBA-8BBB-265224B4C29D}">
      <dgm:prSet/>
      <dgm:spPr/>
      <dgm:t>
        <a:bodyPr/>
        <a:lstStyle/>
        <a:p>
          <a:r>
            <a:rPr lang="en-PK" b="1"/>
            <a:t>Holistic Insights: </a:t>
          </a:r>
          <a:r>
            <a:rPr lang="en-PK"/>
            <a:t>This approach offers a holistic view of how July's trends translated into August. It enables us to uncover whether certain trends persisted or if adjustments were needed to account for potential changes in consumer preferences, economic conditions, or other influencing factors.</a:t>
          </a:r>
          <a:endParaRPr lang="en-US"/>
        </a:p>
      </dgm:t>
    </dgm:pt>
    <dgm:pt modelId="{73048AA1-1B2C-4330-9F6D-4C7D8BA9691E}" type="parTrans" cxnId="{D068811C-8822-4C35-BEED-4D0BC3A8EC41}">
      <dgm:prSet/>
      <dgm:spPr/>
      <dgm:t>
        <a:bodyPr/>
        <a:lstStyle/>
        <a:p>
          <a:endParaRPr lang="en-US"/>
        </a:p>
      </dgm:t>
    </dgm:pt>
    <dgm:pt modelId="{E1A51E5B-798F-4708-97AE-267B8CF13D62}" type="sibTrans" cxnId="{D068811C-8822-4C35-BEED-4D0BC3A8EC41}">
      <dgm:prSet/>
      <dgm:spPr/>
      <dgm:t>
        <a:bodyPr/>
        <a:lstStyle/>
        <a:p>
          <a:endParaRPr lang="en-US"/>
        </a:p>
      </dgm:t>
    </dgm:pt>
    <dgm:pt modelId="{F3F514E7-17B9-40B9-9C28-6FF8490BD488}" type="pres">
      <dgm:prSet presAssocID="{D60EDE0B-0511-41CD-A296-3402F9EDF2FC}" presName="root" presStyleCnt="0">
        <dgm:presLayoutVars>
          <dgm:dir/>
          <dgm:resizeHandles val="exact"/>
        </dgm:presLayoutVars>
      </dgm:prSet>
      <dgm:spPr/>
    </dgm:pt>
    <dgm:pt modelId="{642F68C2-4953-4828-8F23-E4BA4877634D}" type="pres">
      <dgm:prSet presAssocID="{D60EDE0B-0511-41CD-A296-3402F9EDF2FC}" presName="container" presStyleCnt="0">
        <dgm:presLayoutVars>
          <dgm:dir/>
          <dgm:resizeHandles val="exact"/>
        </dgm:presLayoutVars>
      </dgm:prSet>
      <dgm:spPr/>
    </dgm:pt>
    <dgm:pt modelId="{E831AD48-6551-42D1-8AEA-37C8A008D6C3}" type="pres">
      <dgm:prSet presAssocID="{15861B32-407D-4B9B-89DE-CFED44D01CBB}" presName="compNode" presStyleCnt="0"/>
      <dgm:spPr/>
    </dgm:pt>
    <dgm:pt modelId="{16B4DF02-C95C-432F-8BA7-BF40C720DE45}" type="pres">
      <dgm:prSet presAssocID="{15861B32-407D-4B9B-89DE-CFED44D01CBB}" presName="iconBgRect" presStyleLbl="bgShp" presStyleIdx="0" presStyleCnt="4"/>
      <dgm:spPr/>
    </dgm:pt>
    <dgm:pt modelId="{05D2610C-A02E-449B-BB82-1DBA1EDA64BF}" type="pres">
      <dgm:prSet presAssocID="{15861B32-407D-4B9B-89DE-CFED44D01C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ngle gear"/>
        </a:ext>
      </dgm:extLst>
    </dgm:pt>
    <dgm:pt modelId="{27DD3A51-3AA6-4570-BA02-C47D8E662210}" type="pres">
      <dgm:prSet presAssocID="{15861B32-407D-4B9B-89DE-CFED44D01CBB}" presName="spaceRect" presStyleCnt="0"/>
      <dgm:spPr/>
    </dgm:pt>
    <dgm:pt modelId="{43CCEFC4-1C76-4F5F-8143-EEC7749B125C}" type="pres">
      <dgm:prSet presAssocID="{15861B32-407D-4B9B-89DE-CFED44D01CBB}" presName="textRect" presStyleLbl="revTx" presStyleIdx="0" presStyleCnt="4">
        <dgm:presLayoutVars>
          <dgm:chMax val="1"/>
          <dgm:chPref val="1"/>
        </dgm:presLayoutVars>
      </dgm:prSet>
      <dgm:spPr/>
    </dgm:pt>
    <dgm:pt modelId="{085FF29E-A0DB-49E6-9DB0-45F25E2DB4EB}" type="pres">
      <dgm:prSet presAssocID="{C1DE5843-878A-481F-B15F-A799E118631E}" presName="sibTrans" presStyleLbl="sibTrans2D1" presStyleIdx="0" presStyleCnt="0"/>
      <dgm:spPr/>
    </dgm:pt>
    <dgm:pt modelId="{CA80C72B-E0D3-4D89-B314-11F992591036}" type="pres">
      <dgm:prSet presAssocID="{F3B75D5B-03C3-41C1-8EC6-76975ECA4AD1}" presName="compNode" presStyleCnt="0"/>
      <dgm:spPr/>
    </dgm:pt>
    <dgm:pt modelId="{E61467BB-5DA0-4F38-AD61-C6BE58F5D7F0}" type="pres">
      <dgm:prSet presAssocID="{F3B75D5B-03C3-41C1-8EC6-76975ECA4AD1}" presName="iconBgRect" presStyleLbl="bgShp" presStyleIdx="1" presStyleCnt="4"/>
      <dgm:spPr/>
    </dgm:pt>
    <dgm:pt modelId="{4B4A84E3-EB70-4136-AF85-E6533D76E5A9}" type="pres">
      <dgm:prSet presAssocID="{F3B75D5B-03C3-41C1-8EC6-76975ECA4A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BC027D6F-DFBF-4C16-B582-8D5B0FF94CC9}" type="pres">
      <dgm:prSet presAssocID="{F3B75D5B-03C3-41C1-8EC6-76975ECA4AD1}" presName="spaceRect" presStyleCnt="0"/>
      <dgm:spPr/>
    </dgm:pt>
    <dgm:pt modelId="{AE7FE205-E808-4B6D-9F7D-E9664E4D3AE6}" type="pres">
      <dgm:prSet presAssocID="{F3B75D5B-03C3-41C1-8EC6-76975ECA4AD1}" presName="textRect" presStyleLbl="revTx" presStyleIdx="1" presStyleCnt="4">
        <dgm:presLayoutVars>
          <dgm:chMax val="1"/>
          <dgm:chPref val="1"/>
        </dgm:presLayoutVars>
      </dgm:prSet>
      <dgm:spPr/>
    </dgm:pt>
    <dgm:pt modelId="{28BD439C-A86A-40B0-B7F1-3449A47069F5}" type="pres">
      <dgm:prSet presAssocID="{9BE54A08-2418-4973-87A3-063160A3E2BE}" presName="sibTrans" presStyleLbl="sibTrans2D1" presStyleIdx="0" presStyleCnt="0"/>
      <dgm:spPr/>
    </dgm:pt>
    <dgm:pt modelId="{1E0A6359-0651-48D2-A9C7-F6B56A1B99A1}" type="pres">
      <dgm:prSet presAssocID="{FE03F921-82E0-415F-B985-7AA915CDF622}" presName="compNode" presStyleCnt="0"/>
      <dgm:spPr/>
    </dgm:pt>
    <dgm:pt modelId="{553B149E-8716-41A6-8744-3B30BC19D0EA}" type="pres">
      <dgm:prSet presAssocID="{FE03F921-82E0-415F-B985-7AA915CDF622}" presName="iconBgRect" presStyleLbl="bgShp" presStyleIdx="2" presStyleCnt="4"/>
      <dgm:spPr/>
    </dgm:pt>
    <dgm:pt modelId="{8B7617D3-E196-44FA-92FA-500001349F23}" type="pres">
      <dgm:prSet presAssocID="{FE03F921-82E0-415F-B985-7AA915CDF6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C174C398-031C-46F7-96BB-08CE0D33E5F7}" type="pres">
      <dgm:prSet presAssocID="{FE03F921-82E0-415F-B985-7AA915CDF622}" presName="spaceRect" presStyleCnt="0"/>
      <dgm:spPr/>
    </dgm:pt>
    <dgm:pt modelId="{111ADCF0-05E8-4E98-B13C-922C5965D167}" type="pres">
      <dgm:prSet presAssocID="{FE03F921-82E0-415F-B985-7AA915CDF622}" presName="textRect" presStyleLbl="revTx" presStyleIdx="2" presStyleCnt="4">
        <dgm:presLayoutVars>
          <dgm:chMax val="1"/>
          <dgm:chPref val="1"/>
        </dgm:presLayoutVars>
      </dgm:prSet>
      <dgm:spPr/>
    </dgm:pt>
    <dgm:pt modelId="{592C0957-83EC-43A4-A91B-DBCFDDF2F024}" type="pres">
      <dgm:prSet presAssocID="{A6096567-4F65-45AD-ABC5-5D1EB3FA41F2}" presName="sibTrans" presStyleLbl="sibTrans2D1" presStyleIdx="0" presStyleCnt="0"/>
      <dgm:spPr/>
    </dgm:pt>
    <dgm:pt modelId="{92A07D74-4DA3-45B8-B31B-50E08482515B}" type="pres">
      <dgm:prSet presAssocID="{29ADF39D-1942-4BBA-8BBB-265224B4C29D}" presName="compNode" presStyleCnt="0"/>
      <dgm:spPr/>
    </dgm:pt>
    <dgm:pt modelId="{2787F5F6-D704-481C-B69B-AFB396C34756}" type="pres">
      <dgm:prSet presAssocID="{29ADF39D-1942-4BBA-8BBB-265224B4C29D}" presName="iconBgRect" presStyleLbl="bgShp" presStyleIdx="3" presStyleCnt="4"/>
      <dgm:spPr/>
    </dgm:pt>
    <dgm:pt modelId="{C7EA5F76-5665-4058-9486-3996EB207551}" type="pres">
      <dgm:prSet presAssocID="{29ADF39D-1942-4BBA-8BBB-265224B4C2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C647FB8A-ACE4-4C09-A06B-C62F16A572A3}" type="pres">
      <dgm:prSet presAssocID="{29ADF39D-1942-4BBA-8BBB-265224B4C29D}" presName="spaceRect" presStyleCnt="0"/>
      <dgm:spPr/>
    </dgm:pt>
    <dgm:pt modelId="{B9848655-69DE-4FA0-BFF3-ABCA1E7CB6F2}" type="pres">
      <dgm:prSet presAssocID="{29ADF39D-1942-4BBA-8BBB-265224B4C29D}" presName="textRect" presStyleLbl="revTx" presStyleIdx="3" presStyleCnt="4">
        <dgm:presLayoutVars>
          <dgm:chMax val="1"/>
          <dgm:chPref val="1"/>
        </dgm:presLayoutVars>
      </dgm:prSet>
      <dgm:spPr/>
    </dgm:pt>
  </dgm:ptLst>
  <dgm:cxnLst>
    <dgm:cxn modelId="{8E23B201-9D00-424A-84B2-F5F9A19FCB38}" type="presOf" srcId="{29ADF39D-1942-4BBA-8BBB-265224B4C29D}" destId="{B9848655-69DE-4FA0-BFF3-ABCA1E7CB6F2}" srcOrd="0" destOrd="0" presId="urn:microsoft.com/office/officeart/2018/2/layout/IconCircleList"/>
    <dgm:cxn modelId="{763CBB14-C28F-46F4-9488-203B54C7685C}" srcId="{D60EDE0B-0511-41CD-A296-3402F9EDF2FC}" destId="{F3B75D5B-03C3-41C1-8EC6-76975ECA4AD1}" srcOrd="1" destOrd="0" parTransId="{08537AA0-235F-4652-9583-6822DEC87662}" sibTransId="{9BE54A08-2418-4973-87A3-063160A3E2BE}"/>
    <dgm:cxn modelId="{2E93C016-0D68-452E-997C-83EFF9CD6AD3}" type="presOf" srcId="{D60EDE0B-0511-41CD-A296-3402F9EDF2FC}" destId="{F3F514E7-17B9-40B9-9C28-6FF8490BD488}" srcOrd="0" destOrd="0" presId="urn:microsoft.com/office/officeart/2018/2/layout/IconCircleList"/>
    <dgm:cxn modelId="{D068811C-8822-4C35-BEED-4D0BC3A8EC41}" srcId="{D60EDE0B-0511-41CD-A296-3402F9EDF2FC}" destId="{29ADF39D-1942-4BBA-8BBB-265224B4C29D}" srcOrd="3" destOrd="0" parTransId="{73048AA1-1B2C-4330-9F6D-4C7D8BA9691E}" sibTransId="{E1A51E5B-798F-4708-97AE-267B8CF13D62}"/>
    <dgm:cxn modelId="{3DACC22D-C22A-451E-8606-EB1FE84C9D5C}" type="presOf" srcId="{15861B32-407D-4B9B-89DE-CFED44D01CBB}" destId="{43CCEFC4-1C76-4F5F-8143-EEC7749B125C}" srcOrd="0" destOrd="0" presId="urn:microsoft.com/office/officeart/2018/2/layout/IconCircleList"/>
    <dgm:cxn modelId="{D2346A32-C88E-4477-837A-CD2A11B5CEAC}" srcId="{D60EDE0B-0511-41CD-A296-3402F9EDF2FC}" destId="{15861B32-407D-4B9B-89DE-CFED44D01CBB}" srcOrd="0" destOrd="0" parTransId="{A154495E-668D-4E55-9550-0F914830B05B}" sibTransId="{C1DE5843-878A-481F-B15F-A799E118631E}"/>
    <dgm:cxn modelId="{2A879039-C734-443A-83AB-E047155250C3}" type="presOf" srcId="{F3B75D5B-03C3-41C1-8EC6-76975ECA4AD1}" destId="{AE7FE205-E808-4B6D-9F7D-E9664E4D3AE6}" srcOrd="0" destOrd="0" presId="urn:microsoft.com/office/officeart/2018/2/layout/IconCircleList"/>
    <dgm:cxn modelId="{31885C49-7B0D-4863-B7F3-B743A067A465}" type="presOf" srcId="{FE03F921-82E0-415F-B985-7AA915CDF622}" destId="{111ADCF0-05E8-4E98-B13C-922C5965D167}" srcOrd="0" destOrd="0" presId="urn:microsoft.com/office/officeart/2018/2/layout/IconCircleList"/>
    <dgm:cxn modelId="{3E65CC49-FA91-4641-AB4C-A7ABB5F8AD32}" type="presOf" srcId="{C1DE5843-878A-481F-B15F-A799E118631E}" destId="{085FF29E-A0DB-49E6-9DB0-45F25E2DB4EB}" srcOrd="0" destOrd="0" presId="urn:microsoft.com/office/officeart/2018/2/layout/IconCircleList"/>
    <dgm:cxn modelId="{CCD39E77-7AD2-47D9-BAE5-F9DCBD242B8A}" type="presOf" srcId="{A6096567-4F65-45AD-ABC5-5D1EB3FA41F2}" destId="{592C0957-83EC-43A4-A91B-DBCFDDF2F024}" srcOrd="0" destOrd="0" presId="urn:microsoft.com/office/officeart/2018/2/layout/IconCircleList"/>
    <dgm:cxn modelId="{F03D22AA-C41F-4F86-911D-BD4AF4F7EA37}" type="presOf" srcId="{9BE54A08-2418-4973-87A3-063160A3E2BE}" destId="{28BD439C-A86A-40B0-B7F1-3449A47069F5}" srcOrd="0" destOrd="0" presId="urn:microsoft.com/office/officeart/2018/2/layout/IconCircleList"/>
    <dgm:cxn modelId="{2CDF1DB5-CC1B-4757-98CF-04D263E95029}" srcId="{D60EDE0B-0511-41CD-A296-3402F9EDF2FC}" destId="{FE03F921-82E0-415F-B985-7AA915CDF622}" srcOrd="2" destOrd="0" parTransId="{47D86D2E-0BA0-47E1-AC27-8B36D7ADC320}" sibTransId="{A6096567-4F65-45AD-ABC5-5D1EB3FA41F2}"/>
    <dgm:cxn modelId="{817B43B8-17E5-4B74-8B4F-960E8A01D913}" type="presParOf" srcId="{F3F514E7-17B9-40B9-9C28-6FF8490BD488}" destId="{642F68C2-4953-4828-8F23-E4BA4877634D}" srcOrd="0" destOrd="0" presId="urn:microsoft.com/office/officeart/2018/2/layout/IconCircleList"/>
    <dgm:cxn modelId="{EC582CCD-C7F6-4AD0-A12A-7916F07172F3}" type="presParOf" srcId="{642F68C2-4953-4828-8F23-E4BA4877634D}" destId="{E831AD48-6551-42D1-8AEA-37C8A008D6C3}" srcOrd="0" destOrd="0" presId="urn:microsoft.com/office/officeart/2018/2/layout/IconCircleList"/>
    <dgm:cxn modelId="{D52FF041-A896-490F-AEE4-BD69C6AAF5E9}" type="presParOf" srcId="{E831AD48-6551-42D1-8AEA-37C8A008D6C3}" destId="{16B4DF02-C95C-432F-8BA7-BF40C720DE45}" srcOrd="0" destOrd="0" presId="urn:microsoft.com/office/officeart/2018/2/layout/IconCircleList"/>
    <dgm:cxn modelId="{9156671F-F680-4E06-8B02-660CABA21894}" type="presParOf" srcId="{E831AD48-6551-42D1-8AEA-37C8A008D6C3}" destId="{05D2610C-A02E-449B-BB82-1DBA1EDA64BF}" srcOrd="1" destOrd="0" presId="urn:microsoft.com/office/officeart/2018/2/layout/IconCircleList"/>
    <dgm:cxn modelId="{819A63AA-D306-416D-8456-D1955310C0F6}" type="presParOf" srcId="{E831AD48-6551-42D1-8AEA-37C8A008D6C3}" destId="{27DD3A51-3AA6-4570-BA02-C47D8E662210}" srcOrd="2" destOrd="0" presId="urn:microsoft.com/office/officeart/2018/2/layout/IconCircleList"/>
    <dgm:cxn modelId="{355C446C-1025-4545-B48C-2019B3FD9190}" type="presParOf" srcId="{E831AD48-6551-42D1-8AEA-37C8A008D6C3}" destId="{43CCEFC4-1C76-4F5F-8143-EEC7749B125C}" srcOrd="3" destOrd="0" presId="urn:microsoft.com/office/officeart/2018/2/layout/IconCircleList"/>
    <dgm:cxn modelId="{DA43E6DF-96E0-4236-B711-D6D44AF2CB61}" type="presParOf" srcId="{642F68C2-4953-4828-8F23-E4BA4877634D}" destId="{085FF29E-A0DB-49E6-9DB0-45F25E2DB4EB}" srcOrd="1" destOrd="0" presId="urn:microsoft.com/office/officeart/2018/2/layout/IconCircleList"/>
    <dgm:cxn modelId="{FEDF57EF-4822-4F12-BDC9-B7C67B2D0A12}" type="presParOf" srcId="{642F68C2-4953-4828-8F23-E4BA4877634D}" destId="{CA80C72B-E0D3-4D89-B314-11F992591036}" srcOrd="2" destOrd="0" presId="urn:microsoft.com/office/officeart/2018/2/layout/IconCircleList"/>
    <dgm:cxn modelId="{65F9F920-2DF7-41B3-B645-3EB4358E1256}" type="presParOf" srcId="{CA80C72B-E0D3-4D89-B314-11F992591036}" destId="{E61467BB-5DA0-4F38-AD61-C6BE58F5D7F0}" srcOrd="0" destOrd="0" presId="urn:microsoft.com/office/officeart/2018/2/layout/IconCircleList"/>
    <dgm:cxn modelId="{6A36A555-417D-4EC4-A8BE-8635DFAA4C7D}" type="presParOf" srcId="{CA80C72B-E0D3-4D89-B314-11F992591036}" destId="{4B4A84E3-EB70-4136-AF85-E6533D76E5A9}" srcOrd="1" destOrd="0" presId="urn:microsoft.com/office/officeart/2018/2/layout/IconCircleList"/>
    <dgm:cxn modelId="{BABFE8F1-AD63-4F2A-9DBA-6D3CF68D614B}" type="presParOf" srcId="{CA80C72B-E0D3-4D89-B314-11F992591036}" destId="{BC027D6F-DFBF-4C16-B582-8D5B0FF94CC9}" srcOrd="2" destOrd="0" presId="urn:microsoft.com/office/officeart/2018/2/layout/IconCircleList"/>
    <dgm:cxn modelId="{3C7D65AD-1ABD-482F-80C8-BF39064E5C21}" type="presParOf" srcId="{CA80C72B-E0D3-4D89-B314-11F992591036}" destId="{AE7FE205-E808-4B6D-9F7D-E9664E4D3AE6}" srcOrd="3" destOrd="0" presId="urn:microsoft.com/office/officeart/2018/2/layout/IconCircleList"/>
    <dgm:cxn modelId="{0D0002D7-9FCD-430A-B86F-F8A4F5DD45B8}" type="presParOf" srcId="{642F68C2-4953-4828-8F23-E4BA4877634D}" destId="{28BD439C-A86A-40B0-B7F1-3449A47069F5}" srcOrd="3" destOrd="0" presId="urn:microsoft.com/office/officeart/2018/2/layout/IconCircleList"/>
    <dgm:cxn modelId="{49B295C0-5A60-4368-9B84-454DC8DCB01F}" type="presParOf" srcId="{642F68C2-4953-4828-8F23-E4BA4877634D}" destId="{1E0A6359-0651-48D2-A9C7-F6B56A1B99A1}" srcOrd="4" destOrd="0" presId="urn:microsoft.com/office/officeart/2018/2/layout/IconCircleList"/>
    <dgm:cxn modelId="{AA4289E8-082E-4E38-95DD-8841A5C3485C}" type="presParOf" srcId="{1E0A6359-0651-48D2-A9C7-F6B56A1B99A1}" destId="{553B149E-8716-41A6-8744-3B30BC19D0EA}" srcOrd="0" destOrd="0" presId="urn:microsoft.com/office/officeart/2018/2/layout/IconCircleList"/>
    <dgm:cxn modelId="{3D9CEF13-D506-4508-9096-3EF0D34E57C2}" type="presParOf" srcId="{1E0A6359-0651-48D2-A9C7-F6B56A1B99A1}" destId="{8B7617D3-E196-44FA-92FA-500001349F23}" srcOrd="1" destOrd="0" presId="urn:microsoft.com/office/officeart/2018/2/layout/IconCircleList"/>
    <dgm:cxn modelId="{428D568B-E9EE-4876-B4B5-EEAC6737D0C0}" type="presParOf" srcId="{1E0A6359-0651-48D2-A9C7-F6B56A1B99A1}" destId="{C174C398-031C-46F7-96BB-08CE0D33E5F7}" srcOrd="2" destOrd="0" presId="urn:microsoft.com/office/officeart/2018/2/layout/IconCircleList"/>
    <dgm:cxn modelId="{2A8C1C0D-00A7-4500-BBDF-956D2EB098FD}" type="presParOf" srcId="{1E0A6359-0651-48D2-A9C7-F6B56A1B99A1}" destId="{111ADCF0-05E8-4E98-B13C-922C5965D167}" srcOrd="3" destOrd="0" presId="urn:microsoft.com/office/officeart/2018/2/layout/IconCircleList"/>
    <dgm:cxn modelId="{A32F688D-2265-4D89-8974-BA477387A209}" type="presParOf" srcId="{642F68C2-4953-4828-8F23-E4BA4877634D}" destId="{592C0957-83EC-43A4-A91B-DBCFDDF2F024}" srcOrd="5" destOrd="0" presId="urn:microsoft.com/office/officeart/2018/2/layout/IconCircleList"/>
    <dgm:cxn modelId="{C83D3D36-8055-4F06-BC57-4782508A4E78}" type="presParOf" srcId="{642F68C2-4953-4828-8F23-E4BA4877634D}" destId="{92A07D74-4DA3-45B8-B31B-50E08482515B}" srcOrd="6" destOrd="0" presId="urn:microsoft.com/office/officeart/2018/2/layout/IconCircleList"/>
    <dgm:cxn modelId="{DE5F5CFF-C94A-4C89-BA83-702BC1C9C0D0}" type="presParOf" srcId="{92A07D74-4DA3-45B8-B31B-50E08482515B}" destId="{2787F5F6-D704-481C-B69B-AFB396C34756}" srcOrd="0" destOrd="0" presId="urn:microsoft.com/office/officeart/2018/2/layout/IconCircleList"/>
    <dgm:cxn modelId="{377BBF7D-4EE7-47F4-B819-4089CF724532}" type="presParOf" srcId="{92A07D74-4DA3-45B8-B31B-50E08482515B}" destId="{C7EA5F76-5665-4058-9486-3996EB207551}" srcOrd="1" destOrd="0" presId="urn:microsoft.com/office/officeart/2018/2/layout/IconCircleList"/>
    <dgm:cxn modelId="{0335C3F6-B918-4B22-90A4-DDEEB8C0B369}" type="presParOf" srcId="{92A07D74-4DA3-45B8-B31B-50E08482515B}" destId="{C647FB8A-ACE4-4C09-A06B-C62F16A572A3}" srcOrd="2" destOrd="0" presId="urn:microsoft.com/office/officeart/2018/2/layout/IconCircleList"/>
    <dgm:cxn modelId="{19EF6D3D-CCA9-4449-BC49-EE35B9603DAF}" type="presParOf" srcId="{92A07D74-4DA3-45B8-B31B-50E08482515B}" destId="{B9848655-69DE-4FA0-BFF3-ABCA1E7CB6F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046AB4-673E-4476-B814-4025D284D29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DF7A27-3DBF-4C58-A056-A32EC81C0C1E}">
      <dgm:prSet/>
      <dgm:spPr/>
      <dgm:t>
        <a:bodyPr/>
        <a:lstStyle/>
        <a:p>
          <a:r>
            <a:rPr lang="en-PK" b="1"/>
            <a:t>High-Margin Categories</a:t>
          </a:r>
          <a:r>
            <a:rPr lang="en-PK" b="1" u="sng">
              <a:uFillTx/>
            </a:rPr>
            <a:t>:</a:t>
          </a:r>
          <a:r>
            <a:rPr lang="en-PK"/>
            <a:t> Among the 16 categories in July's sales, three categories - "Phal aur Sabziyan", "Bundles" and      "Khula Masala" - consistently exhibited positive and higher margins. Despite their positive performance, these categories collectively contributed only 0.40% to the total July sales.</a:t>
          </a:r>
          <a:endParaRPr lang="en-US"/>
        </a:p>
      </dgm:t>
    </dgm:pt>
    <dgm:pt modelId="{3A8CD0EB-6D2D-43A6-8194-180903692317}" type="parTrans" cxnId="{E4375DB7-7146-44F0-91C2-85ABD3CE3BE9}">
      <dgm:prSet/>
      <dgm:spPr/>
      <dgm:t>
        <a:bodyPr/>
        <a:lstStyle/>
        <a:p>
          <a:endParaRPr lang="en-US"/>
        </a:p>
      </dgm:t>
    </dgm:pt>
    <dgm:pt modelId="{7CA70086-F9BB-4B57-8C77-A6F669EEBD27}" type="sibTrans" cxnId="{E4375DB7-7146-44F0-91C2-85ABD3CE3BE9}">
      <dgm:prSet/>
      <dgm:spPr/>
      <dgm:t>
        <a:bodyPr/>
        <a:lstStyle/>
        <a:p>
          <a:endParaRPr lang="en-US"/>
        </a:p>
      </dgm:t>
    </dgm:pt>
    <dgm:pt modelId="{383EE559-C804-41D1-8C59-788A598C98D7}">
      <dgm:prSet/>
      <dgm:spPr/>
      <dgm:t>
        <a:bodyPr/>
        <a:lstStyle/>
        <a:p>
          <a:r>
            <a:rPr lang="en-PK" b="1"/>
            <a:t>Boosting Sales Strategy</a:t>
          </a:r>
          <a:r>
            <a:rPr lang="en-PK" b="1" u="sng">
              <a:uFillTx/>
            </a:rPr>
            <a:t>:</a:t>
          </a:r>
          <a:r>
            <a:rPr lang="en-PK"/>
            <a:t> To enhance the contribution of these categories in the upcoming months, it's crucial to proactively boost their sales. If these categories aren't prominently displayed on the front page, we should consider giving them a shoutout or featuring them more prominently. This targeted approach aims to increase order volumes within these categories by leveraging their existing customer base.</a:t>
          </a:r>
          <a:endParaRPr lang="en-US"/>
        </a:p>
      </dgm:t>
    </dgm:pt>
    <dgm:pt modelId="{614B2E4B-8233-4E2A-8E2B-9A43019AEE9B}" type="parTrans" cxnId="{0437CA64-1501-494D-B0E0-4AE3FCB2FDBD}">
      <dgm:prSet/>
      <dgm:spPr/>
      <dgm:t>
        <a:bodyPr/>
        <a:lstStyle/>
        <a:p>
          <a:endParaRPr lang="en-US"/>
        </a:p>
      </dgm:t>
    </dgm:pt>
    <dgm:pt modelId="{4FD80DB4-4B36-440D-83FC-86ACC436813E}" type="sibTrans" cxnId="{0437CA64-1501-494D-B0E0-4AE3FCB2FDBD}">
      <dgm:prSet/>
      <dgm:spPr/>
      <dgm:t>
        <a:bodyPr/>
        <a:lstStyle/>
        <a:p>
          <a:endParaRPr lang="en-US"/>
        </a:p>
      </dgm:t>
    </dgm:pt>
    <dgm:pt modelId="{B52E6F73-5D6E-4B78-9189-C65229D312C7}">
      <dgm:prSet/>
      <dgm:spPr/>
      <dgm:t>
        <a:bodyPr/>
        <a:lstStyle/>
        <a:p>
          <a:r>
            <a:rPr lang="en-PK" b="1"/>
            <a:t>Optimizing Visibility:</a:t>
          </a:r>
          <a:r>
            <a:rPr lang="en-PK"/>
            <a:t> Ensuring these categories receive ample visibility could drive higher customer engagement and prompt more orders. By strategically showcasing these categories, we can tap into their established customer interest and encourage increased sales, potentially leading to a more substantial contribution in the coming months.</a:t>
          </a:r>
          <a:endParaRPr lang="en-US"/>
        </a:p>
      </dgm:t>
    </dgm:pt>
    <dgm:pt modelId="{A8EFA9DE-D6DE-495D-BD37-7C05426EA937}" type="parTrans" cxnId="{4F7F25B1-872F-45EB-83B4-AADAABE5F07D}">
      <dgm:prSet/>
      <dgm:spPr/>
      <dgm:t>
        <a:bodyPr/>
        <a:lstStyle/>
        <a:p>
          <a:endParaRPr lang="en-US"/>
        </a:p>
      </dgm:t>
    </dgm:pt>
    <dgm:pt modelId="{23B891E9-7149-438C-A1E6-229AC3BBF9FC}" type="sibTrans" cxnId="{4F7F25B1-872F-45EB-83B4-AADAABE5F07D}">
      <dgm:prSet/>
      <dgm:spPr/>
      <dgm:t>
        <a:bodyPr/>
        <a:lstStyle/>
        <a:p>
          <a:endParaRPr lang="en-US"/>
        </a:p>
      </dgm:t>
    </dgm:pt>
    <dgm:pt modelId="{28E92A5B-82F1-4627-AB45-8F5C3A000324}">
      <dgm:prSet/>
      <dgm:spPr/>
      <dgm:t>
        <a:bodyPr/>
        <a:lstStyle/>
        <a:p>
          <a:r>
            <a:rPr lang="en-PK"/>
            <a:t>Incorporating these strategies could lead to a more pronounced impact of these three categories on overall sales, thus optimizing our product assortment and customer engagement.</a:t>
          </a:r>
          <a:endParaRPr lang="en-US"/>
        </a:p>
      </dgm:t>
    </dgm:pt>
    <dgm:pt modelId="{54F9DCA4-577A-4592-942B-B0F7F32B6AA6}" type="parTrans" cxnId="{041DF712-98B0-4DDB-BC95-47539BC7D6CC}">
      <dgm:prSet/>
      <dgm:spPr/>
      <dgm:t>
        <a:bodyPr/>
        <a:lstStyle/>
        <a:p>
          <a:endParaRPr lang="en-US"/>
        </a:p>
      </dgm:t>
    </dgm:pt>
    <dgm:pt modelId="{88AA50FA-D869-4A40-85EB-6860A0F83B65}" type="sibTrans" cxnId="{041DF712-98B0-4DDB-BC95-47539BC7D6CC}">
      <dgm:prSet/>
      <dgm:spPr/>
      <dgm:t>
        <a:bodyPr/>
        <a:lstStyle/>
        <a:p>
          <a:endParaRPr lang="en-US"/>
        </a:p>
      </dgm:t>
    </dgm:pt>
    <dgm:pt modelId="{C590A0FD-EB3C-4AE5-AE7D-AE4434CBDBE4}" type="pres">
      <dgm:prSet presAssocID="{0A046AB4-673E-4476-B814-4025D284D29E}" presName="linear" presStyleCnt="0">
        <dgm:presLayoutVars>
          <dgm:animLvl val="lvl"/>
          <dgm:resizeHandles val="exact"/>
        </dgm:presLayoutVars>
      </dgm:prSet>
      <dgm:spPr/>
    </dgm:pt>
    <dgm:pt modelId="{2BD10E53-5134-4702-970A-B12C5654CDCD}" type="pres">
      <dgm:prSet presAssocID="{FADF7A27-3DBF-4C58-A056-A32EC81C0C1E}" presName="parentText" presStyleLbl="node1" presStyleIdx="0" presStyleCnt="4">
        <dgm:presLayoutVars>
          <dgm:chMax val="0"/>
          <dgm:bulletEnabled val="1"/>
        </dgm:presLayoutVars>
      </dgm:prSet>
      <dgm:spPr/>
    </dgm:pt>
    <dgm:pt modelId="{95F3381D-95AD-4824-88DF-C2E4B8CE1460}" type="pres">
      <dgm:prSet presAssocID="{7CA70086-F9BB-4B57-8C77-A6F669EEBD27}" presName="spacer" presStyleCnt="0"/>
      <dgm:spPr/>
    </dgm:pt>
    <dgm:pt modelId="{9A001ACC-FC84-44E7-90A2-065F56FED1FC}" type="pres">
      <dgm:prSet presAssocID="{383EE559-C804-41D1-8C59-788A598C98D7}" presName="parentText" presStyleLbl="node1" presStyleIdx="1" presStyleCnt="4">
        <dgm:presLayoutVars>
          <dgm:chMax val="0"/>
          <dgm:bulletEnabled val="1"/>
        </dgm:presLayoutVars>
      </dgm:prSet>
      <dgm:spPr/>
    </dgm:pt>
    <dgm:pt modelId="{DE0F5BFC-C687-4DC6-B5F1-F6DF5041E237}" type="pres">
      <dgm:prSet presAssocID="{4FD80DB4-4B36-440D-83FC-86ACC436813E}" presName="spacer" presStyleCnt="0"/>
      <dgm:spPr/>
    </dgm:pt>
    <dgm:pt modelId="{A179CF7F-43C5-4EF3-B7B4-C447D6F56FDE}" type="pres">
      <dgm:prSet presAssocID="{B52E6F73-5D6E-4B78-9189-C65229D312C7}" presName="parentText" presStyleLbl="node1" presStyleIdx="2" presStyleCnt="4">
        <dgm:presLayoutVars>
          <dgm:chMax val="0"/>
          <dgm:bulletEnabled val="1"/>
        </dgm:presLayoutVars>
      </dgm:prSet>
      <dgm:spPr/>
    </dgm:pt>
    <dgm:pt modelId="{FD608751-2B74-4B02-B461-200F381C4466}" type="pres">
      <dgm:prSet presAssocID="{23B891E9-7149-438C-A1E6-229AC3BBF9FC}" presName="spacer" presStyleCnt="0"/>
      <dgm:spPr/>
    </dgm:pt>
    <dgm:pt modelId="{69122602-5D81-4C40-B15D-05BA7E6F6635}" type="pres">
      <dgm:prSet presAssocID="{28E92A5B-82F1-4627-AB45-8F5C3A000324}" presName="parentText" presStyleLbl="node1" presStyleIdx="3" presStyleCnt="4">
        <dgm:presLayoutVars>
          <dgm:chMax val="0"/>
          <dgm:bulletEnabled val="1"/>
        </dgm:presLayoutVars>
      </dgm:prSet>
      <dgm:spPr/>
    </dgm:pt>
  </dgm:ptLst>
  <dgm:cxnLst>
    <dgm:cxn modelId="{041DF712-98B0-4DDB-BC95-47539BC7D6CC}" srcId="{0A046AB4-673E-4476-B814-4025D284D29E}" destId="{28E92A5B-82F1-4627-AB45-8F5C3A000324}" srcOrd="3" destOrd="0" parTransId="{54F9DCA4-577A-4592-942B-B0F7F32B6AA6}" sibTransId="{88AA50FA-D869-4A40-85EB-6860A0F83B65}"/>
    <dgm:cxn modelId="{0437CA64-1501-494D-B0E0-4AE3FCB2FDBD}" srcId="{0A046AB4-673E-4476-B814-4025D284D29E}" destId="{383EE559-C804-41D1-8C59-788A598C98D7}" srcOrd="1" destOrd="0" parTransId="{614B2E4B-8233-4E2A-8E2B-9A43019AEE9B}" sibTransId="{4FD80DB4-4B36-440D-83FC-86ACC436813E}"/>
    <dgm:cxn modelId="{C642C44B-553F-44B2-9C1B-671ADD3691CD}" type="presOf" srcId="{383EE559-C804-41D1-8C59-788A598C98D7}" destId="{9A001ACC-FC84-44E7-90A2-065F56FED1FC}" srcOrd="0" destOrd="0" presId="urn:microsoft.com/office/officeart/2005/8/layout/vList2"/>
    <dgm:cxn modelId="{B1884086-86EE-4C05-8433-A71959F5320A}" type="presOf" srcId="{0A046AB4-673E-4476-B814-4025D284D29E}" destId="{C590A0FD-EB3C-4AE5-AE7D-AE4434CBDBE4}" srcOrd="0" destOrd="0" presId="urn:microsoft.com/office/officeart/2005/8/layout/vList2"/>
    <dgm:cxn modelId="{4F7F25B1-872F-45EB-83B4-AADAABE5F07D}" srcId="{0A046AB4-673E-4476-B814-4025D284D29E}" destId="{B52E6F73-5D6E-4B78-9189-C65229D312C7}" srcOrd="2" destOrd="0" parTransId="{A8EFA9DE-D6DE-495D-BD37-7C05426EA937}" sibTransId="{23B891E9-7149-438C-A1E6-229AC3BBF9FC}"/>
    <dgm:cxn modelId="{889C05B2-6E50-4E94-954F-5C7076E4EAA6}" type="presOf" srcId="{FADF7A27-3DBF-4C58-A056-A32EC81C0C1E}" destId="{2BD10E53-5134-4702-970A-B12C5654CDCD}" srcOrd="0" destOrd="0" presId="urn:microsoft.com/office/officeart/2005/8/layout/vList2"/>
    <dgm:cxn modelId="{E4375DB7-7146-44F0-91C2-85ABD3CE3BE9}" srcId="{0A046AB4-673E-4476-B814-4025D284D29E}" destId="{FADF7A27-3DBF-4C58-A056-A32EC81C0C1E}" srcOrd="0" destOrd="0" parTransId="{3A8CD0EB-6D2D-43A6-8194-180903692317}" sibTransId="{7CA70086-F9BB-4B57-8C77-A6F669EEBD27}"/>
    <dgm:cxn modelId="{313833BB-D625-47A8-B536-ECC8B0229D8C}" type="presOf" srcId="{B52E6F73-5D6E-4B78-9189-C65229D312C7}" destId="{A179CF7F-43C5-4EF3-B7B4-C447D6F56FDE}" srcOrd="0" destOrd="0" presId="urn:microsoft.com/office/officeart/2005/8/layout/vList2"/>
    <dgm:cxn modelId="{6AEC25DD-5DF6-4BC6-A147-547626E3F2FC}" type="presOf" srcId="{28E92A5B-82F1-4627-AB45-8F5C3A000324}" destId="{69122602-5D81-4C40-B15D-05BA7E6F6635}" srcOrd="0" destOrd="0" presId="urn:microsoft.com/office/officeart/2005/8/layout/vList2"/>
    <dgm:cxn modelId="{41068B02-0755-4D58-9D07-51AE93E0739E}" type="presParOf" srcId="{C590A0FD-EB3C-4AE5-AE7D-AE4434CBDBE4}" destId="{2BD10E53-5134-4702-970A-B12C5654CDCD}" srcOrd="0" destOrd="0" presId="urn:microsoft.com/office/officeart/2005/8/layout/vList2"/>
    <dgm:cxn modelId="{D9D4F049-4D9E-4E54-AEE0-489A108E1E34}" type="presParOf" srcId="{C590A0FD-EB3C-4AE5-AE7D-AE4434CBDBE4}" destId="{95F3381D-95AD-4824-88DF-C2E4B8CE1460}" srcOrd="1" destOrd="0" presId="urn:microsoft.com/office/officeart/2005/8/layout/vList2"/>
    <dgm:cxn modelId="{52687828-2AF5-436C-A7FC-F69A796523AA}" type="presParOf" srcId="{C590A0FD-EB3C-4AE5-AE7D-AE4434CBDBE4}" destId="{9A001ACC-FC84-44E7-90A2-065F56FED1FC}" srcOrd="2" destOrd="0" presId="urn:microsoft.com/office/officeart/2005/8/layout/vList2"/>
    <dgm:cxn modelId="{87ABB051-E05E-408D-9C5E-C32441890D4D}" type="presParOf" srcId="{C590A0FD-EB3C-4AE5-AE7D-AE4434CBDBE4}" destId="{DE0F5BFC-C687-4DC6-B5F1-F6DF5041E237}" srcOrd="3" destOrd="0" presId="urn:microsoft.com/office/officeart/2005/8/layout/vList2"/>
    <dgm:cxn modelId="{4F986F25-001F-4A5F-90F0-4B9C121940D0}" type="presParOf" srcId="{C590A0FD-EB3C-4AE5-AE7D-AE4434CBDBE4}" destId="{A179CF7F-43C5-4EF3-B7B4-C447D6F56FDE}" srcOrd="4" destOrd="0" presId="urn:microsoft.com/office/officeart/2005/8/layout/vList2"/>
    <dgm:cxn modelId="{459D6184-B66B-4468-A52E-FCD23B26F1EC}" type="presParOf" srcId="{C590A0FD-EB3C-4AE5-AE7D-AE4434CBDBE4}" destId="{FD608751-2B74-4B02-B461-200F381C4466}" srcOrd="5" destOrd="0" presId="urn:microsoft.com/office/officeart/2005/8/layout/vList2"/>
    <dgm:cxn modelId="{CCF3FDB9-90F4-422B-A4DA-462EDE8C400D}" type="presParOf" srcId="{C590A0FD-EB3C-4AE5-AE7D-AE4434CBDBE4}" destId="{69122602-5D81-4C40-B15D-05BA7E6F663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772547-E6F2-42F5-9980-349CD949C29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B3BB79-4197-4F2A-A7BC-866AF97E1A84}">
      <dgm:prSet/>
      <dgm:spPr/>
      <dgm:t>
        <a:bodyPr/>
        <a:lstStyle/>
        <a:p>
          <a:r>
            <a:rPr lang="en-PK" b="1"/>
            <a:t>Key Sales Contributors:</a:t>
          </a:r>
          <a:r>
            <a:rPr lang="en-PK"/>
            <a:t> Among the 16 categories, a trio - "Oil and Ghee," "Milk and Tea," and "Coffee" - holds a substantial 70.49% share in our July sales.</a:t>
          </a:r>
          <a:endParaRPr lang="en-US"/>
        </a:p>
      </dgm:t>
    </dgm:pt>
    <dgm:pt modelId="{76709135-49ED-4FD5-A5FE-AD8C6E39FEAC}" type="parTrans" cxnId="{80CB8FEF-B79B-4F1E-8171-8BC4FD8589F1}">
      <dgm:prSet/>
      <dgm:spPr/>
      <dgm:t>
        <a:bodyPr/>
        <a:lstStyle/>
        <a:p>
          <a:endParaRPr lang="en-US"/>
        </a:p>
      </dgm:t>
    </dgm:pt>
    <dgm:pt modelId="{F18B706B-431B-40F2-9170-770479E7930F}" type="sibTrans" cxnId="{80CB8FEF-B79B-4F1E-8171-8BC4FD8589F1}">
      <dgm:prSet/>
      <dgm:spPr/>
      <dgm:t>
        <a:bodyPr/>
        <a:lstStyle/>
        <a:p>
          <a:endParaRPr lang="en-US"/>
        </a:p>
      </dgm:t>
    </dgm:pt>
    <dgm:pt modelId="{77970D19-AB41-4F32-B256-F65EC9A55E92}">
      <dgm:prSet/>
      <dgm:spPr/>
      <dgm:t>
        <a:bodyPr/>
        <a:lstStyle/>
        <a:p>
          <a:r>
            <a:rPr lang="en-PK" b="1"/>
            <a:t>Negative Margin Challenge:</a:t>
          </a:r>
          <a:r>
            <a:rPr lang="en-PK"/>
            <a:t> Unfortunately, these categories have experienced negative margins, with "Oil and Ghee" at -3.8%, "Milk and Tea" at -3.3%, and "Coffee" at -7.8%.</a:t>
          </a:r>
          <a:endParaRPr lang="en-US"/>
        </a:p>
      </dgm:t>
    </dgm:pt>
    <dgm:pt modelId="{00DFFF83-3667-449A-8559-900B4ED9F210}" type="parTrans" cxnId="{0D19A17E-6D31-4774-AC61-6C9484C04A6C}">
      <dgm:prSet/>
      <dgm:spPr/>
      <dgm:t>
        <a:bodyPr/>
        <a:lstStyle/>
        <a:p>
          <a:endParaRPr lang="en-US"/>
        </a:p>
      </dgm:t>
    </dgm:pt>
    <dgm:pt modelId="{A12B2673-26BA-4504-8D25-ADBE945BB148}" type="sibTrans" cxnId="{0D19A17E-6D31-4774-AC61-6C9484C04A6C}">
      <dgm:prSet/>
      <dgm:spPr/>
      <dgm:t>
        <a:bodyPr/>
        <a:lstStyle/>
        <a:p>
          <a:endParaRPr lang="en-US"/>
        </a:p>
      </dgm:t>
    </dgm:pt>
    <dgm:pt modelId="{1698DA81-9934-4149-B640-7FC66137F599}">
      <dgm:prSet/>
      <dgm:spPr/>
      <dgm:t>
        <a:bodyPr/>
        <a:lstStyle/>
        <a:p>
          <a:r>
            <a:rPr lang="en-PK" b="1"/>
            <a:t>Upcoming Focus:</a:t>
          </a:r>
          <a:r>
            <a:rPr lang="en-PK"/>
            <a:t> In the upcoming month, a concerted effort on these categories is pivotal. If high discounts are currently applied, a necessary adjustment would be to reduce them to improve margin health.</a:t>
          </a:r>
          <a:endParaRPr lang="en-US"/>
        </a:p>
      </dgm:t>
    </dgm:pt>
    <dgm:pt modelId="{4B9ED133-7A1E-4148-A998-476CCBA6C1FE}" type="parTrans" cxnId="{4C57F4CF-672D-4543-A49D-CF218A05FED4}">
      <dgm:prSet/>
      <dgm:spPr/>
      <dgm:t>
        <a:bodyPr/>
        <a:lstStyle/>
        <a:p>
          <a:endParaRPr lang="en-US"/>
        </a:p>
      </dgm:t>
    </dgm:pt>
    <dgm:pt modelId="{CF549EF6-2DEC-422E-AE25-B3E53217A5DE}" type="sibTrans" cxnId="{4C57F4CF-672D-4543-A49D-CF218A05FED4}">
      <dgm:prSet/>
      <dgm:spPr/>
      <dgm:t>
        <a:bodyPr/>
        <a:lstStyle/>
        <a:p>
          <a:endParaRPr lang="en-US"/>
        </a:p>
      </dgm:t>
    </dgm:pt>
    <dgm:pt modelId="{35BFEF56-39AF-4B98-BECA-F677163C978C}">
      <dgm:prSet/>
      <dgm:spPr/>
      <dgm:t>
        <a:bodyPr/>
        <a:lstStyle/>
        <a:p>
          <a:r>
            <a:rPr lang="en-PK" b="1"/>
            <a:t>Promotion Control:</a:t>
          </a:r>
          <a:r>
            <a:rPr lang="en-PK"/>
            <a:t> Additionally, any extra promotional activities should be judiciously limited. This approach aims to rectify the negative ratio that affected these categories last month, ultimately working towards achieving positive margins for them in the future.</a:t>
          </a:r>
          <a:endParaRPr lang="en-US"/>
        </a:p>
      </dgm:t>
    </dgm:pt>
    <dgm:pt modelId="{5B47B81E-BE83-4B35-A87F-CD20E4D8B794}" type="parTrans" cxnId="{2A4EE300-4BB3-4316-974F-9AA41D8FBE90}">
      <dgm:prSet/>
      <dgm:spPr/>
      <dgm:t>
        <a:bodyPr/>
        <a:lstStyle/>
        <a:p>
          <a:endParaRPr lang="en-US"/>
        </a:p>
      </dgm:t>
    </dgm:pt>
    <dgm:pt modelId="{31B970AD-BCD3-46DB-9EBF-D8AA39B79563}" type="sibTrans" cxnId="{2A4EE300-4BB3-4316-974F-9AA41D8FBE90}">
      <dgm:prSet/>
      <dgm:spPr/>
      <dgm:t>
        <a:bodyPr/>
        <a:lstStyle/>
        <a:p>
          <a:endParaRPr lang="en-US"/>
        </a:p>
      </dgm:t>
    </dgm:pt>
    <dgm:pt modelId="{C976DBF7-FB0E-4B35-A3E2-17F4FB392185}" type="pres">
      <dgm:prSet presAssocID="{CF772547-E6F2-42F5-9980-349CD949C293}" presName="root" presStyleCnt="0">
        <dgm:presLayoutVars>
          <dgm:dir/>
          <dgm:resizeHandles val="exact"/>
        </dgm:presLayoutVars>
      </dgm:prSet>
      <dgm:spPr/>
    </dgm:pt>
    <dgm:pt modelId="{EEE16B63-3401-436B-8F55-2B14501CF009}" type="pres">
      <dgm:prSet presAssocID="{C0B3BB79-4197-4F2A-A7BC-866AF97E1A84}" presName="compNode" presStyleCnt="0"/>
      <dgm:spPr/>
    </dgm:pt>
    <dgm:pt modelId="{07C70153-6AE8-44C9-AC58-47F9AA130D46}" type="pres">
      <dgm:prSet presAssocID="{C0B3BB79-4197-4F2A-A7BC-866AF97E1A84}" presName="bgRect" presStyleLbl="bgShp" presStyleIdx="0" presStyleCnt="4"/>
      <dgm:spPr/>
    </dgm:pt>
    <dgm:pt modelId="{41898157-AFB8-48B9-8FA4-E207FA40D98C}" type="pres">
      <dgm:prSet presAssocID="{C0B3BB79-4197-4F2A-A7BC-866AF97E1A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
        </a:ext>
      </dgm:extLst>
    </dgm:pt>
    <dgm:pt modelId="{F5AE6FB9-6272-49DE-85A3-A0C7379961FF}" type="pres">
      <dgm:prSet presAssocID="{C0B3BB79-4197-4F2A-A7BC-866AF97E1A84}" presName="spaceRect" presStyleCnt="0"/>
      <dgm:spPr/>
    </dgm:pt>
    <dgm:pt modelId="{03245969-E236-4C07-85BA-ECAEED5663C2}" type="pres">
      <dgm:prSet presAssocID="{C0B3BB79-4197-4F2A-A7BC-866AF97E1A84}" presName="parTx" presStyleLbl="revTx" presStyleIdx="0" presStyleCnt="4">
        <dgm:presLayoutVars>
          <dgm:chMax val="0"/>
          <dgm:chPref val="0"/>
        </dgm:presLayoutVars>
      </dgm:prSet>
      <dgm:spPr/>
    </dgm:pt>
    <dgm:pt modelId="{60C88EB0-4D0D-466E-B653-86E7FFC98B70}" type="pres">
      <dgm:prSet presAssocID="{F18B706B-431B-40F2-9170-770479E7930F}" presName="sibTrans" presStyleCnt="0"/>
      <dgm:spPr/>
    </dgm:pt>
    <dgm:pt modelId="{8A297AD9-3F45-4E4A-844F-F3B38C73D408}" type="pres">
      <dgm:prSet presAssocID="{77970D19-AB41-4F32-B256-F65EC9A55E92}" presName="compNode" presStyleCnt="0"/>
      <dgm:spPr/>
    </dgm:pt>
    <dgm:pt modelId="{AB12F454-4088-4AE1-85C6-8E4DCDF5D8DD}" type="pres">
      <dgm:prSet presAssocID="{77970D19-AB41-4F32-B256-F65EC9A55E92}" presName="bgRect" presStyleLbl="bgShp" presStyleIdx="1" presStyleCnt="4"/>
      <dgm:spPr/>
    </dgm:pt>
    <dgm:pt modelId="{574B264E-7E05-440F-86DA-6DC3FB8BDA3D}" type="pres">
      <dgm:prSet presAssocID="{77970D19-AB41-4F32-B256-F65EC9A55E9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1371CDEE-C0B8-42C7-B673-436C7F035487}" type="pres">
      <dgm:prSet presAssocID="{77970D19-AB41-4F32-B256-F65EC9A55E92}" presName="spaceRect" presStyleCnt="0"/>
      <dgm:spPr/>
    </dgm:pt>
    <dgm:pt modelId="{41CDABFE-0B8D-43A0-A540-9F06373B95E5}" type="pres">
      <dgm:prSet presAssocID="{77970D19-AB41-4F32-B256-F65EC9A55E92}" presName="parTx" presStyleLbl="revTx" presStyleIdx="1" presStyleCnt="4">
        <dgm:presLayoutVars>
          <dgm:chMax val="0"/>
          <dgm:chPref val="0"/>
        </dgm:presLayoutVars>
      </dgm:prSet>
      <dgm:spPr/>
    </dgm:pt>
    <dgm:pt modelId="{5495945D-3B5E-4340-BD2C-8997E4DDD007}" type="pres">
      <dgm:prSet presAssocID="{A12B2673-26BA-4504-8D25-ADBE945BB148}" presName="sibTrans" presStyleCnt="0"/>
      <dgm:spPr/>
    </dgm:pt>
    <dgm:pt modelId="{2EA9B8F2-0F6F-48CF-A533-7E0DED8C8178}" type="pres">
      <dgm:prSet presAssocID="{1698DA81-9934-4149-B640-7FC66137F599}" presName="compNode" presStyleCnt="0"/>
      <dgm:spPr/>
    </dgm:pt>
    <dgm:pt modelId="{20755D7E-CCF6-4E1A-A99E-CCD77D5454A2}" type="pres">
      <dgm:prSet presAssocID="{1698DA81-9934-4149-B640-7FC66137F599}" presName="bgRect" presStyleLbl="bgShp" presStyleIdx="2" presStyleCnt="4"/>
      <dgm:spPr/>
    </dgm:pt>
    <dgm:pt modelId="{4F44B6D6-02EA-438A-8B25-C706F22AC198}" type="pres">
      <dgm:prSet presAssocID="{1698DA81-9934-4149-B640-7FC66137F5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g"/>
        </a:ext>
      </dgm:extLst>
    </dgm:pt>
    <dgm:pt modelId="{D1FF4C67-2C76-40B0-9E72-529573393EE9}" type="pres">
      <dgm:prSet presAssocID="{1698DA81-9934-4149-B640-7FC66137F599}" presName="spaceRect" presStyleCnt="0"/>
      <dgm:spPr/>
    </dgm:pt>
    <dgm:pt modelId="{A3AF1BE0-E1C3-4C5D-A077-92197193E368}" type="pres">
      <dgm:prSet presAssocID="{1698DA81-9934-4149-B640-7FC66137F599}" presName="parTx" presStyleLbl="revTx" presStyleIdx="2" presStyleCnt="4">
        <dgm:presLayoutVars>
          <dgm:chMax val="0"/>
          <dgm:chPref val="0"/>
        </dgm:presLayoutVars>
      </dgm:prSet>
      <dgm:spPr/>
    </dgm:pt>
    <dgm:pt modelId="{78DF0771-F3F4-484E-8058-31B4DB913CF1}" type="pres">
      <dgm:prSet presAssocID="{CF549EF6-2DEC-422E-AE25-B3E53217A5DE}" presName="sibTrans" presStyleCnt="0"/>
      <dgm:spPr/>
    </dgm:pt>
    <dgm:pt modelId="{24DF587D-781D-49A7-805F-92E27BE92376}" type="pres">
      <dgm:prSet presAssocID="{35BFEF56-39AF-4B98-BECA-F677163C978C}" presName="compNode" presStyleCnt="0"/>
      <dgm:spPr/>
    </dgm:pt>
    <dgm:pt modelId="{DBA77296-ED50-44BD-9951-63DF68F75A4E}" type="pres">
      <dgm:prSet presAssocID="{35BFEF56-39AF-4B98-BECA-F677163C978C}" presName="bgRect" presStyleLbl="bgShp" presStyleIdx="3" presStyleCnt="4"/>
      <dgm:spPr/>
    </dgm:pt>
    <dgm:pt modelId="{7F0A5176-BFB5-40CE-B609-16AE46DAE06C}" type="pres">
      <dgm:prSet presAssocID="{35BFEF56-39AF-4B98-BECA-F677163C97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ble"/>
        </a:ext>
      </dgm:extLst>
    </dgm:pt>
    <dgm:pt modelId="{B52FA647-76D1-446C-AE23-2AD88004C90B}" type="pres">
      <dgm:prSet presAssocID="{35BFEF56-39AF-4B98-BECA-F677163C978C}" presName="spaceRect" presStyleCnt="0"/>
      <dgm:spPr/>
    </dgm:pt>
    <dgm:pt modelId="{0EF41D9A-562E-4471-A498-B6028A2BA50A}" type="pres">
      <dgm:prSet presAssocID="{35BFEF56-39AF-4B98-BECA-F677163C978C}" presName="parTx" presStyleLbl="revTx" presStyleIdx="3" presStyleCnt="4">
        <dgm:presLayoutVars>
          <dgm:chMax val="0"/>
          <dgm:chPref val="0"/>
        </dgm:presLayoutVars>
      </dgm:prSet>
      <dgm:spPr/>
    </dgm:pt>
  </dgm:ptLst>
  <dgm:cxnLst>
    <dgm:cxn modelId="{2A4EE300-4BB3-4316-974F-9AA41D8FBE90}" srcId="{CF772547-E6F2-42F5-9980-349CD949C293}" destId="{35BFEF56-39AF-4B98-BECA-F677163C978C}" srcOrd="3" destOrd="0" parTransId="{5B47B81E-BE83-4B35-A87F-CD20E4D8B794}" sibTransId="{31B970AD-BCD3-46DB-9EBF-D8AA39B79563}"/>
    <dgm:cxn modelId="{FC249127-4658-4BBC-A50B-5674E636C098}" type="presOf" srcId="{35BFEF56-39AF-4B98-BECA-F677163C978C}" destId="{0EF41D9A-562E-4471-A498-B6028A2BA50A}" srcOrd="0" destOrd="0" presId="urn:microsoft.com/office/officeart/2018/2/layout/IconVerticalSolidList"/>
    <dgm:cxn modelId="{B4619429-45D9-4731-B8FC-251074E17A5A}" type="presOf" srcId="{77970D19-AB41-4F32-B256-F65EC9A55E92}" destId="{41CDABFE-0B8D-43A0-A540-9F06373B95E5}" srcOrd="0" destOrd="0" presId="urn:microsoft.com/office/officeart/2018/2/layout/IconVerticalSolidList"/>
    <dgm:cxn modelId="{0D19A17E-6D31-4774-AC61-6C9484C04A6C}" srcId="{CF772547-E6F2-42F5-9980-349CD949C293}" destId="{77970D19-AB41-4F32-B256-F65EC9A55E92}" srcOrd="1" destOrd="0" parTransId="{00DFFF83-3667-449A-8559-900B4ED9F210}" sibTransId="{A12B2673-26BA-4504-8D25-ADBE945BB148}"/>
    <dgm:cxn modelId="{C26BD088-5F60-45F2-B5B4-46B8E11B4F6F}" type="presOf" srcId="{CF772547-E6F2-42F5-9980-349CD949C293}" destId="{C976DBF7-FB0E-4B35-A3E2-17F4FB392185}" srcOrd="0" destOrd="0" presId="urn:microsoft.com/office/officeart/2018/2/layout/IconVerticalSolidList"/>
    <dgm:cxn modelId="{5CADF9C8-6B08-4FB8-B6DD-B0F568AF0DB5}" type="presOf" srcId="{1698DA81-9934-4149-B640-7FC66137F599}" destId="{A3AF1BE0-E1C3-4C5D-A077-92197193E368}" srcOrd="0" destOrd="0" presId="urn:microsoft.com/office/officeart/2018/2/layout/IconVerticalSolidList"/>
    <dgm:cxn modelId="{2CE035C9-7F24-4C80-979E-450E5F0AED8D}" type="presOf" srcId="{C0B3BB79-4197-4F2A-A7BC-866AF97E1A84}" destId="{03245969-E236-4C07-85BA-ECAEED5663C2}" srcOrd="0" destOrd="0" presId="urn:microsoft.com/office/officeart/2018/2/layout/IconVerticalSolidList"/>
    <dgm:cxn modelId="{4C57F4CF-672D-4543-A49D-CF218A05FED4}" srcId="{CF772547-E6F2-42F5-9980-349CD949C293}" destId="{1698DA81-9934-4149-B640-7FC66137F599}" srcOrd="2" destOrd="0" parTransId="{4B9ED133-7A1E-4148-A998-476CCBA6C1FE}" sibTransId="{CF549EF6-2DEC-422E-AE25-B3E53217A5DE}"/>
    <dgm:cxn modelId="{80CB8FEF-B79B-4F1E-8171-8BC4FD8589F1}" srcId="{CF772547-E6F2-42F5-9980-349CD949C293}" destId="{C0B3BB79-4197-4F2A-A7BC-866AF97E1A84}" srcOrd="0" destOrd="0" parTransId="{76709135-49ED-4FD5-A5FE-AD8C6E39FEAC}" sibTransId="{F18B706B-431B-40F2-9170-770479E7930F}"/>
    <dgm:cxn modelId="{3D407EE6-2740-4641-AE64-7516ACE1E9BA}" type="presParOf" srcId="{C976DBF7-FB0E-4B35-A3E2-17F4FB392185}" destId="{EEE16B63-3401-436B-8F55-2B14501CF009}" srcOrd="0" destOrd="0" presId="urn:microsoft.com/office/officeart/2018/2/layout/IconVerticalSolidList"/>
    <dgm:cxn modelId="{C9895C02-438B-4B3D-9699-A3C66FF7E49B}" type="presParOf" srcId="{EEE16B63-3401-436B-8F55-2B14501CF009}" destId="{07C70153-6AE8-44C9-AC58-47F9AA130D46}" srcOrd="0" destOrd="0" presId="urn:microsoft.com/office/officeart/2018/2/layout/IconVerticalSolidList"/>
    <dgm:cxn modelId="{0DF89EBB-60F4-4EB2-AF0E-F2FC59C1612B}" type="presParOf" srcId="{EEE16B63-3401-436B-8F55-2B14501CF009}" destId="{41898157-AFB8-48B9-8FA4-E207FA40D98C}" srcOrd="1" destOrd="0" presId="urn:microsoft.com/office/officeart/2018/2/layout/IconVerticalSolidList"/>
    <dgm:cxn modelId="{C2E78BEC-4030-4A35-80EE-0BEE01672597}" type="presParOf" srcId="{EEE16B63-3401-436B-8F55-2B14501CF009}" destId="{F5AE6FB9-6272-49DE-85A3-A0C7379961FF}" srcOrd="2" destOrd="0" presId="urn:microsoft.com/office/officeart/2018/2/layout/IconVerticalSolidList"/>
    <dgm:cxn modelId="{2E9D1C5A-F267-4E6F-BE8E-43D74B546438}" type="presParOf" srcId="{EEE16B63-3401-436B-8F55-2B14501CF009}" destId="{03245969-E236-4C07-85BA-ECAEED5663C2}" srcOrd="3" destOrd="0" presId="urn:microsoft.com/office/officeart/2018/2/layout/IconVerticalSolidList"/>
    <dgm:cxn modelId="{0B568127-2C13-4C76-ADB6-843B0269C86F}" type="presParOf" srcId="{C976DBF7-FB0E-4B35-A3E2-17F4FB392185}" destId="{60C88EB0-4D0D-466E-B653-86E7FFC98B70}" srcOrd="1" destOrd="0" presId="urn:microsoft.com/office/officeart/2018/2/layout/IconVerticalSolidList"/>
    <dgm:cxn modelId="{AD716124-C6D6-4419-9251-CC1AE721F87C}" type="presParOf" srcId="{C976DBF7-FB0E-4B35-A3E2-17F4FB392185}" destId="{8A297AD9-3F45-4E4A-844F-F3B38C73D408}" srcOrd="2" destOrd="0" presId="urn:microsoft.com/office/officeart/2018/2/layout/IconVerticalSolidList"/>
    <dgm:cxn modelId="{9B7FB645-68A4-4221-A1E9-E1A5B5BEF1D7}" type="presParOf" srcId="{8A297AD9-3F45-4E4A-844F-F3B38C73D408}" destId="{AB12F454-4088-4AE1-85C6-8E4DCDF5D8DD}" srcOrd="0" destOrd="0" presId="urn:microsoft.com/office/officeart/2018/2/layout/IconVerticalSolidList"/>
    <dgm:cxn modelId="{1E313274-52F3-42E8-9A65-7A95727927FB}" type="presParOf" srcId="{8A297AD9-3F45-4E4A-844F-F3B38C73D408}" destId="{574B264E-7E05-440F-86DA-6DC3FB8BDA3D}" srcOrd="1" destOrd="0" presId="urn:microsoft.com/office/officeart/2018/2/layout/IconVerticalSolidList"/>
    <dgm:cxn modelId="{5F0897C1-13D8-4BD8-B05C-9E6BEE8D4536}" type="presParOf" srcId="{8A297AD9-3F45-4E4A-844F-F3B38C73D408}" destId="{1371CDEE-C0B8-42C7-B673-436C7F035487}" srcOrd="2" destOrd="0" presId="urn:microsoft.com/office/officeart/2018/2/layout/IconVerticalSolidList"/>
    <dgm:cxn modelId="{BF2738FE-F62B-46EA-B1FA-7A761B0E8B4B}" type="presParOf" srcId="{8A297AD9-3F45-4E4A-844F-F3B38C73D408}" destId="{41CDABFE-0B8D-43A0-A540-9F06373B95E5}" srcOrd="3" destOrd="0" presId="urn:microsoft.com/office/officeart/2018/2/layout/IconVerticalSolidList"/>
    <dgm:cxn modelId="{6250659B-4DFC-44F8-B89C-C68CC6B54E65}" type="presParOf" srcId="{C976DBF7-FB0E-4B35-A3E2-17F4FB392185}" destId="{5495945D-3B5E-4340-BD2C-8997E4DDD007}" srcOrd="3" destOrd="0" presId="urn:microsoft.com/office/officeart/2018/2/layout/IconVerticalSolidList"/>
    <dgm:cxn modelId="{CCD6547C-5592-475D-AEAC-DC02E687CD7C}" type="presParOf" srcId="{C976DBF7-FB0E-4B35-A3E2-17F4FB392185}" destId="{2EA9B8F2-0F6F-48CF-A533-7E0DED8C8178}" srcOrd="4" destOrd="0" presId="urn:microsoft.com/office/officeart/2018/2/layout/IconVerticalSolidList"/>
    <dgm:cxn modelId="{E7F6B3AC-3B34-4643-8266-0BD9078C712B}" type="presParOf" srcId="{2EA9B8F2-0F6F-48CF-A533-7E0DED8C8178}" destId="{20755D7E-CCF6-4E1A-A99E-CCD77D5454A2}" srcOrd="0" destOrd="0" presId="urn:microsoft.com/office/officeart/2018/2/layout/IconVerticalSolidList"/>
    <dgm:cxn modelId="{5050DD15-C9D8-4B96-8562-FCA108ED793B}" type="presParOf" srcId="{2EA9B8F2-0F6F-48CF-A533-7E0DED8C8178}" destId="{4F44B6D6-02EA-438A-8B25-C706F22AC198}" srcOrd="1" destOrd="0" presId="urn:microsoft.com/office/officeart/2018/2/layout/IconVerticalSolidList"/>
    <dgm:cxn modelId="{CAA1B6C9-08BF-421A-A073-DC76195CC3B0}" type="presParOf" srcId="{2EA9B8F2-0F6F-48CF-A533-7E0DED8C8178}" destId="{D1FF4C67-2C76-40B0-9E72-529573393EE9}" srcOrd="2" destOrd="0" presId="urn:microsoft.com/office/officeart/2018/2/layout/IconVerticalSolidList"/>
    <dgm:cxn modelId="{B7E490D2-4DA6-4368-83D7-A0F4550B55C9}" type="presParOf" srcId="{2EA9B8F2-0F6F-48CF-A533-7E0DED8C8178}" destId="{A3AF1BE0-E1C3-4C5D-A077-92197193E368}" srcOrd="3" destOrd="0" presId="urn:microsoft.com/office/officeart/2018/2/layout/IconVerticalSolidList"/>
    <dgm:cxn modelId="{E0B6B919-AF52-4C9C-B587-17E2818B0A94}" type="presParOf" srcId="{C976DBF7-FB0E-4B35-A3E2-17F4FB392185}" destId="{78DF0771-F3F4-484E-8058-31B4DB913CF1}" srcOrd="5" destOrd="0" presId="urn:microsoft.com/office/officeart/2018/2/layout/IconVerticalSolidList"/>
    <dgm:cxn modelId="{1B277F35-1B02-49A1-9AE1-56EA278E5B6E}" type="presParOf" srcId="{C976DBF7-FB0E-4B35-A3E2-17F4FB392185}" destId="{24DF587D-781D-49A7-805F-92E27BE92376}" srcOrd="6" destOrd="0" presId="urn:microsoft.com/office/officeart/2018/2/layout/IconVerticalSolidList"/>
    <dgm:cxn modelId="{E9454D0F-E803-4573-86C7-549C34F4F574}" type="presParOf" srcId="{24DF587D-781D-49A7-805F-92E27BE92376}" destId="{DBA77296-ED50-44BD-9951-63DF68F75A4E}" srcOrd="0" destOrd="0" presId="urn:microsoft.com/office/officeart/2018/2/layout/IconVerticalSolidList"/>
    <dgm:cxn modelId="{3385DAE5-718B-4D85-97A0-7963DA034FDF}" type="presParOf" srcId="{24DF587D-781D-49A7-805F-92E27BE92376}" destId="{7F0A5176-BFB5-40CE-B609-16AE46DAE06C}" srcOrd="1" destOrd="0" presId="urn:microsoft.com/office/officeart/2018/2/layout/IconVerticalSolidList"/>
    <dgm:cxn modelId="{A651D5E4-55ED-40C4-AB5D-CE00BBCD44F2}" type="presParOf" srcId="{24DF587D-781D-49A7-805F-92E27BE92376}" destId="{B52FA647-76D1-446C-AE23-2AD88004C90B}" srcOrd="2" destOrd="0" presId="urn:microsoft.com/office/officeart/2018/2/layout/IconVerticalSolidList"/>
    <dgm:cxn modelId="{94CC3EE0-04DF-497A-8C2E-5838A0FE1350}" type="presParOf" srcId="{24DF587D-781D-49A7-805F-92E27BE92376}" destId="{0EF41D9A-562E-4471-A498-B6028A2BA5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8FC15-3E3B-4885-906C-880F1830A522}">
      <dsp:nvSpPr>
        <dsp:cNvPr id="0" name=""/>
        <dsp:cNvSpPr/>
      </dsp:nvSpPr>
      <dsp:spPr>
        <a:xfrm>
          <a:off x="1312" y="93519"/>
          <a:ext cx="4607614" cy="2925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4BA79-940B-4454-AB0E-ACAF5ACDA6C0}">
      <dsp:nvSpPr>
        <dsp:cNvPr id="0" name=""/>
        <dsp:cNvSpPr/>
      </dsp:nvSpPr>
      <dsp:spPr>
        <a:xfrm>
          <a:off x="513269" y="579879"/>
          <a:ext cx="4607614" cy="2925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PK" sz="1700" kern="1200"/>
            <a:t>We have adjusted the discounts by reducing the average percentage from 6.9% to an average of 2.0% each. Also, minimal discount applied to "Phal aur sabziyan," "Khula Masala," and "Bundles" categories. The reason for this adjustment is that these categories already had a positive trend. By slightly lowering their discounts, we aimed to allocate more favorable discounts to other categories, ensuring that their sales are positively impacted..</a:t>
          </a:r>
          <a:endParaRPr lang="en-US" sz="1700" kern="1200"/>
        </a:p>
      </dsp:txBody>
      <dsp:txXfrm>
        <a:off x="598964" y="665574"/>
        <a:ext cx="4436224" cy="2754444"/>
      </dsp:txXfrm>
    </dsp:sp>
    <dsp:sp modelId="{C27472CA-864E-4FC5-ADA9-55526BB88094}">
      <dsp:nvSpPr>
        <dsp:cNvPr id="0" name=""/>
        <dsp:cNvSpPr/>
      </dsp:nvSpPr>
      <dsp:spPr>
        <a:xfrm>
          <a:off x="5632841" y="93519"/>
          <a:ext cx="4607614" cy="2925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2B168-4E3E-4B53-BB53-70BE9373B2B3}">
      <dsp:nvSpPr>
        <dsp:cNvPr id="0" name=""/>
        <dsp:cNvSpPr/>
      </dsp:nvSpPr>
      <dsp:spPr>
        <a:xfrm>
          <a:off x="6144798" y="579879"/>
          <a:ext cx="4607614" cy="29258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PK" sz="1700" kern="1200"/>
            <a:t>This approach was taken to ensure that the overall impact of discounts remains balanced across all categories, allowing us to potentially boost sales for categories that could benefit from a more significant discount while maintaining the positive momentum of categories that were performing well.</a:t>
          </a:r>
          <a:endParaRPr lang="en-US" sz="1700" kern="1200"/>
        </a:p>
      </dsp:txBody>
      <dsp:txXfrm>
        <a:off x="6230493" y="665574"/>
        <a:ext cx="4436224" cy="2754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4DF02-C95C-432F-8BA7-BF40C720DE45}">
      <dsp:nvSpPr>
        <dsp:cNvPr id="0" name=""/>
        <dsp:cNvSpPr/>
      </dsp:nvSpPr>
      <dsp:spPr>
        <a:xfrm>
          <a:off x="252704" y="136931"/>
          <a:ext cx="1356750" cy="13567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2610C-A02E-449B-BB82-1DBA1EDA64BF}">
      <dsp:nvSpPr>
        <dsp:cNvPr id="0" name=""/>
        <dsp:cNvSpPr/>
      </dsp:nvSpPr>
      <dsp:spPr>
        <a:xfrm>
          <a:off x="537622" y="421848"/>
          <a:ext cx="786915" cy="7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CCEFC4-1C76-4F5F-8143-EEC7749B125C}">
      <dsp:nvSpPr>
        <dsp:cNvPr id="0" name=""/>
        <dsp:cNvSpPr/>
      </dsp:nvSpPr>
      <dsp:spPr>
        <a:xfrm>
          <a:off x="1900188" y="136931"/>
          <a:ext cx="3198055" cy="135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PK" sz="1200" b="1" kern="1200"/>
            <a:t>Week-to-Week Continuity: </a:t>
          </a:r>
          <a:r>
            <a:rPr lang="en-PK" sz="1200" kern="1200"/>
            <a:t>Our analysis involved leveraging the week-to-week sales data from July to model the sales trends for August. This continuity in approach allowed us to capture the inherent patterns and fluctuations that might occur within similar timeframes.</a:t>
          </a:r>
          <a:endParaRPr lang="en-US" sz="1200" kern="1200"/>
        </a:p>
      </dsp:txBody>
      <dsp:txXfrm>
        <a:off x="1900188" y="136931"/>
        <a:ext cx="3198055" cy="1356750"/>
      </dsp:txXfrm>
    </dsp:sp>
    <dsp:sp modelId="{E61467BB-5DA0-4F38-AD61-C6BE58F5D7F0}">
      <dsp:nvSpPr>
        <dsp:cNvPr id="0" name=""/>
        <dsp:cNvSpPr/>
      </dsp:nvSpPr>
      <dsp:spPr>
        <a:xfrm>
          <a:off x="5655480" y="136931"/>
          <a:ext cx="1356750" cy="13567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A84E3-EB70-4136-AF85-E6533D76E5A9}">
      <dsp:nvSpPr>
        <dsp:cNvPr id="0" name=""/>
        <dsp:cNvSpPr/>
      </dsp:nvSpPr>
      <dsp:spPr>
        <a:xfrm>
          <a:off x="5940398" y="421848"/>
          <a:ext cx="786915" cy="7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7FE205-E808-4B6D-9F7D-E9664E4D3AE6}">
      <dsp:nvSpPr>
        <dsp:cNvPr id="0" name=""/>
        <dsp:cNvSpPr/>
      </dsp:nvSpPr>
      <dsp:spPr>
        <a:xfrm>
          <a:off x="7302964" y="136931"/>
          <a:ext cx="3198055" cy="135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PK" sz="1200" b="1" kern="1200"/>
            <a:t>Reflecting July's Dynamics: </a:t>
          </a:r>
          <a:r>
            <a:rPr lang="en-PK" sz="1200" kern="1200"/>
            <a:t>By structuring August's trends according to the corresponding weeks in July, we aimed to mirror the sales dynamics observed during the same weeks. This strategy accounts for any seasonality, promotional events, or external factors that could influence consumer behavior during specific periods.</a:t>
          </a:r>
          <a:endParaRPr lang="en-US" sz="1200" kern="1200"/>
        </a:p>
      </dsp:txBody>
      <dsp:txXfrm>
        <a:off x="7302964" y="136931"/>
        <a:ext cx="3198055" cy="1356750"/>
      </dsp:txXfrm>
    </dsp:sp>
    <dsp:sp modelId="{553B149E-8716-41A6-8744-3B30BC19D0EA}">
      <dsp:nvSpPr>
        <dsp:cNvPr id="0" name=""/>
        <dsp:cNvSpPr/>
      </dsp:nvSpPr>
      <dsp:spPr>
        <a:xfrm>
          <a:off x="252704" y="2105551"/>
          <a:ext cx="1356750" cy="13567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617D3-E196-44FA-92FA-500001349F23}">
      <dsp:nvSpPr>
        <dsp:cNvPr id="0" name=""/>
        <dsp:cNvSpPr/>
      </dsp:nvSpPr>
      <dsp:spPr>
        <a:xfrm>
          <a:off x="537622" y="2390469"/>
          <a:ext cx="786915" cy="7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1ADCF0-05E8-4E98-B13C-922C5965D167}">
      <dsp:nvSpPr>
        <dsp:cNvPr id="0" name=""/>
        <dsp:cNvSpPr/>
      </dsp:nvSpPr>
      <dsp:spPr>
        <a:xfrm>
          <a:off x="1900188" y="2105551"/>
          <a:ext cx="3198055" cy="135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PK" sz="1200" b="1" kern="1200"/>
            <a:t>Preserving Consistency: </a:t>
          </a:r>
          <a:r>
            <a:rPr lang="en-PK" sz="1200" kern="1200"/>
            <a:t>Aligning the trends this way maintains a consistent basis for comparison between the two months. This consistency aids in identifying any deviations, anomalies, or similarities, helping us derive meaningful insights into the effectiveness of strategies across the two periods.</a:t>
          </a:r>
          <a:endParaRPr lang="en-US" sz="1200" kern="1200"/>
        </a:p>
      </dsp:txBody>
      <dsp:txXfrm>
        <a:off x="1900188" y="2105551"/>
        <a:ext cx="3198055" cy="1356750"/>
      </dsp:txXfrm>
    </dsp:sp>
    <dsp:sp modelId="{2787F5F6-D704-481C-B69B-AFB396C34756}">
      <dsp:nvSpPr>
        <dsp:cNvPr id="0" name=""/>
        <dsp:cNvSpPr/>
      </dsp:nvSpPr>
      <dsp:spPr>
        <a:xfrm>
          <a:off x="5655480" y="2105551"/>
          <a:ext cx="1356750" cy="135675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EA5F76-5665-4058-9486-3996EB207551}">
      <dsp:nvSpPr>
        <dsp:cNvPr id="0" name=""/>
        <dsp:cNvSpPr/>
      </dsp:nvSpPr>
      <dsp:spPr>
        <a:xfrm>
          <a:off x="5940398" y="2390469"/>
          <a:ext cx="786915" cy="7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848655-69DE-4FA0-BFF3-ABCA1E7CB6F2}">
      <dsp:nvSpPr>
        <dsp:cNvPr id="0" name=""/>
        <dsp:cNvSpPr/>
      </dsp:nvSpPr>
      <dsp:spPr>
        <a:xfrm>
          <a:off x="7302964" y="2105551"/>
          <a:ext cx="3198055" cy="135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PK" sz="1200" b="1" kern="1200"/>
            <a:t>Holistic Insights: </a:t>
          </a:r>
          <a:r>
            <a:rPr lang="en-PK" sz="1200" kern="1200"/>
            <a:t>This approach offers a holistic view of how July's trends translated into August. It enables us to uncover whether certain trends persisted or if adjustments were needed to account for potential changes in consumer preferences, economic conditions, or other influencing factors.</a:t>
          </a:r>
          <a:endParaRPr lang="en-US" sz="1200" kern="1200"/>
        </a:p>
      </dsp:txBody>
      <dsp:txXfrm>
        <a:off x="7302964" y="2105551"/>
        <a:ext cx="3198055" cy="1356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10E53-5134-4702-970A-B12C5654CDCD}">
      <dsp:nvSpPr>
        <dsp:cNvPr id="0" name=""/>
        <dsp:cNvSpPr/>
      </dsp:nvSpPr>
      <dsp:spPr>
        <a:xfrm>
          <a:off x="0" y="282892"/>
          <a:ext cx="10753725" cy="769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PK" sz="1400" b="1" kern="1200"/>
            <a:t>High-Margin Categories</a:t>
          </a:r>
          <a:r>
            <a:rPr lang="en-PK" sz="1400" b="1" u="sng" kern="1200">
              <a:uFillTx/>
            </a:rPr>
            <a:t>:</a:t>
          </a:r>
          <a:r>
            <a:rPr lang="en-PK" sz="1400" kern="1200"/>
            <a:t> Among the 16 categories in July's sales, three categories - "Phal aur Sabziyan", "Bundles" and      "Khula Masala" - consistently exhibited positive and higher margins. Despite their positive performance, these categories collectively contributed only 0.40% to the total July sales.</a:t>
          </a:r>
          <a:endParaRPr lang="en-US" sz="1400" kern="1200"/>
        </a:p>
      </dsp:txBody>
      <dsp:txXfrm>
        <a:off x="37581" y="320473"/>
        <a:ext cx="10678563" cy="694697"/>
      </dsp:txXfrm>
    </dsp:sp>
    <dsp:sp modelId="{9A001ACC-FC84-44E7-90A2-065F56FED1FC}">
      <dsp:nvSpPr>
        <dsp:cNvPr id="0" name=""/>
        <dsp:cNvSpPr/>
      </dsp:nvSpPr>
      <dsp:spPr>
        <a:xfrm>
          <a:off x="0" y="1093072"/>
          <a:ext cx="10753725" cy="769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PK" sz="1400" b="1" kern="1200"/>
            <a:t>Boosting Sales Strategy</a:t>
          </a:r>
          <a:r>
            <a:rPr lang="en-PK" sz="1400" b="1" u="sng" kern="1200">
              <a:uFillTx/>
            </a:rPr>
            <a:t>:</a:t>
          </a:r>
          <a:r>
            <a:rPr lang="en-PK" sz="1400" kern="1200"/>
            <a:t> To enhance the contribution of these categories in the upcoming months, it's crucial to proactively boost their sales. If these categories aren't prominently displayed on the front page, we should consider giving them a shoutout or featuring them more prominently. This targeted approach aims to increase order volumes within these categories by leveraging their existing customer base.</a:t>
          </a:r>
          <a:endParaRPr lang="en-US" sz="1400" kern="1200"/>
        </a:p>
      </dsp:txBody>
      <dsp:txXfrm>
        <a:off x="37581" y="1130653"/>
        <a:ext cx="10678563" cy="694697"/>
      </dsp:txXfrm>
    </dsp:sp>
    <dsp:sp modelId="{A179CF7F-43C5-4EF3-B7B4-C447D6F56FDE}">
      <dsp:nvSpPr>
        <dsp:cNvPr id="0" name=""/>
        <dsp:cNvSpPr/>
      </dsp:nvSpPr>
      <dsp:spPr>
        <a:xfrm>
          <a:off x="0" y="1903252"/>
          <a:ext cx="10753725" cy="769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PK" sz="1400" b="1" kern="1200"/>
            <a:t>Optimizing Visibility:</a:t>
          </a:r>
          <a:r>
            <a:rPr lang="en-PK" sz="1400" kern="1200"/>
            <a:t> Ensuring these categories receive ample visibility could drive higher customer engagement and prompt more orders. By strategically showcasing these categories, we can tap into their established customer interest and encourage increased sales, potentially leading to a more substantial contribution in the coming months.</a:t>
          </a:r>
          <a:endParaRPr lang="en-US" sz="1400" kern="1200"/>
        </a:p>
      </dsp:txBody>
      <dsp:txXfrm>
        <a:off x="37581" y="1940833"/>
        <a:ext cx="10678563" cy="694697"/>
      </dsp:txXfrm>
    </dsp:sp>
    <dsp:sp modelId="{69122602-5D81-4C40-B15D-05BA7E6F6635}">
      <dsp:nvSpPr>
        <dsp:cNvPr id="0" name=""/>
        <dsp:cNvSpPr/>
      </dsp:nvSpPr>
      <dsp:spPr>
        <a:xfrm>
          <a:off x="0" y="2713432"/>
          <a:ext cx="10753725" cy="7698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PK" sz="1400" kern="1200"/>
            <a:t>Incorporating these strategies could lead to a more pronounced impact of these three categories on overall sales, thus optimizing our product assortment and customer engagement.</a:t>
          </a:r>
          <a:endParaRPr lang="en-US" sz="1400" kern="1200"/>
        </a:p>
      </dsp:txBody>
      <dsp:txXfrm>
        <a:off x="37581" y="2751013"/>
        <a:ext cx="10678563" cy="69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70153-6AE8-44C9-AC58-47F9AA130D46}">
      <dsp:nvSpPr>
        <dsp:cNvPr id="0" name=""/>
        <dsp:cNvSpPr/>
      </dsp:nvSpPr>
      <dsp:spPr>
        <a:xfrm>
          <a:off x="0" y="4959"/>
          <a:ext cx="6254724" cy="10553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98157-AFB8-48B9-8FA4-E207FA40D98C}">
      <dsp:nvSpPr>
        <dsp:cNvPr id="0" name=""/>
        <dsp:cNvSpPr/>
      </dsp:nvSpPr>
      <dsp:spPr>
        <a:xfrm>
          <a:off x="319240" y="242411"/>
          <a:ext cx="581005" cy="5804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245969-E236-4C07-85BA-ECAEED5663C2}">
      <dsp:nvSpPr>
        <dsp:cNvPr id="0" name=""/>
        <dsp:cNvSpPr/>
      </dsp:nvSpPr>
      <dsp:spPr>
        <a:xfrm>
          <a:off x="1219487" y="4959"/>
          <a:ext cx="4980143" cy="115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61" tIns="122161" rIns="122161" bIns="122161" numCol="1" spcCol="1270" anchor="ctr" anchorCtr="0">
          <a:noAutofit/>
        </a:bodyPr>
        <a:lstStyle/>
        <a:p>
          <a:pPr marL="0" lvl="0" indent="0" algn="l" defTabSz="622300">
            <a:lnSpc>
              <a:spcPct val="90000"/>
            </a:lnSpc>
            <a:spcBef>
              <a:spcPct val="0"/>
            </a:spcBef>
            <a:spcAft>
              <a:spcPct val="35000"/>
            </a:spcAft>
            <a:buNone/>
          </a:pPr>
          <a:r>
            <a:rPr lang="en-PK" sz="1400" b="1" kern="1200"/>
            <a:t>Key Sales Contributors:</a:t>
          </a:r>
          <a:r>
            <a:rPr lang="en-PK" sz="1400" kern="1200"/>
            <a:t> Among the 16 categories, a trio - "Oil and Ghee," "Milk and Tea," and "Coffee" - holds a substantial 70.49% share in our July sales.</a:t>
          </a:r>
          <a:endParaRPr lang="en-US" sz="1400" kern="1200"/>
        </a:p>
      </dsp:txBody>
      <dsp:txXfrm>
        <a:off x="1219487" y="4959"/>
        <a:ext cx="4980143" cy="1154280"/>
      </dsp:txXfrm>
    </dsp:sp>
    <dsp:sp modelId="{AB12F454-4088-4AE1-85C6-8E4DCDF5D8DD}">
      <dsp:nvSpPr>
        <dsp:cNvPr id="0" name=""/>
        <dsp:cNvSpPr/>
      </dsp:nvSpPr>
      <dsp:spPr>
        <a:xfrm>
          <a:off x="0" y="1447809"/>
          <a:ext cx="6254724" cy="10553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B264E-7E05-440F-86DA-6DC3FB8BDA3D}">
      <dsp:nvSpPr>
        <dsp:cNvPr id="0" name=""/>
        <dsp:cNvSpPr/>
      </dsp:nvSpPr>
      <dsp:spPr>
        <a:xfrm>
          <a:off x="319240" y="1685261"/>
          <a:ext cx="581005" cy="5804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CDABFE-0B8D-43A0-A540-9F06373B95E5}">
      <dsp:nvSpPr>
        <dsp:cNvPr id="0" name=""/>
        <dsp:cNvSpPr/>
      </dsp:nvSpPr>
      <dsp:spPr>
        <a:xfrm>
          <a:off x="1219487" y="1447809"/>
          <a:ext cx="4980143" cy="115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61" tIns="122161" rIns="122161" bIns="122161" numCol="1" spcCol="1270" anchor="ctr" anchorCtr="0">
          <a:noAutofit/>
        </a:bodyPr>
        <a:lstStyle/>
        <a:p>
          <a:pPr marL="0" lvl="0" indent="0" algn="l" defTabSz="622300">
            <a:lnSpc>
              <a:spcPct val="90000"/>
            </a:lnSpc>
            <a:spcBef>
              <a:spcPct val="0"/>
            </a:spcBef>
            <a:spcAft>
              <a:spcPct val="35000"/>
            </a:spcAft>
            <a:buNone/>
          </a:pPr>
          <a:r>
            <a:rPr lang="en-PK" sz="1400" b="1" kern="1200"/>
            <a:t>Negative Margin Challenge:</a:t>
          </a:r>
          <a:r>
            <a:rPr lang="en-PK" sz="1400" kern="1200"/>
            <a:t> Unfortunately, these categories have experienced negative margins, with "Oil and Ghee" at -3.8%, "Milk and Tea" at -3.3%, and "Coffee" at -7.8%.</a:t>
          </a:r>
          <a:endParaRPr lang="en-US" sz="1400" kern="1200"/>
        </a:p>
      </dsp:txBody>
      <dsp:txXfrm>
        <a:off x="1219487" y="1447809"/>
        <a:ext cx="4980143" cy="1154280"/>
      </dsp:txXfrm>
    </dsp:sp>
    <dsp:sp modelId="{20755D7E-CCF6-4E1A-A99E-CCD77D5454A2}">
      <dsp:nvSpPr>
        <dsp:cNvPr id="0" name=""/>
        <dsp:cNvSpPr/>
      </dsp:nvSpPr>
      <dsp:spPr>
        <a:xfrm>
          <a:off x="0" y="2890660"/>
          <a:ext cx="6254724" cy="1055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44B6D6-02EA-438A-8B25-C706F22AC198}">
      <dsp:nvSpPr>
        <dsp:cNvPr id="0" name=""/>
        <dsp:cNvSpPr/>
      </dsp:nvSpPr>
      <dsp:spPr>
        <a:xfrm>
          <a:off x="319240" y="3128111"/>
          <a:ext cx="581005" cy="5804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AF1BE0-E1C3-4C5D-A077-92197193E368}">
      <dsp:nvSpPr>
        <dsp:cNvPr id="0" name=""/>
        <dsp:cNvSpPr/>
      </dsp:nvSpPr>
      <dsp:spPr>
        <a:xfrm>
          <a:off x="1219487" y="2890660"/>
          <a:ext cx="4980143" cy="115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61" tIns="122161" rIns="122161" bIns="122161" numCol="1" spcCol="1270" anchor="ctr" anchorCtr="0">
          <a:noAutofit/>
        </a:bodyPr>
        <a:lstStyle/>
        <a:p>
          <a:pPr marL="0" lvl="0" indent="0" algn="l" defTabSz="622300">
            <a:lnSpc>
              <a:spcPct val="90000"/>
            </a:lnSpc>
            <a:spcBef>
              <a:spcPct val="0"/>
            </a:spcBef>
            <a:spcAft>
              <a:spcPct val="35000"/>
            </a:spcAft>
            <a:buNone/>
          </a:pPr>
          <a:r>
            <a:rPr lang="en-PK" sz="1400" b="1" kern="1200"/>
            <a:t>Upcoming Focus:</a:t>
          </a:r>
          <a:r>
            <a:rPr lang="en-PK" sz="1400" kern="1200"/>
            <a:t> In the upcoming month, a concerted effort on these categories is pivotal. If high discounts are currently applied, a necessary adjustment would be to reduce them to improve margin health.</a:t>
          </a:r>
          <a:endParaRPr lang="en-US" sz="1400" kern="1200"/>
        </a:p>
      </dsp:txBody>
      <dsp:txXfrm>
        <a:off x="1219487" y="2890660"/>
        <a:ext cx="4980143" cy="1154280"/>
      </dsp:txXfrm>
    </dsp:sp>
    <dsp:sp modelId="{DBA77296-ED50-44BD-9951-63DF68F75A4E}">
      <dsp:nvSpPr>
        <dsp:cNvPr id="0" name=""/>
        <dsp:cNvSpPr/>
      </dsp:nvSpPr>
      <dsp:spPr>
        <a:xfrm>
          <a:off x="0" y="4333510"/>
          <a:ext cx="6254724" cy="105534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A5176-BFB5-40CE-B609-16AE46DAE06C}">
      <dsp:nvSpPr>
        <dsp:cNvPr id="0" name=""/>
        <dsp:cNvSpPr/>
      </dsp:nvSpPr>
      <dsp:spPr>
        <a:xfrm>
          <a:off x="319552" y="4570962"/>
          <a:ext cx="581005" cy="5804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F41D9A-562E-4471-A498-B6028A2BA50A}">
      <dsp:nvSpPr>
        <dsp:cNvPr id="0" name=""/>
        <dsp:cNvSpPr/>
      </dsp:nvSpPr>
      <dsp:spPr>
        <a:xfrm>
          <a:off x="1220111" y="4333510"/>
          <a:ext cx="4920227" cy="115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61" tIns="122161" rIns="122161" bIns="122161" numCol="1" spcCol="1270" anchor="ctr" anchorCtr="0">
          <a:noAutofit/>
        </a:bodyPr>
        <a:lstStyle/>
        <a:p>
          <a:pPr marL="0" lvl="0" indent="0" algn="l" defTabSz="622300">
            <a:lnSpc>
              <a:spcPct val="90000"/>
            </a:lnSpc>
            <a:spcBef>
              <a:spcPct val="0"/>
            </a:spcBef>
            <a:spcAft>
              <a:spcPct val="35000"/>
            </a:spcAft>
            <a:buNone/>
          </a:pPr>
          <a:r>
            <a:rPr lang="en-PK" sz="1400" b="1" kern="1200"/>
            <a:t>Promotion Control:</a:t>
          </a:r>
          <a:r>
            <a:rPr lang="en-PK" sz="1400" kern="1200"/>
            <a:t> Additionally, any extra promotional activities should be judiciously limited. This approach aims to rectify the negative ratio that affected these categories last month, ultimately working towards achieving positive margins for them in the future.</a:t>
          </a:r>
          <a:endParaRPr lang="en-US" sz="1400" kern="1200"/>
        </a:p>
      </dsp:txBody>
      <dsp:txXfrm>
        <a:off x="1220111" y="4333510"/>
        <a:ext cx="4920227" cy="11542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84F34B9-6B25-482D-8EDE-70ED3DC1AD49}" type="datetimeFigureOut">
              <a:rPr lang="en-PK" smtClean="0"/>
              <a:t>20/04/2025</a:t>
            </a:fld>
            <a:endParaRPr lang="en-PK"/>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PK"/>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B499035-4D93-4A5B-9BB5-1261D2D378DE}" type="slidenum">
              <a:rPr lang="en-PK" smtClean="0"/>
              <a:t>‹#›</a:t>
            </a:fld>
            <a:endParaRPr lang="en-PK"/>
          </a:p>
        </p:txBody>
      </p:sp>
    </p:spTree>
    <p:extLst>
      <p:ext uri="{BB962C8B-B14F-4D97-AF65-F5344CB8AC3E}">
        <p14:creationId xmlns:p14="http://schemas.microsoft.com/office/powerpoint/2010/main" val="25233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F34B9-6B25-482D-8EDE-70ED3DC1AD49}" type="datetimeFigureOut">
              <a:rPr lang="en-PK" smtClean="0"/>
              <a:t>20/04/2025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B499035-4D93-4A5B-9BB5-1261D2D378DE}" type="slidenum">
              <a:rPr lang="en-PK" smtClean="0"/>
              <a:t>‹#›</a:t>
            </a:fld>
            <a:endParaRPr lang="en-PK"/>
          </a:p>
        </p:txBody>
      </p:sp>
    </p:spTree>
    <p:extLst>
      <p:ext uri="{BB962C8B-B14F-4D97-AF65-F5344CB8AC3E}">
        <p14:creationId xmlns:p14="http://schemas.microsoft.com/office/powerpoint/2010/main" val="345920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F34B9-6B25-482D-8EDE-70ED3DC1AD49}" type="datetimeFigureOut">
              <a:rPr lang="en-PK" smtClean="0"/>
              <a:t>20/04/2025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B499035-4D93-4A5B-9BB5-1261D2D378DE}" type="slidenum">
              <a:rPr lang="en-PK" smtClean="0"/>
              <a:t>‹#›</a:t>
            </a:fld>
            <a:endParaRPr lang="en-PK"/>
          </a:p>
        </p:txBody>
      </p:sp>
    </p:spTree>
    <p:extLst>
      <p:ext uri="{BB962C8B-B14F-4D97-AF65-F5344CB8AC3E}">
        <p14:creationId xmlns:p14="http://schemas.microsoft.com/office/powerpoint/2010/main" val="391300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F34B9-6B25-482D-8EDE-70ED3DC1AD49}" type="datetimeFigureOut">
              <a:rPr lang="en-PK" smtClean="0"/>
              <a:t>20/04/2025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B499035-4D93-4A5B-9BB5-1261D2D378DE}" type="slidenum">
              <a:rPr lang="en-PK" smtClean="0"/>
              <a:t>‹#›</a:t>
            </a:fld>
            <a:endParaRPr lang="en-PK"/>
          </a:p>
        </p:txBody>
      </p:sp>
    </p:spTree>
    <p:extLst>
      <p:ext uri="{BB962C8B-B14F-4D97-AF65-F5344CB8AC3E}">
        <p14:creationId xmlns:p14="http://schemas.microsoft.com/office/powerpoint/2010/main" val="337342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F34B9-6B25-482D-8EDE-70ED3DC1AD49}" type="datetimeFigureOut">
              <a:rPr lang="en-PK" smtClean="0"/>
              <a:t>20/04/2025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B499035-4D93-4A5B-9BB5-1261D2D378DE}" type="slidenum">
              <a:rPr lang="en-PK" smtClean="0"/>
              <a:t>‹#›</a:t>
            </a:fld>
            <a:endParaRPr lang="en-PK"/>
          </a:p>
        </p:txBody>
      </p:sp>
    </p:spTree>
    <p:extLst>
      <p:ext uri="{BB962C8B-B14F-4D97-AF65-F5344CB8AC3E}">
        <p14:creationId xmlns:p14="http://schemas.microsoft.com/office/powerpoint/2010/main" val="133536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4F34B9-6B25-482D-8EDE-70ED3DC1AD49}" type="datetimeFigureOut">
              <a:rPr lang="en-PK" smtClean="0"/>
              <a:t>20/04/2025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B499035-4D93-4A5B-9BB5-1261D2D378DE}" type="slidenum">
              <a:rPr lang="en-PK" smtClean="0"/>
              <a:t>‹#›</a:t>
            </a:fld>
            <a:endParaRPr lang="en-PK"/>
          </a:p>
        </p:txBody>
      </p:sp>
    </p:spTree>
    <p:extLst>
      <p:ext uri="{BB962C8B-B14F-4D97-AF65-F5344CB8AC3E}">
        <p14:creationId xmlns:p14="http://schemas.microsoft.com/office/powerpoint/2010/main" val="102183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4F34B9-6B25-482D-8EDE-70ED3DC1AD49}" type="datetimeFigureOut">
              <a:rPr lang="en-PK" smtClean="0"/>
              <a:t>20/04/2025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BB499035-4D93-4A5B-9BB5-1261D2D378DE}" type="slidenum">
              <a:rPr lang="en-PK" smtClean="0"/>
              <a:t>‹#›</a:t>
            </a:fld>
            <a:endParaRPr lang="en-PK"/>
          </a:p>
        </p:txBody>
      </p:sp>
    </p:spTree>
    <p:extLst>
      <p:ext uri="{BB962C8B-B14F-4D97-AF65-F5344CB8AC3E}">
        <p14:creationId xmlns:p14="http://schemas.microsoft.com/office/powerpoint/2010/main" val="326076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4F34B9-6B25-482D-8EDE-70ED3DC1AD49}" type="datetimeFigureOut">
              <a:rPr lang="en-PK" smtClean="0"/>
              <a:t>20/04/2025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B499035-4D93-4A5B-9BB5-1261D2D378DE}" type="slidenum">
              <a:rPr lang="en-PK" smtClean="0"/>
              <a:t>‹#›</a:t>
            </a:fld>
            <a:endParaRPr lang="en-PK"/>
          </a:p>
        </p:txBody>
      </p:sp>
    </p:spTree>
    <p:extLst>
      <p:ext uri="{BB962C8B-B14F-4D97-AF65-F5344CB8AC3E}">
        <p14:creationId xmlns:p14="http://schemas.microsoft.com/office/powerpoint/2010/main" val="139352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F34B9-6B25-482D-8EDE-70ED3DC1AD49}" type="datetimeFigureOut">
              <a:rPr lang="en-PK" smtClean="0"/>
              <a:t>20/04/2025</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BB499035-4D93-4A5B-9BB5-1261D2D378DE}" type="slidenum">
              <a:rPr lang="en-PK" smtClean="0"/>
              <a:t>‹#›</a:t>
            </a:fld>
            <a:endParaRPr lang="en-PK"/>
          </a:p>
        </p:txBody>
      </p:sp>
    </p:spTree>
    <p:extLst>
      <p:ext uri="{BB962C8B-B14F-4D97-AF65-F5344CB8AC3E}">
        <p14:creationId xmlns:p14="http://schemas.microsoft.com/office/powerpoint/2010/main" val="2809253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84F34B9-6B25-482D-8EDE-70ED3DC1AD49}" type="datetimeFigureOut">
              <a:rPr lang="en-PK" smtClean="0"/>
              <a:t>20/04/2025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B499035-4D93-4A5B-9BB5-1261D2D378DE}" type="slidenum">
              <a:rPr lang="en-PK" smtClean="0"/>
              <a:t>‹#›</a:t>
            </a:fld>
            <a:endParaRPr lang="en-PK"/>
          </a:p>
        </p:txBody>
      </p:sp>
    </p:spTree>
    <p:extLst>
      <p:ext uri="{BB962C8B-B14F-4D97-AF65-F5344CB8AC3E}">
        <p14:creationId xmlns:p14="http://schemas.microsoft.com/office/powerpoint/2010/main" val="41213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84F34B9-6B25-482D-8EDE-70ED3DC1AD49}" type="datetimeFigureOut">
              <a:rPr lang="en-PK" smtClean="0"/>
              <a:t>20/04/2025</a:t>
            </a:fld>
            <a:endParaRPr lang="en-PK"/>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PK"/>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B499035-4D93-4A5B-9BB5-1261D2D378DE}" type="slidenum">
              <a:rPr lang="en-PK" smtClean="0"/>
              <a:t>‹#›</a:t>
            </a:fld>
            <a:endParaRPr lang="en-PK"/>
          </a:p>
        </p:txBody>
      </p:sp>
    </p:spTree>
    <p:extLst>
      <p:ext uri="{BB962C8B-B14F-4D97-AF65-F5344CB8AC3E}">
        <p14:creationId xmlns:p14="http://schemas.microsoft.com/office/powerpoint/2010/main" val="206572547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84F34B9-6B25-482D-8EDE-70ED3DC1AD49}" type="datetimeFigureOut">
              <a:rPr lang="en-PK" smtClean="0"/>
              <a:t>20/04/2025</a:t>
            </a:fld>
            <a:endParaRPr lang="en-PK"/>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PK"/>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B499035-4D93-4A5B-9BB5-1261D2D378DE}" type="slidenum">
              <a:rPr lang="en-PK" smtClean="0"/>
              <a:t>‹#›</a:t>
            </a:fld>
            <a:endParaRPr lang="en-PK"/>
          </a:p>
        </p:txBody>
      </p:sp>
    </p:spTree>
    <p:extLst>
      <p:ext uri="{BB962C8B-B14F-4D97-AF65-F5344CB8AC3E}">
        <p14:creationId xmlns:p14="http://schemas.microsoft.com/office/powerpoint/2010/main" val="769118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hade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752AF-97BA-30AD-1378-46F976A4DBB9}"/>
              </a:ext>
            </a:extLst>
          </p:cNvPr>
          <p:cNvSpPr>
            <a:spLocks noGrp="1"/>
          </p:cNvSpPr>
          <p:nvPr>
            <p:ph type="ctrTitle"/>
          </p:nvPr>
        </p:nvSpPr>
        <p:spPr>
          <a:xfrm>
            <a:off x="603504" y="770466"/>
            <a:ext cx="6609413" cy="5325533"/>
          </a:xfrm>
        </p:spPr>
        <p:txBody>
          <a:bodyPr anchor="ctr">
            <a:normAutofit/>
          </a:bodyPr>
          <a:lstStyle/>
          <a:p>
            <a:r>
              <a:rPr lang="en-US" sz="9600"/>
              <a:t>DealCart</a:t>
            </a:r>
            <a:endParaRPr lang="en-PK" sz="9600"/>
          </a:p>
        </p:txBody>
      </p:sp>
      <p:sp useBgFill="1">
        <p:nvSpPr>
          <p:cNvPr id="10" name="Rectangle 9">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4" y="0"/>
            <a:ext cx="46573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DC63D6E-5225-01FB-8C4A-6C52496C4DF5}"/>
              </a:ext>
            </a:extLst>
          </p:cNvPr>
          <p:cNvSpPr>
            <a:spLocks noGrp="1"/>
          </p:cNvSpPr>
          <p:nvPr>
            <p:ph type="subTitle" idx="1"/>
          </p:nvPr>
        </p:nvSpPr>
        <p:spPr>
          <a:xfrm>
            <a:off x="7856384" y="643467"/>
            <a:ext cx="3692149" cy="5452532"/>
          </a:xfrm>
        </p:spPr>
        <p:txBody>
          <a:bodyPr anchor="ctr">
            <a:normAutofit/>
          </a:bodyPr>
          <a:lstStyle/>
          <a:p>
            <a:r>
              <a:rPr lang="en-US" sz="4400" dirty="0">
                <a:solidFill>
                  <a:schemeClr val="accent1">
                    <a:lumMod val="75000"/>
                  </a:schemeClr>
                </a:solidFill>
              </a:rPr>
              <a:t>Assortment Optimization Strategy</a:t>
            </a:r>
            <a:endParaRPr lang="en-PK" sz="4400" dirty="0">
              <a:solidFill>
                <a:schemeClr val="accent1">
                  <a:lumMod val="75000"/>
                </a:schemeClr>
              </a:solidFill>
            </a:endParaRPr>
          </a:p>
        </p:txBody>
      </p:sp>
    </p:spTree>
    <p:extLst>
      <p:ext uri="{BB962C8B-B14F-4D97-AF65-F5344CB8AC3E}">
        <p14:creationId xmlns:p14="http://schemas.microsoft.com/office/powerpoint/2010/main" val="1343199686"/>
      </p:ext>
    </p:extLst>
  </p:cSld>
  <p:clrMapOvr>
    <a:masterClrMapping/>
  </p:clrMapOvr>
  <mc:AlternateContent xmlns:mc="http://schemas.openxmlformats.org/markup-compatibility/2006">
    <mc:Choice xmlns:p14="http://schemas.microsoft.com/office/powerpoint/2010/main" Requires="p14">
      <p:transition spd="slow" p14:dur="2000" advTm="1557"/>
    </mc:Choice>
    <mc:Fallback>
      <p:transition spd="slow" advTm="15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7B76-F4D5-E586-665A-837857D8E9F7}"/>
              </a:ext>
            </a:extLst>
          </p:cNvPr>
          <p:cNvSpPr>
            <a:spLocks noGrp="1"/>
          </p:cNvSpPr>
          <p:nvPr>
            <p:ph type="title"/>
          </p:nvPr>
        </p:nvSpPr>
        <p:spPr/>
        <p:txBody>
          <a:bodyPr/>
          <a:lstStyle/>
          <a:p>
            <a:r>
              <a:rPr lang="en-US" dirty="0"/>
              <a:t>Margins on Each Category</a:t>
            </a:r>
            <a:endParaRPr lang="en-PK" dirty="0"/>
          </a:p>
        </p:txBody>
      </p:sp>
      <p:sp>
        <p:nvSpPr>
          <p:cNvPr id="3" name="Content Placeholder 2">
            <a:extLst>
              <a:ext uri="{FF2B5EF4-FFF2-40B4-BE49-F238E27FC236}">
                <a16:creationId xmlns:a16="http://schemas.microsoft.com/office/drawing/2014/main" id="{FDD45371-8C9C-C6BB-DC19-623D87F57EF1}"/>
              </a:ext>
            </a:extLst>
          </p:cNvPr>
          <p:cNvSpPr>
            <a:spLocks noGrp="1"/>
          </p:cNvSpPr>
          <p:nvPr>
            <p:ph idx="1"/>
          </p:nvPr>
        </p:nvSpPr>
        <p:spPr>
          <a:xfrm>
            <a:off x="838200" y="1825625"/>
            <a:ext cx="10705200" cy="3184914"/>
          </a:xfrm>
        </p:spPr>
        <p:txBody>
          <a:bodyPr/>
          <a:lstStyle/>
          <a:p>
            <a:pPr marL="0" indent="0">
              <a:buNone/>
            </a:pPr>
            <a:r>
              <a:rPr lang="en-US" dirty="0"/>
              <a:t>   </a:t>
            </a:r>
            <a:endParaRPr lang="en-PK" dirty="0"/>
          </a:p>
        </p:txBody>
      </p:sp>
      <p:grpSp>
        <p:nvGrpSpPr>
          <p:cNvPr id="4" name="Group 3">
            <a:extLst>
              <a:ext uri="{FF2B5EF4-FFF2-40B4-BE49-F238E27FC236}">
                <a16:creationId xmlns:a16="http://schemas.microsoft.com/office/drawing/2014/main" id="{0657CA4F-1623-92AA-307D-03D706018373}"/>
              </a:ext>
            </a:extLst>
          </p:cNvPr>
          <p:cNvGrpSpPr/>
          <p:nvPr/>
        </p:nvGrpSpPr>
        <p:grpSpPr>
          <a:xfrm>
            <a:off x="726122" y="2213927"/>
            <a:ext cx="10817277" cy="2468562"/>
            <a:chOff x="0" y="0"/>
            <a:chExt cx="10817839" cy="2468678"/>
          </a:xfrm>
        </p:grpSpPr>
        <p:sp>
          <p:nvSpPr>
            <p:cNvPr id="5" name="Shape 12529">
              <a:extLst>
                <a:ext uri="{FF2B5EF4-FFF2-40B4-BE49-F238E27FC236}">
                  <a16:creationId xmlns:a16="http://schemas.microsoft.com/office/drawing/2014/main" id="{C6A5B33C-D6A8-2C42-A72D-4865261B92E3}"/>
                </a:ext>
              </a:extLst>
            </p:cNvPr>
            <p:cNvSpPr/>
            <p:nvPr/>
          </p:nvSpPr>
          <p:spPr>
            <a:xfrm>
              <a:off x="9883749" y="1455293"/>
              <a:ext cx="192024" cy="925068"/>
            </a:xfrm>
            <a:custGeom>
              <a:avLst/>
              <a:gdLst/>
              <a:ahLst/>
              <a:cxnLst/>
              <a:rect l="0" t="0" r="0" b="0"/>
              <a:pathLst>
                <a:path w="192024" h="925068">
                  <a:moveTo>
                    <a:pt x="0" y="0"/>
                  </a:moveTo>
                  <a:lnTo>
                    <a:pt x="192024" y="0"/>
                  </a:lnTo>
                  <a:lnTo>
                    <a:pt x="192024" y="925068"/>
                  </a:lnTo>
                  <a:lnTo>
                    <a:pt x="0" y="925068"/>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6" name="Shape 12530">
              <a:extLst>
                <a:ext uri="{FF2B5EF4-FFF2-40B4-BE49-F238E27FC236}">
                  <a16:creationId xmlns:a16="http://schemas.microsoft.com/office/drawing/2014/main" id="{433EFA77-A918-9B50-38E9-700A679A39AE}"/>
                </a:ext>
              </a:extLst>
            </p:cNvPr>
            <p:cNvSpPr/>
            <p:nvPr/>
          </p:nvSpPr>
          <p:spPr>
            <a:xfrm>
              <a:off x="9266529" y="1455293"/>
              <a:ext cx="193549" cy="711708"/>
            </a:xfrm>
            <a:custGeom>
              <a:avLst/>
              <a:gdLst/>
              <a:ahLst/>
              <a:cxnLst/>
              <a:rect l="0" t="0" r="0" b="0"/>
              <a:pathLst>
                <a:path w="193549" h="711708">
                  <a:moveTo>
                    <a:pt x="0" y="0"/>
                  </a:moveTo>
                  <a:lnTo>
                    <a:pt x="193549" y="0"/>
                  </a:lnTo>
                  <a:lnTo>
                    <a:pt x="193549" y="711708"/>
                  </a:lnTo>
                  <a:lnTo>
                    <a:pt x="0" y="711708"/>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7" name="Shape 12531">
              <a:extLst>
                <a:ext uri="{FF2B5EF4-FFF2-40B4-BE49-F238E27FC236}">
                  <a16:creationId xmlns:a16="http://schemas.microsoft.com/office/drawing/2014/main" id="{BF1A9644-8A07-56F2-F0EB-035B1DE431C0}"/>
                </a:ext>
              </a:extLst>
            </p:cNvPr>
            <p:cNvSpPr/>
            <p:nvPr/>
          </p:nvSpPr>
          <p:spPr>
            <a:xfrm>
              <a:off x="8650833" y="1455293"/>
              <a:ext cx="193548" cy="629412"/>
            </a:xfrm>
            <a:custGeom>
              <a:avLst/>
              <a:gdLst/>
              <a:ahLst/>
              <a:cxnLst/>
              <a:rect l="0" t="0" r="0" b="0"/>
              <a:pathLst>
                <a:path w="193548" h="629412">
                  <a:moveTo>
                    <a:pt x="0" y="0"/>
                  </a:moveTo>
                  <a:lnTo>
                    <a:pt x="193548" y="0"/>
                  </a:lnTo>
                  <a:lnTo>
                    <a:pt x="193548" y="629412"/>
                  </a:lnTo>
                  <a:lnTo>
                    <a:pt x="0" y="629412"/>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8" name="Shape 12532">
              <a:extLst>
                <a:ext uri="{FF2B5EF4-FFF2-40B4-BE49-F238E27FC236}">
                  <a16:creationId xmlns:a16="http://schemas.microsoft.com/office/drawing/2014/main" id="{ABF0F17A-57E4-AE45-DF38-F680A9E53290}"/>
                </a:ext>
              </a:extLst>
            </p:cNvPr>
            <p:cNvSpPr/>
            <p:nvPr/>
          </p:nvSpPr>
          <p:spPr>
            <a:xfrm>
              <a:off x="8033614" y="1455293"/>
              <a:ext cx="193548" cy="472440"/>
            </a:xfrm>
            <a:custGeom>
              <a:avLst/>
              <a:gdLst/>
              <a:ahLst/>
              <a:cxnLst/>
              <a:rect l="0" t="0" r="0" b="0"/>
              <a:pathLst>
                <a:path w="193548" h="472440">
                  <a:moveTo>
                    <a:pt x="0" y="0"/>
                  </a:moveTo>
                  <a:lnTo>
                    <a:pt x="193548" y="0"/>
                  </a:lnTo>
                  <a:lnTo>
                    <a:pt x="193548" y="472440"/>
                  </a:lnTo>
                  <a:lnTo>
                    <a:pt x="0" y="47244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9" name="Shape 12533">
              <a:extLst>
                <a:ext uri="{FF2B5EF4-FFF2-40B4-BE49-F238E27FC236}">
                  <a16:creationId xmlns:a16="http://schemas.microsoft.com/office/drawing/2014/main" id="{C727FCB8-FEBC-AFE4-88AA-222C8741B26F}"/>
                </a:ext>
              </a:extLst>
            </p:cNvPr>
            <p:cNvSpPr/>
            <p:nvPr/>
          </p:nvSpPr>
          <p:spPr>
            <a:xfrm>
              <a:off x="7417917" y="1455293"/>
              <a:ext cx="193549" cy="399288"/>
            </a:xfrm>
            <a:custGeom>
              <a:avLst/>
              <a:gdLst/>
              <a:ahLst/>
              <a:cxnLst/>
              <a:rect l="0" t="0" r="0" b="0"/>
              <a:pathLst>
                <a:path w="193549" h="399288">
                  <a:moveTo>
                    <a:pt x="0" y="0"/>
                  </a:moveTo>
                  <a:lnTo>
                    <a:pt x="193549" y="0"/>
                  </a:lnTo>
                  <a:lnTo>
                    <a:pt x="193549" y="399288"/>
                  </a:lnTo>
                  <a:lnTo>
                    <a:pt x="0" y="399288"/>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0" name="Shape 12534">
              <a:extLst>
                <a:ext uri="{FF2B5EF4-FFF2-40B4-BE49-F238E27FC236}">
                  <a16:creationId xmlns:a16="http://schemas.microsoft.com/office/drawing/2014/main" id="{938D3828-1B23-75BD-C43F-CB378B4DD34B}"/>
                </a:ext>
              </a:extLst>
            </p:cNvPr>
            <p:cNvSpPr/>
            <p:nvPr/>
          </p:nvSpPr>
          <p:spPr>
            <a:xfrm>
              <a:off x="6800698" y="1455293"/>
              <a:ext cx="193548" cy="284988"/>
            </a:xfrm>
            <a:custGeom>
              <a:avLst/>
              <a:gdLst/>
              <a:ahLst/>
              <a:cxnLst/>
              <a:rect l="0" t="0" r="0" b="0"/>
              <a:pathLst>
                <a:path w="193548" h="284988">
                  <a:moveTo>
                    <a:pt x="0" y="0"/>
                  </a:moveTo>
                  <a:lnTo>
                    <a:pt x="193548" y="0"/>
                  </a:lnTo>
                  <a:lnTo>
                    <a:pt x="193548" y="284988"/>
                  </a:lnTo>
                  <a:lnTo>
                    <a:pt x="0" y="284988"/>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1" name="Shape 12535">
              <a:extLst>
                <a:ext uri="{FF2B5EF4-FFF2-40B4-BE49-F238E27FC236}">
                  <a16:creationId xmlns:a16="http://schemas.microsoft.com/office/drawing/2014/main" id="{6DC9E5DE-0E5D-859F-BAEC-CFAA08E83DF0}"/>
                </a:ext>
              </a:extLst>
            </p:cNvPr>
            <p:cNvSpPr/>
            <p:nvPr/>
          </p:nvSpPr>
          <p:spPr>
            <a:xfrm>
              <a:off x="6185002" y="1455293"/>
              <a:ext cx="193548" cy="234697"/>
            </a:xfrm>
            <a:custGeom>
              <a:avLst/>
              <a:gdLst/>
              <a:ahLst/>
              <a:cxnLst/>
              <a:rect l="0" t="0" r="0" b="0"/>
              <a:pathLst>
                <a:path w="193548" h="234697">
                  <a:moveTo>
                    <a:pt x="0" y="0"/>
                  </a:moveTo>
                  <a:lnTo>
                    <a:pt x="193548" y="0"/>
                  </a:lnTo>
                  <a:lnTo>
                    <a:pt x="193548" y="234697"/>
                  </a:lnTo>
                  <a:lnTo>
                    <a:pt x="0" y="234697"/>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2" name="Shape 12536">
              <a:extLst>
                <a:ext uri="{FF2B5EF4-FFF2-40B4-BE49-F238E27FC236}">
                  <a16:creationId xmlns:a16="http://schemas.microsoft.com/office/drawing/2014/main" id="{F826F512-2E3E-8502-F844-681238F8645A}"/>
                </a:ext>
              </a:extLst>
            </p:cNvPr>
            <p:cNvSpPr/>
            <p:nvPr/>
          </p:nvSpPr>
          <p:spPr>
            <a:xfrm>
              <a:off x="5567782" y="1455293"/>
              <a:ext cx="193548" cy="231648"/>
            </a:xfrm>
            <a:custGeom>
              <a:avLst/>
              <a:gdLst/>
              <a:ahLst/>
              <a:cxnLst/>
              <a:rect l="0" t="0" r="0" b="0"/>
              <a:pathLst>
                <a:path w="193548" h="231648">
                  <a:moveTo>
                    <a:pt x="0" y="0"/>
                  </a:moveTo>
                  <a:lnTo>
                    <a:pt x="193548" y="0"/>
                  </a:lnTo>
                  <a:lnTo>
                    <a:pt x="193548" y="231648"/>
                  </a:lnTo>
                  <a:lnTo>
                    <a:pt x="0" y="231648"/>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3" name="Shape 12537">
              <a:extLst>
                <a:ext uri="{FF2B5EF4-FFF2-40B4-BE49-F238E27FC236}">
                  <a16:creationId xmlns:a16="http://schemas.microsoft.com/office/drawing/2014/main" id="{D68E167C-64F6-DA7D-F2EE-F697A00B27E7}"/>
                </a:ext>
              </a:extLst>
            </p:cNvPr>
            <p:cNvSpPr/>
            <p:nvPr/>
          </p:nvSpPr>
          <p:spPr>
            <a:xfrm>
              <a:off x="4952086" y="1455293"/>
              <a:ext cx="193548" cy="228600"/>
            </a:xfrm>
            <a:custGeom>
              <a:avLst/>
              <a:gdLst/>
              <a:ahLst/>
              <a:cxnLst/>
              <a:rect l="0" t="0" r="0" b="0"/>
              <a:pathLst>
                <a:path w="193548" h="228600">
                  <a:moveTo>
                    <a:pt x="0" y="0"/>
                  </a:moveTo>
                  <a:lnTo>
                    <a:pt x="193548" y="0"/>
                  </a:lnTo>
                  <a:lnTo>
                    <a:pt x="193548" y="228600"/>
                  </a:lnTo>
                  <a:lnTo>
                    <a:pt x="0" y="22860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4" name="Shape 12538">
              <a:extLst>
                <a:ext uri="{FF2B5EF4-FFF2-40B4-BE49-F238E27FC236}">
                  <a16:creationId xmlns:a16="http://schemas.microsoft.com/office/drawing/2014/main" id="{1C99C4FA-82F6-C3A9-4798-4DE0E8461969}"/>
                </a:ext>
              </a:extLst>
            </p:cNvPr>
            <p:cNvSpPr/>
            <p:nvPr/>
          </p:nvSpPr>
          <p:spPr>
            <a:xfrm>
              <a:off x="4334866" y="1455293"/>
              <a:ext cx="193548" cy="202692"/>
            </a:xfrm>
            <a:custGeom>
              <a:avLst/>
              <a:gdLst/>
              <a:ahLst/>
              <a:cxnLst/>
              <a:rect l="0" t="0" r="0" b="0"/>
              <a:pathLst>
                <a:path w="193548" h="202692">
                  <a:moveTo>
                    <a:pt x="0" y="0"/>
                  </a:moveTo>
                  <a:lnTo>
                    <a:pt x="193548" y="0"/>
                  </a:lnTo>
                  <a:lnTo>
                    <a:pt x="193548" y="202692"/>
                  </a:lnTo>
                  <a:lnTo>
                    <a:pt x="0" y="202692"/>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5" name="Shape 12539">
              <a:extLst>
                <a:ext uri="{FF2B5EF4-FFF2-40B4-BE49-F238E27FC236}">
                  <a16:creationId xmlns:a16="http://schemas.microsoft.com/office/drawing/2014/main" id="{6A1F3EEA-2EC6-5D87-0D0D-EFE25EA06888}"/>
                </a:ext>
              </a:extLst>
            </p:cNvPr>
            <p:cNvSpPr/>
            <p:nvPr/>
          </p:nvSpPr>
          <p:spPr>
            <a:xfrm>
              <a:off x="3719170" y="1455293"/>
              <a:ext cx="193548" cy="198120"/>
            </a:xfrm>
            <a:custGeom>
              <a:avLst/>
              <a:gdLst/>
              <a:ahLst/>
              <a:cxnLst/>
              <a:rect l="0" t="0" r="0" b="0"/>
              <a:pathLst>
                <a:path w="193548" h="198120">
                  <a:moveTo>
                    <a:pt x="0" y="0"/>
                  </a:moveTo>
                  <a:lnTo>
                    <a:pt x="193548" y="0"/>
                  </a:lnTo>
                  <a:lnTo>
                    <a:pt x="193548" y="198120"/>
                  </a:lnTo>
                  <a:lnTo>
                    <a:pt x="0" y="19812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6" name="Shape 12540">
              <a:extLst>
                <a:ext uri="{FF2B5EF4-FFF2-40B4-BE49-F238E27FC236}">
                  <a16:creationId xmlns:a16="http://schemas.microsoft.com/office/drawing/2014/main" id="{8870CA70-F74B-4FF3-74D7-0529A1EB4A5B}"/>
                </a:ext>
              </a:extLst>
            </p:cNvPr>
            <p:cNvSpPr/>
            <p:nvPr/>
          </p:nvSpPr>
          <p:spPr>
            <a:xfrm>
              <a:off x="3101950" y="1455293"/>
              <a:ext cx="193548" cy="144780"/>
            </a:xfrm>
            <a:custGeom>
              <a:avLst/>
              <a:gdLst/>
              <a:ahLst/>
              <a:cxnLst/>
              <a:rect l="0" t="0" r="0" b="0"/>
              <a:pathLst>
                <a:path w="193548" h="144780">
                  <a:moveTo>
                    <a:pt x="0" y="0"/>
                  </a:moveTo>
                  <a:lnTo>
                    <a:pt x="193548" y="0"/>
                  </a:lnTo>
                  <a:lnTo>
                    <a:pt x="193548" y="144780"/>
                  </a:lnTo>
                  <a:lnTo>
                    <a:pt x="0" y="14478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7" name="Shape 12541">
              <a:extLst>
                <a:ext uri="{FF2B5EF4-FFF2-40B4-BE49-F238E27FC236}">
                  <a16:creationId xmlns:a16="http://schemas.microsoft.com/office/drawing/2014/main" id="{56DF6691-1258-77DE-3213-E709444FAEBD}"/>
                </a:ext>
              </a:extLst>
            </p:cNvPr>
            <p:cNvSpPr/>
            <p:nvPr/>
          </p:nvSpPr>
          <p:spPr>
            <a:xfrm>
              <a:off x="2486254" y="1455293"/>
              <a:ext cx="193548" cy="67056"/>
            </a:xfrm>
            <a:custGeom>
              <a:avLst/>
              <a:gdLst/>
              <a:ahLst/>
              <a:cxnLst/>
              <a:rect l="0" t="0" r="0" b="0"/>
              <a:pathLst>
                <a:path w="193548" h="67056">
                  <a:moveTo>
                    <a:pt x="0" y="0"/>
                  </a:moveTo>
                  <a:lnTo>
                    <a:pt x="193548" y="0"/>
                  </a:lnTo>
                  <a:lnTo>
                    <a:pt x="193548" y="67056"/>
                  </a:lnTo>
                  <a:lnTo>
                    <a:pt x="0" y="6705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8" name="Shape 12542">
              <a:extLst>
                <a:ext uri="{FF2B5EF4-FFF2-40B4-BE49-F238E27FC236}">
                  <a16:creationId xmlns:a16="http://schemas.microsoft.com/office/drawing/2014/main" id="{E8A2CF1A-7B93-86F6-12C6-BCBBF2108C4A}"/>
                </a:ext>
              </a:extLst>
            </p:cNvPr>
            <p:cNvSpPr/>
            <p:nvPr/>
          </p:nvSpPr>
          <p:spPr>
            <a:xfrm>
              <a:off x="1869034" y="1028573"/>
              <a:ext cx="193548" cy="426720"/>
            </a:xfrm>
            <a:custGeom>
              <a:avLst/>
              <a:gdLst/>
              <a:ahLst/>
              <a:cxnLst/>
              <a:rect l="0" t="0" r="0" b="0"/>
              <a:pathLst>
                <a:path w="193548" h="426720">
                  <a:moveTo>
                    <a:pt x="0" y="0"/>
                  </a:moveTo>
                  <a:lnTo>
                    <a:pt x="193548" y="0"/>
                  </a:lnTo>
                  <a:lnTo>
                    <a:pt x="193548" y="426720"/>
                  </a:lnTo>
                  <a:lnTo>
                    <a:pt x="0" y="42672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9" name="Shape 12543">
              <a:extLst>
                <a:ext uri="{FF2B5EF4-FFF2-40B4-BE49-F238E27FC236}">
                  <a16:creationId xmlns:a16="http://schemas.microsoft.com/office/drawing/2014/main" id="{4D6992EB-05C6-DA9A-0A60-CFD9CC3C7F64}"/>
                </a:ext>
              </a:extLst>
            </p:cNvPr>
            <p:cNvSpPr/>
            <p:nvPr/>
          </p:nvSpPr>
          <p:spPr>
            <a:xfrm>
              <a:off x="1253338" y="973709"/>
              <a:ext cx="193548" cy="481584"/>
            </a:xfrm>
            <a:custGeom>
              <a:avLst/>
              <a:gdLst/>
              <a:ahLst/>
              <a:cxnLst/>
              <a:rect l="0" t="0" r="0" b="0"/>
              <a:pathLst>
                <a:path w="193548" h="481584">
                  <a:moveTo>
                    <a:pt x="0" y="0"/>
                  </a:moveTo>
                  <a:lnTo>
                    <a:pt x="193548" y="0"/>
                  </a:lnTo>
                  <a:lnTo>
                    <a:pt x="193548" y="481584"/>
                  </a:lnTo>
                  <a:lnTo>
                    <a:pt x="0" y="481584"/>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20" name="Shape 12544">
              <a:extLst>
                <a:ext uri="{FF2B5EF4-FFF2-40B4-BE49-F238E27FC236}">
                  <a16:creationId xmlns:a16="http://schemas.microsoft.com/office/drawing/2014/main" id="{65891799-BF5D-D8D5-0D24-368830E16982}"/>
                </a:ext>
              </a:extLst>
            </p:cNvPr>
            <p:cNvSpPr/>
            <p:nvPr/>
          </p:nvSpPr>
          <p:spPr>
            <a:xfrm>
              <a:off x="637642" y="120269"/>
              <a:ext cx="192024" cy="1335024"/>
            </a:xfrm>
            <a:custGeom>
              <a:avLst/>
              <a:gdLst/>
              <a:ahLst/>
              <a:cxnLst/>
              <a:rect l="0" t="0" r="0" b="0"/>
              <a:pathLst>
                <a:path w="192024" h="1335024">
                  <a:moveTo>
                    <a:pt x="0" y="0"/>
                  </a:moveTo>
                  <a:lnTo>
                    <a:pt x="192024" y="0"/>
                  </a:lnTo>
                  <a:lnTo>
                    <a:pt x="192024" y="1335024"/>
                  </a:lnTo>
                  <a:lnTo>
                    <a:pt x="0" y="1335024"/>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21" name="Shape 600">
              <a:extLst>
                <a:ext uri="{FF2B5EF4-FFF2-40B4-BE49-F238E27FC236}">
                  <a16:creationId xmlns:a16="http://schemas.microsoft.com/office/drawing/2014/main" id="{71189269-4E7E-ACA0-A1C4-7ADE8C5F3984}"/>
                </a:ext>
              </a:extLst>
            </p:cNvPr>
            <p:cNvSpPr/>
            <p:nvPr/>
          </p:nvSpPr>
          <p:spPr>
            <a:xfrm>
              <a:off x="425806" y="1455293"/>
              <a:ext cx="9861804" cy="0"/>
            </a:xfrm>
            <a:custGeom>
              <a:avLst/>
              <a:gdLst/>
              <a:ahLst/>
              <a:cxnLst/>
              <a:rect l="0" t="0" r="0" b="0"/>
              <a:pathLst>
                <a:path w="9861804">
                  <a:moveTo>
                    <a:pt x="0" y="0"/>
                  </a:moveTo>
                  <a:lnTo>
                    <a:pt x="9861804" y="0"/>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PK"/>
            </a:p>
          </p:txBody>
        </p:sp>
        <p:sp>
          <p:nvSpPr>
            <p:cNvPr id="22" name="Rectangle 21">
              <a:extLst>
                <a:ext uri="{FF2B5EF4-FFF2-40B4-BE49-F238E27FC236}">
                  <a16:creationId xmlns:a16="http://schemas.microsoft.com/office/drawing/2014/main" id="{F7BBE909-382D-F500-024D-50BA79A61D86}"/>
                </a:ext>
              </a:extLst>
            </p:cNvPr>
            <p:cNvSpPr/>
            <p:nvPr/>
          </p:nvSpPr>
          <p:spPr>
            <a:xfrm>
              <a:off x="0" y="2313838"/>
              <a:ext cx="316453"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-15.0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86BE382A-C7D3-9C28-1BDD-C329EAB0C78F}"/>
                </a:ext>
              </a:extLst>
            </p:cNvPr>
            <p:cNvSpPr/>
            <p:nvPr/>
          </p:nvSpPr>
          <p:spPr>
            <a:xfrm>
              <a:off x="238011" y="2313838"/>
              <a:ext cx="108694"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4" name="Rectangle 23">
              <a:extLst>
                <a:ext uri="{FF2B5EF4-FFF2-40B4-BE49-F238E27FC236}">
                  <a16:creationId xmlns:a16="http://schemas.microsoft.com/office/drawing/2014/main" id="{459D4822-2DF0-90DB-3938-796E73267F9A}"/>
                </a:ext>
              </a:extLst>
            </p:cNvPr>
            <p:cNvSpPr/>
            <p:nvPr/>
          </p:nvSpPr>
          <p:spPr>
            <a:xfrm>
              <a:off x="0" y="2010283"/>
              <a:ext cx="316453"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-10.0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5" name="Rectangle 24">
              <a:extLst>
                <a:ext uri="{FF2B5EF4-FFF2-40B4-BE49-F238E27FC236}">
                  <a16:creationId xmlns:a16="http://schemas.microsoft.com/office/drawing/2014/main" id="{D219A7C3-DEEE-617A-4653-DD72C8CE8999}"/>
                </a:ext>
              </a:extLst>
            </p:cNvPr>
            <p:cNvSpPr/>
            <p:nvPr/>
          </p:nvSpPr>
          <p:spPr>
            <a:xfrm>
              <a:off x="238011" y="2010283"/>
              <a:ext cx="108694"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9BB7144F-D4DE-0853-2441-094C469CEF11}"/>
                </a:ext>
              </a:extLst>
            </p:cNvPr>
            <p:cNvSpPr/>
            <p:nvPr/>
          </p:nvSpPr>
          <p:spPr>
            <a:xfrm>
              <a:off x="57912" y="1706626"/>
              <a:ext cx="239278"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-5.0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7" name="Rectangle 26">
              <a:extLst>
                <a:ext uri="{FF2B5EF4-FFF2-40B4-BE49-F238E27FC236}">
                  <a16:creationId xmlns:a16="http://schemas.microsoft.com/office/drawing/2014/main" id="{7E42F112-D1E8-D15F-1FB3-F06C1E3893F3}"/>
                </a:ext>
              </a:extLst>
            </p:cNvPr>
            <p:cNvSpPr/>
            <p:nvPr/>
          </p:nvSpPr>
          <p:spPr>
            <a:xfrm>
              <a:off x="237896" y="1706626"/>
              <a:ext cx="108694"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8" name="Rectangle 27">
              <a:extLst>
                <a:ext uri="{FF2B5EF4-FFF2-40B4-BE49-F238E27FC236}">
                  <a16:creationId xmlns:a16="http://schemas.microsoft.com/office/drawing/2014/main" id="{C80B17F2-EB93-5063-8A43-8A13522F8489}"/>
                </a:ext>
              </a:extLst>
            </p:cNvPr>
            <p:cNvSpPr/>
            <p:nvPr/>
          </p:nvSpPr>
          <p:spPr>
            <a:xfrm>
              <a:off x="92964" y="1403096"/>
              <a:ext cx="192456"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FC4000A5-9B5C-9F0E-40DD-CD4BA2837E95}"/>
                </a:ext>
              </a:extLst>
            </p:cNvPr>
            <p:cNvSpPr/>
            <p:nvPr/>
          </p:nvSpPr>
          <p:spPr>
            <a:xfrm>
              <a:off x="237668" y="1403096"/>
              <a:ext cx="108694"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0" name="Rectangle 29">
              <a:extLst>
                <a:ext uri="{FF2B5EF4-FFF2-40B4-BE49-F238E27FC236}">
                  <a16:creationId xmlns:a16="http://schemas.microsoft.com/office/drawing/2014/main" id="{9DF2F05B-7842-2B3F-15BC-4A42BFB1E9AA}"/>
                </a:ext>
              </a:extLst>
            </p:cNvPr>
            <p:cNvSpPr/>
            <p:nvPr/>
          </p:nvSpPr>
          <p:spPr>
            <a:xfrm>
              <a:off x="92964" y="1099566"/>
              <a:ext cx="192456"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5.0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1" name="Rectangle 30">
              <a:extLst>
                <a:ext uri="{FF2B5EF4-FFF2-40B4-BE49-F238E27FC236}">
                  <a16:creationId xmlns:a16="http://schemas.microsoft.com/office/drawing/2014/main" id="{D7A73EAB-FE16-BF9A-481D-7B6E9A6F2A0C}"/>
                </a:ext>
              </a:extLst>
            </p:cNvPr>
            <p:cNvSpPr/>
            <p:nvPr/>
          </p:nvSpPr>
          <p:spPr>
            <a:xfrm>
              <a:off x="237668" y="1099566"/>
              <a:ext cx="108694"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7C7612A4-03B6-B3C7-7027-611522639951}"/>
                </a:ext>
              </a:extLst>
            </p:cNvPr>
            <p:cNvSpPr/>
            <p:nvPr/>
          </p:nvSpPr>
          <p:spPr>
            <a:xfrm>
              <a:off x="35052" y="795909"/>
              <a:ext cx="269530"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10.0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21E92256-5FEE-C3CE-DCB4-BB11F3DB5573}"/>
                </a:ext>
              </a:extLst>
            </p:cNvPr>
            <p:cNvSpPr/>
            <p:nvPr/>
          </p:nvSpPr>
          <p:spPr>
            <a:xfrm>
              <a:off x="237706" y="795909"/>
              <a:ext cx="108694"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8FE0D9D4-787C-F3B6-6772-A5028D3C9353}"/>
                </a:ext>
              </a:extLst>
            </p:cNvPr>
            <p:cNvSpPr/>
            <p:nvPr/>
          </p:nvSpPr>
          <p:spPr>
            <a:xfrm>
              <a:off x="35052" y="492633"/>
              <a:ext cx="269530"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15.0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F077F2FF-A1D6-8EEB-41FC-D15311EC23F0}"/>
                </a:ext>
              </a:extLst>
            </p:cNvPr>
            <p:cNvSpPr/>
            <p:nvPr/>
          </p:nvSpPr>
          <p:spPr>
            <a:xfrm>
              <a:off x="237706" y="492633"/>
              <a:ext cx="108694"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6" name="Rectangle 35">
              <a:extLst>
                <a:ext uri="{FF2B5EF4-FFF2-40B4-BE49-F238E27FC236}">
                  <a16:creationId xmlns:a16="http://schemas.microsoft.com/office/drawing/2014/main" id="{E7058C7E-48D6-D351-BBCB-E2CE3E40A380}"/>
                </a:ext>
              </a:extLst>
            </p:cNvPr>
            <p:cNvSpPr/>
            <p:nvPr/>
          </p:nvSpPr>
          <p:spPr>
            <a:xfrm>
              <a:off x="237706" y="189103"/>
              <a:ext cx="108694"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86338D1D-E4A1-1C61-7DF0-7A11B89D596D}"/>
                </a:ext>
              </a:extLst>
            </p:cNvPr>
            <p:cNvSpPr/>
            <p:nvPr/>
          </p:nvSpPr>
          <p:spPr>
            <a:xfrm>
              <a:off x="35052" y="189103"/>
              <a:ext cx="269530"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20.0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8" name="Rectangle 37">
              <a:extLst>
                <a:ext uri="{FF2B5EF4-FFF2-40B4-BE49-F238E27FC236}">
                  <a16:creationId xmlns:a16="http://schemas.microsoft.com/office/drawing/2014/main" id="{E29A569C-5075-2B77-4053-6B67697DC8CF}"/>
                </a:ext>
              </a:extLst>
            </p:cNvPr>
            <p:cNvSpPr/>
            <p:nvPr/>
          </p:nvSpPr>
          <p:spPr>
            <a:xfrm>
              <a:off x="4398620" y="0"/>
              <a:ext cx="2541770" cy="241550"/>
            </a:xfrm>
            <a:prstGeom prst="rect">
              <a:avLst/>
            </a:prstGeom>
            <a:ln>
              <a:noFill/>
            </a:ln>
          </p:spPr>
          <p:txBody>
            <a:bodyPr vert="horz" lIns="0" tIns="0" rIns="0" bIns="0" rtlCol="0">
              <a:noAutofit/>
            </a:bodyPr>
            <a:lstStyle/>
            <a:p>
              <a:pPr>
                <a:lnSpc>
                  <a:spcPct val="107000"/>
                </a:lnSpc>
                <a:spcAft>
                  <a:spcPts val="800"/>
                </a:spcAft>
              </a:pPr>
              <a:r>
                <a:rPr lang="en-PK" sz="1400" b="1" kern="100">
                  <a:solidFill>
                    <a:srgbClr val="595959"/>
                  </a:solidFill>
                  <a:effectLst/>
                  <a:latin typeface="Calibri" panose="020F0502020204030204" pitchFamily="34" charset="0"/>
                  <a:ea typeface="Calibri" panose="020F0502020204030204" pitchFamily="34" charset="0"/>
                </a:rPr>
                <a:t>Margins on Each Category</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9" name="Shape 12545">
              <a:extLst>
                <a:ext uri="{FF2B5EF4-FFF2-40B4-BE49-F238E27FC236}">
                  <a16:creationId xmlns:a16="http://schemas.microsoft.com/office/drawing/2014/main" id="{05AB1BD4-A69D-CECB-E7BF-DE4283D9C706}"/>
                </a:ext>
              </a:extLst>
            </p:cNvPr>
            <p:cNvSpPr/>
            <p:nvPr/>
          </p:nvSpPr>
          <p:spPr>
            <a:xfrm>
              <a:off x="10414102" y="1720469"/>
              <a:ext cx="62484" cy="64008"/>
            </a:xfrm>
            <a:custGeom>
              <a:avLst/>
              <a:gdLst/>
              <a:ahLst/>
              <a:cxnLst/>
              <a:rect l="0" t="0" r="0" b="0"/>
              <a:pathLst>
                <a:path w="62484" h="64008">
                  <a:moveTo>
                    <a:pt x="0" y="0"/>
                  </a:moveTo>
                  <a:lnTo>
                    <a:pt x="62484" y="0"/>
                  </a:lnTo>
                  <a:lnTo>
                    <a:pt x="62484" y="64008"/>
                  </a:lnTo>
                  <a:lnTo>
                    <a:pt x="0" y="64008"/>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40" name="Rectangle 39">
              <a:extLst>
                <a:ext uri="{FF2B5EF4-FFF2-40B4-BE49-F238E27FC236}">
                  <a16:creationId xmlns:a16="http://schemas.microsoft.com/office/drawing/2014/main" id="{1B5A9838-B7DA-6FF0-78EF-D7D34A14D6FE}"/>
                </a:ext>
              </a:extLst>
            </p:cNvPr>
            <p:cNvSpPr/>
            <p:nvPr/>
          </p:nvSpPr>
          <p:spPr>
            <a:xfrm>
              <a:off x="10505287" y="1700022"/>
              <a:ext cx="312552"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Total</a:t>
              </a:r>
              <a:endParaRPr lang="en-PK" sz="1100" kern="100">
                <a:solidFill>
                  <a:srgbClr val="000000"/>
                </a:solidFill>
                <a:effectLst/>
                <a:latin typeface="Calibri" panose="020F0502020204030204" pitchFamily="34" charset="0"/>
                <a:ea typeface="Calibri" panose="020F0502020204030204" pitchFamily="34" charset="0"/>
              </a:endParaRPr>
            </a:p>
          </p:txBody>
        </p:sp>
      </p:grpSp>
      <p:graphicFrame>
        <p:nvGraphicFramePr>
          <p:cNvPr id="42" name="Table 41">
            <a:extLst>
              <a:ext uri="{FF2B5EF4-FFF2-40B4-BE49-F238E27FC236}">
                <a16:creationId xmlns:a16="http://schemas.microsoft.com/office/drawing/2014/main" id="{BD304355-F379-080D-7105-8BE068A3F4EA}"/>
              </a:ext>
            </a:extLst>
          </p:cNvPr>
          <p:cNvGraphicFramePr>
            <a:graphicFrameLocks noGrp="1"/>
          </p:cNvGraphicFramePr>
          <p:nvPr>
            <p:extLst>
              <p:ext uri="{D42A27DB-BD31-4B8C-83A1-F6EECF244321}">
                <p14:modId xmlns:p14="http://schemas.microsoft.com/office/powerpoint/2010/main" val="4132893469"/>
              </p:ext>
            </p:extLst>
          </p:nvPr>
        </p:nvGraphicFramePr>
        <p:xfrm>
          <a:off x="1151906" y="5080950"/>
          <a:ext cx="9861292" cy="1620118"/>
        </p:xfrm>
        <a:graphic>
          <a:graphicData uri="http://schemas.openxmlformats.org/drawingml/2006/table">
            <a:tbl>
              <a:tblPr firstRow="1" bandRow="1">
                <a:tableStyleId>{5C22544A-7EE6-4342-B048-85BDC9FD1C3A}</a:tableStyleId>
              </a:tblPr>
              <a:tblGrid>
                <a:gridCol w="580076">
                  <a:extLst>
                    <a:ext uri="{9D8B030D-6E8A-4147-A177-3AD203B41FA5}">
                      <a16:colId xmlns:a16="http://schemas.microsoft.com/office/drawing/2014/main" val="2419410231"/>
                    </a:ext>
                  </a:extLst>
                </a:gridCol>
                <a:gridCol w="580076">
                  <a:extLst>
                    <a:ext uri="{9D8B030D-6E8A-4147-A177-3AD203B41FA5}">
                      <a16:colId xmlns:a16="http://schemas.microsoft.com/office/drawing/2014/main" val="2552534678"/>
                    </a:ext>
                  </a:extLst>
                </a:gridCol>
                <a:gridCol w="580076">
                  <a:extLst>
                    <a:ext uri="{9D8B030D-6E8A-4147-A177-3AD203B41FA5}">
                      <a16:colId xmlns:a16="http://schemas.microsoft.com/office/drawing/2014/main" val="3216639045"/>
                    </a:ext>
                  </a:extLst>
                </a:gridCol>
                <a:gridCol w="580076">
                  <a:extLst>
                    <a:ext uri="{9D8B030D-6E8A-4147-A177-3AD203B41FA5}">
                      <a16:colId xmlns:a16="http://schemas.microsoft.com/office/drawing/2014/main" val="647359037"/>
                    </a:ext>
                  </a:extLst>
                </a:gridCol>
                <a:gridCol w="580076">
                  <a:extLst>
                    <a:ext uri="{9D8B030D-6E8A-4147-A177-3AD203B41FA5}">
                      <a16:colId xmlns:a16="http://schemas.microsoft.com/office/drawing/2014/main" val="2974565911"/>
                    </a:ext>
                  </a:extLst>
                </a:gridCol>
                <a:gridCol w="580076">
                  <a:extLst>
                    <a:ext uri="{9D8B030D-6E8A-4147-A177-3AD203B41FA5}">
                      <a16:colId xmlns:a16="http://schemas.microsoft.com/office/drawing/2014/main" val="1431081956"/>
                    </a:ext>
                  </a:extLst>
                </a:gridCol>
                <a:gridCol w="580076">
                  <a:extLst>
                    <a:ext uri="{9D8B030D-6E8A-4147-A177-3AD203B41FA5}">
                      <a16:colId xmlns:a16="http://schemas.microsoft.com/office/drawing/2014/main" val="3878941287"/>
                    </a:ext>
                  </a:extLst>
                </a:gridCol>
                <a:gridCol w="580076">
                  <a:extLst>
                    <a:ext uri="{9D8B030D-6E8A-4147-A177-3AD203B41FA5}">
                      <a16:colId xmlns:a16="http://schemas.microsoft.com/office/drawing/2014/main" val="3255896498"/>
                    </a:ext>
                  </a:extLst>
                </a:gridCol>
                <a:gridCol w="580076">
                  <a:extLst>
                    <a:ext uri="{9D8B030D-6E8A-4147-A177-3AD203B41FA5}">
                      <a16:colId xmlns:a16="http://schemas.microsoft.com/office/drawing/2014/main" val="2104307535"/>
                    </a:ext>
                  </a:extLst>
                </a:gridCol>
                <a:gridCol w="580076">
                  <a:extLst>
                    <a:ext uri="{9D8B030D-6E8A-4147-A177-3AD203B41FA5}">
                      <a16:colId xmlns:a16="http://schemas.microsoft.com/office/drawing/2014/main" val="3337402511"/>
                    </a:ext>
                  </a:extLst>
                </a:gridCol>
                <a:gridCol w="580076">
                  <a:extLst>
                    <a:ext uri="{9D8B030D-6E8A-4147-A177-3AD203B41FA5}">
                      <a16:colId xmlns:a16="http://schemas.microsoft.com/office/drawing/2014/main" val="214773860"/>
                    </a:ext>
                  </a:extLst>
                </a:gridCol>
                <a:gridCol w="580076">
                  <a:extLst>
                    <a:ext uri="{9D8B030D-6E8A-4147-A177-3AD203B41FA5}">
                      <a16:colId xmlns:a16="http://schemas.microsoft.com/office/drawing/2014/main" val="2837013073"/>
                    </a:ext>
                  </a:extLst>
                </a:gridCol>
                <a:gridCol w="580076">
                  <a:extLst>
                    <a:ext uri="{9D8B030D-6E8A-4147-A177-3AD203B41FA5}">
                      <a16:colId xmlns:a16="http://schemas.microsoft.com/office/drawing/2014/main" val="3157553624"/>
                    </a:ext>
                  </a:extLst>
                </a:gridCol>
                <a:gridCol w="580076">
                  <a:extLst>
                    <a:ext uri="{9D8B030D-6E8A-4147-A177-3AD203B41FA5}">
                      <a16:colId xmlns:a16="http://schemas.microsoft.com/office/drawing/2014/main" val="1160114053"/>
                    </a:ext>
                  </a:extLst>
                </a:gridCol>
                <a:gridCol w="580076">
                  <a:extLst>
                    <a:ext uri="{9D8B030D-6E8A-4147-A177-3AD203B41FA5}">
                      <a16:colId xmlns:a16="http://schemas.microsoft.com/office/drawing/2014/main" val="3057010099"/>
                    </a:ext>
                  </a:extLst>
                </a:gridCol>
                <a:gridCol w="580076">
                  <a:extLst>
                    <a:ext uri="{9D8B030D-6E8A-4147-A177-3AD203B41FA5}">
                      <a16:colId xmlns:a16="http://schemas.microsoft.com/office/drawing/2014/main" val="3458671717"/>
                    </a:ext>
                  </a:extLst>
                </a:gridCol>
                <a:gridCol w="580076">
                  <a:extLst>
                    <a:ext uri="{9D8B030D-6E8A-4147-A177-3AD203B41FA5}">
                      <a16:colId xmlns:a16="http://schemas.microsoft.com/office/drawing/2014/main" val="3949752570"/>
                    </a:ext>
                  </a:extLst>
                </a:gridCol>
              </a:tblGrid>
              <a:tr h="1114751">
                <a:tc>
                  <a:txBody>
                    <a:bodyPr/>
                    <a:lstStyle/>
                    <a:p>
                      <a:pPr>
                        <a:lnSpc>
                          <a:spcPct val="107000"/>
                        </a:lnSpc>
                        <a:spcAft>
                          <a:spcPts val="800"/>
                        </a:spcAft>
                      </a:pPr>
                      <a:r>
                        <a:rPr lang="en-PK" sz="1100" kern="100" dirty="0">
                          <a:solidFill>
                            <a:srgbClr val="000000"/>
                          </a:solidFill>
                          <a:effectLst/>
                          <a:latin typeface="Calibri" panose="020F0502020204030204" pitchFamily="34" charset="0"/>
                          <a:ea typeface="Calibri" panose="020F0502020204030204" pitchFamily="34" charset="0"/>
                        </a:rPr>
                        <a:t> </a:t>
                      </a:r>
                    </a:p>
                  </a:txBody>
                  <a:tcPr marL="41275" marR="33020" marT="34290" marB="0"/>
                </a:tc>
                <a:tc>
                  <a:txBody>
                    <a:bodyPr/>
                    <a:lstStyle/>
                    <a:p>
                      <a:pPr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Phal aur Sabziyan</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marR="825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Bundles</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Khula Masala</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marR="698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Ghar ka</a:t>
                      </a:r>
                      <a:endParaRPr lang="en-PK" sz="1100" kern="100">
                        <a:solidFill>
                          <a:srgbClr val="000000"/>
                        </a:solidFill>
                        <a:effectLst/>
                        <a:latin typeface="Calibri" panose="020F0502020204030204" pitchFamily="34" charset="0"/>
                        <a:ea typeface="Calibri" panose="020F0502020204030204" pitchFamily="34" charset="0"/>
                      </a:endParaRPr>
                    </a:p>
                    <a:p>
                      <a:pPr marL="78740">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Samaan</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marR="762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Beauty</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Bachon ka Samaan</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marR="762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Doodh</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Oil and Ghee</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marL="52705">
                        <a:lnSpc>
                          <a:spcPct val="107000"/>
                        </a:lnSpc>
                        <a:spcAft>
                          <a:spcPts val="800"/>
                        </a:spcAft>
                      </a:pPr>
                      <a:r>
                        <a:rPr lang="en-PK" sz="900" b="1" kern="100" dirty="0">
                          <a:solidFill>
                            <a:srgbClr val="595959"/>
                          </a:solidFill>
                          <a:effectLst/>
                          <a:latin typeface="Calibri" panose="020F0502020204030204" pitchFamily="34" charset="0"/>
                          <a:ea typeface="Calibri" panose="020F0502020204030204" pitchFamily="34" charset="0"/>
                        </a:rPr>
                        <a:t>Laundry/</a:t>
                      </a:r>
                      <a:endParaRPr lang="en-PK" sz="1100" kern="100" dirty="0">
                        <a:solidFill>
                          <a:srgbClr val="000000"/>
                        </a:solidFill>
                        <a:effectLst/>
                        <a:latin typeface="Calibri" panose="020F0502020204030204" pitchFamily="34" charset="0"/>
                        <a:ea typeface="Calibri" panose="020F0502020204030204" pitchFamily="34" charset="0"/>
                      </a:endParaRPr>
                    </a:p>
                    <a:p>
                      <a:pPr marR="5080" algn="ctr">
                        <a:lnSpc>
                          <a:spcPct val="107000"/>
                        </a:lnSpc>
                        <a:spcAft>
                          <a:spcPts val="800"/>
                        </a:spcAft>
                      </a:pPr>
                      <a:r>
                        <a:rPr lang="en-PK" sz="900" b="1" kern="100" dirty="0" err="1">
                          <a:solidFill>
                            <a:srgbClr val="595959"/>
                          </a:solidFill>
                          <a:effectLst/>
                          <a:latin typeface="Calibri" panose="020F0502020204030204" pitchFamily="34" charset="0"/>
                          <a:ea typeface="Calibri" panose="020F0502020204030204" pitchFamily="34" charset="0"/>
                        </a:rPr>
                        <a:t>Ghar</a:t>
                      </a:r>
                      <a:r>
                        <a:rPr lang="en-PK" sz="900" b="1" kern="100" dirty="0">
                          <a:solidFill>
                            <a:srgbClr val="595959"/>
                          </a:solidFill>
                          <a:effectLst/>
                          <a:latin typeface="Calibri" panose="020F0502020204030204" pitchFamily="34" charset="0"/>
                          <a:ea typeface="Calibri" panose="020F0502020204030204" pitchFamily="34" charset="0"/>
                        </a:rPr>
                        <a:t> ki</a:t>
                      </a:r>
                      <a:endParaRPr lang="en-PK" sz="1100" kern="100" dirty="0">
                        <a:solidFill>
                          <a:srgbClr val="000000"/>
                        </a:solidFill>
                        <a:effectLst/>
                        <a:latin typeface="Calibri" panose="020F0502020204030204" pitchFamily="34" charset="0"/>
                        <a:ea typeface="Calibri" panose="020F0502020204030204" pitchFamily="34" charset="0"/>
                      </a:endParaRPr>
                    </a:p>
                    <a:p>
                      <a:pPr marR="5715" algn="ctr">
                        <a:lnSpc>
                          <a:spcPct val="107000"/>
                        </a:lnSpc>
                        <a:spcAft>
                          <a:spcPts val="800"/>
                        </a:spcAft>
                      </a:pPr>
                      <a:r>
                        <a:rPr lang="en-PK" sz="900" b="1" kern="100" dirty="0" err="1">
                          <a:solidFill>
                            <a:srgbClr val="595959"/>
                          </a:solidFill>
                          <a:effectLst/>
                          <a:latin typeface="Calibri" panose="020F0502020204030204" pitchFamily="34" charset="0"/>
                          <a:ea typeface="Calibri" panose="020F0502020204030204" pitchFamily="34" charset="0"/>
                        </a:rPr>
                        <a:t>Safayi</a:t>
                      </a:r>
                      <a:endParaRPr lang="en-PK" sz="1100" kern="100" dirty="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Noodles and Sauces</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marR="508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Anaaj</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Sabun Shampoo</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Chai aur Coffee</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marL="16510">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Colddrinks</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marL="82550">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Meetha</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nchor="ctr"/>
                </a:tc>
                <a:tc>
                  <a:txBody>
                    <a:bodyPr/>
                    <a:lstStyle/>
                    <a:p>
                      <a:pPr algn="ctr">
                        <a:lnSpc>
                          <a:spcPct val="107000"/>
                        </a:lnSpc>
                        <a:spcAft>
                          <a:spcPts val="800"/>
                        </a:spcAft>
                      </a:pPr>
                      <a:r>
                        <a:rPr lang="en-PK" sz="900" b="1" kern="100" dirty="0">
                          <a:solidFill>
                            <a:srgbClr val="595959"/>
                          </a:solidFill>
                          <a:effectLst/>
                          <a:latin typeface="Calibri" panose="020F0502020204030204" pitchFamily="34" charset="0"/>
                          <a:ea typeface="Calibri" panose="020F0502020204030204" pitchFamily="34" charset="0"/>
                        </a:rPr>
                        <a:t>Branded Masala</a:t>
                      </a:r>
                      <a:endParaRPr lang="en-PK" sz="1100" kern="100" dirty="0">
                        <a:solidFill>
                          <a:srgbClr val="000000"/>
                        </a:solidFill>
                        <a:effectLst/>
                        <a:latin typeface="Calibri" panose="020F0502020204030204" pitchFamily="34" charset="0"/>
                        <a:ea typeface="Calibri" panose="020F0502020204030204" pitchFamily="34" charset="0"/>
                      </a:endParaRPr>
                    </a:p>
                  </a:txBody>
                  <a:tcPr marL="41275" marR="33020" marT="34290" marB="0" anchor="ctr"/>
                </a:tc>
                <a:extLst>
                  <a:ext uri="{0D108BD9-81ED-4DB2-BD59-A6C34878D82A}">
                    <a16:rowId xmlns:a16="http://schemas.microsoft.com/office/drawing/2014/main" val="776749494"/>
                  </a:ext>
                </a:extLst>
              </a:tr>
              <a:tr h="505367">
                <a:tc>
                  <a:txBody>
                    <a:bodyPr/>
                    <a:lstStyle/>
                    <a:p>
                      <a:pPr algn="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 Total</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825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22.0%</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825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7.9%</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762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7.0%</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762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-1.1%</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762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-2.4%</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762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-3.3%</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762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-3.3%</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571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-3.8%</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571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-3.8%</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571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-3.9%</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571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-4.7%</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571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-6.6%</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508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-7.8%</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5715"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-10.4%</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5080" algn="ct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-11.7%</a:t>
                      </a:r>
                      <a:endParaRPr lang="en-PK" sz="1100" kern="100">
                        <a:solidFill>
                          <a:srgbClr val="000000"/>
                        </a:solidFill>
                        <a:effectLst/>
                        <a:latin typeface="Calibri" panose="020F0502020204030204" pitchFamily="34" charset="0"/>
                        <a:ea typeface="Calibri" panose="020F0502020204030204" pitchFamily="34" charset="0"/>
                      </a:endParaRPr>
                    </a:p>
                  </a:txBody>
                  <a:tcPr marL="41275" marR="33020" marT="34290" marB="0"/>
                </a:tc>
                <a:tc>
                  <a:txBody>
                    <a:bodyPr/>
                    <a:lstStyle/>
                    <a:p>
                      <a:pPr marR="5080" algn="ctr">
                        <a:lnSpc>
                          <a:spcPct val="107000"/>
                        </a:lnSpc>
                        <a:spcAft>
                          <a:spcPts val="800"/>
                        </a:spcAft>
                      </a:pPr>
                      <a:r>
                        <a:rPr lang="en-PK" sz="900" b="1" kern="100" dirty="0">
                          <a:solidFill>
                            <a:srgbClr val="595959"/>
                          </a:solidFill>
                          <a:effectLst/>
                          <a:latin typeface="Calibri" panose="020F0502020204030204" pitchFamily="34" charset="0"/>
                          <a:ea typeface="Calibri" panose="020F0502020204030204" pitchFamily="34" charset="0"/>
                        </a:rPr>
                        <a:t>-15.2%</a:t>
                      </a:r>
                      <a:endParaRPr lang="en-PK" sz="1100" kern="100" dirty="0">
                        <a:solidFill>
                          <a:srgbClr val="000000"/>
                        </a:solidFill>
                        <a:effectLst/>
                        <a:latin typeface="Calibri" panose="020F0502020204030204" pitchFamily="34" charset="0"/>
                        <a:ea typeface="Calibri" panose="020F0502020204030204" pitchFamily="34" charset="0"/>
                      </a:endParaRPr>
                    </a:p>
                  </a:txBody>
                  <a:tcPr marL="41275" marR="33020" marT="34290" marB="0"/>
                </a:tc>
                <a:extLst>
                  <a:ext uri="{0D108BD9-81ED-4DB2-BD59-A6C34878D82A}">
                    <a16:rowId xmlns:a16="http://schemas.microsoft.com/office/drawing/2014/main" val="660736277"/>
                  </a:ext>
                </a:extLst>
              </a:tr>
            </a:tbl>
          </a:graphicData>
        </a:graphic>
      </p:graphicFrame>
    </p:spTree>
    <p:extLst>
      <p:ext uri="{BB962C8B-B14F-4D97-AF65-F5344CB8AC3E}">
        <p14:creationId xmlns:p14="http://schemas.microsoft.com/office/powerpoint/2010/main" val="10357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930F0-C620-3045-A2EC-512F20DF5002}"/>
              </a:ext>
            </a:extLst>
          </p:cNvPr>
          <p:cNvSpPr>
            <a:spLocks noGrp="1"/>
          </p:cNvSpPr>
          <p:nvPr>
            <p:ph type="title"/>
          </p:nvPr>
        </p:nvSpPr>
        <p:spPr>
          <a:xfrm>
            <a:off x="706298" y="639763"/>
            <a:ext cx="3997693" cy="5492750"/>
          </a:xfrm>
        </p:spPr>
        <p:txBody>
          <a:bodyPr>
            <a:normAutofit/>
          </a:bodyPr>
          <a:lstStyle/>
          <a:p>
            <a:r>
              <a:rPr lang="en-US" sz="5100">
                <a:solidFill>
                  <a:srgbClr val="FFFFFF"/>
                </a:solidFill>
              </a:rPr>
              <a:t>Highlight Brands &amp; SKUs That Need More Focus &amp; Also Suggest Ways to Push These Brands &amp; SKUs.</a:t>
            </a:r>
            <a:endParaRPr lang="en-PK" sz="5100">
              <a:solidFill>
                <a:srgbClr val="FFFFFF"/>
              </a:solidFill>
            </a:endParaRPr>
          </a:p>
        </p:txBody>
      </p:sp>
      <p:graphicFrame>
        <p:nvGraphicFramePr>
          <p:cNvPr id="5" name="Content Placeholder 2">
            <a:extLst>
              <a:ext uri="{FF2B5EF4-FFF2-40B4-BE49-F238E27FC236}">
                <a16:creationId xmlns:a16="http://schemas.microsoft.com/office/drawing/2014/main" id="{33357177-34C6-A677-12D8-0FCEB9CC3412}"/>
              </a:ext>
            </a:extLst>
          </p:cNvPr>
          <p:cNvGraphicFramePr>
            <a:graphicFrameLocks noGrp="1"/>
          </p:cNvGraphicFramePr>
          <p:nvPr>
            <p:ph idx="1"/>
            <p:extLst>
              <p:ext uri="{D42A27DB-BD31-4B8C-83A1-F6EECF244321}">
                <p14:modId xmlns:p14="http://schemas.microsoft.com/office/powerpoint/2010/main" val="1303746065"/>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167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DD24-E1A7-E65B-CCF2-4142B9D23D2B}"/>
              </a:ext>
            </a:extLst>
          </p:cNvPr>
          <p:cNvSpPr>
            <a:spLocks noGrp="1"/>
          </p:cNvSpPr>
          <p:nvPr>
            <p:ph type="title"/>
          </p:nvPr>
        </p:nvSpPr>
        <p:spPr/>
        <p:txBody>
          <a:bodyPr/>
          <a:lstStyle/>
          <a:p>
            <a:r>
              <a:rPr lang="en-US" dirty="0"/>
              <a:t>   </a:t>
            </a:r>
            <a:endParaRPr lang="en-PK" dirty="0"/>
          </a:p>
        </p:txBody>
      </p:sp>
      <p:sp>
        <p:nvSpPr>
          <p:cNvPr id="3" name="Content Placeholder 2">
            <a:extLst>
              <a:ext uri="{FF2B5EF4-FFF2-40B4-BE49-F238E27FC236}">
                <a16:creationId xmlns:a16="http://schemas.microsoft.com/office/drawing/2014/main" id="{6270C13F-3113-E9D0-473B-9A1C0FF5F4AC}"/>
              </a:ext>
            </a:extLst>
          </p:cNvPr>
          <p:cNvSpPr>
            <a:spLocks noGrp="1"/>
          </p:cNvSpPr>
          <p:nvPr>
            <p:ph idx="1"/>
          </p:nvPr>
        </p:nvSpPr>
        <p:spPr>
          <a:xfrm>
            <a:off x="838200" y="1825625"/>
            <a:ext cx="10515600" cy="3074883"/>
          </a:xfrm>
        </p:spPr>
        <p:txBody>
          <a:bodyPr/>
          <a:lstStyle/>
          <a:p>
            <a:pPr marL="0" indent="0">
              <a:buNone/>
            </a:pPr>
            <a:r>
              <a:rPr lang="en-US" dirty="0"/>
              <a:t>  </a:t>
            </a:r>
            <a:endParaRPr lang="en-PK" dirty="0"/>
          </a:p>
        </p:txBody>
      </p:sp>
      <p:grpSp>
        <p:nvGrpSpPr>
          <p:cNvPr id="4" name="Group 3">
            <a:extLst>
              <a:ext uri="{FF2B5EF4-FFF2-40B4-BE49-F238E27FC236}">
                <a16:creationId xmlns:a16="http://schemas.microsoft.com/office/drawing/2014/main" id="{0285FFE4-3CBE-3910-B3B3-2A9E7146F967}"/>
              </a:ext>
            </a:extLst>
          </p:cNvPr>
          <p:cNvGrpSpPr/>
          <p:nvPr/>
        </p:nvGrpSpPr>
        <p:grpSpPr>
          <a:xfrm>
            <a:off x="946153" y="2370455"/>
            <a:ext cx="10334558" cy="2276190"/>
            <a:chOff x="0" y="0"/>
            <a:chExt cx="10587400" cy="2117598"/>
          </a:xfrm>
        </p:grpSpPr>
        <p:sp>
          <p:nvSpPr>
            <p:cNvPr id="5" name="Shape 12565">
              <a:extLst>
                <a:ext uri="{FF2B5EF4-FFF2-40B4-BE49-F238E27FC236}">
                  <a16:creationId xmlns:a16="http://schemas.microsoft.com/office/drawing/2014/main" id="{BAB9EC78-E125-4AED-DF9C-09509FD77CEA}"/>
                </a:ext>
              </a:extLst>
            </p:cNvPr>
            <p:cNvSpPr/>
            <p:nvPr/>
          </p:nvSpPr>
          <p:spPr>
            <a:xfrm>
              <a:off x="7626732" y="1607058"/>
              <a:ext cx="121920" cy="391668"/>
            </a:xfrm>
            <a:custGeom>
              <a:avLst/>
              <a:gdLst/>
              <a:ahLst/>
              <a:cxnLst/>
              <a:rect l="0" t="0" r="0" b="0"/>
              <a:pathLst>
                <a:path w="121920" h="391668">
                  <a:moveTo>
                    <a:pt x="0" y="0"/>
                  </a:moveTo>
                  <a:lnTo>
                    <a:pt x="121920" y="0"/>
                  </a:lnTo>
                  <a:lnTo>
                    <a:pt x="121920" y="391668"/>
                  </a:lnTo>
                  <a:lnTo>
                    <a:pt x="0" y="391668"/>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6" name="Shape 12566">
              <a:extLst>
                <a:ext uri="{FF2B5EF4-FFF2-40B4-BE49-F238E27FC236}">
                  <a16:creationId xmlns:a16="http://schemas.microsoft.com/office/drawing/2014/main" id="{96D204D5-490C-815F-1AF5-858AC9E5AB0C}"/>
                </a:ext>
              </a:extLst>
            </p:cNvPr>
            <p:cNvSpPr/>
            <p:nvPr/>
          </p:nvSpPr>
          <p:spPr>
            <a:xfrm>
              <a:off x="6540120" y="1607058"/>
              <a:ext cx="121920" cy="80772"/>
            </a:xfrm>
            <a:custGeom>
              <a:avLst/>
              <a:gdLst/>
              <a:ahLst/>
              <a:cxnLst/>
              <a:rect l="0" t="0" r="0" b="0"/>
              <a:pathLst>
                <a:path w="121920" h="80772">
                  <a:moveTo>
                    <a:pt x="0" y="0"/>
                  </a:moveTo>
                  <a:lnTo>
                    <a:pt x="121920" y="0"/>
                  </a:lnTo>
                  <a:lnTo>
                    <a:pt x="121920" y="80772"/>
                  </a:lnTo>
                  <a:lnTo>
                    <a:pt x="0" y="80772"/>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7" name="Shape 12567">
              <a:extLst>
                <a:ext uri="{FF2B5EF4-FFF2-40B4-BE49-F238E27FC236}">
                  <a16:creationId xmlns:a16="http://schemas.microsoft.com/office/drawing/2014/main" id="{E21D7622-92B9-6B17-97C8-A5CB10F788FB}"/>
                </a:ext>
              </a:extLst>
            </p:cNvPr>
            <p:cNvSpPr/>
            <p:nvPr/>
          </p:nvSpPr>
          <p:spPr>
            <a:xfrm>
              <a:off x="5996051" y="1607058"/>
              <a:ext cx="121920" cy="38100"/>
            </a:xfrm>
            <a:custGeom>
              <a:avLst/>
              <a:gdLst/>
              <a:ahLst/>
              <a:cxnLst/>
              <a:rect l="0" t="0" r="0" b="0"/>
              <a:pathLst>
                <a:path w="121920" h="38100">
                  <a:moveTo>
                    <a:pt x="0" y="0"/>
                  </a:moveTo>
                  <a:lnTo>
                    <a:pt x="121920" y="0"/>
                  </a:lnTo>
                  <a:lnTo>
                    <a:pt x="121920" y="38100"/>
                  </a:lnTo>
                  <a:lnTo>
                    <a:pt x="0" y="3810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8" name="Shape 12568">
              <a:extLst>
                <a:ext uri="{FF2B5EF4-FFF2-40B4-BE49-F238E27FC236}">
                  <a16:creationId xmlns:a16="http://schemas.microsoft.com/office/drawing/2014/main" id="{C7920A93-35EC-9A67-652A-7E199BEE7D16}"/>
                </a:ext>
              </a:extLst>
            </p:cNvPr>
            <p:cNvSpPr/>
            <p:nvPr/>
          </p:nvSpPr>
          <p:spPr>
            <a:xfrm>
              <a:off x="5451983" y="1607058"/>
              <a:ext cx="121920" cy="129540"/>
            </a:xfrm>
            <a:custGeom>
              <a:avLst/>
              <a:gdLst/>
              <a:ahLst/>
              <a:cxnLst/>
              <a:rect l="0" t="0" r="0" b="0"/>
              <a:pathLst>
                <a:path w="121920" h="129540">
                  <a:moveTo>
                    <a:pt x="0" y="0"/>
                  </a:moveTo>
                  <a:lnTo>
                    <a:pt x="121920" y="0"/>
                  </a:lnTo>
                  <a:lnTo>
                    <a:pt x="121920" y="129540"/>
                  </a:lnTo>
                  <a:lnTo>
                    <a:pt x="0" y="12954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9" name="Shape 12569">
              <a:extLst>
                <a:ext uri="{FF2B5EF4-FFF2-40B4-BE49-F238E27FC236}">
                  <a16:creationId xmlns:a16="http://schemas.microsoft.com/office/drawing/2014/main" id="{9CF41CDF-114D-6C13-1E11-564DEA2B7500}"/>
                </a:ext>
              </a:extLst>
            </p:cNvPr>
            <p:cNvSpPr/>
            <p:nvPr/>
          </p:nvSpPr>
          <p:spPr>
            <a:xfrm>
              <a:off x="4909439" y="1607058"/>
              <a:ext cx="121920" cy="128016"/>
            </a:xfrm>
            <a:custGeom>
              <a:avLst/>
              <a:gdLst/>
              <a:ahLst/>
              <a:cxnLst/>
              <a:rect l="0" t="0" r="0" b="0"/>
              <a:pathLst>
                <a:path w="121920" h="128016">
                  <a:moveTo>
                    <a:pt x="0" y="0"/>
                  </a:moveTo>
                  <a:lnTo>
                    <a:pt x="121920" y="0"/>
                  </a:lnTo>
                  <a:lnTo>
                    <a:pt x="121920" y="128016"/>
                  </a:lnTo>
                  <a:lnTo>
                    <a:pt x="0" y="12801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0" name="Shape 12570">
              <a:extLst>
                <a:ext uri="{FF2B5EF4-FFF2-40B4-BE49-F238E27FC236}">
                  <a16:creationId xmlns:a16="http://schemas.microsoft.com/office/drawing/2014/main" id="{8303EF43-8C14-FDBC-EE73-ACEC3A09D69A}"/>
                </a:ext>
              </a:extLst>
            </p:cNvPr>
            <p:cNvSpPr/>
            <p:nvPr/>
          </p:nvSpPr>
          <p:spPr>
            <a:xfrm>
              <a:off x="4365371" y="1607058"/>
              <a:ext cx="121920" cy="510540"/>
            </a:xfrm>
            <a:custGeom>
              <a:avLst/>
              <a:gdLst/>
              <a:ahLst/>
              <a:cxnLst/>
              <a:rect l="0" t="0" r="0" b="0"/>
              <a:pathLst>
                <a:path w="121920" h="510540">
                  <a:moveTo>
                    <a:pt x="0" y="0"/>
                  </a:moveTo>
                  <a:lnTo>
                    <a:pt x="121920" y="0"/>
                  </a:lnTo>
                  <a:lnTo>
                    <a:pt x="121920" y="510540"/>
                  </a:lnTo>
                  <a:lnTo>
                    <a:pt x="0" y="51054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1" name="Shape 12571">
              <a:extLst>
                <a:ext uri="{FF2B5EF4-FFF2-40B4-BE49-F238E27FC236}">
                  <a16:creationId xmlns:a16="http://schemas.microsoft.com/office/drawing/2014/main" id="{12D78AAE-5C04-DCC1-9D1A-CA83CB70D2A0}"/>
                </a:ext>
              </a:extLst>
            </p:cNvPr>
            <p:cNvSpPr/>
            <p:nvPr/>
          </p:nvSpPr>
          <p:spPr>
            <a:xfrm>
              <a:off x="3822827" y="1607058"/>
              <a:ext cx="121920" cy="220980"/>
            </a:xfrm>
            <a:custGeom>
              <a:avLst/>
              <a:gdLst/>
              <a:ahLst/>
              <a:cxnLst/>
              <a:rect l="0" t="0" r="0" b="0"/>
              <a:pathLst>
                <a:path w="121920" h="220980">
                  <a:moveTo>
                    <a:pt x="0" y="0"/>
                  </a:moveTo>
                  <a:lnTo>
                    <a:pt x="121920" y="0"/>
                  </a:lnTo>
                  <a:lnTo>
                    <a:pt x="121920" y="220980"/>
                  </a:lnTo>
                  <a:lnTo>
                    <a:pt x="0" y="220980"/>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2" name="Shape 12572">
              <a:extLst>
                <a:ext uri="{FF2B5EF4-FFF2-40B4-BE49-F238E27FC236}">
                  <a16:creationId xmlns:a16="http://schemas.microsoft.com/office/drawing/2014/main" id="{5620595A-8844-D5DD-61ED-1A2AAA710DE4}"/>
                </a:ext>
              </a:extLst>
            </p:cNvPr>
            <p:cNvSpPr/>
            <p:nvPr/>
          </p:nvSpPr>
          <p:spPr>
            <a:xfrm>
              <a:off x="3278759" y="1607058"/>
              <a:ext cx="121920" cy="345948"/>
            </a:xfrm>
            <a:custGeom>
              <a:avLst/>
              <a:gdLst/>
              <a:ahLst/>
              <a:cxnLst/>
              <a:rect l="0" t="0" r="0" b="0"/>
              <a:pathLst>
                <a:path w="121920" h="345948">
                  <a:moveTo>
                    <a:pt x="0" y="0"/>
                  </a:moveTo>
                  <a:lnTo>
                    <a:pt x="121920" y="0"/>
                  </a:lnTo>
                  <a:lnTo>
                    <a:pt x="121920" y="345948"/>
                  </a:lnTo>
                  <a:lnTo>
                    <a:pt x="0" y="345948"/>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3" name="Shape 12573">
              <a:extLst>
                <a:ext uri="{FF2B5EF4-FFF2-40B4-BE49-F238E27FC236}">
                  <a16:creationId xmlns:a16="http://schemas.microsoft.com/office/drawing/2014/main" id="{8749F0B8-BA91-4FF5-1444-E89A4075537D}"/>
                </a:ext>
              </a:extLst>
            </p:cNvPr>
            <p:cNvSpPr/>
            <p:nvPr/>
          </p:nvSpPr>
          <p:spPr>
            <a:xfrm>
              <a:off x="2736215" y="1607058"/>
              <a:ext cx="121920" cy="156972"/>
            </a:xfrm>
            <a:custGeom>
              <a:avLst/>
              <a:gdLst/>
              <a:ahLst/>
              <a:cxnLst/>
              <a:rect l="0" t="0" r="0" b="0"/>
              <a:pathLst>
                <a:path w="121920" h="156972">
                  <a:moveTo>
                    <a:pt x="0" y="0"/>
                  </a:moveTo>
                  <a:lnTo>
                    <a:pt x="121920" y="0"/>
                  </a:lnTo>
                  <a:lnTo>
                    <a:pt x="121920" y="156972"/>
                  </a:lnTo>
                  <a:lnTo>
                    <a:pt x="0" y="156972"/>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4" name="Shape 12574">
              <a:extLst>
                <a:ext uri="{FF2B5EF4-FFF2-40B4-BE49-F238E27FC236}">
                  <a16:creationId xmlns:a16="http://schemas.microsoft.com/office/drawing/2014/main" id="{6E250E50-3BA7-6C9C-A980-7A61FE287369}"/>
                </a:ext>
              </a:extLst>
            </p:cNvPr>
            <p:cNvSpPr/>
            <p:nvPr/>
          </p:nvSpPr>
          <p:spPr>
            <a:xfrm>
              <a:off x="2192147" y="1607058"/>
              <a:ext cx="121920" cy="109728"/>
            </a:xfrm>
            <a:custGeom>
              <a:avLst/>
              <a:gdLst/>
              <a:ahLst/>
              <a:cxnLst/>
              <a:rect l="0" t="0" r="0" b="0"/>
              <a:pathLst>
                <a:path w="121920" h="109728">
                  <a:moveTo>
                    <a:pt x="0" y="0"/>
                  </a:moveTo>
                  <a:lnTo>
                    <a:pt x="121920" y="0"/>
                  </a:lnTo>
                  <a:lnTo>
                    <a:pt x="121920" y="109728"/>
                  </a:lnTo>
                  <a:lnTo>
                    <a:pt x="0" y="109728"/>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5" name="Shape 12575">
              <a:extLst>
                <a:ext uri="{FF2B5EF4-FFF2-40B4-BE49-F238E27FC236}">
                  <a16:creationId xmlns:a16="http://schemas.microsoft.com/office/drawing/2014/main" id="{CEB38636-E892-1770-6FF7-CBE0D52CC1D8}"/>
                </a:ext>
              </a:extLst>
            </p:cNvPr>
            <p:cNvSpPr/>
            <p:nvPr/>
          </p:nvSpPr>
          <p:spPr>
            <a:xfrm>
              <a:off x="1648079" y="1607058"/>
              <a:ext cx="121920" cy="260604"/>
            </a:xfrm>
            <a:custGeom>
              <a:avLst/>
              <a:gdLst/>
              <a:ahLst/>
              <a:cxnLst/>
              <a:rect l="0" t="0" r="0" b="0"/>
              <a:pathLst>
                <a:path w="121920" h="260604">
                  <a:moveTo>
                    <a:pt x="0" y="0"/>
                  </a:moveTo>
                  <a:lnTo>
                    <a:pt x="121920" y="0"/>
                  </a:lnTo>
                  <a:lnTo>
                    <a:pt x="121920" y="260604"/>
                  </a:lnTo>
                  <a:lnTo>
                    <a:pt x="0" y="260604"/>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6" name="Shape 12576">
              <a:extLst>
                <a:ext uri="{FF2B5EF4-FFF2-40B4-BE49-F238E27FC236}">
                  <a16:creationId xmlns:a16="http://schemas.microsoft.com/office/drawing/2014/main" id="{9C994876-0138-445B-4050-E7266FC9E5A8}"/>
                </a:ext>
              </a:extLst>
            </p:cNvPr>
            <p:cNvSpPr/>
            <p:nvPr/>
          </p:nvSpPr>
          <p:spPr>
            <a:xfrm>
              <a:off x="1105535" y="1607058"/>
              <a:ext cx="121920" cy="111252"/>
            </a:xfrm>
            <a:custGeom>
              <a:avLst/>
              <a:gdLst/>
              <a:ahLst/>
              <a:cxnLst/>
              <a:rect l="0" t="0" r="0" b="0"/>
              <a:pathLst>
                <a:path w="121920" h="111252">
                  <a:moveTo>
                    <a:pt x="0" y="0"/>
                  </a:moveTo>
                  <a:lnTo>
                    <a:pt x="121920" y="0"/>
                  </a:lnTo>
                  <a:lnTo>
                    <a:pt x="121920" y="111252"/>
                  </a:lnTo>
                  <a:lnTo>
                    <a:pt x="0" y="111252"/>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7" name="Shape 12577">
              <a:extLst>
                <a:ext uri="{FF2B5EF4-FFF2-40B4-BE49-F238E27FC236}">
                  <a16:creationId xmlns:a16="http://schemas.microsoft.com/office/drawing/2014/main" id="{E0F65F7B-10E0-2A65-E61B-2E7FA4171EA6}"/>
                </a:ext>
              </a:extLst>
            </p:cNvPr>
            <p:cNvSpPr/>
            <p:nvPr/>
          </p:nvSpPr>
          <p:spPr>
            <a:xfrm>
              <a:off x="561467" y="1607058"/>
              <a:ext cx="121920" cy="126492"/>
            </a:xfrm>
            <a:custGeom>
              <a:avLst/>
              <a:gdLst/>
              <a:ahLst/>
              <a:cxnLst/>
              <a:rect l="0" t="0" r="0" b="0"/>
              <a:pathLst>
                <a:path w="121920" h="126492">
                  <a:moveTo>
                    <a:pt x="0" y="0"/>
                  </a:moveTo>
                  <a:lnTo>
                    <a:pt x="121920" y="0"/>
                  </a:lnTo>
                  <a:lnTo>
                    <a:pt x="121920" y="126492"/>
                  </a:lnTo>
                  <a:lnTo>
                    <a:pt x="0" y="126492"/>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8" name="Shape 12578">
              <a:extLst>
                <a:ext uri="{FF2B5EF4-FFF2-40B4-BE49-F238E27FC236}">
                  <a16:creationId xmlns:a16="http://schemas.microsoft.com/office/drawing/2014/main" id="{8344C657-C981-4963-71F0-3040E6CAC4C2}"/>
                </a:ext>
              </a:extLst>
            </p:cNvPr>
            <p:cNvSpPr/>
            <p:nvPr/>
          </p:nvSpPr>
          <p:spPr>
            <a:xfrm>
              <a:off x="8169275" y="1372362"/>
              <a:ext cx="121920" cy="234696"/>
            </a:xfrm>
            <a:custGeom>
              <a:avLst/>
              <a:gdLst/>
              <a:ahLst/>
              <a:cxnLst/>
              <a:rect l="0" t="0" r="0" b="0"/>
              <a:pathLst>
                <a:path w="121920" h="234696">
                  <a:moveTo>
                    <a:pt x="0" y="0"/>
                  </a:moveTo>
                  <a:lnTo>
                    <a:pt x="121920" y="0"/>
                  </a:lnTo>
                  <a:lnTo>
                    <a:pt x="121920" y="234696"/>
                  </a:lnTo>
                  <a:lnTo>
                    <a:pt x="0" y="23469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19" name="Shape 12579">
              <a:extLst>
                <a:ext uri="{FF2B5EF4-FFF2-40B4-BE49-F238E27FC236}">
                  <a16:creationId xmlns:a16="http://schemas.microsoft.com/office/drawing/2014/main" id="{6EB02016-E597-1549-113F-77DC8F0DDBE5}"/>
                </a:ext>
              </a:extLst>
            </p:cNvPr>
            <p:cNvSpPr/>
            <p:nvPr/>
          </p:nvSpPr>
          <p:spPr>
            <a:xfrm>
              <a:off x="8713343" y="1341882"/>
              <a:ext cx="121920" cy="265176"/>
            </a:xfrm>
            <a:custGeom>
              <a:avLst/>
              <a:gdLst/>
              <a:ahLst/>
              <a:cxnLst/>
              <a:rect l="0" t="0" r="0" b="0"/>
              <a:pathLst>
                <a:path w="121920" h="265176">
                  <a:moveTo>
                    <a:pt x="0" y="0"/>
                  </a:moveTo>
                  <a:lnTo>
                    <a:pt x="121920" y="0"/>
                  </a:lnTo>
                  <a:lnTo>
                    <a:pt x="121920" y="265176"/>
                  </a:lnTo>
                  <a:lnTo>
                    <a:pt x="0" y="265176"/>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20" name="Shape 12580">
              <a:extLst>
                <a:ext uri="{FF2B5EF4-FFF2-40B4-BE49-F238E27FC236}">
                  <a16:creationId xmlns:a16="http://schemas.microsoft.com/office/drawing/2014/main" id="{ED75AC31-DFF9-3864-BE1F-C314678CB810}"/>
                </a:ext>
              </a:extLst>
            </p:cNvPr>
            <p:cNvSpPr/>
            <p:nvPr/>
          </p:nvSpPr>
          <p:spPr>
            <a:xfrm>
              <a:off x="7082663" y="872490"/>
              <a:ext cx="121920" cy="734568"/>
            </a:xfrm>
            <a:custGeom>
              <a:avLst/>
              <a:gdLst/>
              <a:ahLst/>
              <a:cxnLst/>
              <a:rect l="0" t="0" r="0" b="0"/>
              <a:pathLst>
                <a:path w="121920" h="734568">
                  <a:moveTo>
                    <a:pt x="0" y="0"/>
                  </a:moveTo>
                  <a:lnTo>
                    <a:pt x="121920" y="0"/>
                  </a:lnTo>
                  <a:lnTo>
                    <a:pt x="121920" y="734568"/>
                  </a:lnTo>
                  <a:lnTo>
                    <a:pt x="0" y="734568"/>
                  </a:lnTo>
                  <a:lnTo>
                    <a:pt x="0" y="0"/>
                  </a:lnTo>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PK"/>
            </a:p>
          </p:txBody>
        </p:sp>
        <p:sp>
          <p:nvSpPr>
            <p:cNvPr id="21" name="Shape 12581">
              <a:extLst>
                <a:ext uri="{FF2B5EF4-FFF2-40B4-BE49-F238E27FC236}">
                  <a16:creationId xmlns:a16="http://schemas.microsoft.com/office/drawing/2014/main" id="{362D35E4-164B-83CA-512E-689C54AD4FC6}"/>
                </a:ext>
              </a:extLst>
            </p:cNvPr>
            <p:cNvSpPr/>
            <p:nvPr/>
          </p:nvSpPr>
          <p:spPr>
            <a:xfrm>
              <a:off x="8868791" y="1605534"/>
              <a:ext cx="121920" cy="9144"/>
            </a:xfrm>
            <a:custGeom>
              <a:avLst/>
              <a:gdLst/>
              <a:ahLst/>
              <a:cxnLst/>
              <a:rect l="0" t="0" r="0" b="0"/>
              <a:pathLst>
                <a:path w="121920" h="9144">
                  <a:moveTo>
                    <a:pt x="0" y="0"/>
                  </a:moveTo>
                  <a:lnTo>
                    <a:pt x="121920" y="0"/>
                  </a:lnTo>
                  <a:lnTo>
                    <a:pt x="121920" y="9144"/>
                  </a:lnTo>
                  <a:lnTo>
                    <a:pt x="0" y="9144"/>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22" name="Shape 12582">
              <a:extLst>
                <a:ext uri="{FF2B5EF4-FFF2-40B4-BE49-F238E27FC236}">
                  <a16:creationId xmlns:a16="http://schemas.microsoft.com/office/drawing/2014/main" id="{49E9CE06-7C6B-6FF9-6C8C-665E9FF50FC4}"/>
                </a:ext>
              </a:extLst>
            </p:cNvPr>
            <p:cNvSpPr/>
            <p:nvPr/>
          </p:nvSpPr>
          <p:spPr>
            <a:xfrm>
              <a:off x="8324723" y="1604010"/>
              <a:ext cx="121920" cy="9144"/>
            </a:xfrm>
            <a:custGeom>
              <a:avLst/>
              <a:gdLst/>
              <a:ahLst/>
              <a:cxnLst/>
              <a:rect l="0" t="0" r="0" b="0"/>
              <a:pathLst>
                <a:path w="121920" h="9144">
                  <a:moveTo>
                    <a:pt x="0" y="0"/>
                  </a:moveTo>
                  <a:lnTo>
                    <a:pt x="121920" y="0"/>
                  </a:lnTo>
                  <a:lnTo>
                    <a:pt x="121920" y="9144"/>
                  </a:lnTo>
                  <a:lnTo>
                    <a:pt x="0" y="9144"/>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23" name="Shape 12583">
              <a:extLst>
                <a:ext uri="{FF2B5EF4-FFF2-40B4-BE49-F238E27FC236}">
                  <a16:creationId xmlns:a16="http://schemas.microsoft.com/office/drawing/2014/main" id="{A9C908BC-1DD6-0AC2-6C8F-25DDC4403149}"/>
                </a:ext>
              </a:extLst>
            </p:cNvPr>
            <p:cNvSpPr/>
            <p:nvPr/>
          </p:nvSpPr>
          <p:spPr>
            <a:xfrm>
              <a:off x="7780656" y="1602486"/>
              <a:ext cx="121920" cy="9144"/>
            </a:xfrm>
            <a:custGeom>
              <a:avLst/>
              <a:gdLst/>
              <a:ahLst/>
              <a:cxnLst/>
              <a:rect l="0" t="0" r="0" b="0"/>
              <a:pathLst>
                <a:path w="121920" h="9144">
                  <a:moveTo>
                    <a:pt x="0" y="0"/>
                  </a:moveTo>
                  <a:lnTo>
                    <a:pt x="121920" y="0"/>
                  </a:lnTo>
                  <a:lnTo>
                    <a:pt x="121920" y="9144"/>
                  </a:lnTo>
                  <a:lnTo>
                    <a:pt x="0" y="9144"/>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24" name="Shape 12584">
              <a:extLst>
                <a:ext uri="{FF2B5EF4-FFF2-40B4-BE49-F238E27FC236}">
                  <a16:creationId xmlns:a16="http://schemas.microsoft.com/office/drawing/2014/main" id="{14AACD1C-74E7-7799-F07E-DACD5749BECF}"/>
                </a:ext>
              </a:extLst>
            </p:cNvPr>
            <p:cNvSpPr/>
            <p:nvPr/>
          </p:nvSpPr>
          <p:spPr>
            <a:xfrm>
              <a:off x="7238111" y="1599438"/>
              <a:ext cx="121920" cy="9144"/>
            </a:xfrm>
            <a:custGeom>
              <a:avLst/>
              <a:gdLst/>
              <a:ahLst/>
              <a:cxnLst/>
              <a:rect l="0" t="0" r="0" b="0"/>
              <a:pathLst>
                <a:path w="121920" h="9144">
                  <a:moveTo>
                    <a:pt x="0" y="0"/>
                  </a:moveTo>
                  <a:lnTo>
                    <a:pt x="121920" y="0"/>
                  </a:lnTo>
                  <a:lnTo>
                    <a:pt x="121920" y="9144"/>
                  </a:lnTo>
                  <a:lnTo>
                    <a:pt x="0" y="9144"/>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25" name="Shape 12585">
              <a:extLst>
                <a:ext uri="{FF2B5EF4-FFF2-40B4-BE49-F238E27FC236}">
                  <a16:creationId xmlns:a16="http://schemas.microsoft.com/office/drawing/2014/main" id="{F4BCC5E5-6121-B434-F692-76CC469D95F4}"/>
                </a:ext>
              </a:extLst>
            </p:cNvPr>
            <p:cNvSpPr/>
            <p:nvPr/>
          </p:nvSpPr>
          <p:spPr>
            <a:xfrm>
              <a:off x="6694044" y="1594866"/>
              <a:ext cx="121920" cy="12192"/>
            </a:xfrm>
            <a:custGeom>
              <a:avLst/>
              <a:gdLst/>
              <a:ahLst/>
              <a:cxnLst/>
              <a:rect l="0" t="0" r="0" b="0"/>
              <a:pathLst>
                <a:path w="121920" h="12192">
                  <a:moveTo>
                    <a:pt x="0" y="0"/>
                  </a:moveTo>
                  <a:lnTo>
                    <a:pt x="121920" y="0"/>
                  </a:lnTo>
                  <a:lnTo>
                    <a:pt x="121920" y="12192"/>
                  </a:lnTo>
                  <a:lnTo>
                    <a:pt x="0" y="12192"/>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26" name="Shape 12586">
              <a:extLst>
                <a:ext uri="{FF2B5EF4-FFF2-40B4-BE49-F238E27FC236}">
                  <a16:creationId xmlns:a16="http://schemas.microsoft.com/office/drawing/2014/main" id="{2644A951-6C7E-AB0D-83BD-6E57467F2AB1}"/>
                </a:ext>
              </a:extLst>
            </p:cNvPr>
            <p:cNvSpPr/>
            <p:nvPr/>
          </p:nvSpPr>
          <p:spPr>
            <a:xfrm>
              <a:off x="6151499" y="1590294"/>
              <a:ext cx="121920" cy="16764"/>
            </a:xfrm>
            <a:custGeom>
              <a:avLst/>
              <a:gdLst/>
              <a:ahLst/>
              <a:cxnLst/>
              <a:rect l="0" t="0" r="0" b="0"/>
              <a:pathLst>
                <a:path w="121920" h="16764">
                  <a:moveTo>
                    <a:pt x="0" y="0"/>
                  </a:moveTo>
                  <a:lnTo>
                    <a:pt x="121920" y="0"/>
                  </a:lnTo>
                  <a:lnTo>
                    <a:pt x="121920" y="16764"/>
                  </a:lnTo>
                  <a:lnTo>
                    <a:pt x="0" y="16764"/>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27" name="Shape 12587">
              <a:extLst>
                <a:ext uri="{FF2B5EF4-FFF2-40B4-BE49-F238E27FC236}">
                  <a16:creationId xmlns:a16="http://schemas.microsoft.com/office/drawing/2014/main" id="{1403555A-9925-F083-AA9A-1158B88430E4}"/>
                </a:ext>
              </a:extLst>
            </p:cNvPr>
            <p:cNvSpPr/>
            <p:nvPr/>
          </p:nvSpPr>
          <p:spPr>
            <a:xfrm>
              <a:off x="5607432" y="1587246"/>
              <a:ext cx="121920" cy="19812"/>
            </a:xfrm>
            <a:custGeom>
              <a:avLst/>
              <a:gdLst/>
              <a:ahLst/>
              <a:cxnLst/>
              <a:rect l="0" t="0" r="0" b="0"/>
              <a:pathLst>
                <a:path w="121920" h="19812">
                  <a:moveTo>
                    <a:pt x="0" y="0"/>
                  </a:moveTo>
                  <a:lnTo>
                    <a:pt x="121920" y="0"/>
                  </a:lnTo>
                  <a:lnTo>
                    <a:pt x="121920" y="19812"/>
                  </a:lnTo>
                  <a:lnTo>
                    <a:pt x="0" y="19812"/>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28" name="Shape 12588">
              <a:extLst>
                <a:ext uri="{FF2B5EF4-FFF2-40B4-BE49-F238E27FC236}">
                  <a16:creationId xmlns:a16="http://schemas.microsoft.com/office/drawing/2014/main" id="{002AB71A-8D69-A195-BFEA-59CA8780D1BE}"/>
                </a:ext>
              </a:extLst>
            </p:cNvPr>
            <p:cNvSpPr/>
            <p:nvPr/>
          </p:nvSpPr>
          <p:spPr>
            <a:xfrm>
              <a:off x="5063363" y="1543050"/>
              <a:ext cx="121920" cy="64008"/>
            </a:xfrm>
            <a:custGeom>
              <a:avLst/>
              <a:gdLst/>
              <a:ahLst/>
              <a:cxnLst/>
              <a:rect l="0" t="0" r="0" b="0"/>
              <a:pathLst>
                <a:path w="121920" h="64008">
                  <a:moveTo>
                    <a:pt x="0" y="0"/>
                  </a:moveTo>
                  <a:lnTo>
                    <a:pt x="121920" y="0"/>
                  </a:lnTo>
                  <a:lnTo>
                    <a:pt x="121920" y="64008"/>
                  </a:lnTo>
                  <a:lnTo>
                    <a:pt x="0" y="64008"/>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29" name="Shape 12589">
              <a:extLst>
                <a:ext uri="{FF2B5EF4-FFF2-40B4-BE49-F238E27FC236}">
                  <a16:creationId xmlns:a16="http://schemas.microsoft.com/office/drawing/2014/main" id="{B75295F4-B444-43D1-72D2-F2C75249B4A9}"/>
                </a:ext>
              </a:extLst>
            </p:cNvPr>
            <p:cNvSpPr/>
            <p:nvPr/>
          </p:nvSpPr>
          <p:spPr>
            <a:xfrm>
              <a:off x="4520819" y="1524762"/>
              <a:ext cx="121920" cy="82296"/>
            </a:xfrm>
            <a:custGeom>
              <a:avLst/>
              <a:gdLst/>
              <a:ahLst/>
              <a:cxnLst/>
              <a:rect l="0" t="0" r="0" b="0"/>
              <a:pathLst>
                <a:path w="121920" h="82296">
                  <a:moveTo>
                    <a:pt x="0" y="0"/>
                  </a:moveTo>
                  <a:lnTo>
                    <a:pt x="121920" y="0"/>
                  </a:lnTo>
                  <a:lnTo>
                    <a:pt x="121920" y="82296"/>
                  </a:lnTo>
                  <a:lnTo>
                    <a:pt x="0" y="82296"/>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30" name="Shape 12590">
              <a:extLst>
                <a:ext uri="{FF2B5EF4-FFF2-40B4-BE49-F238E27FC236}">
                  <a16:creationId xmlns:a16="http://schemas.microsoft.com/office/drawing/2014/main" id="{3A3E4405-325E-AC08-B410-782561392490}"/>
                </a:ext>
              </a:extLst>
            </p:cNvPr>
            <p:cNvSpPr/>
            <p:nvPr/>
          </p:nvSpPr>
          <p:spPr>
            <a:xfrm>
              <a:off x="3976751" y="1447038"/>
              <a:ext cx="121920" cy="160020"/>
            </a:xfrm>
            <a:custGeom>
              <a:avLst/>
              <a:gdLst/>
              <a:ahLst/>
              <a:cxnLst/>
              <a:rect l="0" t="0" r="0" b="0"/>
              <a:pathLst>
                <a:path w="121920" h="160020">
                  <a:moveTo>
                    <a:pt x="0" y="0"/>
                  </a:moveTo>
                  <a:lnTo>
                    <a:pt x="121920" y="0"/>
                  </a:lnTo>
                  <a:lnTo>
                    <a:pt x="121920" y="160020"/>
                  </a:lnTo>
                  <a:lnTo>
                    <a:pt x="0" y="160020"/>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31" name="Shape 12591">
              <a:extLst>
                <a:ext uri="{FF2B5EF4-FFF2-40B4-BE49-F238E27FC236}">
                  <a16:creationId xmlns:a16="http://schemas.microsoft.com/office/drawing/2014/main" id="{4E0492E4-073B-2270-CB94-DDF31E1EF342}"/>
                </a:ext>
              </a:extLst>
            </p:cNvPr>
            <p:cNvSpPr/>
            <p:nvPr/>
          </p:nvSpPr>
          <p:spPr>
            <a:xfrm>
              <a:off x="3434207" y="1445514"/>
              <a:ext cx="121920" cy="161544"/>
            </a:xfrm>
            <a:custGeom>
              <a:avLst/>
              <a:gdLst/>
              <a:ahLst/>
              <a:cxnLst/>
              <a:rect l="0" t="0" r="0" b="0"/>
              <a:pathLst>
                <a:path w="121920" h="161544">
                  <a:moveTo>
                    <a:pt x="0" y="0"/>
                  </a:moveTo>
                  <a:lnTo>
                    <a:pt x="121920" y="0"/>
                  </a:lnTo>
                  <a:lnTo>
                    <a:pt x="121920" y="161544"/>
                  </a:lnTo>
                  <a:lnTo>
                    <a:pt x="0" y="161544"/>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32" name="Shape 12592">
              <a:extLst>
                <a:ext uri="{FF2B5EF4-FFF2-40B4-BE49-F238E27FC236}">
                  <a16:creationId xmlns:a16="http://schemas.microsoft.com/office/drawing/2014/main" id="{1B2BDBEF-EF01-68C3-CB12-591B3FB605BE}"/>
                </a:ext>
              </a:extLst>
            </p:cNvPr>
            <p:cNvSpPr/>
            <p:nvPr/>
          </p:nvSpPr>
          <p:spPr>
            <a:xfrm>
              <a:off x="2890139" y="1392174"/>
              <a:ext cx="121920" cy="214884"/>
            </a:xfrm>
            <a:custGeom>
              <a:avLst/>
              <a:gdLst/>
              <a:ahLst/>
              <a:cxnLst/>
              <a:rect l="0" t="0" r="0" b="0"/>
              <a:pathLst>
                <a:path w="121920" h="214884">
                  <a:moveTo>
                    <a:pt x="0" y="0"/>
                  </a:moveTo>
                  <a:lnTo>
                    <a:pt x="121920" y="0"/>
                  </a:lnTo>
                  <a:lnTo>
                    <a:pt x="121920" y="214884"/>
                  </a:lnTo>
                  <a:lnTo>
                    <a:pt x="0" y="214884"/>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33" name="Shape 12593">
              <a:extLst>
                <a:ext uri="{FF2B5EF4-FFF2-40B4-BE49-F238E27FC236}">
                  <a16:creationId xmlns:a16="http://schemas.microsoft.com/office/drawing/2014/main" id="{8C09EEBA-BEEE-6E35-487D-0BC807258C07}"/>
                </a:ext>
              </a:extLst>
            </p:cNvPr>
            <p:cNvSpPr/>
            <p:nvPr/>
          </p:nvSpPr>
          <p:spPr>
            <a:xfrm>
              <a:off x="2347595" y="1375410"/>
              <a:ext cx="120396" cy="231648"/>
            </a:xfrm>
            <a:custGeom>
              <a:avLst/>
              <a:gdLst/>
              <a:ahLst/>
              <a:cxnLst/>
              <a:rect l="0" t="0" r="0" b="0"/>
              <a:pathLst>
                <a:path w="120396" h="231648">
                  <a:moveTo>
                    <a:pt x="0" y="0"/>
                  </a:moveTo>
                  <a:lnTo>
                    <a:pt x="120396" y="0"/>
                  </a:lnTo>
                  <a:lnTo>
                    <a:pt x="120396" y="231648"/>
                  </a:lnTo>
                  <a:lnTo>
                    <a:pt x="0" y="231648"/>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34" name="Shape 12594">
              <a:extLst>
                <a:ext uri="{FF2B5EF4-FFF2-40B4-BE49-F238E27FC236}">
                  <a16:creationId xmlns:a16="http://schemas.microsoft.com/office/drawing/2014/main" id="{F199C352-3FF5-2204-1ACA-C6AF98E35EBF}"/>
                </a:ext>
              </a:extLst>
            </p:cNvPr>
            <p:cNvSpPr/>
            <p:nvPr/>
          </p:nvSpPr>
          <p:spPr>
            <a:xfrm>
              <a:off x="1803527" y="1149858"/>
              <a:ext cx="121920" cy="457200"/>
            </a:xfrm>
            <a:custGeom>
              <a:avLst/>
              <a:gdLst/>
              <a:ahLst/>
              <a:cxnLst/>
              <a:rect l="0" t="0" r="0" b="0"/>
              <a:pathLst>
                <a:path w="121920" h="457200">
                  <a:moveTo>
                    <a:pt x="0" y="0"/>
                  </a:moveTo>
                  <a:lnTo>
                    <a:pt x="121920" y="0"/>
                  </a:lnTo>
                  <a:lnTo>
                    <a:pt x="121920" y="457200"/>
                  </a:lnTo>
                  <a:lnTo>
                    <a:pt x="0" y="457200"/>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35" name="Shape 12595">
              <a:extLst>
                <a:ext uri="{FF2B5EF4-FFF2-40B4-BE49-F238E27FC236}">
                  <a16:creationId xmlns:a16="http://schemas.microsoft.com/office/drawing/2014/main" id="{6244AE50-DB5B-4BF2-4BCC-3CAA337723C8}"/>
                </a:ext>
              </a:extLst>
            </p:cNvPr>
            <p:cNvSpPr/>
            <p:nvPr/>
          </p:nvSpPr>
          <p:spPr>
            <a:xfrm>
              <a:off x="1259459" y="1111758"/>
              <a:ext cx="121920" cy="495300"/>
            </a:xfrm>
            <a:custGeom>
              <a:avLst/>
              <a:gdLst/>
              <a:ahLst/>
              <a:cxnLst/>
              <a:rect l="0" t="0" r="0" b="0"/>
              <a:pathLst>
                <a:path w="121920" h="495300">
                  <a:moveTo>
                    <a:pt x="0" y="0"/>
                  </a:moveTo>
                  <a:lnTo>
                    <a:pt x="121920" y="0"/>
                  </a:lnTo>
                  <a:lnTo>
                    <a:pt x="121920" y="495300"/>
                  </a:lnTo>
                  <a:lnTo>
                    <a:pt x="0" y="495300"/>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36" name="Shape 12596">
              <a:extLst>
                <a:ext uri="{FF2B5EF4-FFF2-40B4-BE49-F238E27FC236}">
                  <a16:creationId xmlns:a16="http://schemas.microsoft.com/office/drawing/2014/main" id="{8A9E8E5B-F493-B962-F746-6C945AD9BF72}"/>
                </a:ext>
              </a:extLst>
            </p:cNvPr>
            <p:cNvSpPr/>
            <p:nvPr/>
          </p:nvSpPr>
          <p:spPr>
            <a:xfrm>
              <a:off x="716915" y="204978"/>
              <a:ext cx="121920" cy="1402080"/>
            </a:xfrm>
            <a:custGeom>
              <a:avLst/>
              <a:gdLst/>
              <a:ahLst/>
              <a:cxnLst/>
              <a:rect l="0" t="0" r="0" b="0"/>
              <a:pathLst>
                <a:path w="121920" h="1402080">
                  <a:moveTo>
                    <a:pt x="0" y="0"/>
                  </a:moveTo>
                  <a:lnTo>
                    <a:pt x="121920" y="0"/>
                  </a:lnTo>
                  <a:lnTo>
                    <a:pt x="121920" y="1402080"/>
                  </a:lnTo>
                  <a:lnTo>
                    <a:pt x="0" y="1402080"/>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37" name="Shape 834">
              <a:extLst>
                <a:ext uri="{FF2B5EF4-FFF2-40B4-BE49-F238E27FC236}">
                  <a16:creationId xmlns:a16="http://schemas.microsoft.com/office/drawing/2014/main" id="{94C7E8A0-1768-80FB-6FFD-85601E2F2502}"/>
                </a:ext>
              </a:extLst>
            </p:cNvPr>
            <p:cNvSpPr/>
            <p:nvPr/>
          </p:nvSpPr>
          <p:spPr>
            <a:xfrm>
              <a:off x="428879" y="1607058"/>
              <a:ext cx="8694420" cy="0"/>
            </a:xfrm>
            <a:custGeom>
              <a:avLst/>
              <a:gdLst/>
              <a:ahLst/>
              <a:cxnLst/>
              <a:rect l="0" t="0" r="0" b="0"/>
              <a:pathLst>
                <a:path w="8694420">
                  <a:moveTo>
                    <a:pt x="0" y="0"/>
                  </a:moveTo>
                  <a:lnTo>
                    <a:pt x="8694420" y="0"/>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PK"/>
            </a:p>
          </p:txBody>
        </p:sp>
        <p:sp>
          <p:nvSpPr>
            <p:cNvPr id="38" name="Rectangle 37">
              <a:extLst>
                <a:ext uri="{FF2B5EF4-FFF2-40B4-BE49-F238E27FC236}">
                  <a16:creationId xmlns:a16="http://schemas.microsoft.com/office/drawing/2014/main" id="{325119E3-F192-0895-C043-4E058920A843}"/>
                </a:ext>
              </a:extLst>
            </p:cNvPr>
            <p:cNvSpPr/>
            <p:nvPr/>
          </p:nvSpPr>
          <p:spPr>
            <a:xfrm>
              <a:off x="0" y="1889252"/>
              <a:ext cx="318277"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-10.0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9" name="Rectangle 38">
              <a:extLst>
                <a:ext uri="{FF2B5EF4-FFF2-40B4-BE49-F238E27FC236}">
                  <a16:creationId xmlns:a16="http://schemas.microsoft.com/office/drawing/2014/main" id="{B8CACA92-8507-E680-CBB3-B0C0601B0914}"/>
                </a:ext>
              </a:extLst>
            </p:cNvPr>
            <p:cNvSpPr/>
            <p:nvPr/>
          </p:nvSpPr>
          <p:spPr>
            <a:xfrm>
              <a:off x="239382" y="1889252"/>
              <a:ext cx="110822"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25C98ABC-DBFE-1EB9-AC83-F8947B86238D}"/>
                </a:ext>
              </a:extLst>
            </p:cNvPr>
            <p:cNvSpPr/>
            <p:nvPr/>
          </p:nvSpPr>
          <p:spPr>
            <a:xfrm>
              <a:off x="92964" y="1555115"/>
              <a:ext cx="194635"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7632F81F-779B-83B7-8FC9-C836532B34EB}"/>
                </a:ext>
              </a:extLst>
            </p:cNvPr>
            <p:cNvSpPr/>
            <p:nvPr/>
          </p:nvSpPr>
          <p:spPr>
            <a:xfrm>
              <a:off x="239268" y="1555115"/>
              <a:ext cx="110822"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DEFAB3EA-90EB-DF97-6BFD-D1E1F5B5F2E0}"/>
                </a:ext>
              </a:extLst>
            </p:cNvPr>
            <p:cNvSpPr/>
            <p:nvPr/>
          </p:nvSpPr>
          <p:spPr>
            <a:xfrm>
              <a:off x="35052" y="1220851"/>
              <a:ext cx="271658"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10.0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F3649673-7629-FEF5-1224-55DF8CEEB5C7}"/>
                </a:ext>
              </a:extLst>
            </p:cNvPr>
            <p:cNvSpPr/>
            <p:nvPr/>
          </p:nvSpPr>
          <p:spPr>
            <a:xfrm>
              <a:off x="239268" y="1220851"/>
              <a:ext cx="110822"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F21C425C-B107-F0F9-B6A3-B8E379910E22}"/>
                </a:ext>
              </a:extLst>
            </p:cNvPr>
            <p:cNvSpPr/>
            <p:nvPr/>
          </p:nvSpPr>
          <p:spPr>
            <a:xfrm>
              <a:off x="35052" y="886460"/>
              <a:ext cx="271658"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20.0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9B1767D5-4AC7-377E-F5B7-BA3F339781C5}"/>
                </a:ext>
              </a:extLst>
            </p:cNvPr>
            <p:cNvSpPr/>
            <p:nvPr/>
          </p:nvSpPr>
          <p:spPr>
            <a:xfrm>
              <a:off x="239268" y="886460"/>
              <a:ext cx="110822"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6" name="Rectangle 45">
              <a:extLst>
                <a:ext uri="{FF2B5EF4-FFF2-40B4-BE49-F238E27FC236}">
                  <a16:creationId xmlns:a16="http://schemas.microsoft.com/office/drawing/2014/main" id="{D1C288DB-454B-9DFE-906C-49BC3F4AC138}"/>
                </a:ext>
              </a:extLst>
            </p:cNvPr>
            <p:cNvSpPr/>
            <p:nvPr/>
          </p:nvSpPr>
          <p:spPr>
            <a:xfrm>
              <a:off x="35052" y="552069"/>
              <a:ext cx="271658"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30.0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7" name="Rectangle 46">
              <a:extLst>
                <a:ext uri="{FF2B5EF4-FFF2-40B4-BE49-F238E27FC236}">
                  <a16:creationId xmlns:a16="http://schemas.microsoft.com/office/drawing/2014/main" id="{2F3F4690-D900-D82B-2517-CF6D63E46EB2}"/>
                </a:ext>
              </a:extLst>
            </p:cNvPr>
            <p:cNvSpPr/>
            <p:nvPr/>
          </p:nvSpPr>
          <p:spPr>
            <a:xfrm>
              <a:off x="239268" y="552069"/>
              <a:ext cx="110822"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08DD43DE-929F-7B6E-EB8D-15BBE8C3FAA1}"/>
                </a:ext>
              </a:extLst>
            </p:cNvPr>
            <p:cNvSpPr/>
            <p:nvPr/>
          </p:nvSpPr>
          <p:spPr>
            <a:xfrm>
              <a:off x="35052" y="217678"/>
              <a:ext cx="271658"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40.0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49" name="Rectangle 48">
              <a:extLst>
                <a:ext uri="{FF2B5EF4-FFF2-40B4-BE49-F238E27FC236}">
                  <a16:creationId xmlns:a16="http://schemas.microsoft.com/office/drawing/2014/main" id="{2FDC8363-A002-ACAF-8AF4-858E75E5468E}"/>
                </a:ext>
              </a:extLst>
            </p:cNvPr>
            <p:cNvSpPr/>
            <p:nvPr/>
          </p:nvSpPr>
          <p:spPr>
            <a:xfrm>
              <a:off x="239268" y="217678"/>
              <a:ext cx="110822"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50" name="Shape 12597">
              <a:extLst>
                <a:ext uri="{FF2B5EF4-FFF2-40B4-BE49-F238E27FC236}">
                  <a16:creationId xmlns:a16="http://schemas.microsoft.com/office/drawing/2014/main" id="{3DA86B6C-211E-AC54-621E-01D407FD5486}"/>
                </a:ext>
              </a:extLst>
            </p:cNvPr>
            <p:cNvSpPr/>
            <p:nvPr/>
          </p:nvSpPr>
          <p:spPr>
            <a:xfrm>
              <a:off x="9339707" y="1288542"/>
              <a:ext cx="62484" cy="62484"/>
            </a:xfrm>
            <a:custGeom>
              <a:avLst/>
              <a:gdLst/>
              <a:ahLst/>
              <a:cxnLst/>
              <a:rect l="0" t="0" r="0" b="0"/>
              <a:pathLst>
                <a:path w="62484" h="62484">
                  <a:moveTo>
                    <a:pt x="0" y="0"/>
                  </a:moveTo>
                  <a:lnTo>
                    <a:pt x="62484" y="0"/>
                  </a:lnTo>
                  <a:lnTo>
                    <a:pt x="62484" y="62484"/>
                  </a:lnTo>
                  <a:lnTo>
                    <a:pt x="0" y="62484"/>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51" name="Rectangle 50">
              <a:extLst>
                <a:ext uri="{FF2B5EF4-FFF2-40B4-BE49-F238E27FC236}">
                  <a16:creationId xmlns:a16="http://schemas.microsoft.com/office/drawing/2014/main" id="{B626660D-38FC-40AA-3F0D-67E9CF16A636}"/>
                </a:ext>
              </a:extLst>
            </p:cNvPr>
            <p:cNvSpPr/>
            <p:nvPr/>
          </p:nvSpPr>
          <p:spPr>
            <a:xfrm>
              <a:off x="9429623" y="1267079"/>
              <a:ext cx="512760"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Margins</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52" name="Shape 12598">
              <a:extLst>
                <a:ext uri="{FF2B5EF4-FFF2-40B4-BE49-F238E27FC236}">
                  <a16:creationId xmlns:a16="http://schemas.microsoft.com/office/drawing/2014/main" id="{D7C04C3A-3D47-015D-8022-005B8713D9E2}"/>
                </a:ext>
              </a:extLst>
            </p:cNvPr>
            <p:cNvSpPr/>
            <p:nvPr/>
          </p:nvSpPr>
          <p:spPr>
            <a:xfrm>
              <a:off x="9339707" y="1611630"/>
              <a:ext cx="62484" cy="62484"/>
            </a:xfrm>
            <a:custGeom>
              <a:avLst/>
              <a:gdLst/>
              <a:ahLst/>
              <a:cxnLst/>
              <a:rect l="0" t="0" r="0" b="0"/>
              <a:pathLst>
                <a:path w="62484" h="62484">
                  <a:moveTo>
                    <a:pt x="0" y="0"/>
                  </a:moveTo>
                  <a:lnTo>
                    <a:pt x="62484" y="0"/>
                  </a:lnTo>
                  <a:lnTo>
                    <a:pt x="62484" y="62484"/>
                  </a:lnTo>
                  <a:lnTo>
                    <a:pt x="0" y="62484"/>
                  </a:lnTo>
                  <a:lnTo>
                    <a:pt x="0" y="0"/>
                  </a:lnTo>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53" name="Rectangle 52">
              <a:extLst>
                <a:ext uri="{FF2B5EF4-FFF2-40B4-BE49-F238E27FC236}">
                  <a16:creationId xmlns:a16="http://schemas.microsoft.com/office/drawing/2014/main" id="{672F8114-9E94-94E1-FDCD-EFCCB97F2568}"/>
                </a:ext>
              </a:extLst>
            </p:cNvPr>
            <p:cNvSpPr/>
            <p:nvPr/>
          </p:nvSpPr>
          <p:spPr>
            <a:xfrm>
              <a:off x="9429623" y="1589913"/>
              <a:ext cx="1157777"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GMV Contribution</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54" name="Shape 982">
              <a:extLst>
                <a:ext uri="{FF2B5EF4-FFF2-40B4-BE49-F238E27FC236}">
                  <a16:creationId xmlns:a16="http://schemas.microsoft.com/office/drawing/2014/main" id="{AB09D510-10E3-72E1-4023-B317450EE4FD}"/>
                </a:ext>
              </a:extLst>
            </p:cNvPr>
            <p:cNvSpPr/>
            <p:nvPr/>
          </p:nvSpPr>
          <p:spPr>
            <a:xfrm>
              <a:off x="2224151" y="349758"/>
              <a:ext cx="978408" cy="79248"/>
            </a:xfrm>
            <a:custGeom>
              <a:avLst/>
              <a:gdLst/>
              <a:ahLst/>
              <a:cxnLst/>
              <a:rect l="0" t="0" r="0" b="0"/>
              <a:pathLst>
                <a:path w="978408" h="79248">
                  <a:moveTo>
                    <a:pt x="938784" y="0"/>
                  </a:moveTo>
                  <a:lnTo>
                    <a:pt x="978408" y="39624"/>
                  </a:lnTo>
                  <a:lnTo>
                    <a:pt x="938784" y="79248"/>
                  </a:lnTo>
                  <a:lnTo>
                    <a:pt x="938784" y="59436"/>
                  </a:lnTo>
                  <a:lnTo>
                    <a:pt x="0" y="59436"/>
                  </a:lnTo>
                  <a:lnTo>
                    <a:pt x="0" y="19812"/>
                  </a:lnTo>
                  <a:lnTo>
                    <a:pt x="938784" y="19812"/>
                  </a:lnTo>
                  <a:lnTo>
                    <a:pt x="938784" y="0"/>
                  </a:lnTo>
                  <a:close/>
                </a:path>
              </a:pathLst>
            </a:custGeom>
            <a:ln w="0" cap="flat">
              <a:round/>
            </a:ln>
          </p:spPr>
          <p:style>
            <a:lnRef idx="0">
              <a:srgbClr val="000000">
                <a:alpha val="0"/>
              </a:srgbClr>
            </a:lnRef>
            <a:fillRef idx="1">
              <a:srgbClr val="FF0000"/>
            </a:fillRef>
            <a:effectRef idx="0">
              <a:scrgbClr r="0" g="0" b="0"/>
            </a:effectRef>
            <a:fontRef idx="none"/>
          </p:style>
          <p:txBody>
            <a:bodyPr/>
            <a:lstStyle/>
            <a:p>
              <a:endParaRPr lang="en-PK"/>
            </a:p>
          </p:txBody>
        </p:sp>
        <p:sp>
          <p:nvSpPr>
            <p:cNvPr id="55" name="Shape 983">
              <a:extLst>
                <a:ext uri="{FF2B5EF4-FFF2-40B4-BE49-F238E27FC236}">
                  <a16:creationId xmlns:a16="http://schemas.microsoft.com/office/drawing/2014/main" id="{9AD2D9F1-755A-95F3-9451-24100DA5107C}"/>
                </a:ext>
              </a:extLst>
            </p:cNvPr>
            <p:cNvSpPr/>
            <p:nvPr/>
          </p:nvSpPr>
          <p:spPr>
            <a:xfrm>
              <a:off x="2224151" y="349758"/>
              <a:ext cx="978408" cy="79248"/>
            </a:xfrm>
            <a:custGeom>
              <a:avLst/>
              <a:gdLst/>
              <a:ahLst/>
              <a:cxnLst/>
              <a:rect l="0" t="0" r="0" b="0"/>
              <a:pathLst>
                <a:path w="978408" h="79248">
                  <a:moveTo>
                    <a:pt x="0" y="19812"/>
                  </a:moveTo>
                  <a:lnTo>
                    <a:pt x="938784" y="19812"/>
                  </a:lnTo>
                  <a:lnTo>
                    <a:pt x="938784" y="0"/>
                  </a:lnTo>
                  <a:lnTo>
                    <a:pt x="978408" y="39624"/>
                  </a:lnTo>
                  <a:lnTo>
                    <a:pt x="938784" y="79248"/>
                  </a:lnTo>
                  <a:lnTo>
                    <a:pt x="938784" y="59436"/>
                  </a:lnTo>
                  <a:lnTo>
                    <a:pt x="0" y="59436"/>
                  </a:lnTo>
                  <a:close/>
                </a:path>
              </a:pathLst>
            </a:custGeom>
            <a:ln w="12700" cap="flat">
              <a:miter lim="101600"/>
            </a:ln>
          </p:spPr>
          <p:style>
            <a:lnRef idx="1">
              <a:srgbClr val="C00000"/>
            </a:lnRef>
            <a:fillRef idx="0">
              <a:srgbClr val="000000">
                <a:alpha val="0"/>
              </a:srgbClr>
            </a:fillRef>
            <a:effectRef idx="0">
              <a:scrgbClr r="0" g="0" b="0"/>
            </a:effectRef>
            <a:fontRef idx="none"/>
          </p:style>
          <p:txBody>
            <a:bodyPr/>
            <a:lstStyle/>
            <a:p>
              <a:endParaRPr lang="en-PK"/>
            </a:p>
          </p:txBody>
        </p:sp>
        <p:sp>
          <p:nvSpPr>
            <p:cNvPr id="56" name="Shape 984">
              <a:extLst>
                <a:ext uri="{FF2B5EF4-FFF2-40B4-BE49-F238E27FC236}">
                  <a16:creationId xmlns:a16="http://schemas.microsoft.com/office/drawing/2014/main" id="{81C978B2-ED42-6730-596E-6AEF93152A21}"/>
                </a:ext>
              </a:extLst>
            </p:cNvPr>
            <p:cNvSpPr/>
            <p:nvPr/>
          </p:nvSpPr>
          <p:spPr>
            <a:xfrm>
              <a:off x="454025" y="0"/>
              <a:ext cx="1658112" cy="1924812"/>
            </a:xfrm>
            <a:custGeom>
              <a:avLst/>
              <a:gdLst/>
              <a:ahLst/>
              <a:cxnLst/>
              <a:rect l="0" t="0" r="0" b="0"/>
              <a:pathLst>
                <a:path w="1658112" h="1924812">
                  <a:moveTo>
                    <a:pt x="0" y="1924812"/>
                  </a:moveTo>
                  <a:lnTo>
                    <a:pt x="1658112" y="1924812"/>
                  </a:lnTo>
                  <a:lnTo>
                    <a:pt x="1658112" y="0"/>
                  </a:lnTo>
                  <a:lnTo>
                    <a:pt x="0" y="0"/>
                  </a:lnTo>
                  <a:close/>
                </a:path>
              </a:pathLst>
            </a:custGeom>
            <a:ln w="38100" cap="flat">
              <a:custDash>
                <a:ds d="1200000" sp="900000"/>
              </a:custDash>
              <a:miter lim="101600"/>
            </a:ln>
          </p:spPr>
          <p:style>
            <a:lnRef idx="1">
              <a:srgbClr val="FF0000"/>
            </a:lnRef>
            <a:fillRef idx="0">
              <a:srgbClr val="000000">
                <a:alpha val="0"/>
              </a:srgbClr>
            </a:fillRef>
            <a:effectRef idx="0">
              <a:scrgbClr r="0" g="0" b="0"/>
            </a:effectRef>
            <a:fontRef idx="none"/>
          </p:style>
          <p:txBody>
            <a:bodyPr/>
            <a:lstStyle/>
            <a:p>
              <a:endParaRPr lang="en-PK"/>
            </a:p>
          </p:txBody>
        </p:sp>
        <p:sp>
          <p:nvSpPr>
            <p:cNvPr id="57" name="Shape 12599">
              <a:extLst>
                <a:ext uri="{FF2B5EF4-FFF2-40B4-BE49-F238E27FC236}">
                  <a16:creationId xmlns:a16="http://schemas.microsoft.com/office/drawing/2014/main" id="{E3F77961-575F-8551-DC98-CDBE89060676}"/>
                </a:ext>
              </a:extLst>
            </p:cNvPr>
            <p:cNvSpPr/>
            <p:nvPr/>
          </p:nvSpPr>
          <p:spPr>
            <a:xfrm>
              <a:off x="3316859" y="95250"/>
              <a:ext cx="2403348" cy="646176"/>
            </a:xfrm>
            <a:custGeom>
              <a:avLst/>
              <a:gdLst/>
              <a:ahLst/>
              <a:cxnLst/>
              <a:rect l="0" t="0" r="0" b="0"/>
              <a:pathLst>
                <a:path w="2403348" h="646176">
                  <a:moveTo>
                    <a:pt x="0" y="0"/>
                  </a:moveTo>
                  <a:lnTo>
                    <a:pt x="2403348" y="0"/>
                  </a:lnTo>
                  <a:lnTo>
                    <a:pt x="2403348" y="646176"/>
                  </a:lnTo>
                  <a:lnTo>
                    <a:pt x="0" y="646176"/>
                  </a:lnTo>
                  <a:lnTo>
                    <a:pt x="0" y="0"/>
                  </a:lnTo>
                </a:path>
              </a:pathLst>
            </a:custGeom>
            <a:ln w="0" cap="flat">
              <a:miter lim="101600"/>
            </a:ln>
          </p:spPr>
          <p:style>
            <a:lnRef idx="0">
              <a:srgbClr val="000000">
                <a:alpha val="0"/>
              </a:srgbClr>
            </a:lnRef>
            <a:fillRef idx="1">
              <a:srgbClr val="FF0000"/>
            </a:fillRef>
            <a:effectRef idx="0">
              <a:scrgbClr r="0" g="0" b="0"/>
            </a:effectRef>
            <a:fontRef idx="none"/>
          </p:style>
          <p:txBody>
            <a:bodyPr/>
            <a:lstStyle/>
            <a:p>
              <a:endParaRPr lang="en-PK"/>
            </a:p>
          </p:txBody>
        </p:sp>
        <p:sp>
          <p:nvSpPr>
            <p:cNvPr id="58" name="Shape 986">
              <a:extLst>
                <a:ext uri="{FF2B5EF4-FFF2-40B4-BE49-F238E27FC236}">
                  <a16:creationId xmlns:a16="http://schemas.microsoft.com/office/drawing/2014/main" id="{EE4D11F2-9F23-7DD7-E78B-2145A54A3A46}"/>
                </a:ext>
              </a:extLst>
            </p:cNvPr>
            <p:cNvSpPr/>
            <p:nvPr/>
          </p:nvSpPr>
          <p:spPr>
            <a:xfrm>
              <a:off x="3316859" y="95250"/>
              <a:ext cx="2403348" cy="646176"/>
            </a:xfrm>
            <a:custGeom>
              <a:avLst/>
              <a:gdLst/>
              <a:ahLst/>
              <a:cxnLst/>
              <a:rect l="0" t="0" r="0" b="0"/>
              <a:pathLst>
                <a:path w="2403348" h="646176">
                  <a:moveTo>
                    <a:pt x="0" y="646176"/>
                  </a:moveTo>
                  <a:lnTo>
                    <a:pt x="2403348" y="646176"/>
                  </a:lnTo>
                  <a:lnTo>
                    <a:pt x="2403348" y="0"/>
                  </a:lnTo>
                  <a:lnTo>
                    <a:pt x="0" y="0"/>
                  </a:lnTo>
                  <a:close/>
                </a:path>
              </a:pathLst>
            </a:custGeom>
            <a:ln w="12700" cap="flat">
              <a:round/>
            </a:ln>
          </p:spPr>
          <p:style>
            <a:lnRef idx="1">
              <a:srgbClr val="FF0000"/>
            </a:lnRef>
            <a:fillRef idx="0">
              <a:srgbClr val="000000">
                <a:alpha val="0"/>
              </a:srgbClr>
            </a:fillRef>
            <a:effectRef idx="0">
              <a:scrgbClr r="0" g="0" b="0"/>
            </a:effectRef>
            <a:fontRef idx="none"/>
          </p:style>
          <p:txBody>
            <a:bodyPr/>
            <a:lstStyle/>
            <a:p>
              <a:endParaRPr lang="en-PK"/>
            </a:p>
          </p:txBody>
        </p:sp>
        <p:sp>
          <p:nvSpPr>
            <p:cNvPr id="59" name="Rectangle 58">
              <a:extLst>
                <a:ext uri="{FF2B5EF4-FFF2-40B4-BE49-F238E27FC236}">
                  <a16:creationId xmlns:a16="http://schemas.microsoft.com/office/drawing/2014/main" id="{4B61D6A5-8A7A-12CB-942D-EC460A1BB09F}"/>
                </a:ext>
              </a:extLst>
            </p:cNvPr>
            <p:cNvSpPr/>
            <p:nvPr/>
          </p:nvSpPr>
          <p:spPr>
            <a:xfrm>
              <a:off x="3540887" y="183769"/>
              <a:ext cx="2670366" cy="309679"/>
            </a:xfrm>
            <a:prstGeom prst="rect">
              <a:avLst/>
            </a:prstGeom>
            <a:ln>
              <a:noFill/>
            </a:ln>
          </p:spPr>
          <p:txBody>
            <a:bodyPr vert="horz" lIns="0" tIns="0" rIns="0" bIns="0" rtlCol="0">
              <a:noAutofit/>
            </a:bodyPr>
            <a:lstStyle/>
            <a:p>
              <a:pPr>
                <a:lnSpc>
                  <a:spcPct val="107000"/>
                </a:lnSpc>
                <a:spcAft>
                  <a:spcPts val="800"/>
                </a:spcAft>
              </a:pPr>
              <a:r>
                <a:rPr lang="en-PK" sz="1800" b="1" kern="100">
                  <a:solidFill>
                    <a:srgbClr val="FFFFFF"/>
                  </a:solidFill>
                  <a:effectLst/>
                  <a:latin typeface="Calibri" panose="020F0502020204030204" pitchFamily="34" charset="0"/>
                  <a:ea typeface="Calibri" panose="020F0502020204030204" pitchFamily="34" charset="0"/>
                </a:rPr>
                <a:t>Highest Contributing </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60" name="Rectangle 59">
              <a:extLst>
                <a:ext uri="{FF2B5EF4-FFF2-40B4-BE49-F238E27FC236}">
                  <a16:creationId xmlns:a16="http://schemas.microsoft.com/office/drawing/2014/main" id="{BF27B920-45B3-7EFE-7A8A-61335A43D182}"/>
                </a:ext>
              </a:extLst>
            </p:cNvPr>
            <p:cNvSpPr/>
            <p:nvPr/>
          </p:nvSpPr>
          <p:spPr>
            <a:xfrm>
              <a:off x="3641471" y="458089"/>
              <a:ext cx="2333188" cy="309679"/>
            </a:xfrm>
            <a:prstGeom prst="rect">
              <a:avLst/>
            </a:prstGeom>
            <a:ln>
              <a:noFill/>
            </a:ln>
          </p:spPr>
          <p:txBody>
            <a:bodyPr vert="horz" lIns="0" tIns="0" rIns="0" bIns="0" rtlCol="0">
              <a:noAutofit/>
            </a:bodyPr>
            <a:lstStyle/>
            <a:p>
              <a:pPr>
                <a:lnSpc>
                  <a:spcPct val="107000"/>
                </a:lnSpc>
                <a:spcAft>
                  <a:spcPts val="800"/>
                </a:spcAft>
              </a:pPr>
              <a:r>
                <a:rPr lang="en-PK" sz="1800" b="1" kern="100">
                  <a:solidFill>
                    <a:srgbClr val="FFFFFF"/>
                  </a:solidFill>
                  <a:effectLst/>
                  <a:latin typeface="Calibri" panose="020F0502020204030204" pitchFamily="34" charset="0"/>
                  <a:ea typeface="Calibri" panose="020F0502020204030204" pitchFamily="34" charset="0"/>
                </a:rPr>
                <a:t>Categories in GMV</a:t>
              </a:r>
              <a:endParaRPr lang="en-PK" sz="1100" kern="100">
                <a:solidFill>
                  <a:srgbClr val="000000"/>
                </a:solidFill>
                <a:effectLst/>
                <a:latin typeface="Calibri" panose="020F0502020204030204" pitchFamily="34" charset="0"/>
                <a:ea typeface="Calibri" panose="020F0502020204030204" pitchFamily="34" charset="0"/>
              </a:endParaRPr>
            </a:p>
          </p:txBody>
        </p:sp>
      </p:grpSp>
      <p:grpSp>
        <p:nvGrpSpPr>
          <p:cNvPr id="62" name="Group 61">
            <a:extLst>
              <a:ext uri="{FF2B5EF4-FFF2-40B4-BE49-F238E27FC236}">
                <a16:creationId xmlns:a16="http://schemas.microsoft.com/office/drawing/2014/main" id="{A87585C9-55CD-D16D-8AAF-8E7629CEAA1A}"/>
              </a:ext>
            </a:extLst>
          </p:cNvPr>
          <p:cNvGrpSpPr/>
          <p:nvPr/>
        </p:nvGrpSpPr>
        <p:grpSpPr>
          <a:xfrm>
            <a:off x="1219200" y="3482975"/>
            <a:ext cx="61913" cy="61913"/>
            <a:chOff x="0" y="0"/>
            <a:chExt cx="62484" cy="62484"/>
          </a:xfrm>
        </p:grpSpPr>
        <p:sp>
          <p:nvSpPr>
            <p:cNvPr id="63" name="Shape 12635">
              <a:extLst>
                <a:ext uri="{FF2B5EF4-FFF2-40B4-BE49-F238E27FC236}">
                  <a16:creationId xmlns:a16="http://schemas.microsoft.com/office/drawing/2014/main" id="{4BAAA981-C83E-47B5-C7E0-50C6854E94FD}"/>
                </a:ext>
              </a:extLst>
            </p:cNvPr>
            <p:cNvSpPr/>
            <p:nvPr/>
          </p:nvSpPr>
          <p:spPr>
            <a:xfrm>
              <a:off x="0" y="0"/>
              <a:ext cx="62484" cy="62484"/>
            </a:xfrm>
            <a:custGeom>
              <a:avLst/>
              <a:gdLst/>
              <a:ahLst/>
              <a:cxnLst/>
              <a:rect l="0" t="0" r="0" b="0"/>
              <a:pathLst>
                <a:path w="62484" h="62484">
                  <a:moveTo>
                    <a:pt x="0" y="0"/>
                  </a:moveTo>
                  <a:lnTo>
                    <a:pt x="62484" y="0"/>
                  </a:lnTo>
                  <a:lnTo>
                    <a:pt x="62484" y="62484"/>
                  </a:lnTo>
                  <a:lnTo>
                    <a:pt x="0" y="62484"/>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grpSp>
      <p:grpSp>
        <p:nvGrpSpPr>
          <p:cNvPr id="64" name="Group 63">
            <a:extLst>
              <a:ext uri="{FF2B5EF4-FFF2-40B4-BE49-F238E27FC236}">
                <a16:creationId xmlns:a16="http://schemas.microsoft.com/office/drawing/2014/main" id="{128E339B-8D01-17BB-CB3C-CE649D30B7DF}"/>
              </a:ext>
            </a:extLst>
          </p:cNvPr>
          <p:cNvGrpSpPr/>
          <p:nvPr/>
        </p:nvGrpSpPr>
        <p:grpSpPr>
          <a:xfrm>
            <a:off x="1219200" y="3482975"/>
            <a:ext cx="61913" cy="61913"/>
            <a:chOff x="0" y="0"/>
            <a:chExt cx="62484" cy="62484"/>
          </a:xfrm>
        </p:grpSpPr>
        <p:sp>
          <p:nvSpPr>
            <p:cNvPr id="65" name="Shape 12637">
              <a:extLst>
                <a:ext uri="{FF2B5EF4-FFF2-40B4-BE49-F238E27FC236}">
                  <a16:creationId xmlns:a16="http://schemas.microsoft.com/office/drawing/2014/main" id="{3170E26D-1901-90D9-1A6B-0122FDD16176}"/>
                </a:ext>
              </a:extLst>
            </p:cNvPr>
            <p:cNvSpPr/>
            <p:nvPr/>
          </p:nvSpPr>
          <p:spPr>
            <a:xfrm>
              <a:off x="0" y="0"/>
              <a:ext cx="62484" cy="62484"/>
            </a:xfrm>
            <a:custGeom>
              <a:avLst/>
              <a:gdLst/>
              <a:ahLst/>
              <a:cxnLst/>
              <a:rect l="0" t="0" r="0" b="0"/>
              <a:pathLst>
                <a:path w="62484" h="62484">
                  <a:moveTo>
                    <a:pt x="0" y="0"/>
                  </a:moveTo>
                  <a:lnTo>
                    <a:pt x="62484" y="0"/>
                  </a:lnTo>
                  <a:lnTo>
                    <a:pt x="62484" y="62484"/>
                  </a:lnTo>
                  <a:lnTo>
                    <a:pt x="0" y="62484"/>
                  </a:lnTo>
                  <a:lnTo>
                    <a:pt x="0" y="0"/>
                  </a:lnTo>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grpSp>
      <p:graphicFrame>
        <p:nvGraphicFramePr>
          <p:cNvPr id="66" name="Table 65">
            <a:extLst>
              <a:ext uri="{FF2B5EF4-FFF2-40B4-BE49-F238E27FC236}">
                <a16:creationId xmlns:a16="http://schemas.microsoft.com/office/drawing/2014/main" id="{833F8586-CC23-25A9-BF95-505BE68903EE}"/>
              </a:ext>
            </a:extLst>
          </p:cNvPr>
          <p:cNvGraphicFramePr>
            <a:graphicFrameLocks noGrp="1"/>
          </p:cNvGraphicFramePr>
          <p:nvPr>
            <p:extLst>
              <p:ext uri="{D42A27DB-BD31-4B8C-83A1-F6EECF244321}">
                <p14:modId xmlns:p14="http://schemas.microsoft.com/office/powerpoint/2010/main" val="1235900210"/>
              </p:ext>
            </p:extLst>
          </p:nvPr>
        </p:nvGraphicFramePr>
        <p:xfrm>
          <a:off x="1130172" y="5239837"/>
          <a:ext cx="9754864" cy="1037019"/>
        </p:xfrm>
        <a:graphic>
          <a:graphicData uri="http://schemas.openxmlformats.org/drawingml/2006/table">
            <a:tbl>
              <a:tblPr firstRow="1" firstCol="1" bandRow="1">
                <a:tableStyleId>{5C22544A-7EE6-4342-B048-85BDC9FD1C3A}</a:tableStyleId>
              </a:tblPr>
              <a:tblGrid>
                <a:gridCol w="1060519">
                  <a:extLst>
                    <a:ext uri="{9D8B030D-6E8A-4147-A177-3AD203B41FA5}">
                      <a16:colId xmlns:a16="http://schemas.microsoft.com/office/drawing/2014/main" val="1579065510"/>
                    </a:ext>
                  </a:extLst>
                </a:gridCol>
                <a:gridCol w="542325">
                  <a:extLst>
                    <a:ext uri="{9D8B030D-6E8A-4147-A177-3AD203B41FA5}">
                      <a16:colId xmlns:a16="http://schemas.microsoft.com/office/drawing/2014/main" val="1225548561"/>
                    </a:ext>
                  </a:extLst>
                </a:gridCol>
                <a:gridCol w="544230">
                  <a:extLst>
                    <a:ext uri="{9D8B030D-6E8A-4147-A177-3AD203B41FA5}">
                      <a16:colId xmlns:a16="http://schemas.microsoft.com/office/drawing/2014/main" val="3047773060"/>
                    </a:ext>
                  </a:extLst>
                </a:gridCol>
                <a:gridCol w="542325">
                  <a:extLst>
                    <a:ext uri="{9D8B030D-6E8A-4147-A177-3AD203B41FA5}">
                      <a16:colId xmlns:a16="http://schemas.microsoft.com/office/drawing/2014/main" val="3596040420"/>
                    </a:ext>
                  </a:extLst>
                </a:gridCol>
                <a:gridCol w="544230">
                  <a:extLst>
                    <a:ext uri="{9D8B030D-6E8A-4147-A177-3AD203B41FA5}">
                      <a16:colId xmlns:a16="http://schemas.microsoft.com/office/drawing/2014/main" val="546735541"/>
                    </a:ext>
                  </a:extLst>
                </a:gridCol>
                <a:gridCol w="544230">
                  <a:extLst>
                    <a:ext uri="{9D8B030D-6E8A-4147-A177-3AD203B41FA5}">
                      <a16:colId xmlns:a16="http://schemas.microsoft.com/office/drawing/2014/main" val="3155051285"/>
                    </a:ext>
                  </a:extLst>
                </a:gridCol>
                <a:gridCol w="542325">
                  <a:extLst>
                    <a:ext uri="{9D8B030D-6E8A-4147-A177-3AD203B41FA5}">
                      <a16:colId xmlns:a16="http://schemas.microsoft.com/office/drawing/2014/main" val="2656856992"/>
                    </a:ext>
                  </a:extLst>
                </a:gridCol>
                <a:gridCol w="544230">
                  <a:extLst>
                    <a:ext uri="{9D8B030D-6E8A-4147-A177-3AD203B41FA5}">
                      <a16:colId xmlns:a16="http://schemas.microsoft.com/office/drawing/2014/main" val="2742643757"/>
                    </a:ext>
                  </a:extLst>
                </a:gridCol>
                <a:gridCol w="542325">
                  <a:extLst>
                    <a:ext uri="{9D8B030D-6E8A-4147-A177-3AD203B41FA5}">
                      <a16:colId xmlns:a16="http://schemas.microsoft.com/office/drawing/2014/main" val="3644858577"/>
                    </a:ext>
                  </a:extLst>
                </a:gridCol>
                <a:gridCol w="544230">
                  <a:extLst>
                    <a:ext uri="{9D8B030D-6E8A-4147-A177-3AD203B41FA5}">
                      <a16:colId xmlns:a16="http://schemas.microsoft.com/office/drawing/2014/main" val="327664773"/>
                    </a:ext>
                  </a:extLst>
                </a:gridCol>
                <a:gridCol w="544230">
                  <a:extLst>
                    <a:ext uri="{9D8B030D-6E8A-4147-A177-3AD203B41FA5}">
                      <a16:colId xmlns:a16="http://schemas.microsoft.com/office/drawing/2014/main" val="3599804281"/>
                    </a:ext>
                  </a:extLst>
                </a:gridCol>
                <a:gridCol w="542325">
                  <a:extLst>
                    <a:ext uri="{9D8B030D-6E8A-4147-A177-3AD203B41FA5}">
                      <a16:colId xmlns:a16="http://schemas.microsoft.com/office/drawing/2014/main" val="542724089"/>
                    </a:ext>
                  </a:extLst>
                </a:gridCol>
                <a:gridCol w="535933">
                  <a:extLst>
                    <a:ext uri="{9D8B030D-6E8A-4147-A177-3AD203B41FA5}">
                      <a16:colId xmlns:a16="http://schemas.microsoft.com/office/drawing/2014/main" val="1101841443"/>
                    </a:ext>
                  </a:extLst>
                </a:gridCol>
                <a:gridCol w="550622">
                  <a:extLst>
                    <a:ext uri="{9D8B030D-6E8A-4147-A177-3AD203B41FA5}">
                      <a16:colId xmlns:a16="http://schemas.microsoft.com/office/drawing/2014/main" val="3871204038"/>
                    </a:ext>
                  </a:extLst>
                </a:gridCol>
                <a:gridCol w="544230">
                  <a:extLst>
                    <a:ext uri="{9D8B030D-6E8A-4147-A177-3AD203B41FA5}">
                      <a16:colId xmlns:a16="http://schemas.microsoft.com/office/drawing/2014/main" val="1193342905"/>
                    </a:ext>
                  </a:extLst>
                </a:gridCol>
                <a:gridCol w="542325">
                  <a:extLst>
                    <a:ext uri="{9D8B030D-6E8A-4147-A177-3AD203B41FA5}">
                      <a16:colId xmlns:a16="http://schemas.microsoft.com/office/drawing/2014/main" val="1340818148"/>
                    </a:ext>
                  </a:extLst>
                </a:gridCol>
                <a:gridCol w="544230">
                  <a:extLst>
                    <a:ext uri="{9D8B030D-6E8A-4147-A177-3AD203B41FA5}">
                      <a16:colId xmlns:a16="http://schemas.microsoft.com/office/drawing/2014/main" val="709506592"/>
                    </a:ext>
                  </a:extLst>
                </a:gridCol>
              </a:tblGrid>
              <a:tr h="0">
                <a:tc>
                  <a:txBody>
                    <a:bodyPr/>
                    <a:lstStyle/>
                    <a:p>
                      <a:pPr>
                        <a:lnSpc>
                          <a:spcPct val="107000"/>
                        </a:lnSpc>
                        <a:spcAft>
                          <a:spcPts val="800"/>
                        </a:spcAft>
                      </a:pPr>
                      <a:r>
                        <a:rPr lang="en-PK" sz="1100" kern="100">
                          <a:effectLst/>
                        </a:rPr>
                        <a:t> </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algn="ctr">
                        <a:lnSpc>
                          <a:spcPct val="107000"/>
                        </a:lnSpc>
                        <a:spcAft>
                          <a:spcPts val="800"/>
                        </a:spcAft>
                      </a:pPr>
                      <a:r>
                        <a:rPr lang="en-PK" sz="900" kern="100">
                          <a:effectLst/>
                        </a:rPr>
                        <a:t>Oil and Ghee</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marL="93345">
                        <a:lnSpc>
                          <a:spcPct val="107000"/>
                        </a:lnSpc>
                        <a:spcAft>
                          <a:spcPts val="800"/>
                        </a:spcAft>
                      </a:pPr>
                      <a:r>
                        <a:rPr lang="en-PK" sz="900" kern="100">
                          <a:effectLst/>
                        </a:rPr>
                        <a:t>Doodh</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algn="ctr">
                        <a:lnSpc>
                          <a:spcPct val="107000"/>
                        </a:lnSpc>
                        <a:spcAft>
                          <a:spcPts val="800"/>
                        </a:spcAft>
                      </a:pPr>
                      <a:r>
                        <a:rPr lang="en-PK" sz="900" kern="100">
                          <a:effectLst/>
                        </a:rPr>
                        <a:t>Chai aur Coffee</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algn="ctr">
                        <a:lnSpc>
                          <a:spcPct val="107000"/>
                        </a:lnSpc>
                        <a:spcAft>
                          <a:spcPts val="800"/>
                        </a:spcAft>
                      </a:pPr>
                      <a:r>
                        <a:rPr lang="en-PK" sz="900" kern="100">
                          <a:effectLst/>
                        </a:rPr>
                        <a:t>Bachon ka Samaan</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marL="635" algn="ctr">
                        <a:lnSpc>
                          <a:spcPct val="107000"/>
                        </a:lnSpc>
                        <a:spcAft>
                          <a:spcPts val="800"/>
                        </a:spcAft>
                      </a:pPr>
                      <a:r>
                        <a:rPr lang="en-PK" sz="900" kern="100">
                          <a:effectLst/>
                        </a:rPr>
                        <a:t>Anaaj</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algn="just">
                        <a:lnSpc>
                          <a:spcPct val="107000"/>
                        </a:lnSpc>
                        <a:spcAft>
                          <a:spcPts val="800"/>
                        </a:spcAft>
                      </a:pPr>
                      <a:r>
                        <a:rPr lang="en-PK" sz="900" kern="100">
                          <a:effectLst/>
                        </a:rPr>
                        <a:t>Colddrinks</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algn="ctr">
                        <a:lnSpc>
                          <a:spcPct val="107000"/>
                        </a:lnSpc>
                        <a:spcAft>
                          <a:spcPts val="800"/>
                        </a:spcAft>
                      </a:pPr>
                      <a:r>
                        <a:rPr lang="en-PK" sz="900" kern="100">
                          <a:effectLst/>
                        </a:rPr>
                        <a:t>Sabun Shampoo</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algn="ctr">
                        <a:lnSpc>
                          <a:spcPct val="107000"/>
                        </a:lnSpc>
                        <a:spcAft>
                          <a:spcPts val="800"/>
                        </a:spcAft>
                      </a:pPr>
                      <a:r>
                        <a:rPr lang="en-PK" sz="900" kern="100">
                          <a:effectLst/>
                        </a:rPr>
                        <a:t>Branded Masala</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marL="36830">
                        <a:lnSpc>
                          <a:spcPct val="107000"/>
                        </a:lnSpc>
                        <a:spcAft>
                          <a:spcPts val="800"/>
                        </a:spcAft>
                      </a:pPr>
                      <a:r>
                        <a:rPr lang="en-PK" sz="900" kern="100">
                          <a:effectLst/>
                        </a:rPr>
                        <a:t>Laundry/</a:t>
                      </a:r>
                      <a:endParaRPr lang="en-PK" sz="1100" kern="100">
                        <a:effectLst/>
                      </a:endParaRPr>
                    </a:p>
                    <a:p>
                      <a:pPr marL="2540" algn="ctr">
                        <a:lnSpc>
                          <a:spcPct val="107000"/>
                        </a:lnSpc>
                        <a:spcAft>
                          <a:spcPts val="800"/>
                        </a:spcAft>
                      </a:pPr>
                      <a:r>
                        <a:rPr lang="en-PK" sz="900" kern="100">
                          <a:effectLst/>
                        </a:rPr>
                        <a:t>Ghar ki</a:t>
                      </a:r>
                      <a:endParaRPr lang="en-PK" sz="1100" kern="100">
                        <a:effectLst/>
                      </a:endParaRPr>
                    </a:p>
                    <a:p>
                      <a:pPr marL="2540" algn="ctr">
                        <a:lnSpc>
                          <a:spcPct val="107000"/>
                        </a:lnSpc>
                        <a:spcAft>
                          <a:spcPts val="800"/>
                        </a:spcAft>
                      </a:pPr>
                      <a:r>
                        <a:rPr lang="en-PK" sz="900" kern="100">
                          <a:effectLst/>
                        </a:rPr>
                        <a:t>Safayi</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algn="ctr">
                        <a:lnSpc>
                          <a:spcPct val="107000"/>
                        </a:lnSpc>
                        <a:spcAft>
                          <a:spcPts val="800"/>
                        </a:spcAft>
                      </a:pPr>
                      <a:r>
                        <a:rPr lang="en-PK" sz="900" kern="100">
                          <a:effectLst/>
                        </a:rPr>
                        <a:t>Noodles and</a:t>
                      </a:r>
                      <a:endParaRPr lang="en-PK" sz="1100" kern="100">
                        <a:effectLst/>
                      </a:endParaRPr>
                    </a:p>
                    <a:p>
                      <a:pPr marL="1270" algn="ctr">
                        <a:lnSpc>
                          <a:spcPct val="107000"/>
                        </a:lnSpc>
                        <a:spcAft>
                          <a:spcPts val="800"/>
                        </a:spcAft>
                      </a:pPr>
                      <a:r>
                        <a:rPr lang="en-PK" sz="900" kern="100">
                          <a:effectLst/>
                        </a:rPr>
                        <a:t>Sauces</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67945">
                        <a:lnSpc>
                          <a:spcPct val="107000"/>
                        </a:lnSpc>
                        <a:spcAft>
                          <a:spcPts val="800"/>
                        </a:spcAft>
                      </a:pPr>
                      <a:r>
                        <a:rPr lang="en-PK" sz="900" kern="100">
                          <a:effectLst/>
                        </a:rPr>
                        <a:t>Ghar ka</a:t>
                      </a:r>
                      <a:endParaRPr lang="en-PK" sz="1100" kern="100">
                        <a:effectLst/>
                      </a:endParaRPr>
                    </a:p>
                    <a:p>
                      <a:pPr marL="62865">
                        <a:lnSpc>
                          <a:spcPct val="107000"/>
                        </a:lnSpc>
                        <a:spcAft>
                          <a:spcPts val="800"/>
                        </a:spcAft>
                      </a:pPr>
                      <a:r>
                        <a:rPr lang="en-PK" sz="900" kern="100">
                          <a:effectLst/>
                        </a:rPr>
                        <a:t>Samaan</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marL="86360">
                        <a:lnSpc>
                          <a:spcPct val="107000"/>
                        </a:lnSpc>
                        <a:spcAft>
                          <a:spcPts val="800"/>
                        </a:spcAft>
                      </a:pPr>
                      <a:r>
                        <a:rPr lang="en-PK" sz="900" kern="100">
                          <a:effectLst/>
                        </a:rPr>
                        <a:t>Beauty</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algn="ctr">
                        <a:lnSpc>
                          <a:spcPct val="107000"/>
                        </a:lnSpc>
                        <a:spcAft>
                          <a:spcPts val="800"/>
                        </a:spcAft>
                      </a:pPr>
                      <a:r>
                        <a:rPr lang="en-PK" sz="900" kern="100">
                          <a:effectLst/>
                        </a:rPr>
                        <a:t>Phal aur Sabziyan</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marL="67310">
                        <a:lnSpc>
                          <a:spcPct val="107000"/>
                        </a:lnSpc>
                        <a:spcAft>
                          <a:spcPts val="800"/>
                        </a:spcAft>
                      </a:pPr>
                      <a:r>
                        <a:rPr lang="en-PK" sz="900" kern="100">
                          <a:effectLst/>
                        </a:rPr>
                        <a:t>Meetha</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algn="ctr">
                        <a:lnSpc>
                          <a:spcPct val="107000"/>
                        </a:lnSpc>
                        <a:spcAft>
                          <a:spcPts val="800"/>
                        </a:spcAft>
                      </a:pPr>
                      <a:r>
                        <a:rPr lang="en-PK" sz="900" kern="100">
                          <a:effectLst/>
                        </a:rPr>
                        <a:t>Khula Masala</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tc>
                  <a:txBody>
                    <a:bodyPr/>
                    <a:lstStyle/>
                    <a:p>
                      <a:pPr marL="64135">
                        <a:lnSpc>
                          <a:spcPct val="107000"/>
                        </a:lnSpc>
                        <a:spcAft>
                          <a:spcPts val="800"/>
                        </a:spcAft>
                      </a:pPr>
                      <a:r>
                        <a:rPr lang="en-PK" sz="900" kern="100">
                          <a:effectLst/>
                        </a:rPr>
                        <a:t>Bundles</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nchor="ctr"/>
                </a:tc>
                <a:extLst>
                  <a:ext uri="{0D108BD9-81ED-4DB2-BD59-A6C34878D82A}">
                    <a16:rowId xmlns:a16="http://schemas.microsoft.com/office/drawing/2014/main" val="1283251830"/>
                  </a:ext>
                </a:extLst>
              </a:tr>
              <a:tr h="182880">
                <a:tc>
                  <a:txBody>
                    <a:bodyPr/>
                    <a:lstStyle/>
                    <a:p>
                      <a:pPr marL="20955">
                        <a:lnSpc>
                          <a:spcPct val="107000"/>
                        </a:lnSpc>
                        <a:spcAft>
                          <a:spcPts val="800"/>
                        </a:spcAft>
                      </a:pPr>
                      <a:r>
                        <a:rPr lang="en-PK" sz="900" kern="100">
                          <a:effectLst/>
                        </a:rPr>
                        <a:t> Margins</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algn="ctr">
                        <a:lnSpc>
                          <a:spcPct val="107000"/>
                        </a:lnSpc>
                        <a:spcAft>
                          <a:spcPts val="800"/>
                        </a:spcAft>
                      </a:pPr>
                      <a:r>
                        <a:rPr lang="en-PK" sz="900" kern="100">
                          <a:effectLst/>
                        </a:rPr>
                        <a:t>-3.8%</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270" algn="ctr">
                        <a:lnSpc>
                          <a:spcPct val="107000"/>
                        </a:lnSpc>
                        <a:spcAft>
                          <a:spcPts val="800"/>
                        </a:spcAft>
                      </a:pPr>
                      <a:r>
                        <a:rPr lang="en-PK" sz="900" kern="100">
                          <a:effectLst/>
                        </a:rPr>
                        <a:t>-3.3%</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270" algn="ctr">
                        <a:lnSpc>
                          <a:spcPct val="107000"/>
                        </a:lnSpc>
                        <a:spcAft>
                          <a:spcPts val="800"/>
                        </a:spcAft>
                      </a:pPr>
                      <a:r>
                        <a:rPr lang="en-PK" sz="900" kern="100">
                          <a:effectLst/>
                        </a:rPr>
                        <a:t>-7.8%</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905" algn="ctr">
                        <a:lnSpc>
                          <a:spcPct val="107000"/>
                        </a:lnSpc>
                        <a:spcAft>
                          <a:spcPts val="800"/>
                        </a:spcAft>
                      </a:pPr>
                      <a:r>
                        <a:rPr lang="en-PK" sz="900" kern="100">
                          <a:effectLst/>
                        </a:rPr>
                        <a:t>-3.3%</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635" algn="ctr">
                        <a:lnSpc>
                          <a:spcPct val="107000"/>
                        </a:lnSpc>
                        <a:spcAft>
                          <a:spcPts val="800"/>
                        </a:spcAft>
                      </a:pPr>
                      <a:r>
                        <a:rPr lang="en-PK" sz="900" kern="100">
                          <a:effectLst/>
                        </a:rPr>
                        <a:t>-4.7%</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270" algn="ctr">
                        <a:lnSpc>
                          <a:spcPct val="107000"/>
                        </a:lnSpc>
                        <a:spcAft>
                          <a:spcPts val="800"/>
                        </a:spcAft>
                      </a:pPr>
                      <a:r>
                        <a:rPr lang="en-PK" sz="900" kern="100">
                          <a:effectLst/>
                        </a:rPr>
                        <a:t>-10.4%</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270" algn="ctr">
                        <a:lnSpc>
                          <a:spcPct val="107000"/>
                        </a:lnSpc>
                        <a:spcAft>
                          <a:spcPts val="800"/>
                        </a:spcAft>
                      </a:pPr>
                      <a:r>
                        <a:rPr lang="en-PK" sz="900" kern="100">
                          <a:effectLst/>
                        </a:rPr>
                        <a:t>-6.6%</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905" algn="ctr">
                        <a:lnSpc>
                          <a:spcPct val="107000"/>
                        </a:lnSpc>
                        <a:spcAft>
                          <a:spcPts val="800"/>
                        </a:spcAft>
                      </a:pPr>
                      <a:r>
                        <a:rPr lang="en-PK" sz="900" kern="100">
                          <a:effectLst/>
                        </a:rPr>
                        <a:t>-15.2%</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2540" algn="ctr">
                        <a:lnSpc>
                          <a:spcPct val="107000"/>
                        </a:lnSpc>
                        <a:spcAft>
                          <a:spcPts val="800"/>
                        </a:spcAft>
                      </a:pPr>
                      <a:r>
                        <a:rPr lang="en-PK" sz="900" kern="100">
                          <a:effectLst/>
                        </a:rPr>
                        <a:t>-3.8%</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270" algn="ctr">
                        <a:lnSpc>
                          <a:spcPct val="107000"/>
                        </a:lnSpc>
                        <a:spcAft>
                          <a:spcPts val="800"/>
                        </a:spcAft>
                      </a:pPr>
                      <a:r>
                        <a:rPr lang="en-PK" sz="900" kern="100">
                          <a:effectLst/>
                        </a:rPr>
                        <a:t>-3.9%</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270" algn="ctr">
                        <a:lnSpc>
                          <a:spcPct val="107000"/>
                        </a:lnSpc>
                        <a:spcAft>
                          <a:spcPts val="800"/>
                        </a:spcAft>
                      </a:pPr>
                      <a:r>
                        <a:rPr lang="en-PK" sz="900" kern="100">
                          <a:effectLst/>
                        </a:rPr>
                        <a:t>-1.1%</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905" algn="ctr">
                        <a:lnSpc>
                          <a:spcPct val="107000"/>
                        </a:lnSpc>
                        <a:spcAft>
                          <a:spcPts val="800"/>
                        </a:spcAft>
                      </a:pPr>
                      <a:r>
                        <a:rPr lang="en-PK" sz="900" kern="100">
                          <a:effectLst/>
                        </a:rPr>
                        <a:t>-2.4%</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2540" algn="ctr">
                        <a:lnSpc>
                          <a:spcPct val="107000"/>
                        </a:lnSpc>
                        <a:spcAft>
                          <a:spcPts val="800"/>
                        </a:spcAft>
                      </a:pPr>
                      <a:r>
                        <a:rPr lang="en-PK" sz="900" kern="100">
                          <a:effectLst/>
                        </a:rPr>
                        <a:t>22.0%</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3175" algn="ctr">
                        <a:lnSpc>
                          <a:spcPct val="107000"/>
                        </a:lnSpc>
                        <a:spcAft>
                          <a:spcPts val="800"/>
                        </a:spcAft>
                      </a:pPr>
                      <a:r>
                        <a:rPr lang="en-PK" sz="900" kern="100">
                          <a:effectLst/>
                        </a:rPr>
                        <a:t>-11.7%</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3175" algn="ctr">
                        <a:lnSpc>
                          <a:spcPct val="107000"/>
                        </a:lnSpc>
                        <a:spcAft>
                          <a:spcPts val="800"/>
                        </a:spcAft>
                      </a:pPr>
                      <a:r>
                        <a:rPr lang="en-PK" sz="900" kern="100">
                          <a:effectLst/>
                        </a:rPr>
                        <a:t>7.0%</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3175" algn="ctr">
                        <a:lnSpc>
                          <a:spcPct val="107000"/>
                        </a:lnSpc>
                        <a:spcAft>
                          <a:spcPts val="800"/>
                        </a:spcAft>
                      </a:pPr>
                      <a:r>
                        <a:rPr lang="en-PK" sz="900" kern="100">
                          <a:effectLst/>
                        </a:rPr>
                        <a:t>7.9%</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extLst>
                  <a:ext uri="{0D108BD9-81ED-4DB2-BD59-A6C34878D82A}">
                    <a16:rowId xmlns:a16="http://schemas.microsoft.com/office/drawing/2014/main" val="3282064010"/>
                  </a:ext>
                </a:extLst>
              </a:tr>
              <a:tr h="181610">
                <a:tc>
                  <a:txBody>
                    <a:bodyPr/>
                    <a:lstStyle/>
                    <a:p>
                      <a:pPr marR="19050" algn="ctr">
                        <a:lnSpc>
                          <a:spcPct val="107000"/>
                        </a:lnSpc>
                        <a:spcAft>
                          <a:spcPts val="800"/>
                        </a:spcAft>
                      </a:pPr>
                      <a:r>
                        <a:rPr lang="en-PK" sz="900" kern="100">
                          <a:effectLst/>
                        </a:rPr>
                        <a:t> GMV Contribution</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78740">
                        <a:lnSpc>
                          <a:spcPct val="107000"/>
                        </a:lnSpc>
                        <a:spcAft>
                          <a:spcPts val="800"/>
                        </a:spcAft>
                      </a:pPr>
                      <a:r>
                        <a:rPr lang="en-PK" sz="900" kern="100">
                          <a:effectLst/>
                        </a:rPr>
                        <a:t>41.97%</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79375">
                        <a:lnSpc>
                          <a:spcPct val="107000"/>
                        </a:lnSpc>
                        <a:spcAft>
                          <a:spcPts val="800"/>
                        </a:spcAft>
                      </a:pPr>
                      <a:r>
                        <a:rPr lang="en-PK" sz="900" kern="100">
                          <a:effectLst/>
                        </a:rPr>
                        <a:t>14.83%</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78740">
                        <a:lnSpc>
                          <a:spcPct val="107000"/>
                        </a:lnSpc>
                        <a:spcAft>
                          <a:spcPts val="800"/>
                        </a:spcAft>
                      </a:pPr>
                      <a:r>
                        <a:rPr lang="en-PK" sz="900" kern="100">
                          <a:effectLst/>
                        </a:rPr>
                        <a:t>13.70%</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270" algn="ctr">
                        <a:lnSpc>
                          <a:spcPct val="107000"/>
                        </a:lnSpc>
                        <a:spcAft>
                          <a:spcPts val="800"/>
                        </a:spcAft>
                      </a:pPr>
                      <a:r>
                        <a:rPr lang="en-PK" sz="900" kern="100">
                          <a:effectLst/>
                        </a:rPr>
                        <a:t>6.97%</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635" algn="ctr">
                        <a:lnSpc>
                          <a:spcPct val="107000"/>
                        </a:lnSpc>
                        <a:spcAft>
                          <a:spcPts val="800"/>
                        </a:spcAft>
                      </a:pPr>
                      <a:r>
                        <a:rPr lang="en-PK" sz="900" kern="100">
                          <a:effectLst/>
                        </a:rPr>
                        <a:t>6.44%</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270" algn="ctr">
                        <a:lnSpc>
                          <a:spcPct val="107000"/>
                        </a:lnSpc>
                        <a:spcAft>
                          <a:spcPts val="800"/>
                        </a:spcAft>
                      </a:pPr>
                      <a:r>
                        <a:rPr lang="en-PK" sz="900" kern="100">
                          <a:effectLst/>
                        </a:rPr>
                        <a:t>4.83%</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270" algn="ctr">
                        <a:lnSpc>
                          <a:spcPct val="107000"/>
                        </a:lnSpc>
                        <a:spcAft>
                          <a:spcPts val="800"/>
                        </a:spcAft>
                      </a:pPr>
                      <a:r>
                        <a:rPr lang="en-PK" sz="900" kern="100">
                          <a:effectLst/>
                        </a:rPr>
                        <a:t>4.79%</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905" algn="ctr">
                        <a:lnSpc>
                          <a:spcPct val="107000"/>
                        </a:lnSpc>
                        <a:spcAft>
                          <a:spcPts val="800"/>
                        </a:spcAft>
                      </a:pPr>
                      <a:r>
                        <a:rPr lang="en-PK" sz="900" kern="100">
                          <a:effectLst/>
                        </a:rPr>
                        <a:t>2.49%</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905" algn="ctr">
                        <a:lnSpc>
                          <a:spcPct val="107000"/>
                        </a:lnSpc>
                        <a:spcAft>
                          <a:spcPts val="800"/>
                        </a:spcAft>
                      </a:pPr>
                      <a:r>
                        <a:rPr lang="en-PK" sz="900" kern="100">
                          <a:effectLst/>
                        </a:rPr>
                        <a:t>1.95%</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635" algn="ctr">
                        <a:lnSpc>
                          <a:spcPct val="107000"/>
                        </a:lnSpc>
                        <a:spcAft>
                          <a:spcPts val="800"/>
                        </a:spcAft>
                      </a:pPr>
                      <a:r>
                        <a:rPr lang="en-PK" sz="900" kern="100">
                          <a:effectLst/>
                        </a:rPr>
                        <a:t>0.60%</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905" algn="ctr">
                        <a:lnSpc>
                          <a:spcPct val="107000"/>
                        </a:lnSpc>
                        <a:spcAft>
                          <a:spcPts val="800"/>
                        </a:spcAft>
                      </a:pPr>
                      <a:r>
                        <a:rPr lang="en-PK" sz="900" kern="100">
                          <a:effectLst/>
                        </a:rPr>
                        <a:t>0.54%</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1905" algn="ctr">
                        <a:lnSpc>
                          <a:spcPct val="107000"/>
                        </a:lnSpc>
                        <a:spcAft>
                          <a:spcPts val="800"/>
                        </a:spcAft>
                      </a:pPr>
                      <a:r>
                        <a:rPr lang="en-PK" sz="900" kern="100">
                          <a:effectLst/>
                        </a:rPr>
                        <a:t>0.36%</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2540" algn="ctr">
                        <a:lnSpc>
                          <a:spcPct val="107000"/>
                        </a:lnSpc>
                        <a:spcAft>
                          <a:spcPts val="800"/>
                        </a:spcAft>
                      </a:pPr>
                      <a:r>
                        <a:rPr lang="en-PK" sz="900" kern="100">
                          <a:effectLst/>
                        </a:rPr>
                        <a:t>0.26%</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2540" algn="ctr">
                        <a:lnSpc>
                          <a:spcPct val="107000"/>
                        </a:lnSpc>
                        <a:spcAft>
                          <a:spcPts val="800"/>
                        </a:spcAft>
                      </a:pPr>
                      <a:r>
                        <a:rPr lang="en-PK" sz="900" kern="100">
                          <a:effectLst/>
                        </a:rPr>
                        <a:t>0.14%</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3175" algn="ctr">
                        <a:lnSpc>
                          <a:spcPct val="107000"/>
                        </a:lnSpc>
                        <a:spcAft>
                          <a:spcPts val="800"/>
                        </a:spcAft>
                      </a:pPr>
                      <a:r>
                        <a:rPr lang="en-PK" sz="900" kern="100">
                          <a:effectLst/>
                        </a:rPr>
                        <a:t>0.13%</a:t>
                      </a:r>
                      <a:endParaRPr lang="en-PK" sz="1100" kern="100">
                        <a:solidFill>
                          <a:srgbClr val="000000"/>
                        </a:solidFill>
                        <a:effectLst/>
                        <a:latin typeface="Calibri" panose="020F0502020204030204" pitchFamily="34" charset="0"/>
                        <a:ea typeface="Calibri" panose="020F0502020204030204" pitchFamily="34" charset="0"/>
                      </a:endParaRPr>
                    </a:p>
                  </a:txBody>
                  <a:tcPr marL="20320" marR="20320" marT="35560" marB="0"/>
                </a:tc>
                <a:tc>
                  <a:txBody>
                    <a:bodyPr/>
                    <a:lstStyle/>
                    <a:p>
                      <a:pPr marL="3175" algn="ctr">
                        <a:lnSpc>
                          <a:spcPct val="107000"/>
                        </a:lnSpc>
                        <a:spcAft>
                          <a:spcPts val="800"/>
                        </a:spcAft>
                      </a:pPr>
                      <a:r>
                        <a:rPr lang="en-PK" sz="900" kern="100" dirty="0">
                          <a:effectLst/>
                        </a:rPr>
                        <a:t>0.02%</a:t>
                      </a:r>
                      <a:endParaRPr lang="en-PK" sz="1100" kern="100" dirty="0">
                        <a:solidFill>
                          <a:srgbClr val="000000"/>
                        </a:solidFill>
                        <a:effectLst/>
                        <a:latin typeface="Calibri" panose="020F0502020204030204" pitchFamily="34" charset="0"/>
                        <a:ea typeface="Calibri" panose="020F0502020204030204" pitchFamily="34" charset="0"/>
                      </a:endParaRPr>
                    </a:p>
                  </a:txBody>
                  <a:tcPr marL="20320" marR="20320" marT="35560" marB="0"/>
                </a:tc>
                <a:extLst>
                  <a:ext uri="{0D108BD9-81ED-4DB2-BD59-A6C34878D82A}">
                    <a16:rowId xmlns:a16="http://schemas.microsoft.com/office/drawing/2014/main" val="1019784789"/>
                  </a:ext>
                </a:extLst>
              </a:tr>
            </a:tbl>
          </a:graphicData>
        </a:graphic>
      </p:graphicFrame>
      <p:grpSp>
        <p:nvGrpSpPr>
          <p:cNvPr id="67" name="Group 66">
            <a:extLst>
              <a:ext uri="{FF2B5EF4-FFF2-40B4-BE49-F238E27FC236}">
                <a16:creationId xmlns:a16="http://schemas.microsoft.com/office/drawing/2014/main" id="{763F67B7-109C-6DB0-ED06-42774B8D1F2A}"/>
              </a:ext>
            </a:extLst>
          </p:cNvPr>
          <p:cNvGrpSpPr/>
          <p:nvPr/>
        </p:nvGrpSpPr>
        <p:grpSpPr>
          <a:xfrm>
            <a:off x="1160628" y="5245381"/>
            <a:ext cx="61913" cy="61913"/>
            <a:chOff x="0" y="0"/>
            <a:chExt cx="62484" cy="62484"/>
          </a:xfrm>
        </p:grpSpPr>
        <p:sp>
          <p:nvSpPr>
            <p:cNvPr id="68" name="Shape 12635">
              <a:extLst>
                <a:ext uri="{FF2B5EF4-FFF2-40B4-BE49-F238E27FC236}">
                  <a16:creationId xmlns:a16="http://schemas.microsoft.com/office/drawing/2014/main" id="{C7FB10BE-38D8-E664-9CF1-9469AF5B70BE}"/>
                </a:ext>
              </a:extLst>
            </p:cNvPr>
            <p:cNvSpPr/>
            <p:nvPr/>
          </p:nvSpPr>
          <p:spPr>
            <a:xfrm>
              <a:off x="0" y="0"/>
              <a:ext cx="62484" cy="62484"/>
            </a:xfrm>
            <a:custGeom>
              <a:avLst/>
              <a:gdLst/>
              <a:ahLst/>
              <a:cxnLst/>
              <a:rect l="0" t="0" r="0" b="0"/>
              <a:pathLst>
                <a:path w="62484" h="62484">
                  <a:moveTo>
                    <a:pt x="0" y="0"/>
                  </a:moveTo>
                  <a:lnTo>
                    <a:pt x="62484" y="0"/>
                  </a:lnTo>
                  <a:lnTo>
                    <a:pt x="62484" y="62484"/>
                  </a:lnTo>
                  <a:lnTo>
                    <a:pt x="0" y="62484"/>
                  </a:lnTo>
                  <a:lnTo>
                    <a:pt x="0" y="0"/>
                  </a:lnTo>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grpSp>
      <p:grpSp>
        <p:nvGrpSpPr>
          <p:cNvPr id="69" name="Group 68">
            <a:extLst>
              <a:ext uri="{FF2B5EF4-FFF2-40B4-BE49-F238E27FC236}">
                <a16:creationId xmlns:a16="http://schemas.microsoft.com/office/drawing/2014/main" id="{0C6FAC9E-F01C-7767-FC5C-FF83FEB2763A}"/>
              </a:ext>
            </a:extLst>
          </p:cNvPr>
          <p:cNvGrpSpPr/>
          <p:nvPr/>
        </p:nvGrpSpPr>
        <p:grpSpPr>
          <a:xfrm>
            <a:off x="1160628" y="5245381"/>
            <a:ext cx="61913" cy="61913"/>
            <a:chOff x="0" y="0"/>
            <a:chExt cx="62484" cy="62484"/>
          </a:xfrm>
        </p:grpSpPr>
        <p:sp>
          <p:nvSpPr>
            <p:cNvPr id="70" name="Shape 12637">
              <a:extLst>
                <a:ext uri="{FF2B5EF4-FFF2-40B4-BE49-F238E27FC236}">
                  <a16:creationId xmlns:a16="http://schemas.microsoft.com/office/drawing/2014/main" id="{928F82CC-3229-C720-4F54-F23494CC4268}"/>
                </a:ext>
              </a:extLst>
            </p:cNvPr>
            <p:cNvSpPr/>
            <p:nvPr/>
          </p:nvSpPr>
          <p:spPr>
            <a:xfrm>
              <a:off x="0" y="0"/>
              <a:ext cx="62484" cy="62484"/>
            </a:xfrm>
            <a:custGeom>
              <a:avLst/>
              <a:gdLst/>
              <a:ahLst/>
              <a:cxnLst/>
              <a:rect l="0" t="0" r="0" b="0"/>
              <a:pathLst>
                <a:path w="62484" h="62484">
                  <a:moveTo>
                    <a:pt x="0" y="0"/>
                  </a:moveTo>
                  <a:lnTo>
                    <a:pt x="62484" y="0"/>
                  </a:lnTo>
                  <a:lnTo>
                    <a:pt x="62484" y="62484"/>
                  </a:lnTo>
                  <a:lnTo>
                    <a:pt x="0" y="62484"/>
                  </a:lnTo>
                  <a:lnTo>
                    <a:pt x="0" y="0"/>
                  </a:lnTo>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grpSp>
    </p:spTree>
    <p:extLst>
      <p:ext uri="{BB962C8B-B14F-4D97-AF65-F5344CB8AC3E}">
        <p14:creationId xmlns:p14="http://schemas.microsoft.com/office/powerpoint/2010/main" val="352603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4010828"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4" y="809244"/>
            <a:ext cx="3685032"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4ED4F-16C4-09B3-FCD7-2228BB33B3D0}"/>
              </a:ext>
            </a:extLst>
          </p:cNvPr>
          <p:cNvSpPr>
            <a:spLocks noGrp="1"/>
          </p:cNvSpPr>
          <p:nvPr>
            <p:ph type="title"/>
          </p:nvPr>
        </p:nvSpPr>
        <p:spPr>
          <a:xfrm>
            <a:off x="961292" y="1031634"/>
            <a:ext cx="3368431" cy="4844777"/>
          </a:xfrm>
        </p:spPr>
        <p:txBody>
          <a:bodyPr>
            <a:normAutofit/>
          </a:bodyPr>
          <a:lstStyle/>
          <a:p>
            <a:r>
              <a:rPr lang="en-US" sz="4200">
                <a:solidFill>
                  <a:srgbClr val="FFFFFF"/>
                </a:solidFill>
              </a:rPr>
              <a:t>What Should Be DealCart's Discount Strategy at an SKU, Brand &amp; Category Level for the Month of August?</a:t>
            </a:r>
            <a:endParaRPr lang="en-PK" sz="4200">
              <a:solidFill>
                <a:srgbClr val="FFFFFF"/>
              </a:solidFill>
            </a:endParaRPr>
          </a:p>
        </p:txBody>
      </p:sp>
      <p:sp>
        <p:nvSpPr>
          <p:cNvPr id="3" name="Content Placeholder 2">
            <a:extLst>
              <a:ext uri="{FF2B5EF4-FFF2-40B4-BE49-F238E27FC236}">
                <a16:creationId xmlns:a16="http://schemas.microsoft.com/office/drawing/2014/main" id="{11B60453-0CA3-1D6F-5F1B-4E95588018B0}"/>
              </a:ext>
            </a:extLst>
          </p:cNvPr>
          <p:cNvSpPr>
            <a:spLocks noGrp="1"/>
          </p:cNvSpPr>
          <p:nvPr>
            <p:ph idx="1"/>
          </p:nvPr>
        </p:nvSpPr>
        <p:spPr>
          <a:xfrm>
            <a:off x="5289791" y="1031633"/>
            <a:ext cx="6140590" cy="5283441"/>
          </a:xfrm>
        </p:spPr>
        <p:txBody>
          <a:bodyPr anchor="ctr">
            <a:normAutofit fontScale="92500"/>
          </a:bodyPr>
          <a:lstStyle/>
          <a:p>
            <a:pPr marL="342900" marR="1396365" lvl="0" indent="-342900" fontAlgn="base">
              <a:spcAft>
                <a:spcPts val="1520"/>
              </a:spcAft>
              <a:buClr>
                <a:srgbClr val="000000"/>
              </a:buClr>
              <a:buSzPts val="1100"/>
              <a:buFont typeface="Arial" panose="020B0604020202020204" pitchFamily="34" charset="0"/>
              <a:buChar char="•"/>
            </a:pPr>
            <a:r>
              <a:rPr lang="en-PK" sz="1200" b="1"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SKU Level:</a:t>
            </a:r>
            <a:r>
              <a:rPr lang="en-PK" sz="12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Evaluate each SKU's historical sales performance and its contribution to overall revenue. Apply discounts strategically to SKUs with slower sales, aiming to stimulate demand and clear inventory. For SKUs in the high-contribution categories, adjust discounts moderately to maintain margins while encouraging sales.</a:t>
            </a:r>
          </a:p>
          <a:p>
            <a:pPr marL="342900" marR="1396365" lvl="0" indent="-342900" fontAlgn="base">
              <a:spcAft>
                <a:spcPts val="1520"/>
              </a:spcAft>
              <a:buClr>
                <a:srgbClr val="000000"/>
              </a:buClr>
              <a:buSzPts val="1100"/>
              <a:buFont typeface="Arial" panose="020B0604020202020204" pitchFamily="34" charset="0"/>
              <a:buChar char="•"/>
            </a:pPr>
            <a:r>
              <a:rPr lang="en-PK" sz="1200" b="1"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Brand Level:</a:t>
            </a:r>
            <a:r>
              <a:rPr lang="en-PK" sz="12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Identify the brands within the high-contribution categories that are driving significant sales. Implement moderate discounts for these brands to sustain sales momentum while safeguarding margins. For brands struggling to perform, consider slightly higher discounts to attract customer attention and boost sales.</a:t>
            </a:r>
          </a:p>
          <a:p>
            <a:pPr marL="342900" marR="1396365" lvl="0" indent="-342900" fontAlgn="base">
              <a:spcAft>
                <a:spcPts val="1520"/>
              </a:spcAft>
              <a:buClr>
                <a:srgbClr val="000000"/>
              </a:buClr>
              <a:buSzPts val="1100"/>
              <a:buFont typeface="Arial" panose="020B0604020202020204" pitchFamily="34" charset="0"/>
              <a:buChar char="•"/>
            </a:pPr>
            <a:r>
              <a:rPr lang="en-PK" sz="1200" b="1"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Category Level:</a:t>
            </a:r>
            <a:r>
              <a:rPr lang="en-PK" sz="12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Focus on the three high-contribution categories: "Oil and Ghee," "Milk and Tea," and "Coffee. "Prioritize margin recovery by reducing the negative bleeding, adjusting discounts to positive levels. Limit extra promotions within these categories to restore margin health.</a:t>
            </a:r>
          </a:p>
          <a:p>
            <a:pPr marL="342900" marR="1396365" lvl="0" indent="-342900" fontAlgn="base">
              <a:spcAft>
                <a:spcPts val="1520"/>
              </a:spcAft>
              <a:buClr>
                <a:srgbClr val="000000"/>
              </a:buClr>
              <a:buSzPts val="1100"/>
              <a:buFont typeface="Arial" panose="020B0604020202020204" pitchFamily="34" charset="0"/>
              <a:buChar char="•"/>
            </a:pPr>
            <a:r>
              <a:rPr lang="en-PK" sz="1200" b="1"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Overall Strategy:</a:t>
            </a:r>
            <a:r>
              <a:rPr lang="en-PK" sz="1200" u="none" strike="noStrike" kern="100"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Maintain a balanced approach to discounts, ensuring they are aligned with each product's demand elasticity. Continuously monitor the impact of discounts on sales and margins, making real-time adjustments as necessary. Consider implementing limited-time offers or bundle deals within the high-contribution categories to stimulate sales without drastically impacting margins.</a:t>
            </a:r>
          </a:p>
          <a:p>
            <a:pPr marL="408305" marR="116840">
              <a:spcAft>
                <a:spcPts val="1520"/>
              </a:spcAft>
            </a:pPr>
            <a:r>
              <a:rPr lang="en-PK" sz="1200" kern="100" dirty="0">
                <a:effectLst/>
                <a:latin typeface="Calibri" panose="020F0502020204030204" pitchFamily="34" charset="0"/>
                <a:ea typeface="Calibri" panose="020F0502020204030204" pitchFamily="34" charset="0"/>
              </a:rPr>
              <a:t>By implementing these strategies, you can strike a balance between driving sales, optimizing margins, and boosting profitability across SKUs, brands, and categories in the month of August.</a:t>
            </a:r>
          </a:p>
          <a:p>
            <a:endParaRPr lang="en-PK" sz="1000" dirty="0"/>
          </a:p>
        </p:txBody>
      </p:sp>
    </p:spTree>
    <p:extLst>
      <p:ext uri="{BB962C8B-B14F-4D97-AF65-F5344CB8AC3E}">
        <p14:creationId xmlns:p14="http://schemas.microsoft.com/office/powerpoint/2010/main" val="52263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55B1-BC78-7022-2C49-22DB00AE20E4}"/>
              </a:ext>
            </a:extLst>
          </p:cNvPr>
          <p:cNvSpPr>
            <a:spLocks noGrp="1"/>
          </p:cNvSpPr>
          <p:nvPr>
            <p:ph type="title"/>
          </p:nvPr>
        </p:nvSpPr>
        <p:spPr>
          <a:xfrm>
            <a:off x="706299" y="639763"/>
            <a:ext cx="3947998" cy="5492750"/>
          </a:xfrm>
        </p:spPr>
        <p:txBody>
          <a:bodyPr>
            <a:normAutofit/>
          </a:bodyPr>
          <a:lstStyle/>
          <a:p>
            <a:r>
              <a:rPr lang="en-US" sz="4700">
                <a:solidFill>
                  <a:srgbClr val="FFFFFF"/>
                </a:solidFill>
              </a:rPr>
              <a:t>By Looking at the Current Assortment, Suggest the Changes that Should be Made to the Current Assortment.</a:t>
            </a:r>
            <a:endParaRPr lang="en-PK" sz="4700">
              <a:solidFill>
                <a:srgbClr val="FFFFFF"/>
              </a:solidFill>
            </a:endParaRPr>
          </a:p>
        </p:txBody>
      </p:sp>
      <p:cxnSp>
        <p:nvCxnSpPr>
          <p:cNvPr id="17" name="Straight Connector 16">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EFC7B6-FF7B-B41C-0ED3-E90153724E29}"/>
              </a:ext>
            </a:extLst>
          </p:cNvPr>
          <p:cNvSpPr>
            <a:spLocks noGrp="1"/>
          </p:cNvSpPr>
          <p:nvPr>
            <p:ph idx="1"/>
          </p:nvPr>
        </p:nvSpPr>
        <p:spPr>
          <a:xfrm>
            <a:off x="5288348" y="639764"/>
            <a:ext cx="6903651" cy="6218236"/>
          </a:xfrm>
        </p:spPr>
        <p:txBody>
          <a:bodyPr anchor="ctr">
            <a:normAutofit fontScale="92500" lnSpcReduction="20000"/>
          </a:bodyPr>
          <a:lstStyle/>
          <a:p>
            <a:pPr marL="0" indent="0">
              <a:buNone/>
            </a:pPr>
            <a:r>
              <a:rPr lang="en-US" sz="1400" dirty="0"/>
              <a:t>•	Assortment Refinement: Review the assortment to identify underperforming products with low sales and low margins. Consider discontinuing or minimizing the presence of these items to focus on higher-performing products.</a:t>
            </a:r>
          </a:p>
          <a:p>
            <a:pPr marL="0" indent="0">
              <a:buNone/>
            </a:pPr>
            <a:r>
              <a:rPr lang="en-US" sz="1400" dirty="0"/>
              <a:t>•	SKU Pruning: Evaluate SKUs within categories that have limited contribution to sales and margins. Remove redundant or slow-moving SKUs to streamline the assortment and reduce operational complexity.</a:t>
            </a:r>
          </a:p>
          <a:p>
            <a:pPr marL="0" indent="0">
              <a:buNone/>
            </a:pPr>
            <a:r>
              <a:rPr lang="en-US" sz="1400" dirty="0"/>
              <a:t>•	Product Bundling: Explore the possibility of creating product bundles or packages within the high-contribution categories. Bundles can encourage higher-value purchases and increase the average transaction amount.</a:t>
            </a:r>
          </a:p>
          <a:p>
            <a:pPr marL="0" indent="0">
              <a:buNone/>
            </a:pPr>
            <a:r>
              <a:rPr lang="en-US" sz="1400" dirty="0"/>
              <a:t>•	Promotion-driven Assortment: Strategically introduce new SKUs or limited-time products within the assortment for promotional purposes. These offerings can attract attention and stimulate impulse purchases.</a:t>
            </a:r>
          </a:p>
          <a:p>
            <a:pPr marL="0" indent="0">
              <a:buNone/>
            </a:pPr>
            <a:r>
              <a:rPr lang="en-US" sz="1400" dirty="0"/>
              <a:t>•	Category Expansion: Consider expanding within the high-contribution categories, introducing new variants or flavors that align with customer preferences. This can drive increased interest and sales.</a:t>
            </a:r>
          </a:p>
          <a:p>
            <a:pPr marL="0" indent="0">
              <a:buNone/>
            </a:pPr>
            <a:r>
              <a:rPr lang="en-US" sz="1400" dirty="0"/>
              <a:t>•	Premium Range Introduction: Introduce a premium product range within the high-contribution categories to cater to customers seeking premium quality. These products can be offered at higher price points, contributing positively to margins.</a:t>
            </a:r>
          </a:p>
          <a:p>
            <a:pPr marL="0" indent="0">
              <a:buNone/>
            </a:pPr>
            <a:r>
              <a:rPr lang="en-US" sz="1400" dirty="0"/>
              <a:t>•	Seasonal Offerings: Introduce seasonal products or limited-time flavors within the assortment to capitalize on specific occasions or trends, driving short-term demand spikes.</a:t>
            </a:r>
          </a:p>
          <a:p>
            <a:pPr marL="0" indent="0">
              <a:buNone/>
            </a:pPr>
            <a:r>
              <a:rPr lang="en-US" sz="1400" dirty="0"/>
              <a:t>•	Customer Feedback Integration: Collect and analyze customer feedback to identify areas for improvement or new product ideas. Tailor the assortment based on customer preferences and demands.</a:t>
            </a:r>
          </a:p>
          <a:p>
            <a:pPr marL="0" indent="0">
              <a:buNone/>
            </a:pPr>
            <a:r>
              <a:rPr lang="en-US" sz="1400" dirty="0"/>
              <a:t>•	Competitor Analysis: Conduct a competitive analysis to identify gaps in the assortment that competitors might be fulfilling. Consider introducing similar products to capture that demand.</a:t>
            </a:r>
          </a:p>
          <a:p>
            <a:pPr marL="0" indent="0">
              <a:buNone/>
            </a:pPr>
            <a:r>
              <a:rPr lang="en-US" sz="1400" dirty="0"/>
              <a:t>•	Continuous Monitoring: Implement a process for continuous assortment monitoring and optimization. Regularly review sales, margins, and customer feedback to make informed adjustments.</a:t>
            </a:r>
          </a:p>
          <a:p>
            <a:pPr marL="0" indent="0">
              <a:buNone/>
            </a:pPr>
            <a:r>
              <a:rPr lang="en-US" sz="1400" dirty="0"/>
              <a:t>By implementing these changes, the assortment can be aligned more closely with customer preferences, maximize sales and margins, and ensure that the product offerings remain relevant and competitive in the market.</a:t>
            </a:r>
          </a:p>
          <a:p>
            <a:endParaRPr lang="en-PK" sz="1400" dirty="0"/>
          </a:p>
        </p:txBody>
      </p:sp>
    </p:spTree>
    <p:extLst>
      <p:ext uri="{BB962C8B-B14F-4D97-AF65-F5344CB8AC3E}">
        <p14:creationId xmlns:p14="http://schemas.microsoft.com/office/powerpoint/2010/main" val="420048585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11" name="Rectangle 10">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F96DC-219A-A32D-F10A-5370217B2D34}"/>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Thank You! </a:t>
            </a:r>
          </a:p>
        </p:txBody>
      </p:sp>
      <p:sp>
        <p:nvSpPr>
          <p:cNvPr id="13" name="Rectangle 12">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D4A8A8F4-79E5-BD67-B86C-2BFBA118C9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955" y="629266"/>
            <a:ext cx="5247146" cy="5247146"/>
          </a:xfrm>
          <a:prstGeom prst="rect">
            <a:avLst/>
          </a:prstGeom>
        </p:spPr>
      </p:pic>
    </p:spTree>
    <p:extLst>
      <p:ext uri="{BB962C8B-B14F-4D97-AF65-F5344CB8AC3E}">
        <p14:creationId xmlns:p14="http://schemas.microsoft.com/office/powerpoint/2010/main" val="226117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B2645-D5B1-0B67-4B92-4762465231DA}"/>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6000">
                <a:solidFill>
                  <a:srgbClr val="FFFFFF"/>
                </a:solidFill>
              </a:rPr>
              <a:t>CONTENTS</a:t>
            </a:r>
          </a:p>
        </p:txBody>
      </p:sp>
      <p:sp>
        <p:nvSpPr>
          <p:cNvPr id="14" name="Rectangle 13">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13B66D53-D5C8-AF29-5B2F-D40E38E703C3}"/>
              </a:ext>
            </a:extLst>
          </p:cNvPr>
          <p:cNvGraphicFramePr>
            <a:graphicFrameLocks noGrp="1"/>
          </p:cNvGraphicFramePr>
          <p:nvPr>
            <p:ph idx="1"/>
            <p:extLst>
              <p:ext uri="{D42A27DB-BD31-4B8C-83A1-F6EECF244321}">
                <p14:modId xmlns:p14="http://schemas.microsoft.com/office/powerpoint/2010/main" val="1279543448"/>
              </p:ext>
            </p:extLst>
          </p:nvPr>
        </p:nvGraphicFramePr>
        <p:xfrm>
          <a:off x="5282520" y="1731706"/>
          <a:ext cx="6266017" cy="3042266"/>
        </p:xfrm>
        <a:graphic>
          <a:graphicData uri="http://schemas.openxmlformats.org/drawingml/2006/table">
            <a:tbl>
              <a:tblPr firstRow="1" firstCol="1" bandRow="1">
                <a:tableStyleId>{3B4B98B0-60AC-42C2-AFA5-B58CD77FA1E5}</a:tableStyleId>
              </a:tblPr>
              <a:tblGrid>
                <a:gridCol w="5502598">
                  <a:extLst>
                    <a:ext uri="{9D8B030D-6E8A-4147-A177-3AD203B41FA5}">
                      <a16:colId xmlns:a16="http://schemas.microsoft.com/office/drawing/2014/main" val="1250089878"/>
                    </a:ext>
                  </a:extLst>
                </a:gridCol>
                <a:gridCol w="763419">
                  <a:extLst>
                    <a:ext uri="{9D8B030D-6E8A-4147-A177-3AD203B41FA5}">
                      <a16:colId xmlns:a16="http://schemas.microsoft.com/office/drawing/2014/main" val="3076158227"/>
                    </a:ext>
                  </a:extLst>
                </a:gridCol>
              </a:tblGrid>
              <a:tr h="322140">
                <a:tc>
                  <a:txBody>
                    <a:bodyPr/>
                    <a:lstStyle/>
                    <a:p>
                      <a:pPr marR="17780" algn="ctr">
                        <a:lnSpc>
                          <a:spcPct val="107000"/>
                        </a:lnSpc>
                        <a:spcAft>
                          <a:spcPts val="800"/>
                        </a:spcAft>
                      </a:pPr>
                      <a:r>
                        <a:rPr lang="en-PK" sz="1500" b="1" kern="100">
                          <a:solidFill>
                            <a:srgbClr val="000000"/>
                          </a:solidFill>
                          <a:effectLst/>
                        </a:rPr>
                        <a:t>Content</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nchor="ctr"/>
                </a:tc>
                <a:tc>
                  <a:txBody>
                    <a:bodyPr/>
                    <a:lstStyle/>
                    <a:p>
                      <a:pPr marR="15875" algn="ctr">
                        <a:lnSpc>
                          <a:spcPct val="107000"/>
                        </a:lnSpc>
                        <a:spcAft>
                          <a:spcPts val="800"/>
                        </a:spcAft>
                      </a:pPr>
                      <a:r>
                        <a:rPr lang="en-PK" sz="1500" b="1" kern="100">
                          <a:solidFill>
                            <a:srgbClr val="000000"/>
                          </a:solidFill>
                          <a:effectLst/>
                        </a:rPr>
                        <a:t>Slide</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nchor="ctr"/>
                </a:tc>
                <a:extLst>
                  <a:ext uri="{0D108BD9-81ED-4DB2-BD59-A6C34878D82A}">
                    <a16:rowId xmlns:a16="http://schemas.microsoft.com/office/drawing/2014/main" val="180068713"/>
                  </a:ext>
                </a:extLst>
              </a:tr>
              <a:tr h="296669">
                <a:tc>
                  <a:txBody>
                    <a:bodyPr/>
                    <a:lstStyle/>
                    <a:p>
                      <a:pPr>
                        <a:lnSpc>
                          <a:spcPct val="107000"/>
                        </a:lnSpc>
                        <a:spcAft>
                          <a:spcPts val="800"/>
                        </a:spcAft>
                      </a:pPr>
                      <a:r>
                        <a:rPr lang="en-PK" sz="1300" b="1" kern="100">
                          <a:solidFill>
                            <a:srgbClr val="000000"/>
                          </a:solidFill>
                          <a:effectLst/>
                        </a:rPr>
                        <a:t>Significant Growth Through July Data Forecasted for August</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nchor="ctr"/>
                </a:tc>
                <a:tc>
                  <a:txBody>
                    <a:bodyPr/>
                    <a:lstStyle/>
                    <a:p>
                      <a:pPr marR="15240" algn="ctr">
                        <a:lnSpc>
                          <a:spcPct val="107000"/>
                        </a:lnSpc>
                        <a:spcAft>
                          <a:spcPts val="800"/>
                        </a:spcAft>
                      </a:pPr>
                      <a:r>
                        <a:rPr lang="en-PK" sz="1100" b="1" kern="100">
                          <a:solidFill>
                            <a:srgbClr val="000000"/>
                          </a:solidFill>
                          <a:effectLst/>
                        </a:rPr>
                        <a:t>2</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tc>
                <a:extLst>
                  <a:ext uri="{0D108BD9-81ED-4DB2-BD59-A6C34878D82A}">
                    <a16:rowId xmlns:a16="http://schemas.microsoft.com/office/drawing/2014/main" val="3579180123"/>
                  </a:ext>
                </a:extLst>
              </a:tr>
              <a:tr h="296669">
                <a:tc>
                  <a:txBody>
                    <a:bodyPr/>
                    <a:lstStyle/>
                    <a:p>
                      <a:pPr>
                        <a:lnSpc>
                          <a:spcPct val="107000"/>
                        </a:lnSpc>
                        <a:spcAft>
                          <a:spcPts val="800"/>
                        </a:spcAft>
                      </a:pPr>
                      <a:r>
                        <a:rPr lang="en-PK" sz="1300" b="1" kern="100">
                          <a:solidFill>
                            <a:srgbClr val="000000"/>
                          </a:solidFill>
                          <a:effectLst/>
                        </a:rPr>
                        <a:t>Discount % Category-Wise</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nchor="ctr"/>
                </a:tc>
                <a:tc>
                  <a:txBody>
                    <a:bodyPr/>
                    <a:lstStyle/>
                    <a:p>
                      <a:pPr marR="15240" algn="ctr">
                        <a:lnSpc>
                          <a:spcPct val="107000"/>
                        </a:lnSpc>
                        <a:spcAft>
                          <a:spcPts val="800"/>
                        </a:spcAft>
                      </a:pPr>
                      <a:r>
                        <a:rPr lang="en-PK" sz="1100" b="1" kern="100">
                          <a:solidFill>
                            <a:srgbClr val="000000"/>
                          </a:solidFill>
                          <a:effectLst/>
                        </a:rPr>
                        <a:t>3</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tc>
                <a:extLst>
                  <a:ext uri="{0D108BD9-81ED-4DB2-BD59-A6C34878D82A}">
                    <a16:rowId xmlns:a16="http://schemas.microsoft.com/office/drawing/2014/main" val="1860599779"/>
                  </a:ext>
                </a:extLst>
              </a:tr>
              <a:tr h="296669">
                <a:tc>
                  <a:txBody>
                    <a:bodyPr/>
                    <a:lstStyle/>
                    <a:p>
                      <a:pPr>
                        <a:lnSpc>
                          <a:spcPct val="107000"/>
                        </a:lnSpc>
                        <a:spcAft>
                          <a:spcPts val="800"/>
                        </a:spcAft>
                      </a:pPr>
                      <a:r>
                        <a:rPr lang="en-PK" sz="1300" b="1" kern="100">
                          <a:solidFill>
                            <a:srgbClr val="000000"/>
                          </a:solidFill>
                          <a:effectLst/>
                        </a:rPr>
                        <a:t>July Vs August comparison of GMV</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nchor="ctr"/>
                </a:tc>
                <a:tc>
                  <a:txBody>
                    <a:bodyPr/>
                    <a:lstStyle/>
                    <a:p>
                      <a:pPr marR="15240" algn="ctr">
                        <a:lnSpc>
                          <a:spcPct val="107000"/>
                        </a:lnSpc>
                        <a:spcAft>
                          <a:spcPts val="800"/>
                        </a:spcAft>
                      </a:pPr>
                      <a:r>
                        <a:rPr lang="en-PK" sz="1100" b="1" kern="100">
                          <a:solidFill>
                            <a:srgbClr val="000000"/>
                          </a:solidFill>
                          <a:effectLst/>
                        </a:rPr>
                        <a:t>4</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tc>
                <a:extLst>
                  <a:ext uri="{0D108BD9-81ED-4DB2-BD59-A6C34878D82A}">
                    <a16:rowId xmlns:a16="http://schemas.microsoft.com/office/drawing/2014/main" val="2847583762"/>
                  </a:ext>
                </a:extLst>
              </a:tr>
              <a:tr h="296669">
                <a:tc>
                  <a:txBody>
                    <a:bodyPr/>
                    <a:lstStyle/>
                    <a:p>
                      <a:pPr>
                        <a:lnSpc>
                          <a:spcPct val="107000"/>
                        </a:lnSpc>
                        <a:spcAft>
                          <a:spcPts val="800"/>
                        </a:spcAft>
                      </a:pPr>
                      <a:r>
                        <a:rPr lang="en-PK" sz="1300" b="1" kern="100">
                          <a:solidFill>
                            <a:srgbClr val="000000"/>
                          </a:solidFill>
                          <a:effectLst/>
                        </a:rPr>
                        <a:t>High Margin Categories Analysis &amp; Suggestions </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nchor="ctr"/>
                </a:tc>
                <a:tc>
                  <a:txBody>
                    <a:bodyPr/>
                    <a:lstStyle/>
                    <a:p>
                      <a:pPr marR="15240" algn="ctr">
                        <a:lnSpc>
                          <a:spcPct val="107000"/>
                        </a:lnSpc>
                        <a:spcAft>
                          <a:spcPts val="800"/>
                        </a:spcAft>
                      </a:pPr>
                      <a:r>
                        <a:rPr lang="en-PK" sz="1100" b="1" kern="100">
                          <a:solidFill>
                            <a:srgbClr val="000000"/>
                          </a:solidFill>
                          <a:effectLst/>
                        </a:rPr>
                        <a:t>5</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tc>
                <a:extLst>
                  <a:ext uri="{0D108BD9-81ED-4DB2-BD59-A6C34878D82A}">
                    <a16:rowId xmlns:a16="http://schemas.microsoft.com/office/drawing/2014/main" val="1031776859"/>
                  </a:ext>
                </a:extLst>
              </a:tr>
              <a:tr h="511150">
                <a:tc>
                  <a:txBody>
                    <a:bodyPr/>
                    <a:lstStyle/>
                    <a:p>
                      <a:pPr>
                        <a:lnSpc>
                          <a:spcPct val="107000"/>
                        </a:lnSpc>
                        <a:spcAft>
                          <a:spcPts val="800"/>
                        </a:spcAft>
                      </a:pPr>
                      <a:r>
                        <a:rPr lang="en-PK" sz="1300" b="1" kern="100">
                          <a:solidFill>
                            <a:srgbClr val="000000"/>
                          </a:solidFill>
                          <a:effectLst/>
                        </a:rPr>
                        <a:t>Highlight Brands &amp; SKUs That Need More Focus &amp; Also Suggest Ways to Push These Brands &amp; SKUs.</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nchor="ctr"/>
                </a:tc>
                <a:tc>
                  <a:txBody>
                    <a:bodyPr/>
                    <a:lstStyle/>
                    <a:p>
                      <a:pPr marR="15240" algn="ctr">
                        <a:lnSpc>
                          <a:spcPct val="107000"/>
                        </a:lnSpc>
                        <a:spcAft>
                          <a:spcPts val="800"/>
                        </a:spcAft>
                      </a:pPr>
                      <a:r>
                        <a:rPr lang="en-PK" sz="1100" b="1" kern="100">
                          <a:solidFill>
                            <a:srgbClr val="000000"/>
                          </a:solidFill>
                          <a:effectLst/>
                        </a:rPr>
                        <a:t>6</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tc>
                <a:extLst>
                  <a:ext uri="{0D108BD9-81ED-4DB2-BD59-A6C34878D82A}">
                    <a16:rowId xmlns:a16="http://schemas.microsoft.com/office/drawing/2014/main" val="2269654125"/>
                  </a:ext>
                </a:extLst>
              </a:tr>
              <a:tr h="511150">
                <a:tc>
                  <a:txBody>
                    <a:bodyPr/>
                    <a:lstStyle/>
                    <a:p>
                      <a:pPr>
                        <a:lnSpc>
                          <a:spcPct val="107000"/>
                        </a:lnSpc>
                        <a:spcAft>
                          <a:spcPts val="800"/>
                        </a:spcAft>
                      </a:pPr>
                      <a:r>
                        <a:rPr lang="en-PK" sz="1300" b="1" kern="100">
                          <a:solidFill>
                            <a:srgbClr val="000000"/>
                          </a:solidFill>
                          <a:effectLst/>
                        </a:rPr>
                        <a:t>What Should Be DealCart's Discount Strategy at an SKU, Brand &amp; Category Level for the Month of August?</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nchor="ctr"/>
                </a:tc>
                <a:tc>
                  <a:txBody>
                    <a:bodyPr/>
                    <a:lstStyle/>
                    <a:p>
                      <a:pPr marR="15240" algn="ctr">
                        <a:lnSpc>
                          <a:spcPct val="107000"/>
                        </a:lnSpc>
                        <a:spcAft>
                          <a:spcPts val="800"/>
                        </a:spcAft>
                      </a:pPr>
                      <a:r>
                        <a:rPr lang="en-PK" sz="1100" b="1" kern="100">
                          <a:solidFill>
                            <a:srgbClr val="000000"/>
                          </a:solidFill>
                          <a:effectLst/>
                        </a:rPr>
                        <a:t>7</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tc>
                <a:extLst>
                  <a:ext uri="{0D108BD9-81ED-4DB2-BD59-A6C34878D82A}">
                    <a16:rowId xmlns:a16="http://schemas.microsoft.com/office/drawing/2014/main" val="1842037370"/>
                  </a:ext>
                </a:extLst>
              </a:tr>
              <a:tr h="511150">
                <a:tc>
                  <a:txBody>
                    <a:bodyPr/>
                    <a:lstStyle/>
                    <a:p>
                      <a:pPr>
                        <a:lnSpc>
                          <a:spcPct val="107000"/>
                        </a:lnSpc>
                        <a:spcAft>
                          <a:spcPts val="800"/>
                        </a:spcAft>
                      </a:pPr>
                      <a:r>
                        <a:rPr lang="en-PK" sz="1300" b="1" kern="100">
                          <a:solidFill>
                            <a:srgbClr val="000000"/>
                          </a:solidFill>
                          <a:effectLst/>
                        </a:rPr>
                        <a:t>By Looking at the Current Assortment, Suggest the Changes that Should be Made to the Current Assortment</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nchor="ctr"/>
                </a:tc>
                <a:tc>
                  <a:txBody>
                    <a:bodyPr/>
                    <a:lstStyle/>
                    <a:p>
                      <a:pPr marR="19050" algn="ctr">
                        <a:lnSpc>
                          <a:spcPct val="107000"/>
                        </a:lnSpc>
                        <a:spcAft>
                          <a:spcPts val="800"/>
                        </a:spcAft>
                      </a:pPr>
                      <a:r>
                        <a:rPr lang="en-PK" sz="1100" b="1" kern="100">
                          <a:solidFill>
                            <a:srgbClr val="000000"/>
                          </a:solidFill>
                          <a:effectLst/>
                        </a:rPr>
                        <a:t>8</a:t>
                      </a:r>
                      <a:endParaRPr lang="en-PK" sz="1200" kern="100">
                        <a:solidFill>
                          <a:srgbClr val="000000"/>
                        </a:solidFill>
                        <a:effectLst/>
                        <a:latin typeface="Calibri" panose="020F0502020204030204" pitchFamily="34" charset="0"/>
                        <a:ea typeface="Calibri" panose="020F0502020204030204" pitchFamily="34" charset="0"/>
                      </a:endParaRPr>
                    </a:p>
                  </a:txBody>
                  <a:tcPr marL="100212" marR="80030" marT="52890" marB="0"/>
                </a:tc>
                <a:extLst>
                  <a:ext uri="{0D108BD9-81ED-4DB2-BD59-A6C34878D82A}">
                    <a16:rowId xmlns:a16="http://schemas.microsoft.com/office/drawing/2014/main" val="2921551235"/>
                  </a:ext>
                </a:extLst>
              </a:tr>
            </a:tbl>
          </a:graphicData>
        </a:graphic>
      </p:graphicFrame>
    </p:spTree>
    <p:extLst>
      <p:ext uri="{BB962C8B-B14F-4D97-AF65-F5344CB8AC3E}">
        <p14:creationId xmlns:p14="http://schemas.microsoft.com/office/powerpoint/2010/main" val="86112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4010828"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4" y="809244"/>
            <a:ext cx="3685032"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C81E2-CBE4-6824-32D6-31D68084519C}"/>
              </a:ext>
            </a:extLst>
          </p:cNvPr>
          <p:cNvSpPr>
            <a:spLocks noGrp="1"/>
          </p:cNvSpPr>
          <p:nvPr>
            <p:ph type="title"/>
          </p:nvPr>
        </p:nvSpPr>
        <p:spPr>
          <a:xfrm>
            <a:off x="961292" y="1031634"/>
            <a:ext cx="3368431" cy="4844777"/>
          </a:xfrm>
        </p:spPr>
        <p:txBody>
          <a:bodyPr>
            <a:normAutofit/>
          </a:bodyPr>
          <a:lstStyle/>
          <a:p>
            <a:r>
              <a:rPr lang="en-US">
                <a:solidFill>
                  <a:srgbClr val="FFFFFF"/>
                </a:solidFill>
              </a:rPr>
              <a:t>Significant Growth Through July Data Forecasted for August.</a:t>
            </a:r>
            <a:endParaRPr lang="en-PK">
              <a:solidFill>
                <a:srgbClr val="FFFFFF"/>
              </a:solidFill>
            </a:endParaRPr>
          </a:p>
        </p:txBody>
      </p:sp>
      <p:sp>
        <p:nvSpPr>
          <p:cNvPr id="3" name="Content Placeholder 2">
            <a:extLst>
              <a:ext uri="{FF2B5EF4-FFF2-40B4-BE49-F238E27FC236}">
                <a16:creationId xmlns:a16="http://schemas.microsoft.com/office/drawing/2014/main" id="{E36CC4C9-B1A9-C474-6D21-BA60668018DD}"/>
              </a:ext>
            </a:extLst>
          </p:cNvPr>
          <p:cNvSpPr>
            <a:spLocks noGrp="1"/>
          </p:cNvSpPr>
          <p:nvPr>
            <p:ph idx="1"/>
          </p:nvPr>
        </p:nvSpPr>
        <p:spPr>
          <a:xfrm>
            <a:off x="5289791" y="1031634"/>
            <a:ext cx="6140590" cy="4746232"/>
          </a:xfrm>
        </p:spPr>
        <p:txBody>
          <a:bodyPr anchor="ctr">
            <a:normAutofit/>
          </a:bodyPr>
          <a:lstStyle/>
          <a:p>
            <a:pPr marL="342900" lvl="0" indent="-342900" fontAlgn="base">
              <a:spcAft>
                <a:spcPts val="1045"/>
              </a:spcAft>
              <a:buClr>
                <a:srgbClr val="374151"/>
              </a:buClr>
              <a:buSzPts val="1000"/>
              <a:buFont typeface="+mj-lt"/>
              <a:buAutoNum type="arabicPeriod"/>
            </a:pPr>
            <a:r>
              <a:rPr lang="en-PK" sz="1300" b="1"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GMV Increase:</a:t>
            </a:r>
            <a:r>
              <a:rPr lang="en-PK" sz="1300"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Comparing the July data to the calculated August figures, we observe a noticeable increase in Gross Merchandise Volume (GMV). This indicates a positive growth trend in overall sales for the given categories.</a:t>
            </a:r>
          </a:p>
          <a:p>
            <a:pPr marL="342900" lvl="0" indent="-342900" fontAlgn="base">
              <a:spcAft>
                <a:spcPts val="1060"/>
              </a:spcAft>
              <a:buClr>
                <a:srgbClr val="374151"/>
              </a:buClr>
              <a:buSzPts val="1000"/>
              <a:buFont typeface="+mj-lt"/>
              <a:buAutoNum type="arabicPeriod"/>
            </a:pPr>
            <a:r>
              <a:rPr lang="en-PK" sz="1300" b="1"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Segment-wise Performance:</a:t>
            </a:r>
            <a:r>
              <a:rPr lang="en-PK" sz="1300"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By segmenting the data, we can identify specific categories that have experienced the most significant growth in GMV. This analysis enables us to pinpoint areas of strength and potential opportunities for further development.</a:t>
            </a:r>
          </a:p>
          <a:p>
            <a:pPr marL="342900" lvl="0" indent="-342900" fontAlgn="base">
              <a:spcAft>
                <a:spcPts val="1050"/>
              </a:spcAft>
              <a:buClr>
                <a:srgbClr val="374151"/>
              </a:buClr>
              <a:buSzPts val="1000"/>
              <a:buFont typeface="+mj-lt"/>
              <a:buAutoNum type="arabicPeriod"/>
            </a:pPr>
            <a:r>
              <a:rPr lang="en-PK" sz="1300" b="1"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Forecast Accuracy:</a:t>
            </a:r>
            <a:r>
              <a:rPr lang="en-PK" sz="1300"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It's essential to assess the accuracy of our forecasted growth. Comparing the forecasted August GMV with the actual August figures will help us understand the reliability of our predictive models.</a:t>
            </a:r>
          </a:p>
          <a:p>
            <a:pPr marL="342900" lvl="0" indent="-342900" fontAlgn="base">
              <a:spcAft>
                <a:spcPts val="180"/>
              </a:spcAft>
              <a:buClr>
                <a:srgbClr val="374151"/>
              </a:buClr>
              <a:buSzPts val="1000"/>
              <a:buFont typeface="+mj-lt"/>
              <a:buAutoNum type="arabicPeriod"/>
            </a:pPr>
            <a:r>
              <a:rPr lang="en-PK" sz="1300" b="1"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Logistics Exclusion:</a:t>
            </a:r>
            <a:r>
              <a:rPr lang="en-PK" sz="1300" u="none" strike="noStrike" kern="10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Notably, the analysis focuses solely on the sales and discount aspects, excluding logistics costs. This approach provides a clearer view of the direct impact of sales and discounts on </a:t>
            </a:r>
          </a:p>
          <a:p>
            <a:pPr marL="1067435">
              <a:spcAft>
                <a:spcPts val="1010"/>
              </a:spcAft>
            </a:pPr>
            <a:r>
              <a:rPr lang="en-PK" sz="1300" kern="100">
                <a:effectLst/>
                <a:latin typeface="Calibri" panose="020F0502020204030204" pitchFamily="34" charset="0"/>
                <a:ea typeface="Calibri" panose="020F0502020204030204" pitchFamily="34" charset="0"/>
              </a:rPr>
              <a:t>GMV.</a:t>
            </a:r>
          </a:p>
          <a:p>
            <a:r>
              <a:rPr lang="en-PK" sz="1300" b="1">
                <a:effectLst/>
                <a:latin typeface="Calibri" panose="020F0502020204030204" pitchFamily="34" charset="0"/>
                <a:ea typeface="Calibri" panose="020F0502020204030204" pitchFamily="34" charset="0"/>
              </a:rPr>
              <a:t>Trends and Patterns:</a:t>
            </a:r>
            <a:r>
              <a:rPr lang="en-PK" sz="1300">
                <a:effectLst/>
                <a:latin typeface="Calibri" panose="020F0502020204030204" pitchFamily="34" charset="0"/>
                <a:ea typeface="Calibri" panose="020F0502020204030204" pitchFamily="34" charset="0"/>
              </a:rPr>
              <a:t> Examining trends and patterns across categories can reveal valuable insights into consumer preferences and </a:t>
            </a:r>
            <a:r>
              <a:rPr lang="en-PK" sz="1300" err="1">
                <a:effectLst/>
                <a:latin typeface="Calibri" panose="020F0502020204030204" pitchFamily="34" charset="0"/>
                <a:ea typeface="Calibri" panose="020F0502020204030204" pitchFamily="34" charset="0"/>
              </a:rPr>
              <a:t>behavior</a:t>
            </a:r>
            <a:r>
              <a:rPr lang="en-PK" sz="1300">
                <a:effectLst/>
                <a:latin typeface="Calibri" panose="020F0502020204030204" pitchFamily="34" charset="0"/>
                <a:ea typeface="Calibri" panose="020F0502020204030204" pitchFamily="34" charset="0"/>
              </a:rPr>
              <a:t>. Identifying any consistent patterns can aid in refining future sales strategies</a:t>
            </a:r>
            <a:endParaRPr lang="en-PK" sz="1300"/>
          </a:p>
        </p:txBody>
      </p:sp>
    </p:spTree>
    <p:extLst>
      <p:ext uri="{BB962C8B-B14F-4D97-AF65-F5344CB8AC3E}">
        <p14:creationId xmlns:p14="http://schemas.microsoft.com/office/powerpoint/2010/main" val="202249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F6D4-9E7E-547D-4D75-423E26F81B30}"/>
              </a:ext>
            </a:extLst>
          </p:cNvPr>
          <p:cNvSpPr>
            <a:spLocks noGrp="1"/>
          </p:cNvSpPr>
          <p:nvPr>
            <p:ph type="title"/>
          </p:nvPr>
        </p:nvSpPr>
        <p:spPr/>
        <p:txBody>
          <a:bodyPr>
            <a:normAutofit/>
          </a:bodyPr>
          <a:lstStyle/>
          <a:p>
            <a:pPr algn="ctr"/>
            <a:r>
              <a:rPr lang="en-PK" b="1" kern="100" dirty="0">
                <a:solidFill>
                  <a:srgbClr val="595959"/>
                </a:solidFill>
                <a:effectLst/>
                <a:latin typeface="Arial" panose="020B0604020202020204" pitchFamily="34" charset="0"/>
                <a:ea typeface="Arial" panose="020B0604020202020204" pitchFamily="34" charset="0"/>
              </a:rPr>
              <a:t>GMV Mo</a:t>
            </a:r>
            <a:r>
              <a:rPr lang="en-US" b="1" kern="100" dirty="0">
                <a:solidFill>
                  <a:srgbClr val="595959"/>
                </a:solidFill>
                <a:effectLst/>
                <a:latin typeface="Arial" panose="020B0604020202020204" pitchFamily="34" charset="0"/>
                <a:ea typeface="Arial" panose="020B0604020202020204" pitchFamily="34" charset="0"/>
              </a:rPr>
              <a:t>M</a:t>
            </a:r>
            <a:endParaRPr lang="en-PK" sz="8800" dirty="0"/>
          </a:p>
        </p:txBody>
      </p:sp>
      <p:sp>
        <p:nvSpPr>
          <p:cNvPr id="3" name="Content Placeholder 2">
            <a:extLst>
              <a:ext uri="{FF2B5EF4-FFF2-40B4-BE49-F238E27FC236}">
                <a16:creationId xmlns:a16="http://schemas.microsoft.com/office/drawing/2014/main" id="{42BE05CA-49D3-6A64-921B-6AD5B328397F}"/>
              </a:ext>
            </a:extLst>
          </p:cNvPr>
          <p:cNvSpPr>
            <a:spLocks noGrp="1"/>
          </p:cNvSpPr>
          <p:nvPr>
            <p:ph idx="1"/>
          </p:nvPr>
        </p:nvSpPr>
        <p:spPr/>
        <p:txBody>
          <a:bodyPr/>
          <a:lstStyle/>
          <a:p>
            <a:pPr marL="0" indent="0">
              <a:buNone/>
            </a:pPr>
            <a:r>
              <a:rPr lang="en-US" dirty="0"/>
              <a:t>  </a:t>
            </a:r>
            <a:endParaRPr lang="en-PK" dirty="0"/>
          </a:p>
        </p:txBody>
      </p:sp>
      <p:grpSp>
        <p:nvGrpSpPr>
          <p:cNvPr id="4" name="Group 3">
            <a:extLst>
              <a:ext uri="{FF2B5EF4-FFF2-40B4-BE49-F238E27FC236}">
                <a16:creationId xmlns:a16="http://schemas.microsoft.com/office/drawing/2014/main" id="{E4B0AD5F-0ADD-1E67-FEDE-4F553CAE99BD}"/>
              </a:ext>
            </a:extLst>
          </p:cNvPr>
          <p:cNvGrpSpPr/>
          <p:nvPr/>
        </p:nvGrpSpPr>
        <p:grpSpPr>
          <a:xfrm>
            <a:off x="439736" y="2062162"/>
            <a:ext cx="11374469" cy="4114801"/>
            <a:chOff x="0" y="0"/>
            <a:chExt cx="11374902" cy="2776341"/>
          </a:xfrm>
        </p:grpSpPr>
        <p:sp>
          <p:nvSpPr>
            <p:cNvPr id="5" name="Shape 92">
              <a:extLst>
                <a:ext uri="{FF2B5EF4-FFF2-40B4-BE49-F238E27FC236}">
                  <a16:creationId xmlns:a16="http://schemas.microsoft.com/office/drawing/2014/main" id="{991FF4DC-7C86-7AD0-1BC8-E73D90DC8DBE}"/>
                </a:ext>
              </a:extLst>
            </p:cNvPr>
            <p:cNvSpPr/>
            <p:nvPr/>
          </p:nvSpPr>
          <p:spPr>
            <a:xfrm>
              <a:off x="678485" y="2404872"/>
              <a:ext cx="10634473" cy="0"/>
            </a:xfrm>
            <a:custGeom>
              <a:avLst/>
              <a:gdLst/>
              <a:ahLst/>
              <a:cxnLst/>
              <a:rect l="0" t="0" r="0" b="0"/>
              <a:pathLst>
                <a:path w="10634473">
                  <a:moveTo>
                    <a:pt x="0" y="0"/>
                  </a:moveTo>
                  <a:lnTo>
                    <a:pt x="10634473" y="0"/>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PK"/>
            </a:p>
          </p:txBody>
        </p:sp>
        <p:sp>
          <p:nvSpPr>
            <p:cNvPr id="6" name="Shape 93">
              <a:extLst>
                <a:ext uri="{FF2B5EF4-FFF2-40B4-BE49-F238E27FC236}">
                  <a16:creationId xmlns:a16="http://schemas.microsoft.com/office/drawing/2014/main" id="{3A0DFF46-AF3A-3B8C-93B8-0AB53B4509E1}"/>
                </a:ext>
              </a:extLst>
            </p:cNvPr>
            <p:cNvSpPr/>
            <p:nvPr/>
          </p:nvSpPr>
          <p:spPr>
            <a:xfrm>
              <a:off x="990143" y="1218438"/>
              <a:ext cx="10009632" cy="1187196"/>
            </a:xfrm>
            <a:custGeom>
              <a:avLst/>
              <a:gdLst/>
              <a:ahLst/>
              <a:cxnLst/>
              <a:rect l="0" t="0" r="0" b="0"/>
              <a:pathLst>
                <a:path w="10009632" h="1187196">
                  <a:moveTo>
                    <a:pt x="0" y="1050036"/>
                  </a:moveTo>
                  <a:lnTo>
                    <a:pt x="626364" y="1179576"/>
                  </a:lnTo>
                  <a:lnTo>
                    <a:pt x="1251204" y="0"/>
                  </a:lnTo>
                  <a:lnTo>
                    <a:pt x="1877568" y="1004316"/>
                  </a:lnTo>
                  <a:lnTo>
                    <a:pt x="2502408" y="1132332"/>
                  </a:lnTo>
                  <a:lnTo>
                    <a:pt x="3128772" y="1171956"/>
                  </a:lnTo>
                  <a:lnTo>
                    <a:pt x="3753612" y="989076"/>
                  </a:lnTo>
                  <a:lnTo>
                    <a:pt x="4379976" y="1050036"/>
                  </a:lnTo>
                  <a:lnTo>
                    <a:pt x="5004816" y="768096"/>
                  </a:lnTo>
                  <a:lnTo>
                    <a:pt x="5631180" y="1182624"/>
                  </a:lnTo>
                  <a:lnTo>
                    <a:pt x="6256020" y="1178052"/>
                  </a:lnTo>
                  <a:lnTo>
                    <a:pt x="6880860" y="1182624"/>
                  </a:lnTo>
                  <a:lnTo>
                    <a:pt x="7507224" y="800100"/>
                  </a:lnTo>
                  <a:lnTo>
                    <a:pt x="8132064" y="1170432"/>
                  </a:lnTo>
                  <a:lnTo>
                    <a:pt x="8758427" y="1187196"/>
                  </a:lnTo>
                  <a:lnTo>
                    <a:pt x="9383268" y="1115568"/>
                  </a:lnTo>
                  <a:lnTo>
                    <a:pt x="10009632" y="1185672"/>
                  </a:lnTo>
                </a:path>
              </a:pathLst>
            </a:custGeom>
            <a:ln w="28575" cap="rnd">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7" name="Shape 94">
              <a:extLst>
                <a:ext uri="{FF2B5EF4-FFF2-40B4-BE49-F238E27FC236}">
                  <a16:creationId xmlns:a16="http://schemas.microsoft.com/office/drawing/2014/main" id="{EF084F2D-A596-9180-A711-DA5132C2BC10}"/>
                </a:ext>
              </a:extLst>
            </p:cNvPr>
            <p:cNvSpPr/>
            <p:nvPr/>
          </p:nvSpPr>
          <p:spPr>
            <a:xfrm>
              <a:off x="959663" y="2237232"/>
              <a:ext cx="64008" cy="64008"/>
            </a:xfrm>
            <a:custGeom>
              <a:avLst/>
              <a:gdLst/>
              <a:ahLst/>
              <a:cxnLst/>
              <a:rect l="0" t="0" r="0" b="0"/>
              <a:pathLst>
                <a:path w="64008" h="64008">
                  <a:moveTo>
                    <a:pt x="32004" y="0"/>
                  </a:moveTo>
                  <a:cubicBezTo>
                    <a:pt x="49657" y="0"/>
                    <a:pt x="64008" y="14351"/>
                    <a:pt x="64008" y="32004"/>
                  </a:cubicBezTo>
                  <a:cubicBezTo>
                    <a:pt x="64008" y="49683"/>
                    <a:pt x="49657" y="64008"/>
                    <a:pt x="32004" y="64008"/>
                  </a:cubicBezTo>
                  <a:cubicBezTo>
                    <a:pt x="14351" y="64008"/>
                    <a:pt x="0" y="49683"/>
                    <a:pt x="0" y="32004"/>
                  </a:cubicBezTo>
                  <a:cubicBezTo>
                    <a:pt x="0" y="14351"/>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8" name="Shape 95">
              <a:extLst>
                <a:ext uri="{FF2B5EF4-FFF2-40B4-BE49-F238E27FC236}">
                  <a16:creationId xmlns:a16="http://schemas.microsoft.com/office/drawing/2014/main" id="{2A0441BE-4DB2-C1C4-D3E6-C96A13654FEB}"/>
                </a:ext>
              </a:extLst>
            </p:cNvPr>
            <p:cNvSpPr/>
            <p:nvPr/>
          </p:nvSpPr>
          <p:spPr>
            <a:xfrm>
              <a:off x="959663" y="2237232"/>
              <a:ext cx="64008" cy="64008"/>
            </a:xfrm>
            <a:custGeom>
              <a:avLst/>
              <a:gdLst/>
              <a:ahLst/>
              <a:cxnLst/>
              <a:rect l="0" t="0" r="0" b="0"/>
              <a:pathLst>
                <a:path w="64008" h="64008">
                  <a:moveTo>
                    <a:pt x="64008" y="32004"/>
                  </a:moveTo>
                  <a:cubicBezTo>
                    <a:pt x="64008" y="49683"/>
                    <a:pt x="49657" y="64008"/>
                    <a:pt x="32004" y="64008"/>
                  </a:cubicBezTo>
                  <a:cubicBezTo>
                    <a:pt x="14351" y="64008"/>
                    <a:pt x="0" y="49683"/>
                    <a:pt x="0" y="32004"/>
                  </a:cubicBezTo>
                  <a:cubicBezTo>
                    <a:pt x="0" y="14351"/>
                    <a:pt x="14351" y="0"/>
                    <a:pt x="32004" y="0"/>
                  </a:cubicBezTo>
                  <a:cubicBezTo>
                    <a:pt x="49657" y="0"/>
                    <a:pt x="64008" y="14351"/>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9" name="Shape 96">
              <a:extLst>
                <a:ext uri="{FF2B5EF4-FFF2-40B4-BE49-F238E27FC236}">
                  <a16:creationId xmlns:a16="http://schemas.microsoft.com/office/drawing/2014/main" id="{0BAFE244-AE00-6A21-0334-D82A88DBA85B}"/>
                </a:ext>
              </a:extLst>
            </p:cNvPr>
            <p:cNvSpPr/>
            <p:nvPr/>
          </p:nvSpPr>
          <p:spPr>
            <a:xfrm>
              <a:off x="1584503" y="2365248"/>
              <a:ext cx="64008" cy="64008"/>
            </a:xfrm>
            <a:custGeom>
              <a:avLst/>
              <a:gdLst/>
              <a:ahLst/>
              <a:cxnLst/>
              <a:rect l="0" t="0" r="0" b="0"/>
              <a:pathLst>
                <a:path w="64008" h="64008">
                  <a:moveTo>
                    <a:pt x="32004" y="0"/>
                  </a:moveTo>
                  <a:cubicBezTo>
                    <a:pt x="49657" y="0"/>
                    <a:pt x="64008" y="14325"/>
                    <a:pt x="64008" y="32004"/>
                  </a:cubicBezTo>
                  <a:cubicBezTo>
                    <a:pt x="64008" y="49682"/>
                    <a:pt x="49657" y="64008"/>
                    <a:pt x="32004" y="64008"/>
                  </a:cubicBezTo>
                  <a:cubicBezTo>
                    <a:pt x="14351" y="64008"/>
                    <a:pt x="0" y="49682"/>
                    <a:pt x="0" y="32004"/>
                  </a:cubicBezTo>
                  <a:cubicBezTo>
                    <a:pt x="0" y="14325"/>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10" name="Shape 97">
              <a:extLst>
                <a:ext uri="{FF2B5EF4-FFF2-40B4-BE49-F238E27FC236}">
                  <a16:creationId xmlns:a16="http://schemas.microsoft.com/office/drawing/2014/main" id="{9BF46996-EA1E-C7E4-693B-2BD5C1B24BB5}"/>
                </a:ext>
              </a:extLst>
            </p:cNvPr>
            <p:cNvSpPr/>
            <p:nvPr/>
          </p:nvSpPr>
          <p:spPr>
            <a:xfrm>
              <a:off x="1584503" y="2365248"/>
              <a:ext cx="64008" cy="64008"/>
            </a:xfrm>
            <a:custGeom>
              <a:avLst/>
              <a:gdLst/>
              <a:ahLst/>
              <a:cxnLst/>
              <a:rect l="0" t="0" r="0" b="0"/>
              <a:pathLst>
                <a:path w="64008" h="64008">
                  <a:moveTo>
                    <a:pt x="64008" y="32004"/>
                  </a:moveTo>
                  <a:cubicBezTo>
                    <a:pt x="64008" y="49682"/>
                    <a:pt x="49657" y="64008"/>
                    <a:pt x="32004" y="64008"/>
                  </a:cubicBezTo>
                  <a:cubicBezTo>
                    <a:pt x="14351" y="64008"/>
                    <a:pt x="0" y="49682"/>
                    <a:pt x="0" y="32004"/>
                  </a:cubicBezTo>
                  <a:cubicBezTo>
                    <a:pt x="0" y="14325"/>
                    <a:pt x="14351" y="0"/>
                    <a:pt x="32004" y="0"/>
                  </a:cubicBezTo>
                  <a:cubicBezTo>
                    <a:pt x="49657" y="0"/>
                    <a:pt x="64008" y="14325"/>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11" name="Shape 98">
              <a:extLst>
                <a:ext uri="{FF2B5EF4-FFF2-40B4-BE49-F238E27FC236}">
                  <a16:creationId xmlns:a16="http://schemas.microsoft.com/office/drawing/2014/main" id="{8AE24E6A-4859-D430-13B9-71660EE0B89E}"/>
                </a:ext>
              </a:extLst>
            </p:cNvPr>
            <p:cNvSpPr/>
            <p:nvPr/>
          </p:nvSpPr>
          <p:spPr>
            <a:xfrm>
              <a:off x="2210867" y="1187196"/>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12" name="Shape 99">
              <a:extLst>
                <a:ext uri="{FF2B5EF4-FFF2-40B4-BE49-F238E27FC236}">
                  <a16:creationId xmlns:a16="http://schemas.microsoft.com/office/drawing/2014/main" id="{334A5941-7777-DDF6-F253-E700C120D252}"/>
                </a:ext>
              </a:extLst>
            </p:cNvPr>
            <p:cNvSpPr/>
            <p:nvPr/>
          </p:nvSpPr>
          <p:spPr>
            <a:xfrm>
              <a:off x="2210867" y="1187196"/>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13" name="Shape 100">
              <a:extLst>
                <a:ext uri="{FF2B5EF4-FFF2-40B4-BE49-F238E27FC236}">
                  <a16:creationId xmlns:a16="http://schemas.microsoft.com/office/drawing/2014/main" id="{6E4E44FF-41E0-1202-387B-B36A75965486}"/>
                </a:ext>
              </a:extLst>
            </p:cNvPr>
            <p:cNvSpPr/>
            <p:nvPr/>
          </p:nvSpPr>
          <p:spPr>
            <a:xfrm>
              <a:off x="2835707" y="2191512"/>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14" name="Shape 101">
              <a:extLst>
                <a:ext uri="{FF2B5EF4-FFF2-40B4-BE49-F238E27FC236}">
                  <a16:creationId xmlns:a16="http://schemas.microsoft.com/office/drawing/2014/main" id="{8746F6BF-882D-8B4F-B3A4-00C152AEB2A7}"/>
                </a:ext>
              </a:extLst>
            </p:cNvPr>
            <p:cNvSpPr/>
            <p:nvPr/>
          </p:nvSpPr>
          <p:spPr>
            <a:xfrm>
              <a:off x="2835707" y="2191512"/>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15" name="Shape 102">
              <a:extLst>
                <a:ext uri="{FF2B5EF4-FFF2-40B4-BE49-F238E27FC236}">
                  <a16:creationId xmlns:a16="http://schemas.microsoft.com/office/drawing/2014/main" id="{5AB8DB7F-222A-2C16-C8E7-138D321F5459}"/>
                </a:ext>
              </a:extLst>
            </p:cNvPr>
            <p:cNvSpPr/>
            <p:nvPr/>
          </p:nvSpPr>
          <p:spPr>
            <a:xfrm>
              <a:off x="3462071" y="2318004"/>
              <a:ext cx="64008" cy="64008"/>
            </a:xfrm>
            <a:custGeom>
              <a:avLst/>
              <a:gdLst/>
              <a:ahLst/>
              <a:cxnLst/>
              <a:rect l="0" t="0" r="0" b="0"/>
              <a:pathLst>
                <a:path w="64008" h="64008">
                  <a:moveTo>
                    <a:pt x="32004" y="0"/>
                  </a:moveTo>
                  <a:cubicBezTo>
                    <a:pt x="49657" y="0"/>
                    <a:pt x="64008" y="14325"/>
                    <a:pt x="64008" y="32004"/>
                  </a:cubicBezTo>
                  <a:cubicBezTo>
                    <a:pt x="64008" y="49682"/>
                    <a:pt x="49657" y="64008"/>
                    <a:pt x="32004" y="64008"/>
                  </a:cubicBezTo>
                  <a:cubicBezTo>
                    <a:pt x="14351" y="64008"/>
                    <a:pt x="0" y="49682"/>
                    <a:pt x="0" y="32004"/>
                  </a:cubicBezTo>
                  <a:cubicBezTo>
                    <a:pt x="0" y="14325"/>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16" name="Shape 103">
              <a:extLst>
                <a:ext uri="{FF2B5EF4-FFF2-40B4-BE49-F238E27FC236}">
                  <a16:creationId xmlns:a16="http://schemas.microsoft.com/office/drawing/2014/main" id="{CD16AADB-B66B-0612-FF9C-6842A9998DF4}"/>
                </a:ext>
              </a:extLst>
            </p:cNvPr>
            <p:cNvSpPr/>
            <p:nvPr/>
          </p:nvSpPr>
          <p:spPr>
            <a:xfrm>
              <a:off x="3462071" y="2318004"/>
              <a:ext cx="64008" cy="64008"/>
            </a:xfrm>
            <a:custGeom>
              <a:avLst/>
              <a:gdLst/>
              <a:ahLst/>
              <a:cxnLst/>
              <a:rect l="0" t="0" r="0" b="0"/>
              <a:pathLst>
                <a:path w="64008" h="64008">
                  <a:moveTo>
                    <a:pt x="64008" y="32004"/>
                  </a:moveTo>
                  <a:cubicBezTo>
                    <a:pt x="64008" y="49682"/>
                    <a:pt x="49657" y="64008"/>
                    <a:pt x="32004" y="64008"/>
                  </a:cubicBezTo>
                  <a:cubicBezTo>
                    <a:pt x="14351" y="64008"/>
                    <a:pt x="0" y="49682"/>
                    <a:pt x="0" y="32004"/>
                  </a:cubicBezTo>
                  <a:cubicBezTo>
                    <a:pt x="0" y="14325"/>
                    <a:pt x="14351" y="0"/>
                    <a:pt x="32004" y="0"/>
                  </a:cubicBezTo>
                  <a:cubicBezTo>
                    <a:pt x="49657" y="0"/>
                    <a:pt x="64008" y="14325"/>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17" name="Shape 104">
              <a:extLst>
                <a:ext uri="{FF2B5EF4-FFF2-40B4-BE49-F238E27FC236}">
                  <a16:creationId xmlns:a16="http://schemas.microsoft.com/office/drawing/2014/main" id="{34E0BEF9-21BC-7DC0-4CF6-D819ABDE0BC7}"/>
                </a:ext>
              </a:extLst>
            </p:cNvPr>
            <p:cNvSpPr/>
            <p:nvPr/>
          </p:nvSpPr>
          <p:spPr>
            <a:xfrm>
              <a:off x="4086911" y="2357628"/>
              <a:ext cx="64008" cy="64008"/>
            </a:xfrm>
            <a:custGeom>
              <a:avLst/>
              <a:gdLst/>
              <a:ahLst/>
              <a:cxnLst/>
              <a:rect l="0" t="0" r="0" b="0"/>
              <a:pathLst>
                <a:path w="64008" h="64008">
                  <a:moveTo>
                    <a:pt x="32004" y="0"/>
                  </a:moveTo>
                  <a:cubicBezTo>
                    <a:pt x="49657" y="0"/>
                    <a:pt x="64008" y="14325"/>
                    <a:pt x="64008" y="32004"/>
                  </a:cubicBezTo>
                  <a:cubicBezTo>
                    <a:pt x="64008" y="49683"/>
                    <a:pt x="49657" y="64008"/>
                    <a:pt x="32004" y="64008"/>
                  </a:cubicBezTo>
                  <a:cubicBezTo>
                    <a:pt x="14351" y="64008"/>
                    <a:pt x="0" y="49683"/>
                    <a:pt x="0" y="32004"/>
                  </a:cubicBezTo>
                  <a:cubicBezTo>
                    <a:pt x="0" y="14325"/>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18" name="Shape 105">
              <a:extLst>
                <a:ext uri="{FF2B5EF4-FFF2-40B4-BE49-F238E27FC236}">
                  <a16:creationId xmlns:a16="http://schemas.microsoft.com/office/drawing/2014/main" id="{7C64EE90-A55B-B848-F155-AB0EF8E3086F}"/>
                </a:ext>
              </a:extLst>
            </p:cNvPr>
            <p:cNvSpPr/>
            <p:nvPr/>
          </p:nvSpPr>
          <p:spPr>
            <a:xfrm>
              <a:off x="4086911" y="2357628"/>
              <a:ext cx="64008" cy="64008"/>
            </a:xfrm>
            <a:custGeom>
              <a:avLst/>
              <a:gdLst/>
              <a:ahLst/>
              <a:cxnLst/>
              <a:rect l="0" t="0" r="0" b="0"/>
              <a:pathLst>
                <a:path w="64008" h="64008">
                  <a:moveTo>
                    <a:pt x="64008" y="32004"/>
                  </a:moveTo>
                  <a:cubicBezTo>
                    <a:pt x="64008" y="49683"/>
                    <a:pt x="49657" y="64008"/>
                    <a:pt x="32004" y="64008"/>
                  </a:cubicBezTo>
                  <a:cubicBezTo>
                    <a:pt x="14351" y="64008"/>
                    <a:pt x="0" y="49683"/>
                    <a:pt x="0" y="32004"/>
                  </a:cubicBezTo>
                  <a:cubicBezTo>
                    <a:pt x="0" y="14325"/>
                    <a:pt x="14351" y="0"/>
                    <a:pt x="32004" y="0"/>
                  </a:cubicBezTo>
                  <a:cubicBezTo>
                    <a:pt x="49657" y="0"/>
                    <a:pt x="64008" y="14325"/>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19" name="Shape 106">
              <a:extLst>
                <a:ext uri="{FF2B5EF4-FFF2-40B4-BE49-F238E27FC236}">
                  <a16:creationId xmlns:a16="http://schemas.microsoft.com/office/drawing/2014/main" id="{B37AF1B7-52FC-7A34-88CD-43081788D76D}"/>
                </a:ext>
              </a:extLst>
            </p:cNvPr>
            <p:cNvSpPr/>
            <p:nvPr/>
          </p:nvSpPr>
          <p:spPr>
            <a:xfrm>
              <a:off x="4713275" y="2176272"/>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20" name="Shape 107">
              <a:extLst>
                <a:ext uri="{FF2B5EF4-FFF2-40B4-BE49-F238E27FC236}">
                  <a16:creationId xmlns:a16="http://schemas.microsoft.com/office/drawing/2014/main" id="{8A261505-9C22-6BF5-EFE1-7234C8EE332D}"/>
                </a:ext>
              </a:extLst>
            </p:cNvPr>
            <p:cNvSpPr/>
            <p:nvPr/>
          </p:nvSpPr>
          <p:spPr>
            <a:xfrm>
              <a:off x="4713275" y="2176272"/>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21" name="Shape 108">
              <a:extLst>
                <a:ext uri="{FF2B5EF4-FFF2-40B4-BE49-F238E27FC236}">
                  <a16:creationId xmlns:a16="http://schemas.microsoft.com/office/drawing/2014/main" id="{D3C44A10-C07D-62AE-1BD6-B2CA6500E67B}"/>
                </a:ext>
              </a:extLst>
            </p:cNvPr>
            <p:cNvSpPr/>
            <p:nvPr/>
          </p:nvSpPr>
          <p:spPr>
            <a:xfrm>
              <a:off x="5338115" y="2235708"/>
              <a:ext cx="64008" cy="64008"/>
            </a:xfrm>
            <a:custGeom>
              <a:avLst/>
              <a:gdLst/>
              <a:ahLst/>
              <a:cxnLst/>
              <a:rect l="0" t="0" r="0" b="0"/>
              <a:pathLst>
                <a:path w="64008" h="64008">
                  <a:moveTo>
                    <a:pt x="32004" y="0"/>
                  </a:moveTo>
                  <a:cubicBezTo>
                    <a:pt x="49657" y="0"/>
                    <a:pt x="64008" y="14351"/>
                    <a:pt x="64008" y="32004"/>
                  </a:cubicBezTo>
                  <a:cubicBezTo>
                    <a:pt x="64008" y="49683"/>
                    <a:pt x="49657" y="64008"/>
                    <a:pt x="32004" y="64008"/>
                  </a:cubicBezTo>
                  <a:cubicBezTo>
                    <a:pt x="14351" y="64008"/>
                    <a:pt x="0" y="49683"/>
                    <a:pt x="0" y="32004"/>
                  </a:cubicBezTo>
                  <a:cubicBezTo>
                    <a:pt x="0" y="14351"/>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22" name="Shape 109">
              <a:extLst>
                <a:ext uri="{FF2B5EF4-FFF2-40B4-BE49-F238E27FC236}">
                  <a16:creationId xmlns:a16="http://schemas.microsoft.com/office/drawing/2014/main" id="{69329F2B-F6A4-ACA0-DD0C-02C62982A28F}"/>
                </a:ext>
              </a:extLst>
            </p:cNvPr>
            <p:cNvSpPr/>
            <p:nvPr/>
          </p:nvSpPr>
          <p:spPr>
            <a:xfrm>
              <a:off x="5338115" y="2235708"/>
              <a:ext cx="64008" cy="64008"/>
            </a:xfrm>
            <a:custGeom>
              <a:avLst/>
              <a:gdLst/>
              <a:ahLst/>
              <a:cxnLst/>
              <a:rect l="0" t="0" r="0" b="0"/>
              <a:pathLst>
                <a:path w="64008" h="64008">
                  <a:moveTo>
                    <a:pt x="64008" y="32004"/>
                  </a:moveTo>
                  <a:cubicBezTo>
                    <a:pt x="64008" y="49683"/>
                    <a:pt x="49657" y="64008"/>
                    <a:pt x="32004" y="64008"/>
                  </a:cubicBezTo>
                  <a:cubicBezTo>
                    <a:pt x="14351" y="64008"/>
                    <a:pt x="0" y="49683"/>
                    <a:pt x="0" y="32004"/>
                  </a:cubicBezTo>
                  <a:cubicBezTo>
                    <a:pt x="0" y="14351"/>
                    <a:pt x="14351" y="0"/>
                    <a:pt x="32004" y="0"/>
                  </a:cubicBezTo>
                  <a:cubicBezTo>
                    <a:pt x="49657" y="0"/>
                    <a:pt x="64008" y="14351"/>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23" name="Shape 110">
              <a:extLst>
                <a:ext uri="{FF2B5EF4-FFF2-40B4-BE49-F238E27FC236}">
                  <a16:creationId xmlns:a16="http://schemas.microsoft.com/office/drawing/2014/main" id="{5CBA36D6-A3A8-EEF5-8A29-32B2F5827578}"/>
                </a:ext>
              </a:extLst>
            </p:cNvPr>
            <p:cNvSpPr/>
            <p:nvPr/>
          </p:nvSpPr>
          <p:spPr>
            <a:xfrm>
              <a:off x="5964479" y="1953768"/>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24" name="Shape 111">
              <a:extLst>
                <a:ext uri="{FF2B5EF4-FFF2-40B4-BE49-F238E27FC236}">
                  <a16:creationId xmlns:a16="http://schemas.microsoft.com/office/drawing/2014/main" id="{81EE64B9-93F0-D186-BAE1-8BD3C44318AD}"/>
                </a:ext>
              </a:extLst>
            </p:cNvPr>
            <p:cNvSpPr/>
            <p:nvPr/>
          </p:nvSpPr>
          <p:spPr>
            <a:xfrm>
              <a:off x="5964479" y="1953768"/>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25" name="Shape 112">
              <a:extLst>
                <a:ext uri="{FF2B5EF4-FFF2-40B4-BE49-F238E27FC236}">
                  <a16:creationId xmlns:a16="http://schemas.microsoft.com/office/drawing/2014/main" id="{E8F8DDD4-441C-0850-9BEB-D02B3934BD56}"/>
                </a:ext>
              </a:extLst>
            </p:cNvPr>
            <p:cNvSpPr/>
            <p:nvPr/>
          </p:nvSpPr>
          <p:spPr>
            <a:xfrm>
              <a:off x="6589319" y="2369820"/>
              <a:ext cx="64008" cy="64008"/>
            </a:xfrm>
            <a:custGeom>
              <a:avLst/>
              <a:gdLst/>
              <a:ahLst/>
              <a:cxnLst/>
              <a:rect l="0" t="0" r="0" b="0"/>
              <a:pathLst>
                <a:path w="64008" h="64008">
                  <a:moveTo>
                    <a:pt x="32003" y="0"/>
                  </a:moveTo>
                  <a:cubicBezTo>
                    <a:pt x="49657" y="0"/>
                    <a:pt x="64008" y="14325"/>
                    <a:pt x="64008" y="32004"/>
                  </a:cubicBezTo>
                  <a:cubicBezTo>
                    <a:pt x="64008" y="49683"/>
                    <a:pt x="49657" y="64008"/>
                    <a:pt x="32003" y="64008"/>
                  </a:cubicBezTo>
                  <a:cubicBezTo>
                    <a:pt x="14351" y="64008"/>
                    <a:pt x="0" y="49683"/>
                    <a:pt x="0" y="32004"/>
                  </a:cubicBezTo>
                  <a:cubicBezTo>
                    <a:pt x="0" y="14325"/>
                    <a:pt x="14351" y="0"/>
                    <a:pt x="32003"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26" name="Shape 113">
              <a:extLst>
                <a:ext uri="{FF2B5EF4-FFF2-40B4-BE49-F238E27FC236}">
                  <a16:creationId xmlns:a16="http://schemas.microsoft.com/office/drawing/2014/main" id="{D57F9423-1F94-31EC-1AE8-5C2D59373CC0}"/>
                </a:ext>
              </a:extLst>
            </p:cNvPr>
            <p:cNvSpPr/>
            <p:nvPr/>
          </p:nvSpPr>
          <p:spPr>
            <a:xfrm>
              <a:off x="6589319" y="2369820"/>
              <a:ext cx="64008" cy="64008"/>
            </a:xfrm>
            <a:custGeom>
              <a:avLst/>
              <a:gdLst/>
              <a:ahLst/>
              <a:cxnLst/>
              <a:rect l="0" t="0" r="0" b="0"/>
              <a:pathLst>
                <a:path w="64008" h="64008">
                  <a:moveTo>
                    <a:pt x="64008" y="32004"/>
                  </a:moveTo>
                  <a:cubicBezTo>
                    <a:pt x="64008" y="49683"/>
                    <a:pt x="49657" y="64008"/>
                    <a:pt x="32003" y="64008"/>
                  </a:cubicBezTo>
                  <a:cubicBezTo>
                    <a:pt x="14351" y="64008"/>
                    <a:pt x="0" y="49683"/>
                    <a:pt x="0" y="32004"/>
                  </a:cubicBezTo>
                  <a:cubicBezTo>
                    <a:pt x="0" y="14325"/>
                    <a:pt x="14351" y="0"/>
                    <a:pt x="32003" y="0"/>
                  </a:cubicBezTo>
                  <a:cubicBezTo>
                    <a:pt x="49657" y="0"/>
                    <a:pt x="64008" y="14325"/>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27" name="Shape 114">
              <a:extLst>
                <a:ext uri="{FF2B5EF4-FFF2-40B4-BE49-F238E27FC236}">
                  <a16:creationId xmlns:a16="http://schemas.microsoft.com/office/drawing/2014/main" id="{CA01E03F-E8F4-69B1-F5CB-D685A7C6823C}"/>
                </a:ext>
              </a:extLst>
            </p:cNvPr>
            <p:cNvSpPr/>
            <p:nvPr/>
          </p:nvSpPr>
          <p:spPr>
            <a:xfrm>
              <a:off x="7215683" y="2365248"/>
              <a:ext cx="64008" cy="64008"/>
            </a:xfrm>
            <a:custGeom>
              <a:avLst/>
              <a:gdLst/>
              <a:ahLst/>
              <a:cxnLst/>
              <a:rect l="0" t="0" r="0" b="0"/>
              <a:pathLst>
                <a:path w="64008" h="64008">
                  <a:moveTo>
                    <a:pt x="32003" y="0"/>
                  </a:moveTo>
                  <a:cubicBezTo>
                    <a:pt x="49657" y="0"/>
                    <a:pt x="64008" y="14325"/>
                    <a:pt x="64008" y="32004"/>
                  </a:cubicBezTo>
                  <a:cubicBezTo>
                    <a:pt x="64008" y="49682"/>
                    <a:pt x="49657" y="64008"/>
                    <a:pt x="32003" y="64008"/>
                  </a:cubicBezTo>
                  <a:cubicBezTo>
                    <a:pt x="14350" y="64008"/>
                    <a:pt x="0" y="49682"/>
                    <a:pt x="0" y="32004"/>
                  </a:cubicBezTo>
                  <a:cubicBezTo>
                    <a:pt x="0" y="14325"/>
                    <a:pt x="14350" y="0"/>
                    <a:pt x="32003"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28" name="Shape 115">
              <a:extLst>
                <a:ext uri="{FF2B5EF4-FFF2-40B4-BE49-F238E27FC236}">
                  <a16:creationId xmlns:a16="http://schemas.microsoft.com/office/drawing/2014/main" id="{8A9EE106-7DC7-80A2-1DC4-551D4D06BC43}"/>
                </a:ext>
              </a:extLst>
            </p:cNvPr>
            <p:cNvSpPr/>
            <p:nvPr/>
          </p:nvSpPr>
          <p:spPr>
            <a:xfrm>
              <a:off x="7215683" y="2365248"/>
              <a:ext cx="64008" cy="64008"/>
            </a:xfrm>
            <a:custGeom>
              <a:avLst/>
              <a:gdLst/>
              <a:ahLst/>
              <a:cxnLst/>
              <a:rect l="0" t="0" r="0" b="0"/>
              <a:pathLst>
                <a:path w="64008" h="64008">
                  <a:moveTo>
                    <a:pt x="64008" y="32004"/>
                  </a:moveTo>
                  <a:cubicBezTo>
                    <a:pt x="64008" y="49682"/>
                    <a:pt x="49657" y="64008"/>
                    <a:pt x="32003" y="64008"/>
                  </a:cubicBezTo>
                  <a:cubicBezTo>
                    <a:pt x="14350" y="64008"/>
                    <a:pt x="0" y="49682"/>
                    <a:pt x="0" y="32004"/>
                  </a:cubicBezTo>
                  <a:cubicBezTo>
                    <a:pt x="0" y="14325"/>
                    <a:pt x="14350" y="0"/>
                    <a:pt x="32003" y="0"/>
                  </a:cubicBezTo>
                  <a:cubicBezTo>
                    <a:pt x="49657" y="0"/>
                    <a:pt x="64008" y="14325"/>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29" name="Shape 116">
              <a:extLst>
                <a:ext uri="{FF2B5EF4-FFF2-40B4-BE49-F238E27FC236}">
                  <a16:creationId xmlns:a16="http://schemas.microsoft.com/office/drawing/2014/main" id="{94688EE8-636B-BA8F-C403-386C4E6E03E7}"/>
                </a:ext>
              </a:extLst>
            </p:cNvPr>
            <p:cNvSpPr/>
            <p:nvPr/>
          </p:nvSpPr>
          <p:spPr>
            <a:xfrm>
              <a:off x="7840522" y="2369820"/>
              <a:ext cx="64008" cy="64008"/>
            </a:xfrm>
            <a:custGeom>
              <a:avLst/>
              <a:gdLst/>
              <a:ahLst/>
              <a:cxnLst/>
              <a:rect l="0" t="0" r="0" b="0"/>
              <a:pathLst>
                <a:path w="64008" h="64008">
                  <a:moveTo>
                    <a:pt x="32004" y="0"/>
                  </a:moveTo>
                  <a:cubicBezTo>
                    <a:pt x="49657" y="0"/>
                    <a:pt x="64008" y="14325"/>
                    <a:pt x="64008" y="32004"/>
                  </a:cubicBezTo>
                  <a:cubicBezTo>
                    <a:pt x="64008" y="49683"/>
                    <a:pt x="49657" y="64008"/>
                    <a:pt x="32004" y="64008"/>
                  </a:cubicBezTo>
                  <a:cubicBezTo>
                    <a:pt x="14351" y="64008"/>
                    <a:pt x="0" y="49683"/>
                    <a:pt x="0" y="32004"/>
                  </a:cubicBezTo>
                  <a:cubicBezTo>
                    <a:pt x="0" y="14325"/>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30" name="Shape 117">
              <a:extLst>
                <a:ext uri="{FF2B5EF4-FFF2-40B4-BE49-F238E27FC236}">
                  <a16:creationId xmlns:a16="http://schemas.microsoft.com/office/drawing/2014/main" id="{DA839896-1625-4B7D-0055-9931F5EC9CFE}"/>
                </a:ext>
              </a:extLst>
            </p:cNvPr>
            <p:cNvSpPr/>
            <p:nvPr/>
          </p:nvSpPr>
          <p:spPr>
            <a:xfrm>
              <a:off x="7840522" y="2369820"/>
              <a:ext cx="64008" cy="64008"/>
            </a:xfrm>
            <a:custGeom>
              <a:avLst/>
              <a:gdLst/>
              <a:ahLst/>
              <a:cxnLst/>
              <a:rect l="0" t="0" r="0" b="0"/>
              <a:pathLst>
                <a:path w="64008" h="64008">
                  <a:moveTo>
                    <a:pt x="64008" y="32004"/>
                  </a:moveTo>
                  <a:cubicBezTo>
                    <a:pt x="64008" y="49683"/>
                    <a:pt x="49657" y="64008"/>
                    <a:pt x="32004" y="64008"/>
                  </a:cubicBezTo>
                  <a:cubicBezTo>
                    <a:pt x="14351" y="64008"/>
                    <a:pt x="0" y="49683"/>
                    <a:pt x="0" y="32004"/>
                  </a:cubicBezTo>
                  <a:cubicBezTo>
                    <a:pt x="0" y="14325"/>
                    <a:pt x="14351" y="0"/>
                    <a:pt x="32004" y="0"/>
                  </a:cubicBezTo>
                  <a:cubicBezTo>
                    <a:pt x="49657" y="0"/>
                    <a:pt x="64008" y="14325"/>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31" name="Shape 118">
              <a:extLst>
                <a:ext uri="{FF2B5EF4-FFF2-40B4-BE49-F238E27FC236}">
                  <a16:creationId xmlns:a16="http://schemas.microsoft.com/office/drawing/2014/main" id="{58EE1D42-44E9-4320-C3ED-7A8BC1A59BD1}"/>
                </a:ext>
              </a:extLst>
            </p:cNvPr>
            <p:cNvSpPr/>
            <p:nvPr/>
          </p:nvSpPr>
          <p:spPr>
            <a:xfrm>
              <a:off x="8465362" y="1985772"/>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32" name="Shape 119">
              <a:extLst>
                <a:ext uri="{FF2B5EF4-FFF2-40B4-BE49-F238E27FC236}">
                  <a16:creationId xmlns:a16="http://schemas.microsoft.com/office/drawing/2014/main" id="{65B2B161-50D9-920C-1E83-3C7661BCD172}"/>
                </a:ext>
              </a:extLst>
            </p:cNvPr>
            <p:cNvSpPr/>
            <p:nvPr/>
          </p:nvSpPr>
          <p:spPr>
            <a:xfrm>
              <a:off x="8465362" y="1985772"/>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33" name="Shape 120">
              <a:extLst>
                <a:ext uri="{FF2B5EF4-FFF2-40B4-BE49-F238E27FC236}">
                  <a16:creationId xmlns:a16="http://schemas.microsoft.com/office/drawing/2014/main" id="{79C776DC-6D0F-DD2C-30F3-4F8CE8AE657F}"/>
                </a:ext>
              </a:extLst>
            </p:cNvPr>
            <p:cNvSpPr/>
            <p:nvPr/>
          </p:nvSpPr>
          <p:spPr>
            <a:xfrm>
              <a:off x="9091726" y="2356104"/>
              <a:ext cx="64008" cy="64008"/>
            </a:xfrm>
            <a:custGeom>
              <a:avLst/>
              <a:gdLst/>
              <a:ahLst/>
              <a:cxnLst/>
              <a:rect l="0" t="0" r="0" b="0"/>
              <a:pathLst>
                <a:path w="64008" h="64008">
                  <a:moveTo>
                    <a:pt x="32004" y="0"/>
                  </a:moveTo>
                  <a:cubicBezTo>
                    <a:pt x="49657" y="0"/>
                    <a:pt x="64008" y="14325"/>
                    <a:pt x="64008" y="32004"/>
                  </a:cubicBezTo>
                  <a:cubicBezTo>
                    <a:pt x="64008" y="49682"/>
                    <a:pt x="49657" y="64008"/>
                    <a:pt x="32004" y="64008"/>
                  </a:cubicBezTo>
                  <a:cubicBezTo>
                    <a:pt x="14351" y="64008"/>
                    <a:pt x="0" y="49682"/>
                    <a:pt x="0" y="32004"/>
                  </a:cubicBezTo>
                  <a:cubicBezTo>
                    <a:pt x="0" y="14325"/>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34" name="Shape 121">
              <a:extLst>
                <a:ext uri="{FF2B5EF4-FFF2-40B4-BE49-F238E27FC236}">
                  <a16:creationId xmlns:a16="http://schemas.microsoft.com/office/drawing/2014/main" id="{7E6154A6-9F39-B884-7729-80227872B377}"/>
                </a:ext>
              </a:extLst>
            </p:cNvPr>
            <p:cNvSpPr/>
            <p:nvPr/>
          </p:nvSpPr>
          <p:spPr>
            <a:xfrm>
              <a:off x="9091726" y="2356104"/>
              <a:ext cx="64008" cy="64008"/>
            </a:xfrm>
            <a:custGeom>
              <a:avLst/>
              <a:gdLst/>
              <a:ahLst/>
              <a:cxnLst/>
              <a:rect l="0" t="0" r="0" b="0"/>
              <a:pathLst>
                <a:path w="64008" h="64008">
                  <a:moveTo>
                    <a:pt x="64008" y="32004"/>
                  </a:moveTo>
                  <a:cubicBezTo>
                    <a:pt x="64008" y="49682"/>
                    <a:pt x="49657" y="64008"/>
                    <a:pt x="32004" y="64008"/>
                  </a:cubicBezTo>
                  <a:cubicBezTo>
                    <a:pt x="14351" y="64008"/>
                    <a:pt x="0" y="49682"/>
                    <a:pt x="0" y="32004"/>
                  </a:cubicBezTo>
                  <a:cubicBezTo>
                    <a:pt x="0" y="14325"/>
                    <a:pt x="14351" y="0"/>
                    <a:pt x="32004" y="0"/>
                  </a:cubicBezTo>
                  <a:cubicBezTo>
                    <a:pt x="49657" y="0"/>
                    <a:pt x="64008" y="14325"/>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35" name="Shape 122">
              <a:extLst>
                <a:ext uri="{FF2B5EF4-FFF2-40B4-BE49-F238E27FC236}">
                  <a16:creationId xmlns:a16="http://schemas.microsoft.com/office/drawing/2014/main" id="{4AA34A84-F435-C963-5134-1E1CB4B5CD2B}"/>
                </a:ext>
              </a:extLst>
            </p:cNvPr>
            <p:cNvSpPr/>
            <p:nvPr/>
          </p:nvSpPr>
          <p:spPr>
            <a:xfrm>
              <a:off x="9716567" y="2372868"/>
              <a:ext cx="64008" cy="64008"/>
            </a:xfrm>
            <a:custGeom>
              <a:avLst/>
              <a:gdLst/>
              <a:ahLst/>
              <a:cxnLst/>
              <a:rect l="0" t="0" r="0" b="0"/>
              <a:pathLst>
                <a:path w="64008" h="64008">
                  <a:moveTo>
                    <a:pt x="32003" y="0"/>
                  </a:moveTo>
                  <a:cubicBezTo>
                    <a:pt x="49657" y="0"/>
                    <a:pt x="64008" y="14325"/>
                    <a:pt x="64008" y="32004"/>
                  </a:cubicBezTo>
                  <a:cubicBezTo>
                    <a:pt x="64008" y="49682"/>
                    <a:pt x="49657" y="64008"/>
                    <a:pt x="32003" y="64008"/>
                  </a:cubicBezTo>
                  <a:cubicBezTo>
                    <a:pt x="14351" y="64008"/>
                    <a:pt x="0" y="49682"/>
                    <a:pt x="0" y="32004"/>
                  </a:cubicBezTo>
                  <a:cubicBezTo>
                    <a:pt x="0" y="14325"/>
                    <a:pt x="14351" y="0"/>
                    <a:pt x="32003"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36" name="Shape 123">
              <a:extLst>
                <a:ext uri="{FF2B5EF4-FFF2-40B4-BE49-F238E27FC236}">
                  <a16:creationId xmlns:a16="http://schemas.microsoft.com/office/drawing/2014/main" id="{AA96EA35-8EF6-9083-3F23-B2A0D0D3E7E5}"/>
                </a:ext>
              </a:extLst>
            </p:cNvPr>
            <p:cNvSpPr/>
            <p:nvPr/>
          </p:nvSpPr>
          <p:spPr>
            <a:xfrm>
              <a:off x="9716567" y="2372868"/>
              <a:ext cx="64008" cy="64008"/>
            </a:xfrm>
            <a:custGeom>
              <a:avLst/>
              <a:gdLst/>
              <a:ahLst/>
              <a:cxnLst/>
              <a:rect l="0" t="0" r="0" b="0"/>
              <a:pathLst>
                <a:path w="64008" h="64008">
                  <a:moveTo>
                    <a:pt x="64008" y="32004"/>
                  </a:moveTo>
                  <a:cubicBezTo>
                    <a:pt x="64008" y="49682"/>
                    <a:pt x="49657" y="64008"/>
                    <a:pt x="32003" y="64008"/>
                  </a:cubicBezTo>
                  <a:cubicBezTo>
                    <a:pt x="14351" y="64008"/>
                    <a:pt x="0" y="49682"/>
                    <a:pt x="0" y="32004"/>
                  </a:cubicBezTo>
                  <a:cubicBezTo>
                    <a:pt x="0" y="14325"/>
                    <a:pt x="14351" y="0"/>
                    <a:pt x="32003" y="0"/>
                  </a:cubicBezTo>
                  <a:cubicBezTo>
                    <a:pt x="49657" y="0"/>
                    <a:pt x="64008" y="14325"/>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37" name="Shape 124">
              <a:extLst>
                <a:ext uri="{FF2B5EF4-FFF2-40B4-BE49-F238E27FC236}">
                  <a16:creationId xmlns:a16="http://schemas.microsoft.com/office/drawing/2014/main" id="{1F66ED1B-5E35-5AFA-366D-77211D1A43BC}"/>
                </a:ext>
              </a:extLst>
            </p:cNvPr>
            <p:cNvSpPr/>
            <p:nvPr/>
          </p:nvSpPr>
          <p:spPr>
            <a:xfrm>
              <a:off x="10342931" y="2302764"/>
              <a:ext cx="64008" cy="64008"/>
            </a:xfrm>
            <a:custGeom>
              <a:avLst/>
              <a:gdLst/>
              <a:ahLst/>
              <a:cxnLst/>
              <a:rect l="0" t="0" r="0" b="0"/>
              <a:pathLst>
                <a:path w="64008" h="64008">
                  <a:moveTo>
                    <a:pt x="32003" y="0"/>
                  </a:moveTo>
                  <a:cubicBezTo>
                    <a:pt x="49657" y="0"/>
                    <a:pt x="64008" y="14326"/>
                    <a:pt x="64008" y="32004"/>
                  </a:cubicBezTo>
                  <a:cubicBezTo>
                    <a:pt x="64008" y="49683"/>
                    <a:pt x="49657" y="64008"/>
                    <a:pt x="32003" y="64008"/>
                  </a:cubicBezTo>
                  <a:cubicBezTo>
                    <a:pt x="14351" y="64008"/>
                    <a:pt x="0" y="49683"/>
                    <a:pt x="0" y="32004"/>
                  </a:cubicBezTo>
                  <a:cubicBezTo>
                    <a:pt x="0" y="14326"/>
                    <a:pt x="14351" y="0"/>
                    <a:pt x="32003"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38" name="Shape 125">
              <a:extLst>
                <a:ext uri="{FF2B5EF4-FFF2-40B4-BE49-F238E27FC236}">
                  <a16:creationId xmlns:a16="http://schemas.microsoft.com/office/drawing/2014/main" id="{861FDEF1-97DE-C094-5C7F-3E383699352C}"/>
                </a:ext>
              </a:extLst>
            </p:cNvPr>
            <p:cNvSpPr/>
            <p:nvPr/>
          </p:nvSpPr>
          <p:spPr>
            <a:xfrm>
              <a:off x="10342931" y="2302764"/>
              <a:ext cx="64008" cy="64008"/>
            </a:xfrm>
            <a:custGeom>
              <a:avLst/>
              <a:gdLst/>
              <a:ahLst/>
              <a:cxnLst/>
              <a:rect l="0" t="0" r="0" b="0"/>
              <a:pathLst>
                <a:path w="64008" h="64008">
                  <a:moveTo>
                    <a:pt x="64008" y="32004"/>
                  </a:moveTo>
                  <a:cubicBezTo>
                    <a:pt x="64008" y="49683"/>
                    <a:pt x="49657" y="64008"/>
                    <a:pt x="32003" y="64008"/>
                  </a:cubicBezTo>
                  <a:cubicBezTo>
                    <a:pt x="14351" y="64008"/>
                    <a:pt x="0" y="49683"/>
                    <a:pt x="0" y="32004"/>
                  </a:cubicBezTo>
                  <a:cubicBezTo>
                    <a:pt x="0" y="14326"/>
                    <a:pt x="14351" y="0"/>
                    <a:pt x="32003" y="0"/>
                  </a:cubicBezTo>
                  <a:cubicBezTo>
                    <a:pt x="49657" y="0"/>
                    <a:pt x="64008" y="14326"/>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39" name="Shape 126">
              <a:extLst>
                <a:ext uri="{FF2B5EF4-FFF2-40B4-BE49-F238E27FC236}">
                  <a16:creationId xmlns:a16="http://schemas.microsoft.com/office/drawing/2014/main" id="{34BA055C-4CBA-3E26-7166-C56E695B488E}"/>
                </a:ext>
              </a:extLst>
            </p:cNvPr>
            <p:cNvSpPr/>
            <p:nvPr/>
          </p:nvSpPr>
          <p:spPr>
            <a:xfrm>
              <a:off x="10967770" y="2372868"/>
              <a:ext cx="64008" cy="64008"/>
            </a:xfrm>
            <a:custGeom>
              <a:avLst/>
              <a:gdLst/>
              <a:ahLst/>
              <a:cxnLst/>
              <a:rect l="0" t="0" r="0" b="0"/>
              <a:pathLst>
                <a:path w="64008" h="64008">
                  <a:moveTo>
                    <a:pt x="32004" y="0"/>
                  </a:moveTo>
                  <a:cubicBezTo>
                    <a:pt x="49657" y="0"/>
                    <a:pt x="64008" y="14325"/>
                    <a:pt x="64008" y="32004"/>
                  </a:cubicBezTo>
                  <a:cubicBezTo>
                    <a:pt x="64008" y="49682"/>
                    <a:pt x="49657" y="64008"/>
                    <a:pt x="32004" y="64008"/>
                  </a:cubicBezTo>
                  <a:cubicBezTo>
                    <a:pt x="14351" y="64008"/>
                    <a:pt x="0" y="49682"/>
                    <a:pt x="0" y="32004"/>
                  </a:cubicBezTo>
                  <a:cubicBezTo>
                    <a:pt x="0" y="14325"/>
                    <a:pt x="14351" y="0"/>
                    <a:pt x="32004" y="0"/>
                  </a:cubicBezTo>
                  <a:close/>
                </a:path>
              </a:pathLst>
            </a:custGeom>
            <a:ln w="0" cap="flat">
              <a:round/>
            </a:ln>
          </p:spPr>
          <p:style>
            <a:lnRef idx="0">
              <a:srgbClr val="000000">
                <a:alpha val="0"/>
              </a:srgbClr>
            </a:lnRef>
            <a:fillRef idx="1">
              <a:srgbClr val="5B9BD5"/>
            </a:fillRef>
            <a:effectRef idx="0">
              <a:scrgbClr r="0" g="0" b="0"/>
            </a:effectRef>
            <a:fontRef idx="none"/>
          </p:style>
          <p:txBody>
            <a:bodyPr/>
            <a:lstStyle/>
            <a:p>
              <a:endParaRPr lang="en-PK"/>
            </a:p>
          </p:txBody>
        </p:sp>
        <p:sp>
          <p:nvSpPr>
            <p:cNvPr id="40" name="Shape 127">
              <a:extLst>
                <a:ext uri="{FF2B5EF4-FFF2-40B4-BE49-F238E27FC236}">
                  <a16:creationId xmlns:a16="http://schemas.microsoft.com/office/drawing/2014/main" id="{C14E166E-E28F-41A8-EA47-C484D2B92CC0}"/>
                </a:ext>
              </a:extLst>
            </p:cNvPr>
            <p:cNvSpPr/>
            <p:nvPr/>
          </p:nvSpPr>
          <p:spPr>
            <a:xfrm>
              <a:off x="10967770" y="2372868"/>
              <a:ext cx="64008" cy="64008"/>
            </a:xfrm>
            <a:custGeom>
              <a:avLst/>
              <a:gdLst/>
              <a:ahLst/>
              <a:cxnLst/>
              <a:rect l="0" t="0" r="0" b="0"/>
              <a:pathLst>
                <a:path w="64008" h="64008">
                  <a:moveTo>
                    <a:pt x="64008" y="32004"/>
                  </a:moveTo>
                  <a:cubicBezTo>
                    <a:pt x="64008" y="49682"/>
                    <a:pt x="49657" y="64008"/>
                    <a:pt x="32004" y="64008"/>
                  </a:cubicBezTo>
                  <a:cubicBezTo>
                    <a:pt x="14351" y="64008"/>
                    <a:pt x="0" y="49682"/>
                    <a:pt x="0" y="32004"/>
                  </a:cubicBezTo>
                  <a:cubicBezTo>
                    <a:pt x="0" y="14325"/>
                    <a:pt x="14351" y="0"/>
                    <a:pt x="32004" y="0"/>
                  </a:cubicBezTo>
                  <a:cubicBezTo>
                    <a:pt x="49657" y="0"/>
                    <a:pt x="64008" y="14325"/>
                    <a:pt x="64008" y="32004"/>
                  </a:cubicBezTo>
                  <a:close/>
                </a:path>
              </a:pathLst>
            </a:custGeom>
            <a:ln w="9525" cap="flat">
              <a:round/>
            </a:ln>
          </p:spPr>
          <p:style>
            <a:lnRef idx="1">
              <a:srgbClr val="5B9BD5"/>
            </a:lnRef>
            <a:fillRef idx="0">
              <a:srgbClr val="000000">
                <a:alpha val="0"/>
              </a:srgbClr>
            </a:fillRef>
            <a:effectRef idx="0">
              <a:scrgbClr r="0" g="0" b="0"/>
            </a:effectRef>
            <a:fontRef idx="none"/>
          </p:style>
          <p:txBody>
            <a:bodyPr/>
            <a:lstStyle/>
            <a:p>
              <a:endParaRPr lang="en-PK"/>
            </a:p>
          </p:txBody>
        </p:sp>
        <p:sp>
          <p:nvSpPr>
            <p:cNvPr id="41" name="Shape 128">
              <a:extLst>
                <a:ext uri="{FF2B5EF4-FFF2-40B4-BE49-F238E27FC236}">
                  <a16:creationId xmlns:a16="http://schemas.microsoft.com/office/drawing/2014/main" id="{258A4AD9-EA63-6205-E968-117FF7BDAA80}"/>
                </a:ext>
              </a:extLst>
            </p:cNvPr>
            <p:cNvSpPr/>
            <p:nvPr/>
          </p:nvSpPr>
          <p:spPr>
            <a:xfrm>
              <a:off x="990143" y="32766"/>
              <a:ext cx="10009632" cy="2372868"/>
            </a:xfrm>
            <a:custGeom>
              <a:avLst/>
              <a:gdLst/>
              <a:ahLst/>
              <a:cxnLst/>
              <a:rect l="0" t="0" r="0" b="0"/>
              <a:pathLst>
                <a:path w="10009632" h="2372868">
                  <a:moveTo>
                    <a:pt x="0" y="2098548"/>
                  </a:moveTo>
                  <a:lnTo>
                    <a:pt x="626364" y="2357628"/>
                  </a:lnTo>
                  <a:lnTo>
                    <a:pt x="1251204" y="0"/>
                  </a:lnTo>
                  <a:lnTo>
                    <a:pt x="1877568" y="2008632"/>
                  </a:lnTo>
                  <a:lnTo>
                    <a:pt x="2502408" y="2263140"/>
                  </a:lnTo>
                  <a:lnTo>
                    <a:pt x="3128772" y="2342388"/>
                  </a:lnTo>
                  <a:lnTo>
                    <a:pt x="3753612" y="1978152"/>
                  </a:lnTo>
                  <a:lnTo>
                    <a:pt x="4379976" y="2097024"/>
                  </a:lnTo>
                  <a:lnTo>
                    <a:pt x="5004816" y="1534668"/>
                  </a:lnTo>
                  <a:lnTo>
                    <a:pt x="5631180" y="2365248"/>
                  </a:lnTo>
                  <a:lnTo>
                    <a:pt x="6256020" y="2356104"/>
                  </a:lnTo>
                  <a:lnTo>
                    <a:pt x="6880860" y="2365248"/>
                  </a:lnTo>
                  <a:lnTo>
                    <a:pt x="7507224" y="1597152"/>
                  </a:lnTo>
                  <a:lnTo>
                    <a:pt x="8132064" y="2337816"/>
                  </a:lnTo>
                  <a:lnTo>
                    <a:pt x="8758427" y="2372868"/>
                  </a:lnTo>
                  <a:lnTo>
                    <a:pt x="9383268" y="2231136"/>
                  </a:lnTo>
                  <a:lnTo>
                    <a:pt x="10009632" y="2371344"/>
                  </a:lnTo>
                </a:path>
              </a:pathLst>
            </a:custGeom>
            <a:ln w="28575" cap="rnd">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42" name="Shape 129">
              <a:extLst>
                <a:ext uri="{FF2B5EF4-FFF2-40B4-BE49-F238E27FC236}">
                  <a16:creationId xmlns:a16="http://schemas.microsoft.com/office/drawing/2014/main" id="{54BABAD9-091F-168C-8CC5-411E9E97F145}"/>
                </a:ext>
              </a:extLst>
            </p:cNvPr>
            <p:cNvSpPr/>
            <p:nvPr/>
          </p:nvSpPr>
          <p:spPr>
            <a:xfrm>
              <a:off x="959663" y="2100072"/>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43" name="Shape 130">
              <a:extLst>
                <a:ext uri="{FF2B5EF4-FFF2-40B4-BE49-F238E27FC236}">
                  <a16:creationId xmlns:a16="http://schemas.microsoft.com/office/drawing/2014/main" id="{3E9E97F9-35A7-E1F2-0133-C00C403C696B}"/>
                </a:ext>
              </a:extLst>
            </p:cNvPr>
            <p:cNvSpPr/>
            <p:nvPr/>
          </p:nvSpPr>
          <p:spPr>
            <a:xfrm>
              <a:off x="959663" y="2100072"/>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44" name="Shape 131">
              <a:extLst>
                <a:ext uri="{FF2B5EF4-FFF2-40B4-BE49-F238E27FC236}">
                  <a16:creationId xmlns:a16="http://schemas.microsoft.com/office/drawing/2014/main" id="{7FAF12FC-8A9F-5ABB-84DD-ECBE54015A8C}"/>
                </a:ext>
              </a:extLst>
            </p:cNvPr>
            <p:cNvSpPr/>
            <p:nvPr/>
          </p:nvSpPr>
          <p:spPr>
            <a:xfrm>
              <a:off x="1584503" y="2359152"/>
              <a:ext cx="64008" cy="64008"/>
            </a:xfrm>
            <a:custGeom>
              <a:avLst/>
              <a:gdLst/>
              <a:ahLst/>
              <a:cxnLst/>
              <a:rect l="0" t="0" r="0" b="0"/>
              <a:pathLst>
                <a:path w="64008" h="64008">
                  <a:moveTo>
                    <a:pt x="32004" y="0"/>
                  </a:moveTo>
                  <a:cubicBezTo>
                    <a:pt x="49657" y="0"/>
                    <a:pt x="64008" y="14326"/>
                    <a:pt x="64008" y="32004"/>
                  </a:cubicBezTo>
                  <a:cubicBezTo>
                    <a:pt x="64008" y="49683"/>
                    <a:pt x="49657" y="64008"/>
                    <a:pt x="32004" y="64008"/>
                  </a:cubicBezTo>
                  <a:cubicBezTo>
                    <a:pt x="14351" y="64008"/>
                    <a:pt x="0" y="49683"/>
                    <a:pt x="0" y="32004"/>
                  </a:cubicBezTo>
                  <a:cubicBezTo>
                    <a:pt x="0" y="14326"/>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45" name="Shape 132">
              <a:extLst>
                <a:ext uri="{FF2B5EF4-FFF2-40B4-BE49-F238E27FC236}">
                  <a16:creationId xmlns:a16="http://schemas.microsoft.com/office/drawing/2014/main" id="{6DA7F4EC-BF80-B526-8F75-CFEBAEBE1DB5}"/>
                </a:ext>
              </a:extLst>
            </p:cNvPr>
            <p:cNvSpPr/>
            <p:nvPr/>
          </p:nvSpPr>
          <p:spPr>
            <a:xfrm>
              <a:off x="1584503" y="2359152"/>
              <a:ext cx="64008" cy="64008"/>
            </a:xfrm>
            <a:custGeom>
              <a:avLst/>
              <a:gdLst/>
              <a:ahLst/>
              <a:cxnLst/>
              <a:rect l="0" t="0" r="0" b="0"/>
              <a:pathLst>
                <a:path w="64008" h="64008">
                  <a:moveTo>
                    <a:pt x="64008" y="32004"/>
                  </a:moveTo>
                  <a:cubicBezTo>
                    <a:pt x="64008" y="49683"/>
                    <a:pt x="49657" y="64008"/>
                    <a:pt x="32004" y="64008"/>
                  </a:cubicBezTo>
                  <a:cubicBezTo>
                    <a:pt x="14351" y="64008"/>
                    <a:pt x="0" y="49683"/>
                    <a:pt x="0" y="32004"/>
                  </a:cubicBezTo>
                  <a:cubicBezTo>
                    <a:pt x="0" y="14326"/>
                    <a:pt x="14351" y="0"/>
                    <a:pt x="32004" y="0"/>
                  </a:cubicBezTo>
                  <a:cubicBezTo>
                    <a:pt x="49657" y="0"/>
                    <a:pt x="64008" y="14326"/>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46" name="Shape 133">
              <a:extLst>
                <a:ext uri="{FF2B5EF4-FFF2-40B4-BE49-F238E27FC236}">
                  <a16:creationId xmlns:a16="http://schemas.microsoft.com/office/drawing/2014/main" id="{529EF717-520F-1EDE-4CCD-FF4FDC42F618}"/>
                </a:ext>
              </a:extLst>
            </p:cNvPr>
            <p:cNvSpPr/>
            <p:nvPr/>
          </p:nvSpPr>
          <p:spPr>
            <a:xfrm>
              <a:off x="2210867" y="0"/>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47" name="Shape 134">
              <a:extLst>
                <a:ext uri="{FF2B5EF4-FFF2-40B4-BE49-F238E27FC236}">
                  <a16:creationId xmlns:a16="http://schemas.microsoft.com/office/drawing/2014/main" id="{E9B53DFA-115F-A5B3-558B-93DF4948EF8A}"/>
                </a:ext>
              </a:extLst>
            </p:cNvPr>
            <p:cNvSpPr/>
            <p:nvPr/>
          </p:nvSpPr>
          <p:spPr>
            <a:xfrm>
              <a:off x="2210867" y="0"/>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48" name="Shape 135">
              <a:extLst>
                <a:ext uri="{FF2B5EF4-FFF2-40B4-BE49-F238E27FC236}">
                  <a16:creationId xmlns:a16="http://schemas.microsoft.com/office/drawing/2014/main" id="{26660B8C-C92E-42EC-5AE8-B7F53E0B9AA1}"/>
                </a:ext>
              </a:extLst>
            </p:cNvPr>
            <p:cNvSpPr/>
            <p:nvPr/>
          </p:nvSpPr>
          <p:spPr>
            <a:xfrm>
              <a:off x="2835707" y="2008632"/>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49" name="Shape 136">
              <a:extLst>
                <a:ext uri="{FF2B5EF4-FFF2-40B4-BE49-F238E27FC236}">
                  <a16:creationId xmlns:a16="http://schemas.microsoft.com/office/drawing/2014/main" id="{2E480510-370D-54C4-258A-58B26510518E}"/>
                </a:ext>
              </a:extLst>
            </p:cNvPr>
            <p:cNvSpPr/>
            <p:nvPr/>
          </p:nvSpPr>
          <p:spPr>
            <a:xfrm>
              <a:off x="2835707" y="2008632"/>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50" name="Shape 137">
              <a:extLst>
                <a:ext uri="{FF2B5EF4-FFF2-40B4-BE49-F238E27FC236}">
                  <a16:creationId xmlns:a16="http://schemas.microsoft.com/office/drawing/2014/main" id="{F8952FB7-B754-C3E8-2DEB-E1A296DDFB13}"/>
                </a:ext>
              </a:extLst>
            </p:cNvPr>
            <p:cNvSpPr/>
            <p:nvPr/>
          </p:nvSpPr>
          <p:spPr>
            <a:xfrm>
              <a:off x="3462071" y="2263140"/>
              <a:ext cx="64008" cy="64008"/>
            </a:xfrm>
            <a:custGeom>
              <a:avLst/>
              <a:gdLst/>
              <a:ahLst/>
              <a:cxnLst/>
              <a:rect l="0" t="0" r="0" b="0"/>
              <a:pathLst>
                <a:path w="64008" h="64008">
                  <a:moveTo>
                    <a:pt x="32004" y="0"/>
                  </a:moveTo>
                  <a:cubicBezTo>
                    <a:pt x="49657" y="0"/>
                    <a:pt x="64008" y="14351"/>
                    <a:pt x="64008" y="32004"/>
                  </a:cubicBezTo>
                  <a:cubicBezTo>
                    <a:pt x="64008" y="49683"/>
                    <a:pt x="49657" y="64008"/>
                    <a:pt x="32004" y="64008"/>
                  </a:cubicBezTo>
                  <a:cubicBezTo>
                    <a:pt x="14351" y="64008"/>
                    <a:pt x="0" y="49683"/>
                    <a:pt x="0" y="32004"/>
                  </a:cubicBezTo>
                  <a:cubicBezTo>
                    <a:pt x="0" y="14351"/>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51" name="Shape 138">
              <a:extLst>
                <a:ext uri="{FF2B5EF4-FFF2-40B4-BE49-F238E27FC236}">
                  <a16:creationId xmlns:a16="http://schemas.microsoft.com/office/drawing/2014/main" id="{863B7068-51C7-FB33-09CF-82138E7DA75A}"/>
                </a:ext>
              </a:extLst>
            </p:cNvPr>
            <p:cNvSpPr/>
            <p:nvPr/>
          </p:nvSpPr>
          <p:spPr>
            <a:xfrm>
              <a:off x="3462071" y="2263140"/>
              <a:ext cx="64008" cy="64008"/>
            </a:xfrm>
            <a:custGeom>
              <a:avLst/>
              <a:gdLst/>
              <a:ahLst/>
              <a:cxnLst/>
              <a:rect l="0" t="0" r="0" b="0"/>
              <a:pathLst>
                <a:path w="64008" h="64008">
                  <a:moveTo>
                    <a:pt x="64008" y="32004"/>
                  </a:moveTo>
                  <a:cubicBezTo>
                    <a:pt x="64008" y="49683"/>
                    <a:pt x="49657" y="64008"/>
                    <a:pt x="32004" y="64008"/>
                  </a:cubicBezTo>
                  <a:cubicBezTo>
                    <a:pt x="14351" y="64008"/>
                    <a:pt x="0" y="49683"/>
                    <a:pt x="0" y="32004"/>
                  </a:cubicBezTo>
                  <a:cubicBezTo>
                    <a:pt x="0" y="14351"/>
                    <a:pt x="14351" y="0"/>
                    <a:pt x="32004" y="0"/>
                  </a:cubicBezTo>
                  <a:cubicBezTo>
                    <a:pt x="49657" y="0"/>
                    <a:pt x="64008" y="14351"/>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52" name="Shape 139">
              <a:extLst>
                <a:ext uri="{FF2B5EF4-FFF2-40B4-BE49-F238E27FC236}">
                  <a16:creationId xmlns:a16="http://schemas.microsoft.com/office/drawing/2014/main" id="{11FA7843-EB4D-A68F-146B-0C67493315A5}"/>
                </a:ext>
              </a:extLst>
            </p:cNvPr>
            <p:cNvSpPr/>
            <p:nvPr/>
          </p:nvSpPr>
          <p:spPr>
            <a:xfrm>
              <a:off x="4086911" y="2342388"/>
              <a:ext cx="64008" cy="64008"/>
            </a:xfrm>
            <a:custGeom>
              <a:avLst/>
              <a:gdLst/>
              <a:ahLst/>
              <a:cxnLst/>
              <a:rect l="0" t="0" r="0" b="0"/>
              <a:pathLst>
                <a:path w="64008" h="64008">
                  <a:moveTo>
                    <a:pt x="32004" y="0"/>
                  </a:moveTo>
                  <a:cubicBezTo>
                    <a:pt x="49657" y="0"/>
                    <a:pt x="64008" y="14325"/>
                    <a:pt x="64008" y="32004"/>
                  </a:cubicBezTo>
                  <a:cubicBezTo>
                    <a:pt x="64008" y="49682"/>
                    <a:pt x="49657" y="64008"/>
                    <a:pt x="32004" y="64008"/>
                  </a:cubicBezTo>
                  <a:cubicBezTo>
                    <a:pt x="14351" y="64008"/>
                    <a:pt x="0" y="49682"/>
                    <a:pt x="0" y="32004"/>
                  </a:cubicBezTo>
                  <a:cubicBezTo>
                    <a:pt x="0" y="14325"/>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53" name="Shape 140">
              <a:extLst>
                <a:ext uri="{FF2B5EF4-FFF2-40B4-BE49-F238E27FC236}">
                  <a16:creationId xmlns:a16="http://schemas.microsoft.com/office/drawing/2014/main" id="{97B2EE1C-9599-D366-D72F-7526180AEA0F}"/>
                </a:ext>
              </a:extLst>
            </p:cNvPr>
            <p:cNvSpPr/>
            <p:nvPr/>
          </p:nvSpPr>
          <p:spPr>
            <a:xfrm>
              <a:off x="4086911" y="2342388"/>
              <a:ext cx="64008" cy="64008"/>
            </a:xfrm>
            <a:custGeom>
              <a:avLst/>
              <a:gdLst/>
              <a:ahLst/>
              <a:cxnLst/>
              <a:rect l="0" t="0" r="0" b="0"/>
              <a:pathLst>
                <a:path w="64008" h="64008">
                  <a:moveTo>
                    <a:pt x="64008" y="32004"/>
                  </a:moveTo>
                  <a:cubicBezTo>
                    <a:pt x="64008" y="49682"/>
                    <a:pt x="49657" y="64008"/>
                    <a:pt x="32004" y="64008"/>
                  </a:cubicBezTo>
                  <a:cubicBezTo>
                    <a:pt x="14351" y="64008"/>
                    <a:pt x="0" y="49682"/>
                    <a:pt x="0" y="32004"/>
                  </a:cubicBezTo>
                  <a:cubicBezTo>
                    <a:pt x="0" y="14325"/>
                    <a:pt x="14351" y="0"/>
                    <a:pt x="32004" y="0"/>
                  </a:cubicBezTo>
                  <a:cubicBezTo>
                    <a:pt x="49657" y="0"/>
                    <a:pt x="64008" y="14325"/>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54" name="Shape 141">
              <a:extLst>
                <a:ext uri="{FF2B5EF4-FFF2-40B4-BE49-F238E27FC236}">
                  <a16:creationId xmlns:a16="http://schemas.microsoft.com/office/drawing/2014/main" id="{F7A01689-7305-0949-65BB-EE46E243ED60}"/>
                </a:ext>
              </a:extLst>
            </p:cNvPr>
            <p:cNvSpPr/>
            <p:nvPr/>
          </p:nvSpPr>
          <p:spPr>
            <a:xfrm>
              <a:off x="4713275" y="1979676"/>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55" name="Shape 142">
              <a:extLst>
                <a:ext uri="{FF2B5EF4-FFF2-40B4-BE49-F238E27FC236}">
                  <a16:creationId xmlns:a16="http://schemas.microsoft.com/office/drawing/2014/main" id="{03826910-869C-2556-CC37-6EF73DD5D749}"/>
                </a:ext>
              </a:extLst>
            </p:cNvPr>
            <p:cNvSpPr/>
            <p:nvPr/>
          </p:nvSpPr>
          <p:spPr>
            <a:xfrm>
              <a:off x="4713275" y="1979676"/>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56" name="Shape 143">
              <a:extLst>
                <a:ext uri="{FF2B5EF4-FFF2-40B4-BE49-F238E27FC236}">
                  <a16:creationId xmlns:a16="http://schemas.microsoft.com/office/drawing/2014/main" id="{86BA1744-DCBB-DEF1-5A50-F7B77350A776}"/>
                </a:ext>
              </a:extLst>
            </p:cNvPr>
            <p:cNvSpPr/>
            <p:nvPr/>
          </p:nvSpPr>
          <p:spPr>
            <a:xfrm>
              <a:off x="5338115" y="2098548"/>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57" name="Shape 144">
              <a:extLst>
                <a:ext uri="{FF2B5EF4-FFF2-40B4-BE49-F238E27FC236}">
                  <a16:creationId xmlns:a16="http://schemas.microsoft.com/office/drawing/2014/main" id="{39B27036-4735-5B02-EF4E-4ABF31EC8E68}"/>
                </a:ext>
              </a:extLst>
            </p:cNvPr>
            <p:cNvSpPr/>
            <p:nvPr/>
          </p:nvSpPr>
          <p:spPr>
            <a:xfrm>
              <a:off x="5338115" y="2098548"/>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58" name="Shape 145">
              <a:extLst>
                <a:ext uri="{FF2B5EF4-FFF2-40B4-BE49-F238E27FC236}">
                  <a16:creationId xmlns:a16="http://schemas.microsoft.com/office/drawing/2014/main" id="{AD9F41BA-3821-29F4-1D7E-79A650B8D9B3}"/>
                </a:ext>
              </a:extLst>
            </p:cNvPr>
            <p:cNvSpPr/>
            <p:nvPr/>
          </p:nvSpPr>
          <p:spPr>
            <a:xfrm>
              <a:off x="5964479" y="1534668"/>
              <a:ext cx="64008" cy="64008"/>
            </a:xfrm>
            <a:custGeom>
              <a:avLst/>
              <a:gdLst/>
              <a:ahLst/>
              <a:cxnLst/>
              <a:rect l="0" t="0" r="0" b="0"/>
              <a:pathLst>
                <a:path w="64008" h="64008">
                  <a:moveTo>
                    <a:pt x="32004" y="0"/>
                  </a:moveTo>
                  <a:cubicBezTo>
                    <a:pt x="49657" y="0"/>
                    <a:pt x="64008" y="14351"/>
                    <a:pt x="64008" y="32004"/>
                  </a:cubicBezTo>
                  <a:cubicBezTo>
                    <a:pt x="64008" y="49657"/>
                    <a:pt x="49657" y="64008"/>
                    <a:pt x="32004" y="64008"/>
                  </a:cubicBezTo>
                  <a:cubicBezTo>
                    <a:pt x="14351" y="64008"/>
                    <a:pt x="0" y="49657"/>
                    <a:pt x="0" y="32004"/>
                  </a:cubicBezTo>
                  <a:cubicBezTo>
                    <a:pt x="0" y="14351"/>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59" name="Shape 146">
              <a:extLst>
                <a:ext uri="{FF2B5EF4-FFF2-40B4-BE49-F238E27FC236}">
                  <a16:creationId xmlns:a16="http://schemas.microsoft.com/office/drawing/2014/main" id="{7AEE218B-D65B-8D94-1FCF-3DBBB0B4822D}"/>
                </a:ext>
              </a:extLst>
            </p:cNvPr>
            <p:cNvSpPr/>
            <p:nvPr/>
          </p:nvSpPr>
          <p:spPr>
            <a:xfrm>
              <a:off x="5964479" y="1534668"/>
              <a:ext cx="64008" cy="64008"/>
            </a:xfrm>
            <a:custGeom>
              <a:avLst/>
              <a:gdLst/>
              <a:ahLst/>
              <a:cxnLst/>
              <a:rect l="0" t="0" r="0" b="0"/>
              <a:pathLst>
                <a:path w="64008" h="64008">
                  <a:moveTo>
                    <a:pt x="64008" y="32004"/>
                  </a:moveTo>
                  <a:cubicBezTo>
                    <a:pt x="64008" y="49657"/>
                    <a:pt x="49657" y="64008"/>
                    <a:pt x="32004" y="64008"/>
                  </a:cubicBezTo>
                  <a:cubicBezTo>
                    <a:pt x="14351" y="64008"/>
                    <a:pt x="0" y="49657"/>
                    <a:pt x="0" y="32004"/>
                  </a:cubicBezTo>
                  <a:cubicBezTo>
                    <a:pt x="0" y="14351"/>
                    <a:pt x="14351" y="0"/>
                    <a:pt x="32004" y="0"/>
                  </a:cubicBezTo>
                  <a:cubicBezTo>
                    <a:pt x="49657" y="0"/>
                    <a:pt x="64008" y="14351"/>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60" name="Shape 147">
              <a:extLst>
                <a:ext uri="{FF2B5EF4-FFF2-40B4-BE49-F238E27FC236}">
                  <a16:creationId xmlns:a16="http://schemas.microsoft.com/office/drawing/2014/main" id="{D7F1DAF8-C0A8-9AC1-E802-A86FBE67D104}"/>
                </a:ext>
              </a:extLst>
            </p:cNvPr>
            <p:cNvSpPr/>
            <p:nvPr/>
          </p:nvSpPr>
          <p:spPr>
            <a:xfrm>
              <a:off x="6589319" y="2365248"/>
              <a:ext cx="64008" cy="64008"/>
            </a:xfrm>
            <a:custGeom>
              <a:avLst/>
              <a:gdLst/>
              <a:ahLst/>
              <a:cxnLst/>
              <a:rect l="0" t="0" r="0" b="0"/>
              <a:pathLst>
                <a:path w="64008" h="64008">
                  <a:moveTo>
                    <a:pt x="32003" y="0"/>
                  </a:moveTo>
                  <a:cubicBezTo>
                    <a:pt x="49657" y="0"/>
                    <a:pt x="64008" y="14325"/>
                    <a:pt x="64008" y="32004"/>
                  </a:cubicBezTo>
                  <a:cubicBezTo>
                    <a:pt x="64008" y="49682"/>
                    <a:pt x="49657" y="64008"/>
                    <a:pt x="32003" y="64008"/>
                  </a:cubicBezTo>
                  <a:cubicBezTo>
                    <a:pt x="14351" y="64008"/>
                    <a:pt x="0" y="49682"/>
                    <a:pt x="0" y="32004"/>
                  </a:cubicBezTo>
                  <a:cubicBezTo>
                    <a:pt x="0" y="14325"/>
                    <a:pt x="14351" y="0"/>
                    <a:pt x="32003"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61" name="Shape 148">
              <a:extLst>
                <a:ext uri="{FF2B5EF4-FFF2-40B4-BE49-F238E27FC236}">
                  <a16:creationId xmlns:a16="http://schemas.microsoft.com/office/drawing/2014/main" id="{794A9A32-C033-44A6-E17F-FAB3683BCA86}"/>
                </a:ext>
              </a:extLst>
            </p:cNvPr>
            <p:cNvSpPr/>
            <p:nvPr/>
          </p:nvSpPr>
          <p:spPr>
            <a:xfrm>
              <a:off x="6589319" y="2365248"/>
              <a:ext cx="64008" cy="64008"/>
            </a:xfrm>
            <a:custGeom>
              <a:avLst/>
              <a:gdLst/>
              <a:ahLst/>
              <a:cxnLst/>
              <a:rect l="0" t="0" r="0" b="0"/>
              <a:pathLst>
                <a:path w="64008" h="64008">
                  <a:moveTo>
                    <a:pt x="64008" y="32004"/>
                  </a:moveTo>
                  <a:cubicBezTo>
                    <a:pt x="64008" y="49682"/>
                    <a:pt x="49657" y="64008"/>
                    <a:pt x="32003" y="64008"/>
                  </a:cubicBezTo>
                  <a:cubicBezTo>
                    <a:pt x="14351" y="64008"/>
                    <a:pt x="0" y="49682"/>
                    <a:pt x="0" y="32004"/>
                  </a:cubicBezTo>
                  <a:cubicBezTo>
                    <a:pt x="0" y="14325"/>
                    <a:pt x="14351" y="0"/>
                    <a:pt x="32003" y="0"/>
                  </a:cubicBezTo>
                  <a:cubicBezTo>
                    <a:pt x="49657" y="0"/>
                    <a:pt x="64008" y="14325"/>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62" name="Shape 149">
              <a:extLst>
                <a:ext uri="{FF2B5EF4-FFF2-40B4-BE49-F238E27FC236}">
                  <a16:creationId xmlns:a16="http://schemas.microsoft.com/office/drawing/2014/main" id="{B0345521-1ABD-B315-32A5-E18416F98015}"/>
                </a:ext>
              </a:extLst>
            </p:cNvPr>
            <p:cNvSpPr/>
            <p:nvPr/>
          </p:nvSpPr>
          <p:spPr>
            <a:xfrm>
              <a:off x="7215683" y="2356104"/>
              <a:ext cx="64008" cy="64008"/>
            </a:xfrm>
            <a:custGeom>
              <a:avLst/>
              <a:gdLst/>
              <a:ahLst/>
              <a:cxnLst/>
              <a:rect l="0" t="0" r="0" b="0"/>
              <a:pathLst>
                <a:path w="64008" h="64008">
                  <a:moveTo>
                    <a:pt x="32003" y="0"/>
                  </a:moveTo>
                  <a:cubicBezTo>
                    <a:pt x="49657" y="0"/>
                    <a:pt x="64008" y="14325"/>
                    <a:pt x="64008" y="32004"/>
                  </a:cubicBezTo>
                  <a:cubicBezTo>
                    <a:pt x="64008" y="49682"/>
                    <a:pt x="49657" y="64008"/>
                    <a:pt x="32003" y="64008"/>
                  </a:cubicBezTo>
                  <a:cubicBezTo>
                    <a:pt x="14350" y="64008"/>
                    <a:pt x="0" y="49682"/>
                    <a:pt x="0" y="32004"/>
                  </a:cubicBezTo>
                  <a:cubicBezTo>
                    <a:pt x="0" y="14325"/>
                    <a:pt x="14350" y="0"/>
                    <a:pt x="32003"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63" name="Shape 150">
              <a:extLst>
                <a:ext uri="{FF2B5EF4-FFF2-40B4-BE49-F238E27FC236}">
                  <a16:creationId xmlns:a16="http://schemas.microsoft.com/office/drawing/2014/main" id="{93945EA5-8480-51BA-90FD-BD1F2370FEE1}"/>
                </a:ext>
              </a:extLst>
            </p:cNvPr>
            <p:cNvSpPr/>
            <p:nvPr/>
          </p:nvSpPr>
          <p:spPr>
            <a:xfrm>
              <a:off x="7215683" y="2356104"/>
              <a:ext cx="64008" cy="64008"/>
            </a:xfrm>
            <a:custGeom>
              <a:avLst/>
              <a:gdLst/>
              <a:ahLst/>
              <a:cxnLst/>
              <a:rect l="0" t="0" r="0" b="0"/>
              <a:pathLst>
                <a:path w="64008" h="64008">
                  <a:moveTo>
                    <a:pt x="64008" y="32004"/>
                  </a:moveTo>
                  <a:cubicBezTo>
                    <a:pt x="64008" y="49682"/>
                    <a:pt x="49657" y="64008"/>
                    <a:pt x="32003" y="64008"/>
                  </a:cubicBezTo>
                  <a:cubicBezTo>
                    <a:pt x="14350" y="64008"/>
                    <a:pt x="0" y="49682"/>
                    <a:pt x="0" y="32004"/>
                  </a:cubicBezTo>
                  <a:cubicBezTo>
                    <a:pt x="0" y="14325"/>
                    <a:pt x="14350" y="0"/>
                    <a:pt x="32003" y="0"/>
                  </a:cubicBezTo>
                  <a:cubicBezTo>
                    <a:pt x="49657" y="0"/>
                    <a:pt x="64008" y="14325"/>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64" name="Shape 151">
              <a:extLst>
                <a:ext uri="{FF2B5EF4-FFF2-40B4-BE49-F238E27FC236}">
                  <a16:creationId xmlns:a16="http://schemas.microsoft.com/office/drawing/2014/main" id="{556F2960-319C-8552-7FA2-8D2F5640AC17}"/>
                </a:ext>
              </a:extLst>
            </p:cNvPr>
            <p:cNvSpPr/>
            <p:nvPr/>
          </p:nvSpPr>
          <p:spPr>
            <a:xfrm>
              <a:off x="7840522" y="2365248"/>
              <a:ext cx="64008" cy="64008"/>
            </a:xfrm>
            <a:custGeom>
              <a:avLst/>
              <a:gdLst/>
              <a:ahLst/>
              <a:cxnLst/>
              <a:rect l="0" t="0" r="0" b="0"/>
              <a:pathLst>
                <a:path w="64008" h="64008">
                  <a:moveTo>
                    <a:pt x="32004" y="0"/>
                  </a:moveTo>
                  <a:cubicBezTo>
                    <a:pt x="49657" y="0"/>
                    <a:pt x="64008" y="14325"/>
                    <a:pt x="64008" y="32004"/>
                  </a:cubicBezTo>
                  <a:cubicBezTo>
                    <a:pt x="64008" y="49682"/>
                    <a:pt x="49657" y="64008"/>
                    <a:pt x="32004" y="64008"/>
                  </a:cubicBezTo>
                  <a:cubicBezTo>
                    <a:pt x="14351" y="64008"/>
                    <a:pt x="0" y="49682"/>
                    <a:pt x="0" y="32004"/>
                  </a:cubicBezTo>
                  <a:cubicBezTo>
                    <a:pt x="0" y="14325"/>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65" name="Shape 152">
              <a:extLst>
                <a:ext uri="{FF2B5EF4-FFF2-40B4-BE49-F238E27FC236}">
                  <a16:creationId xmlns:a16="http://schemas.microsoft.com/office/drawing/2014/main" id="{159E46E9-A858-3B0A-094C-4556071C887D}"/>
                </a:ext>
              </a:extLst>
            </p:cNvPr>
            <p:cNvSpPr/>
            <p:nvPr/>
          </p:nvSpPr>
          <p:spPr>
            <a:xfrm>
              <a:off x="7840522" y="2365248"/>
              <a:ext cx="64008" cy="64008"/>
            </a:xfrm>
            <a:custGeom>
              <a:avLst/>
              <a:gdLst/>
              <a:ahLst/>
              <a:cxnLst/>
              <a:rect l="0" t="0" r="0" b="0"/>
              <a:pathLst>
                <a:path w="64008" h="64008">
                  <a:moveTo>
                    <a:pt x="64008" y="32004"/>
                  </a:moveTo>
                  <a:cubicBezTo>
                    <a:pt x="64008" y="49682"/>
                    <a:pt x="49657" y="64008"/>
                    <a:pt x="32004" y="64008"/>
                  </a:cubicBezTo>
                  <a:cubicBezTo>
                    <a:pt x="14351" y="64008"/>
                    <a:pt x="0" y="49682"/>
                    <a:pt x="0" y="32004"/>
                  </a:cubicBezTo>
                  <a:cubicBezTo>
                    <a:pt x="0" y="14325"/>
                    <a:pt x="14351" y="0"/>
                    <a:pt x="32004" y="0"/>
                  </a:cubicBezTo>
                  <a:cubicBezTo>
                    <a:pt x="49657" y="0"/>
                    <a:pt x="64008" y="14325"/>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66" name="Shape 153">
              <a:extLst>
                <a:ext uri="{FF2B5EF4-FFF2-40B4-BE49-F238E27FC236}">
                  <a16:creationId xmlns:a16="http://schemas.microsoft.com/office/drawing/2014/main" id="{BEA6A75A-109A-0302-C3E8-318AA9DB6B79}"/>
                </a:ext>
              </a:extLst>
            </p:cNvPr>
            <p:cNvSpPr/>
            <p:nvPr/>
          </p:nvSpPr>
          <p:spPr>
            <a:xfrm>
              <a:off x="8465362" y="1598676"/>
              <a:ext cx="64008" cy="64008"/>
            </a:xfrm>
            <a:custGeom>
              <a:avLst/>
              <a:gdLst/>
              <a:ahLst/>
              <a:cxnLst/>
              <a:rect l="0" t="0" r="0" b="0"/>
              <a:pathLst>
                <a:path w="64008" h="64008">
                  <a:moveTo>
                    <a:pt x="32004" y="0"/>
                  </a:moveTo>
                  <a:cubicBezTo>
                    <a:pt x="49657" y="0"/>
                    <a:pt x="64008" y="14351"/>
                    <a:pt x="64008" y="32003"/>
                  </a:cubicBezTo>
                  <a:cubicBezTo>
                    <a:pt x="64008" y="49657"/>
                    <a:pt x="49657" y="64008"/>
                    <a:pt x="32004" y="64008"/>
                  </a:cubicBezTo>
                  <a:cubicBezTo>
                    <a:pt x="14351" y="64008"/>
                    <a:pt x="0" y="49657"/>
                    <a:pt x="0" y="32003"/>
                  </a:cubicBezTo>
                  <a:cubicBezTo>
                    <a:pt x="0" y="14351"/>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67" name="Shape 154">
              <a:extLst>
                <a:ext uri="{FF2B5EF4-FFF2-40B4-BE49-F238E27FC236}">
                  <a16:creationId xmlns:a16="http://schemas.microsoft.com/office/drawing/2014/main" id="{31754FC0-817F-E0AA-76E8-C9FCB829CB92}"/>
                </a:ext>
              </a:extLst>
            </p:cNvPr>
            <p:cNvSpPr/>
            <p:nvPr/>
          </p:nvSpPr>
          <p:spPr>
            <a:xfrm>
              <a:off x="8465362" y="1598676"/>
              <a:ext cx="64008" cy="64008"/>
            </a:xfrm>
            <a:custGeom>
              <a:avLst/>
              <a:gdLst/>
              <a:ahLst/>
              <a:cxnLst/>
              <a:rect l="0" t="0" r="0" b="0"/>
              <a:pathLst>
                <a:path w="64008" h="64008">
                  <a:moveTo>
                    <a:pt x="64008" y="32003"/>
                  </a:moveTo>
                  <a:cubicBezTo>
                    <a:pt x="64008" y="49657"/>
                    <a:pt x="49657" y="64008"/>
                    <a:pt x="32004" y="64008"/>
                  </a:cubicBezTo>
                  <a:cubicBezTo>
                    <a:pt x="14351" y="64008"/>
                    <a:pt x="0" y="49657"/>
                    <a:pt x="0" y="32003"/>
                  </a:cubicBezTo>
                  <a:cubicBezTo>
                    <a:pt x="0" y="14351"/>
                    <a:pt x="14351" y="0"/>
                    <a:pt x="32004" y="0"/>
                  </a:cubicBezTo>
                  <a:cubicBezTo>
                    <a:pt x="49657" y="0"/>
                    <a:pt x="64008" y="14351"/>
                    <a:pt x="64008" y="32003"/>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68" name="Shape 155">
              <a:extLst>
                <a:ext uri="{FF2B5EF4-FFF2-40B4-BE49-F238E27FC236}">
                  <a16:creationId xmlns:a16="http://schemas.microsoft.com/office/drawing/2014/main" id="{B87603D2-B04E-32EB-55A1-E0EA1E14E938}"/>
                </a:ext>
              </a:extLst>
            </p:cNvPr>
            <p:cNvSpPr/>
            <p:nvPr/>
          </p:nvSpPr>
          <p:spPr>
            <a:xfrm>
              <a:off x="9091726" y="2339340"/>
              <a:ext cx="64008" cy="64008"/>
            </a:xfrm>
            <a:custGeom>
              <a:avLst/>
              <a:gdLst/>
              <a:ahLst/>
              <a:cxnLst/>
              <a:rect l="0" t="0" r="0" b="0"/>
              <a:pathLst>
                <a:path w="64008" h="64008">
                  <a:moveTo>
                    <a:pt x="32004" y="0"/>
                  </a:moveTo>
                  <a:cubicBezTo>
                    <a:pt x="49657" y="0"/>
                    <a:pt x="64008" y="14326"/>
                    <a:pt x="64008" y="32004"/>
                  </a:cubicBezTo>
                  <a:cubicBezTo>
                    <a:pt x="64008" y="49683"/>
                    <a:pt x="49657" y="64008"/>
                    <a:pt x="32004" y="64008"/>
                  </a:cubicBezTo>
                  <a:cubicBezTo>
                    <a:pt x="14351" y="64008"/>
                    <a:pt x="0" y="49683"/>
                    <a:pt x="0" y="32004"/>
                  </a:cubicBezTo>
                  <a:cubicBezTo>
                    <a:pt x="0" y="14326"/>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69" name="Shape 156">
              <a:extLst>
                <a:ext uri="{FF2B5EF4-FFF2-40B4-BE49-F238E27FC236}">
                  <a16:creationId xmlns:a16="http://schemas.microsoft.com/office/drawing/2014/main" id="{4C581BCC-2BC3-464F-48AE-8988CC06B5BB}"/>
                </a:ext>
              </a:extLst>
            </p:cNvPr>
            <p:cNvSpPr/>
            <p:nvPr/>
          </p:nvSpPr>
          <p:spPr>
            <a:xfrm>
              <a:off x="9091726" y="2339340"/>
              <a:ext cx="64008" cy="64008"/>
            </a:xfrm>
            <a:custGeom>
              <a:avLst/>
              <a:gdLst/>
              <a:ahLst/>
              <a:cxnLst/>
              <a:rect l="0" t="0" r="0" b="0"/>
              <a:pathLst>
                <a:path w="64008" h="64008">
                  <a:moveTo>
                    <a:pt x="64008" y="32004"/>
                  </a:moveTo>
                  <a:cubicBezTo>
                    <a:pt x="64008" y="49683"/>
                    <a:pt x="49657" y="64008"/>
                    <a:pt x="32004" y="64008"/>
                  </a:cubicBezTo>
                  <a:cubicBezTo>
                    <a:pt x="14351" y="64008"/>
                    <a:pt x="0" y="49683"/>
                    <a:pt x="0" y="32004"/>
                  </a:cubicBezTo>
                  <a:cubicBezTo>
                    <a:pt x="0" y="14326"/>
                    <a:pt x="14351" y="0"/>
                    <a:pt x="32004" y="0"/>
                  </a:cubicBezTo>
                  <a:cubicBezTo>
                    <a:pt x="49657" y="0"/>
                    <a:pt x="64008" y="14326"/>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70" name="Shape 157">
              <a:extLst>
                <a:ext uri="{FF2B5EF4-FFF2-40B4-BE49-F238E27FC236}">
                  <a16:creationId xmlns:a16="http://schemas.microsoft.com/office/drawing/2014/main" id="{4F128A12-3964-CA6C-6574-C46EA80BECEF}"/>
                </a:ext>
              </a:extLst>
            </p:cNvPr>
            <p:cNvSpPr/>
            <p:nvPr/>
          </p:nvSpPr>
          <p:spPr>
            <a:xfrm>
              <a:off x="9716567" y="2372868"/>
              <a:ext cx="64008" cy="64008"/>
            </a:xfrm>
            <a:custGeom>
              <a:avLst/>
              <a:gdLst/>
              <a:ahLst/>
              <a:cxnLst/>
              <a:rect l="0" t="0" r="0" b="0"/>
              <a:pathLst>
                <a:path w="64008" h="64008">
                  <a:moveTo>
                    <a:pt x="32003" y="0"/>
                  </a:moveTo>
                  <a:cubicBezTo>
                    <a:pt x="49657" y="0"/>
                    <a:pt x="64008" y="14325"/>
                    <a:pt x="64008" y="32004"/>
                  </a:cubicBezTo>
                  <a:cubicBezTo>
                    <a:pt x="64008" y="49682"/>
                    <a:pt x="49657" y="64008"/>
                    <a:pt x="32003" y="64008"/>
                  </a:cubicBezTo>
                  <a:cubicBezTo>
                    <a:pt x="14351" y="64008"/>
                    <a:pt x="0" y="49682"/>
                    <a:pt x="0" y="32004"/>
                  </a:cubicBezTo>
                  <a:cubicBezTo>
                    <a:pt x="0" y="14325"/>
                    <a:pt x="14351" y="0"/>
                    <a:pt x="32003"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71" name="Shape 158">
              <a:extLst>
                <a:ext uri="{FF2B5EF4-FFF2-40B4-BE49-F238E27FC236}">
                  <a16:creationId xmlns:a16="http://schemas.microsoft.com/office/drawing/2014/main" id="{F938121B-89BC-756A-827C-8A3CC31B550E}"/>
                </a:ext>
              </a:extLst>
            </p:cNvPr>
            <p:cNvSpPr/>
            <p:nvPr/>
          </p:nvSpPr>
          <p:spPr>
            <a:xfrm>
              <a:off x="9716567" y="2372868"/>
              <a:ext cx="64008" cy="64008"/>
            </a:xfrm>
            <a:custGeom>
              <a:avLst/>
              <a:gdLst/>
              <a:ahLst/>
              <a:cxnLst/>
              <a:rect l="0" t="0" r="0" b="0"/>
              <a:pathLst>
                <a:path w="64008" h="64008">
                  <a:moveTo>
                    <a:pt x="64008" y="32004"/>
                  </a:moveTo>
                  <a:cubicBezTo>
                    <a:pt x="64008" y="49682"/>
                    <a:pt x="49657" y="64008"/>
                    <a:pt x="32003" y="64008"/>
                  </a:cubicBezTo>
                  <a:cubicBezTo>
                    <a:pt x="14351" y="64008"/>
                    <a:pt x="0" y="49682"/>
                    <a:pt x="0" y="32004"/>
                  </a:cubicBezTo>
                  <a:cubicBezTo>
                    <a:pt x="0" y="14325"/>
                    <a:pt x="14351" y="0"/>
                    <a:pt x="32003" y="0"/>
                  </a:cubicBezTo>
                  <a:cubicBezTo>
                    <a:pt x="49657" y="0"/>
                    <a:pt x="64008" y="14325"/>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72" name="Shape 159">
              <a:extLst>
                <a:ext uri="{FF2B5EF4-FFF2-40B4-BE49-F238E27FC236}">
                  <a16:creationId xmlns:a16="http://schemas.microsoft.com/office/drawing/2014/main" id="{B7BD9F62-258C-62A1-D6B3-F3084E54620E}"/>
                </a:ext>
              </a:extLst>
            </p:cNvPr>
            <p:cNvSpPr/>
            <p:nvPr/>
          </p:nvSpPr>
          <p:spPr>
            <a:xfrm>
              <a:off x="10342931" y="2232660"/>
              <a:ext cx="64008" cy="64008"/>
            </a:xfrm>
            <a:custGeom>
              <a:avLst/>
              <a:gdLst/>
              <a:ahLst/>
              <a:cxnLst/>
              <a:rect l="0" t="0" r="0" b="0"/>
              <a:pathLst>
                <a:path w="64008" h="64008">
                  <a:moveTo>
                    <a:pt x="32003" y="0"/>
                  </a:moveTo>
                  <a:cubicBezTo>
                    <a:pt x="49657" y="0"/>
                    <a:pt x="64008" y="14351"/>
                    <a:pt x="64008" y="32004"/>
                  </a:cubicBezTo>
                  <a:cubicBezTo>
                    <a:pt x="64008" y="49682"/>
                    <a:pt x="49657" y="64008"/>
                    <a:pt x="32003" y="64008"/>
                  </a:cubicBezTo>
                  <a:cubicBezTo>
                    <a:pt x="14351" y="64008"/>
                    <a:pt x="0" y="49682"/>
                    <a:pt x="0" y="32004"/>
                  </a:cubicBezTo>
                  <a:cubicBezTo>
                    <a:pt x="0" y="14351"/>
                    <a:pt x="14351" y="0"/>
                    <a:pt x="32003"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73" name="Shape 160">
              <a:extLst>
                <a:ext uri="{FF2B5EF4-FFF2-40B4-BE49-F238E27FC236}">
                  <a16:creationId xmlns:a16="http://schemas.microsoft.com/office/drawing/2014/main" id="{2DFE7CF3-9D1B-ECFB-3AA0-26677B43096D}"/>
                </a:ext>
              </a:extLst>
            </p:cNvPr>
            <p:cNvSpPr/>
            <p:nvPr/>
          </p:nvSpPr>
          <p:spPr>
            <a:xfrm>
              <a:off x="10342931" y="2232660"/>
              <a:ext cx="64008" cy="64008"/>
            </a:xfrm>
            <a:custGeom>
              <a:avLst/>
              <a:gdLst/>
              <a:ahLst/>
              <a:cxnLst/>
              <a:rect l="0" t="0" r="0" b="0"/>
              <a:pathLst>
                <a:path w="64008" h="64008">
                  <a:moveTo>
                    <a:pt x="64008" y="32004"/>
                  </a:moveTo>
                  <a:cubicBezTo>
                    <a:pt x="64008" y="49682"/>
                    <a:pt x="49657" y="64008"/>
                    <a:pt x="32003" y="64008"/>
                  </a:cubicBezTo>
                  <a:cubicBezTo>
                    <a:pt x="14351" y="64008"/>
                    <a:pt x="0" y="49682"/>
                    <a:pt x="0" y="32004"/>
                  </a:cubicBezTo>
                  <a:cubicBezTo>
                    <a:pt x="0" y="14351"/>
                    <a:pt x="14351" y="0"/>
                    <a:pt x="32003" y="0"/>
                  </a:cubicBezTo>
                  <a:cubicBezTo>
                    <a:pt x="49657" y="0"/>
                    <a:pt x="64008" y="14351"/>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74" name="Shape 161">
              <a:extLst>
                <a:ext uri="{FF2B5EF4-FFF2-40B4-BE49-F238E27FC236}">
                  <a16:creationId xmlns:a16="http://schemas.microsoft.com/office/drawing/2014/main" id="{7EB3A492-B64B-35A2-ACD4-BFDD381655DE}"/>
                </a:ext>
              </a:extLst>
            </p:cNvPr>
            <p:cNvSpPr/>
            <p:nvPr/>
          </p:nvSpPr>
          <p:spPr>
            <a:xfrm>
              <a:off x="10967770" y="2372868"/>
              <a:ext cx="64008" cy="64008"/>
            </a:xfrm>
            <a:custGeom>
              <a:avLst/>
              <a:gdLst/>
              <a:ahLst/>
              <a:cxnLst/>
              <a:rect l="0" t="0" r="0" b="0"/>
              <a:pathLst>
                <a:path w="64008" h="64008">
                  <a:moveTo>
                    <a:pt x="32004" y="0"/>
                  </a:moveTo>
                  <a:cubicBezTo>
                    <a:pt x="49657" y="0"/>
                    <a:pt x="64008" y="14325"/>
                    <a:pt x="64008" y="32004"/>
                  </a:cubicBezTo>
                  <a:cubicBezTo>
                    <a:pt x="64008" y="49682"/>
                    <a:pt x="49657" y="64008"/>
                    <a:pt x="32004" y="64008"/>
                  </a:cubicBezTo>
                  <a:cubicBezTo>
                    <a:pt x="14351" y="64008"/>
                    <a:pt x="0" y="49682"/>
                    <a:pt x="0" y="32004"/>
                  </a:cubicBezTo>
                  <a:cubicBezTo>
                    <a:pt x="0" y="14325"/>
                    <a:pt x="14351" y="0"/>
                    <a:pt x="32004" y="0"/>
                  </a:cubicBezTo>
                  <a:close/>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75" name="Shape 162">
              <a:extLst>
                <a:ext uri="{FF2B5EF4-FFF2-40B4-BE49-F238E27FC236}">
                  <a16:creationId xmlns:a16="http://schemas.microsoft.com/office/drawing/2014/main" id="{F3921D65-9D7F-7291-FC11-5DCB206C93DF}"/>
                </a:ext>
              </a:extLst>
            </p:cNvPr>
            <p:cNvSpPr/>
            <p:nvPr/>
          </p:nvSpPr>
          <p:spPr>
            <a:xfrm>
              <a:off x="10967770" y="2372868"/>
              <a:ext cx="64008" cy="64008"/>
            </a:xfrm>
            <a:custGeom>
              <a:avLst/>
              <a:gdLst/>
              <a:ahLst/>
              <a:cxnLst/>
              <a:rect l="0" t="0" r="0" b="0"/>
              <a:pathLst>
                <a:path w="64008" h="64008">
                  <a:moveTo>
                    <a:pt x="64008" y="32004"/>
                  </a:moveTo>
                  <a:cubicBezTo>
                    <a:pt x="64008" y="49682"/>
                    <a:pt x="49657" y="64008"/>
                    <a:pt x="32004" y="64008"/>
                  </a:cubicBezTo>
                  <a:cubicBezTo>
                    <a:pt x="14351" y="64008"/>
                    <a:pt x="0" y="49682"/>
                    <a:pt x="0" y="32004"/>
                  </a:cubicBezTo>
                  <a:cubicBezTo>
                    <a:pt x="0" y="14325"/>
                    <a:pt x="14351" y="0"/>
                    <a:pt x="32004" y="0"/>
                  </a:cubicBezTo>
                  <a:cubicBezTo>
                    <a:pt x="49657" y="0"/>
                    <a:pt x="64008" y="14325"/>
                    <a:pt x="64008" y="32004"/>
                  </a:cubicBezTo>
                  <a:close/>
                </a:path>
              </a:pathLst>
            </a:custGeom>
            <a:ln w="9525" cap="flat">
              <a:round/>
            </a:ln>
          </p:spPr>
          <p:style>
            <a:lnRef idx="1">
              <a:srgbClr val="ED7D31"/>
            </a:lnRef>
            <a:fillRef idx="0">
              <a:srgbClr val="000000">
                <a:alpha val="0"/>
              </a:srgbClr>
            </a:fillRef>
            <a:effectRef idx="0">
              <a:scrgbClr r="0" g="0" b="0"/>
            </a:effectRef>
            <a:fontRef idx="none"/>
          </p:style>
          <p:txBody>
            <a:bodyPr/>
            <a:lstStyle/>
            <a:p>
              <a:endParaRPr lang="en-PK"/>
            </a:p>
          </p:txBody>
        </p:sp>
        <p:sp>
          <p:nvSpPr>
            <p:cNvPr id="76" name="Rectangle 75">
              <a:extLst>
                <a:ext uri="{FF2B5EF4-FFF2-40B4-BE49-F238E27FC236}">
                  <a16:creationId xmlns:a16="http://schemas.microsoft.com/office/drawing/2014/main" id="{8973399F-82A1-4813-5CDC-3D4EE062DB78}"/>
                </a:ext>
              </a:extLst>
            </p:cNvPr>
            <p:cNvSpPr/>
            <p:nvPr/>
          </p:nvSpPr>
          <p:spPr>
            <a:xfrm>
              <a:off x="433426" y="2352675"/>
              <a:ext cx="80975"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77" name="Rectangle 76">
              <a:extLst>
                <a:ext uri="{FF2B5EF4-FFF2-40B4-BE49-F238E27FC236}">
                  <a16:creationId xmlns:a16="http://schemas.microsoft.com/office/drawing/2014/main" id="{FD24974E-616F-40A4-C3C2-64523ED08618}"/>
                </a:ext>
              </a:extLst>
            </p:cNvPr>
            <p:cNvSpPr/>
            <p:nvPr/>
          </p:nvSpPr>
          <p:spPr>
            <a:xfrm>
              <a:off x="57912" y="2101215"/>
              <a:ext cx="648665"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2,000,000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78" name="Rectangle 77">
              <a:extLst>
                <a:ext uri="{FF2B5EF4-FFF2-40B4-BE49-F238E27FC236}">
                  <a16:creationId xmlns:a16="http://schemas.microsoft.com/office/drawing/2014/main" id="{4341E19A-2A92-E685-8F70-B036EB0DDE53}"/>
                </a:ext>
              </a:extLst>
            </p:cNvPr>
            <p:cNvSpPr/>
            <p:nvPr/>
          </p:nvSpPr>
          <p:spPr>
            <a:xfrm>
              <a:off x="57912" y="1849755"/>
              <a:ext cx="648665"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4,000,000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79" name="Rectangle 78">
              <a:extLst>
                <a:ext uri="{FF2B5EF4-FFF2-40B4-BE49-F238E27FC236}">
                  <a16:creationId xmlns:a16="http://schemas.microsoft.com/office/drawing/2014/main" id="{87575EDF-8E15-F261-C56F-AE48EC68C8E6}"/>
                </a:ext>
              </a:extLst>
            </p:cNvPr>
            <p:cNvSpPr/>
            <p:nvPr/>
          </p:nvSpPr>
          <p:spPr>
            <a:xfrm>
              <a:off x="57912" y="1598549"/>
              <a:ext cx="648665"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6,000,000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0" name="Rectangle 79">
              <a:extLst>
                <a:ext uri="{FF2B5EF4-FFF2-40B4-BE49-F238E27FC236}">
                  <a16:creationId xmlns:a16="http://schemas.microsoft.com/office/drawing/2014/main" id="{6139A399-904E-33F3-274D-50C2976E7A42}"/>
                </a:ext>
              </a:extLst>
            </p:cNvPr>
            <p:cNvSpPr/>
            <p:nvPr/>
          </p:nvSpPr>
          <p:spPr>
            <a:xfrm>
              <a:off x="57912" y="1347089"/>
              <a:ext cx="648665"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8,000,000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1" name="Rectangle 80">
              <a:extLst>
                <a:ext uri="{FF2B5EF4-FFF2-40B4-BE49-F238E27FC236}">
                  <a16:creationId xmlns:a16="http://schemas.microsoft.com/office/drawing/2014/main" id="{A4E8C159-10E7-7E14-626B-72427FAF6A63}"/>
                </a:ext>
              </a:extLst>
            </p:cNvPr>
            <p:cNvSpPr/>
            <p:nvPr/>
          </p:nvSpPr>
          <p:spPr>
            <a:xfrm>
              <a:off x="0" y="1095629"/>
              <a:ext cx="725587"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10,000,000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2" name="Rectangle 81">
              <a:extLst>
                <a:ext uri="{FF2B5EF4-FFF2-40B4-BE49-F238E27FC236}">
                  <a16:creationId xmlns:a16="http://schemas.microsoft.com/office/drawing/2014/main" id="{00B5CD2D-58B1-422C-DFFD-83399CFF13A3}"/>
                </a:ext>
              </a:extLst>
            </p:cNvPr>
            <p:cNvSpPr/>
            <p:nvPr/>
          </p:nvSpPr>
          <p:spPr>
            <a:xfrm>
              <a:off x="0" y="844169"/>
              <a:ext cx="725587"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12,000,000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3" name="Rectangle 82">
              <a:extLst>
                <a:ext uri="{FF2B5EF4-FFF2-40B4-BE49-F238E27FC236}">
                  <a16:creationId xmlns:a16="http://schemas.microsoft.com/office/drawing/2014/main" id="{DA4CC6BF-293F-8252-CFBD-FA7FEC6A827B}"/>
                </a:ext>
              </a:extLst>
            </p:cNvPr>
            <p:cNvSpPr/>
            <p:nvPr/>
          </p:nvSpPr>
          <p:spPr>
            <a:xfrm>
              <a:off x="0" y="592709"/>
              <a:ext cx="725587"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14,000,000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4" name="Rectangle 83">
              <a:extLst>
                <a:ext uri="{FF2B5EF4-FFF2-40B4-BE49-F238E27FC236}">
                  <a16:creationId xmlns:a16="http://schemas.microsoft.com/office/drawing/2014/main" id="{B3104327-13F0-631B-9F0A-26D1C09662A2}"/>
                </a:ext>
              </a:extLst>
            </p:cNvPr>
            <p:cNvSpPr/>
            <p:nvPr/>
          </p:nvSpPr>
          <p:spPr>
            <a:xfrm>
              <a:off x="0" y="341249"/>
              <a:ext cx="725587"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16,000,000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5" name="Rectangle 84">
              <a:extLst>
                <a:ext uri="{FF2B5EF4-FFF2-40B4-BE49-F238E27FC236}">
                  <a16:creationId xmlns:a16="http://schemas.microsoft.com/office/drawing/2014/main" id="{B805D75E-2D8E-133C-09BC-6806C10A67F2}"/>
                </a:ext>
              </a:extLst>
            </p:cNvPr>
            <p:cNvSpPr/>
            <p:nvPr/>
          </p:nvSpPr>
          <p:spPr>
            <a:xfrm>
              <a:off x="0" y="90170"/>
              <a:ext cx="725587" cy="154840"/>
            </a:xfrm>
            <a:prstGeom prst="rect">
              <a:avLst/>
            </a:prstGeom>
            <a:ln>
              <a:noFill/>
            </a:ln>
          </p:spPr>
          <p:txBody>
            <a:bodyPr vert="horz" lIns="0" tIns="0" rIns="0" bIns="0" rtlCol="0">
              <a:noAutofit/>
            </a:bodyPr>
            <a:lstStyle/>
            <a:p>
              <a:pPr>
                <a:lnSpc>
                  <a:spcPct val="107000"/>
                </a:lnSpc>
                <a:spcAft>
                  <a:spcPts val="800"/>
                </a:spcAft>
              </a:pPr>
              <a:r>
                <a:rPr lang="en-PK" sz="900" kern="100">
                  <a:solidFill>
                    <a:srgbClr val="595959"/>
                  </a:solidFill>
                  <a:effectLst/>
                  <a:latin typeface="Calibri" panose="020F0502020204030204" pitchFamily="34" charset="0"/>
                  <a:ea typeface="Calibri" panose="020F0502020204030204" pitchFamily="34" charset="0"/>
                </a:rPr>
                <a:t> 18,000,000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6" name="Rectangle 85">
              <a:extLst>
                <a:ext uri="{FF2B5EF4-FFF2-40B4-BE49-F238E27FC236}">
                  <a16:creationId xmlns:a16="http://schemas.microsoft.com/office/drawing/2014/main" id="{94277130-3834-E260-3EBD-FAA72C9FDC60}"/>
                </a:ext>
              </a:extLst>
            </p:cNvPr>
            <p:cNvSpPr/>
            <p:nvPr/>
          </p:nvSpPr>
          <p:spPr>
            <a:xfrm>
              <a:off x="692201" y="2475472"/>
              <a:ext cx="793715"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Colddrinks</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7" name="Rectangle 86">
              <a:extLst>
                <a:ext uri="{FF2B5EF4-FFF2-40B4-BE49-F238E27FC236}">
                  <a16:creationId xmlns:a16="http://schemas.microsoft.com/office/drawing/2014/main" id="{05C458B3-EDFE-8189-3FFA-9FEEB4FC25F7}"/>
                </a:ext>
              </a:extLst>
            </p:cNvPr>
            <p:cNvSpPr/>
            <p:nvPr/>
          </p:nvSpPr>
          <p:spPr>
            <a:xfrm>
              <a:off x="1390828" y="2475472"/>
              <a:ext cx="599739"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Phal aur</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8" name="Rectangle 87">
              <a:extLst>
                <a:ext uri="{FF2B5EF4-FFF2-40B4-BE49-F238E27FC236}">
                  <a16:creationId xmlns:a16="http://schemas.microsoft.com/office/drawing/2014/main" id="{70C22A39-CCC1-DFDD-94CF-289D7D5C5729}"/>
                </a:ext>
              </a:extLst>
            </p:cNvPr>
            <p:cNvSpPr/>
            <p:nvPr/>
          </p:nvSpPr>
          <p:spPr>
            <a:xfrm>
              <a:off x="1368603" y="2606840"/>
              <a:ext cx="658218"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Sabziyan</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89" name="Rectangle 88">
              <a:extLst>
                <a:ext uri="{FF2B5EF4-FFF2-40B4-BE49-F238E27FC236}">
                  <a16:creationId xmlns:a16="http://schemas.microsoft.com/office/drawing/2014/main" id="{B9D59FB9-F4D3-CF01-526A-ECF1E729758F}"/>
                </a:ext>
              </a:extLst>
            </p:cNvPr>
            <p:cNvSpPr/>
            <p:nvPr/>
          </p:nvSpPr>
          <p:spPr>
            <a:xfrm>
              <a:off x="2048307" y="2475472"/>
              <a:ext cx="514104"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Oil and</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0" name="Rectangle 89">
              <a:extLst>
                <a:ext uri="{FF2B5EF4-FFF2-40B4-BE49-F238E27FC236}">
                  <a16:creationId xmlns:a16="http://schemas.microsoft.com/office/drawing/2014/main" id="{108BBA2D-741C-5968-1162-F844F746BAC8}"/>
                </a:ext>
              </a:extLst>
            </p:cNvPr>
            <p:cNvSpPr/>
            <p:nvPr/>
          </p:nvSpPr>
          <p:spPr>
            <a:xfrm>
              <a:off x="2099107" y="2606840"/>
              <a:ext cx="380223"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Ghee</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1" name="Rectangle 90">
              <a:extLst>
                <a:ext uri="{FF2B5EF4-FFF2-40B4-BE49-F238E27FC236}">
                  <a16:creationId xmlns:a16="http://schemas.microsoft.com/office/drawing/2014/main" id="{462931E5-84DD-314B-84C9-9AF48F73154C}"/>
                </a:ext>
              </a:extLst>
            </p:cNvPr>
            <p:cNvSpPr/>
            <p:nvPr/>
          </p:nvSpPr>
          <p:spPr>
            <a:xfrm>
              <a:off x="2712136" y="2475472"/>
              <a:ext cx="413010"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Anaaj</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2" name="Rectangle 91">
              <a:extLst>
                <a:ext uri="{FF2B5EF4-FFF2-40B4-BE49-F238E27FC236}">
                  <a16:creationId xmlns:a16="http://schemas.microsoft.com/office/drawing/2014/main" id="{3504B671-C642-A891-7962-12203ABDDB0B}"/>
                </a:ext>
              </a:extLst>
            </p:cNvPr>
            <p:cNvSpPr/>
            <p:nvPr/>
          </p:nvSpPr>
          <p:spPr>
            <a:xfrm>
              <a:off x="3251886" y="2475472"/>
              <a:ext cx="641647"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Laundry/</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3" name="Rectangle 92">
              <a:extLst>
                <a:ext uri="{FF2B5EF4-FFF2-40B4-BE49-F238E27FC236}">
                  <a16:creationId xmlns:a16="http://schemas.microsoft.com/office/drawing/2014/main" id="{17E0AD39-A7C4-4BA8-E3E4-54F1E78DB7BC}"/>
                </a:ext>
              </a:extLst>
            </p:cNvPr>
            <p:cNvSpPr/>
            <p:nvPr/>
          </p:nvSpPr>
          <p:spPr>
            <a:xfrm>
              <a:off x="3296463" y="2606840"/>
              <a:ext cx="524314"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Ghar ki</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4" name="Rectangle 93">
              <a:extLst>
                <a:ext uri="{FF2B5EF4-FFF2-40B4-BE49-F238E27FC236}">
                  <a16:creationId xmlns:a16="http://schemas.microsoft.com/office/drawing/2014/main" id="{1169979F-A53B-0A85-1733-40D9C7B7774A}"/>
                </a:ext>
              </a:extLst>
            </p:cNvPr>
            <p:cNvSpPr/>
            <p:nvPr/>
          </p:nvSpPr>
          <p:spPr>
            <a:xfrm>
              <a:off x="3906063" y="2475472"/>
              <a:ext cx="567031"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Ghar ka</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5" name="Rectangle 94">
              <a:extLst>
                <a:ext uri="{FF2B5EF4-FFF2-40B4-BE49-F238E27FC236}">
                  <a16:creationId xmlns:a16="http://schemas.microsoft.com/office/drawing/2014/main" id="{2C893CF4-7619-7197-3256-A3AD0E32884D}"/>
                </a:ext>
              </a:extLst>
            </p:cNvPr>
            <p:cNvSpPr/>
            <p:nvPr/>
          </p:nvSpPr>
          <p:spPr>
            <a:xfrm>
              <a:off x="3899967" y="2606840"/>
              <a:ext cx="582993"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Samaan</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6" name="Rectangle 95">
              <a:extLst>
                <a:ext uri="{FF2B5EF4-FFF2-40B4-BE49-F238E27FC236}">
                  <a16:creationId xmlns:a16="http://schemas.microsoft.com/office/drawing/2014/main" id="{83822FA6-1466-8C02-0D90-B88FB99973CA}"/>
                </a:ext>
              </a:extLst>
            </p:cNvPr>
            <p:cNvSpPr/>
            <p:nvPr/>
          </p:nvSpPr>
          <p:spPr>
            <a:xfrm>
              <a:off x="4455592" y="2475472"/>
              <a:ext cx="769216"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Bachon ka</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7" name="Rectangle 96">
              <a:extLst>
                <a:ext uri="{FF2B5EF4-FFF2-40B4-BE49-F238E27FC236}">
                  <a16:creationId xmlns:a16="http://schemas.microsoft.com/office/drawing/2014/main" id="{1EFBD515-83DA-5E17-EC2E-6FA916213FA1}"/>
                </a:ext>
              </a:extLst>
            </p:cNvPr>
            <p:cNvSpPr/>
            <p:nvPr/>
          </p:nvSpPr>
          <p:spPr>
            <a:xfrm>
              <a:off x="4525315" y="2606840"/>
              <a:ext cx="582993"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Samaan</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8" name="Rectangle 97">
              <a:extLst>
                <a:ext uri="{FF2B5EF4-FFF2-40B4-BE49-F238E27FC236}">
                  <a16:creationId xmlns:a16="http://schemas.microsoft.com/office/drawing/2014/main" id="{5BFF5881-D9AD-63CB-2694-3BAB0F63AE6A}"/>
                </a:ext>
              </a:extLst>
            </p:cNvPr>
            <p:cNvSpPr/>
            <p:nvPr/>
          </p:nvSpPr>
          <p:spPr>
            <a:xfrm>
              <a:off x="5195621" y="2475472"/>
              <a:ext cx="463633"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Sabun</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99" name="Rectangle 98">
              <a:extLst>
                <a:ext uri="{FF2B5EF4-FFF2-40B4-BE49-F238E27FC236}">
                  <a16:creationId xmlns:a16="http://schemas.microsoft.com/office/drawing/2014/main" id="{72214BDE-5DD3-5A26-FE6B-36D00A00D8EB}"/>
                </a:ext>
              </a:extLst>
            </p:cNvPr>
            <p:cNvSpPr/>
            <p:nvPr/>
          </p:nvSpPr>
          <p:spPr>
            <a:xfrm>
              <a:off x="5110023" y="2606840"/>
              <a:ext cx="692599"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Shampoo</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0" name="Rectangle 99">
              <a:extLst>
                <a:ext uri="{FF2B5EF4-FFF2-40B4-BE49-F238E27FC236}">
                  <a16:creationId xmlns:a16="http://schemas.microsoft.com/office/drawing/2014/main" id="{AEED4ECA-6EFA-107E-B377-5892FF87C6B5}"/>
                </a:ext>
              </a:extLst>
            </p:cNvPr>
            <p:cNvSpPr/>
            <p:nvPr/>
          </p:nvSpPr>
          <p:spPr>
            <a:xfrm>
              <a:off x="5815000" y="2475472"/>
              <a:ext cx="481901"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Doodh</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1" name="Rectangle 100">
              <a:extLst>
                <a:ext uri="{FF2B5EF4-FFF2-40B4-BE49-F238E27FC236}">
                  <a16:creationId xmlns:a16="http://schemas.microsoft.com/office/drawing/2014/main" id="{A86890BE-36E5-16B4-07E3-7FB82D1B8EA3}"/>
                </a:ext>
              </a:extLst>
            </p:cNvPr>
            <p:cNvSpPr/>
            <p:nvPr/>
          </p:nvSpPr>
          <p:spPr>
            <a:xfrm>
              <a:off x="6462700" y="2475472"/>
              <a:ext cx="422917"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Khula</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2" name="Rectangle 101">
              <a:extLst>
                <a:ext uri="{FF2B5EF4-FFF2-40B4-BE49-F238E27FC236}">
                  <a16:creationId xmlns:a16="http://schemas.microsoft.com/office/drawing/2014/main" id="{C807C139-B1C1-FBAE-F4E5-9C18DCF33403}"/>
                </a:ext>
              </a:extLst>
            </p:cNvPr>
            <p:cNvSpPr/>
            <p:nvPr/>
          </p:nvSpPr>
          <p:spPr>
            <a:xfrm>
              <a:off x="6430950" y="2606840"/>
              <a:ext cx="505791"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Masala</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3" name="Rectangle 102">
              <a:extLst>
                <a:ext uri="{FF2B5EF4-FFF2-40B4-BE49-F238E27FC236}">
                  <a16:creationId xmlns:a16="http://schemas.microsoft.com/office/drawing/2014/main" id="{0B5C7391-FF02-D2FE-4F28-84C4318D5778}"/>
                </a:ext>
              </a:extLst>
            </p:cNvPr>
            <p:cNvSpPr/>
            <p:nvPr/>
          </p:nvSpPr>
          <p:spPr>
            <a:xfrm>
              <a:off x="7056679" y="2475472"/>
              <a:ext cx="505942"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Beauty</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4" name="Rectangle 103">
              <a:extLst>
                <a:ext uri="{FF2B5EF4-FFF2-40B4-BE49-F238E27FC236}">
                  <a16:creationId xmlns:a16="http://schemas.microsoft.com/office/drawing/2014/main" id="{76174420-A3A4-D00D-2133-2FAB2BE73F8C}"/>
                </a:ext>
              </a:extLst>
            </p:cNvPr>
            <p:cNvSpPr/>
            <p:nvPr/>
          </p:nvSpPr>
          <p:spPr>
            <a:xfrm>
              <a:off x="7675804" y="2475472"/>
              <a:ext cx="523728"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Meetha</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5" name="Rectangle 104">
              <a:extLst>
                <a:ext uri="{FF2B5EF4-FFF2-40B4-BE49-F238E27FC236}">
                  <a16:creationId xmlns:a16="http://schemas.microsoft.com/office/drawing/2014/main" id="{0B948B48-E11B-6D98-E254-17234C8BEF5B}"/>
                </a:ext>
              </a:extLst>
            </p:cNvPr>
            <p:cNvSpPr/>
            <p:nvPr/>
          </p:nvSpPr>
          <p:spPr>
            <a:xfrm>
              <a:off x="8269783" y="2475472"/>
              <a:ext cx="607797"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Chai aur</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6" name="Rectangle 105">
              <a:extLst>
                <a:ext uri="{FF2B5EF4-FFF2-40B4-BE49-F238E27FC236}">
                  <a16:creationId xmlns:a16="http://schemas.microsoft.com/office/drawing/2014/main" id="{293319E0-AF6D-C25F-03FA-1CD2E32DCA14}"/>
                </a:ext>
              </a:extLst>
            </p:cNvPr>
            <p:cNvSpPr/>
            <p:nvPr/>
          </p:nvSpPr>
          <p:spPr>
            <a:xfrm>
              <a:off x="8320709" y="2606840"/>
              <a:ext cx="473539"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Coffee</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7" name="Rectangle 106">
              <a:extLst>
                <a:ext uri="{FF2B5EF4-FFF2-40B4-BE49-F238E27FC236}">
                  <a16:creationId xmlns:a16="http://schemas.microsoft.com/office/drawing/2014/main" id="{71761EF9-47F3-F748-A674-343CEB5DAB09}"/>
                </a:ext>
              </a:extLst>
            </p:cNvPr>
            <p:cNvSpPr/>
            <p:nvPr/>
          </p:nvSpPr>
          <p:spPr>
            <a:xfrm>
              <a:off x="8898686" y="2475472"/>
              <a:ext cx="599282"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Noodles</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8" name="Rectangle 107">
              <a:extLst>
                <a:ext uri="{FF2B5EF4-FFF2-40B4-BE49-F238E27FC236}">
                  <a16:creationId xmlns:a16="http://schemas.microsoft.com/office/drawing/2014/main" id="{A96D2FF5-2409-CF68-9355-264C781CBFE8}"/>
                </a:ext>
              </a:extLst>
            </p:cNvPr>
            <p:cNvSpPr/>
            <p:nvPr/>
          </p:nvSpPr>
          <p:spPr>
            <a:xfrm>
              <a:off x="9022384" y="2606840"/>
              <a:ext cx="270746"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and</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09" name="Rectangle 108">
              <a:extLst>
                <a:ext uri="{FF2B5EF4-FFF2-40B4-BE49-F238E27FC236}">
                  <a16:creationId xmlns:a16="http://schemas.microsoft.com/office/drawing/2014/main" id="{B48F284E-2BC9-5A77-5856-9B5C3C641723}"/>
                </a:ext>
              </a:extLst>
            </p:cNvPr>
            <p:cNvSpPr/>
            <p:nvPr/>
          </p:nvSpPr>
          <p:spPr>
            <a:xfrm>
              <a:off x="9530511" y="2475472"/>
              <a:ext cx="582560"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Logistic</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10" name="Rectangle 109">
              <a:extLst>
                <a:ext uri="{FF2B5EF4-FFF2-40B4-BE49-F238E27FC236}">
                  <a16:creationId xmlns:a16="http://schemas.microsoft.com/office/drawing/2014/main" id="{280B5C09-C706-81B1-D6A2-3C4B2339A757}"/>
                </a:ext>
              </a:extLst>
            </p:cNvPr>
            <p:cNvSpPr/>
            <p:nvPr/>
          </p:nvSpPr>
          <p:spPr>
            <a:xfrm>
              <a:off x="9622841" y="2606840"/>
              <a:ext cx="338243"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Cost</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11" name="Rectangle 110">
              <a:extLst>
                <a:ext uri="{FF2B5EF4-FFF2-40B4-BE49-F238E27FC236}">
                  <a16:creationId xmlns:a16="http://schemas.microsoft.com/office/drawing/2014/main" id="{E626F689-66E2-E12A-8E70-FBB484D5BC51}"/>
                </a:ext>
              </a:extLst>
            </p:cNvPr>
            <p:cNvSpPr/>
            <p:nvPr/>
          </p:nvSpPr>
          <p:spPr>
            <a:xfrm>
              <a:off x="10143413" y="2475472"/>
              <a:ext cx="615652"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Branded</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12" name="Rectangle 111">
              <a:extLst>
                <a:ext uri="{FF2B5EF4-FFF2-40B4-BE49-F238E27FC236}">
                  <a16:creationId xmlns:a16="http://schemas.microsoft.com/office/drawing/2014/main" id="{22469B47-1D01-BEF3-FC44-402A18D4721F}"/>
                </a:ext>
              </a:extLst>
            </p:cNvPr>
            <p:cNvSpPr/>
            <p:nvPr/>
          </p:nvSpPr>
          <p:spPr>
            <a:xfrm>
              <a:off x="10184561" y="2606840"/>
              <a:ext cx="506094"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Masala</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13" name="Rectangle 112">
              <a:extLst>
                <a:ext uri="{FF2B5EF4-FFF2-40B4-BE49-F238E27FC236}">
                  <a16:creationId xmlns:a16="http://schemas.microsoft.com/office/drawing/2014/main" id="{CEB7D0F0-CA85-A54B-C2CF-581D079D6F5F}"/>
                </a:ext>
              </a:extLst>
            </p:cNvPr>
            <p:cNvSpPr/>
            <p:nvPr/>
          </p:nvSpPr>
          <p:spPr>
            <a:xfrm>
              <a:off x="10775620" y="2475472"/>
              <a:ext cx="599282" cy="169501"/>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Arial" panose="020B0604020202020204" pitchFamily="34" charset="0"/>
                  <a:ea typeface="Arial" panose="020B0604020202020204" pitchFamily="34" charset="0"/>
                </a:rPr>
                <a:t>Bundles</a:t>
              </a:r>
              <a:endParaRPr lang="en-PK" sz="1100" kern="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77466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11D0-4C31-9FBF-8021-6F0DA1B22AA3}"/>
              </a:ext>
            </a:extLst>
          </p:cNvPr>
          <p:cNvSpPr>
            <a:spLocks noGrp="1"/>
          </p:cNvSpPr>
          <p:nvPr>
            <p:ph type="title"/>
          </p:nvPr>
        </p:nvSpPr>
        <p:spPr>
          <a:xfrm>
            <a:off x="657224" y="499533"/>
            <a:ext cx="10772775" cy="1658198"/>
          </a:xfrm>
        </p:spPr>
        <p:txBody>
          <a:bodyPr>
            <a:normAutofit/>
          </a:bodyPr>
          <a:lstStyle/>
          <a:p>
            <a:r>
              <a:rPr lang="en-US" dirty="0"/>
              <a:t>Discount % Category-Wise:</a:t>
            </a:r>
            <a:endParaRPr lang="en-PK" dirty="0"/>
          </a:p>
        </p:txBody>
      </p:sp>
      <p:graphicFrame>
        <p:nvGraphicFramePr>
          <p:cNvPr id="5" name="Content Placeholder 2">
            <a:extLst>
              <a:ext uri="{FF2B5EF4-FFF2-40B4-BE49-F238E27FC236}">
                <a16:creationId xmlns:a16="http://schemas.microsoft.com/office/drawing/2014/main" id="{1C57A138-F449-98B8-FE43-2B6B37B6ABC2}"/>
              </a:ext>
            </a:extLst>
          </p:cNvPr>
          <p:cNvGraphicFramePr>
            <a:graphicFrameLocks noGrp="1"/>
          </p:cNvGraphicFramePr>
          <p:nvPr>
            <p:ph idx="1"/>
            <p:extLst>
              <p:ext uri="{D42A27DB-BD31-4B8C-83A1-F6EECF244321}">
                <p14:modId xmlns:p14="http://schemas.microsoft.com/office/powerpoint/2010/main" val="295745638"/>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869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07B5-00E4-D253-F0C1-4AF1C91949B6}"/>
              </a:ext>
            </a:extLst>
          </p:cNvPr>
          <p:cNvSpPr>
            <a:spLocks noGrp="1"/>
          </p:cNvSpPr>
          <p:nvPr>
            <p:ph type="title"/>
          </p:nvPr>
        </p:nvSpPr>
        <p:spPr/>
        <p:txBody>
          <a:bodyPr/>
          <a:lstStyle/>
          <a:p>
            <a:r>
              <a:rPr lang="en-US" dirty="0"/>
              <a:t>Discount %</a:t>
            </a:r>
            <a:endParaRPr lang="en-PK" dirty="0"/>
          </a:p>
        </p:txBody>
      </p:sp>
      <p:pic>
        <p:nvPicPr>
          <p:cNvPr id="4" name="Content Placeholder 3">
            <a:extLst>
              <a:ext uri="{FF2B5EF4-FFF2-40B4-BE49-F238E27FC236}">
                <a16:creationId xmlns:a16="http://schemas.microsoft.com/office/drawing/2014/main" id="{07EE9D8B-4959-84E4-3346-156A1A708563}"/>
              </a:ext>
            </a:extLst>
          </p:cNvPr>
          <p:cNvPicPr>
            <a:picLocks noGrp="1" noChangeAspect="1"/>
          </p:cNvPicPr>
          <p:nvPr>
            <p:ph idx="1"/>
          </p:nvPr>
        </p:nvPicPr>
        <p:blipFill>
          <a:blip r:embed="rId2"/>
          <a:stretch>
            <a:fillRect/>
          </a:stretch>
        </p:blipFill>
        <p:spPr>
          <a:xfrm>
            <a:off x="838200" y="1690689"/>
            <a:ext cx="10515600" cy="3425014"/>
          </a:xfrm>
          <a:prstGeom prst="rect">
            <a:avLst/>
          </a:prstGeom>
        </p:spPr>
      </p:pic>
    </p:spTree>
    <p:extLst>
      <p:ext uri="{BB962C8B-B14F-4D97-AF65-F5344CB8AC3E}">
        <p14:creationId xmlns:p14="http://schemas.microsoft.com/office/powerpoint/2010/main" val="107972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A676-B5D4-389A-44DC-96DFCE8955AF}"/>
              </a:ext>
            </a:extLst>
          </p:cNvPr>
          <p:cNvSpPr>
            <a:spLocks noGrp="1"/>
          </p:cNvSpPr>
          <p:nvPr>
            <p:ph type="title"/>
          </p:nvPr>
        </p:nvSpPr>
        <p:spPr>
          <a:xfrm>
            <a:off x="657224" y="499533"/>
            <a:ext cx="10772775" cy="1658198"/>
          </a:xfrm>
        </p:spPr>
        <p:txBody>
          <a:bodyPr>
            <a:normAutofit/>
          </a:bodyPr>
          <a:lstStyle/>
          <a:p>
            <a:r>
              <a:rPr lang="en-US" dirty="0"/>
              <a:t>July Vs August comparison of GMV:</a:t>
            </a:r>
            <a:endParaRPr lang="en-PK" dirty="0"/>
          </a:p>
        </p:txBody>
      </p:sp>
      <p:graphicFrame>
        <p:nvGraphicFramePr>
          <p:cNvPr id="5" name="Content Placeholder 2">
            <a:extLst>
              <a:ext uri="{FF2B5EF4-FFF2-40B4-BE49-F238E27FC236}">
                <a16:creationId xmlns:a16="http://schemas.microsoft.com/office/drawing/2014/main" id="{1D3F3961-A351-2104-BBA9-D5F6DC1FFD19}"/>
              </a:ext>
            </a:extLst>
          </p:cNvPr>
          <p:cNvGraphicFramePr>
            <a:graphicFrameLocks noGrp="1"/>
          </p:cNvGraphicFramePr>
          <p:nvPr>
            <p:ph idx="1"/>
            <p:extLst>
              <p:ext uri="{D42A27DB-BD31-4B8C-83A1-F6EECF244321}">
                <p14:modId xmlns:p14="http://schemas.microsoft.com/office/powerpoint/2010/main" val="410131017"/>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55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CD5D-AB5C-D2CA-0BD9-8AC3F2EB14A1}"/>
              </a:ext>
            </a:extLst>
          </p:cNvPr>
          <p:cNvSpPr>
            <a:spLocks noGrp="1"/>
          </p:cNvSpPr>
          <p:nvPr>
            <p:ph type="title"/>
          </p:nvPr>
        </p:nvSpPr>
        <p:spPr/>
        <p:txBody>
          <a:bodyPr/>
          <a:lstStyle/>
          <a:p>
            <a:r>
              <a:rPr lang="en-US" dirty="0"/>
              <a:t>Total Sales WoW / July Vs August</a:t>
            </a:r>
            <a:endParaRPr lang="en-PK" dirty="0"/>
          </a:p>
        </p:txBody>
      </p:sp>
      <p:sp>
        <p:nvSpPr>
          <p:cNvPr id="3" name="Content Placeholder 2">
            <a:extLst>
              <a:ext uri="{FF2B5EF4-FFF2-40B4-BE49-F238E27FC236}">
                <a16:creationId xmlns:a16="http://schemas.microsoft.com/office/drawing/2014/main" id="{6978659A-7A96-37E2-98FC-32561974C5A2}"/>
              </a:ext>
            </a:extLst>
          </p:cNvPr>
          <p:cNvSpPr>
            <a:spLocks noGrp="1"/>
          </p:cNvSpPr>
          <p:nvPr>
            <p:ph idx="1"/>
          </p:nvPr>
        </p:nvSpPr>
        <p:spPr>
          <a:xfrm>
            <a:off x="838200" y="1825624"/>
            <a:ext cx="10515600" cy="5163003"/>
          </a:xfrm>
        </p:spPr>
        <p:txBody>
          <a:bodyPr/>
          <a:lstStyle/>
          <a:p>
            <a:pPr marL="0" indent="0">
              <a:buNone/>
            </a:pPr>
            <a:r>
              <a:rPr lang="en-US" dirty="0"/>
              <a:t>  </a:t>
            </a:r>
            <a:endParaRPr lang="en-PK" dirty="0"/>
          </a:p>
        </p:txBody>
      </p:sp>
      <p:grpSp>
        <p:nvGrpSpPr>
          <p:cNvPr id="4" name="Group 3">
            <a:extLst>
              <a:ext uri="{FF2B5EF4-FFF2-40B4-BE49-F238E27FC236}">
                <a16:creationId xmlns:a16="http://schemas.microsoft.com/office/drawing/2014/main" id="{2B340224-344F-62EB-9533-E21797F1FE07}"/>
              </a:ext>
            </a:extLst>
          </p:cNvPr>
          <p:cNvGrpSpPr/>
          <p:nvPr/>
        </p:nvGrpSpPr>
        <p:grpSpPr>
          <a:xfrm>
            <a:off x="615950" y="2167572"/>
            <a:ext cx="10960108" cy="2569975"/>
            <a:chOff x="0" y="0"/>
            <a:chExt cx="10960608" cy="2570424"/>
          </a:xfrm>
        </p:grpSpPr>
        <p:sp>
          <p:nvSpPr>
            <p:cNvPr id="5" name="Shape 12509">
              <a:extLst>
                <a:ext uri="{FF2B5EF4-FFF2-40B4-BE49-F238E27FC236}">
                  <a16:creationId xmlns:a16="http://schemas.microsoft.com/office/drawing/2014/main" id="{ADBD5737-F318-1D5C-7EC5-4C078F877CF8}"/>
                </a:ext>
              </a:extLst>
            </p:cNvPr>
            <p:cNvSpPr/>
            <p:nvPr/>
          </p:nvSpPr>
          <p:spPr>
            <a:xfrm>
              <a:off x="3412236" y="1840992"/>
              <a:ext cx="614172" cy="187452"/>
            </a:xfrm>
            <a:custGeom>
              <a:avLst/>
              <a:gdLst/>
              <a:ahLst/>
              <a:cxnLst/>
              <a:rect l="0" t="0" r="0" b="0"/>
              <a:pathLst>
                <a:path w="614172" h="187452">
                  <a:moveTo>
                    <a:pt x="0" y="0"/>
                  </a:moveTo>
                  <a:lnTo>
                    <a:pt x="614172" y="0"/>
                  </a:lnTo>
                  <a:lnTo>
                    <a:pt x="614172" y="187452"/>
                  </a:lnTo>
                  <a:lnTo>
                    <a:pt x="0" y="187452"/>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6" name="Shape 12510">
              <a:extLst>
                <a:ext uri="{FF2B5EF4-FFF2-40B4-BE49-F238E27FC236}">
                  <a16:creationId xmlns:a16="http://schemas.microsoft.com/office/drawing/2014/main" id="{C93C199A-3C6E-95AD-43A1-1ADCCC6EEB5B}"/>
                </a:ext>
              </a:extLst>
            </p:cNvPr>
            <p:cNvSpPr/>
            <p:nvPr/>
          </p:nvSpPr>
          <p:spPr>
            <a:xfrm>
              <a:off x="672084" y="1812036"/>
              <a:ext cx="614172" cy="216408"/>
            </a:xfrm>
            <a:custGeom>
              <a:avLst/>
              <a:gdLst/>
              <a:ahLst/>
              <a:cxnLst/>
              <a:rect l="0" t="0" r="0" b="0"/>
              <a:pathLst>
                <a:path w="614172" h="216408">
                  <a:moveTo>
                    <a:pt x="0" y="0"/>
                  </a:moveTo>
                  <a:lnTo>
                    <a:pt x="614172" y="0"/>
                  </a:lnTo>
                  <a:lnTo>
                    <a:pt x="614172" y="216408"/>
                  </a:lnTo>
                  <a:lnTo>
                    <a:pt x="0" y="216408"/>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7" name="Shape 12511">
              <a:extLst>
                <a:ext uri="{FF2B5EF4-FFF2-40B4-BE49-F238E27FC236}">
                  <a16:creationId xmlns:a16="http://schemas.microsoft.com/office/drawing/2014/main" id="{F23A4657-A8CF-F7EE-374D-AAD9F6931860}"/>
                </a:ext>
              </a:extLst>
            </p:cNvPr>
            <p:cNvSpPr/>
            <p:nvPr/>
          </p:nvSpPr>
          <p:spPr>
            <a:xfrm>
              <a:off x="6152388" y="1731264"/>
              <a:ext cx="614172" cy="297180"/>
            </a:xfrm>
            <a:custGeom>
              <a:avLst/>
              <a:gdLst/>
              <a:ahLst/>
              <a:cxnLst/>
              <a:rect l="0" t="0" r="0" b="0"/>
              <a:pathLst>
                <a:path w="614172" h="297180">
                  <a:moveTo>
                    <a:pt x="0" y="0"/>
                  </a:moveTo>
                  <a:lnTo>
                    <a:pt x="614172" y="0"/>
                  </a:lnTo>
                  <a:lnTo>
                    <a:pt x="614172" y="297180"/>
                  </a:lnTo>
                  <a:lnTo>
                    <a:pt x="0" y="297180"/>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8" name="Shape 12512">
              <a:extLst>
                <a:ext uri="{FF2B5EF4-FFF2-40B4-BE49-F238E27FC236}">
                  <a16:creationId xmlns:a16="http://schemas.microsoft.com/office/drawing/2014/main" id="{733C89B2-1E2D-CCAF-13EF-75BB0523D73F}"/>
                </a:ext>
              </a:extLst>
            </p:cNvPr>
            <p:cNvSpPr/>
            <p:nvPr/>
          </p:nvSpPr>
          <p:spPr>
            <a:xfrm>
              <a:off x="8892540" y="1139952"/>
              <a:ext cx="614172" cy="888492"/>
            </a:xfrm>
            <a:custGeom>
              <a:avLst/>
              <a:gdLst/>
              <a:ahLst/>
              <a:cxnLst/>
              <a:rect l="0" t="0" r="0" b="0"/>
              <a:pathLst>
                <a:path w="614172" h="888492">
                  <a:moveTo>
                    <a:pt x="0" y="0"/>
                  </a:moveTo>
                  <a:lnTo>
                    <a:pt x="614172" y="0"/>
                  </a:lnTo>
                  <a:lnTo>
                    <a:pt x="614172" y="888492"/>
                  </a:lnTo>
                  <a:lnTo>
                    <a:pt x="0" y="888492"/>
                  </a:lnTo>
                  <a:lnTo>
                    <a:pt x="0" y="0"/>
                  </a:lnTo>
                </a:path>
              </a:pathLst>
            </a:custGeom>
            <a:ln w="0" cap="flat">
              <a:miter lim="127000"/>
            </a:ln>
          </p:spPr>
          <p:style>
            <a:lnRef idx="0">
              <a:srgbClr val="000000">
                <a:alpha val="0"/>
              </a:srgbClr>
            </a:lnRef>
            <a:fillRef idx="1">
              <a:srgbClr val="ED7D31"/>
            </a:fillRef>
            <a:effectRef idx="0">
              <a:scrgbClr r="0" g="0" b="0"/>
            </a:effectRef>
            <a:fontRef idx="none"/>
          </p:style>
          <p:txBody>
            <a:bodyPr/>
            <a:lstStyle/>
            <a:p>
              <a:endParaRPr lang="en-PK"/>
            </a:p>
          </p:txBody>
        </p:sp>
        <p:sp>
          <p:nvSpPr>
            <p:cNvPr id="9" name="Shape 12513">
              <a:extLst>
                <a:ext uri="{FF2B5EF4-FFF2-40B4-BE49-F238E27FC236}">
                  <a16:creationId xmlns:a16="http://schemas.microsoft.com/office/drawing/2014/main" id="{893F28CB-D041-6CFB-05D3-2805F9568234}"/>
                </a:ext>
              </a:extLst>
            </p:cNvPr>
            <p:cNvSpPr/>
            <p:nvPr/>
          </p:nvSpPr>
          <p:spPr>
            <a:xfrm>
              <a:off x="4192524" y="1653540"/>
              <a:ext cx="614172" cy="374904"/>
            </a:xfrm>
            <a:custGeom>
              <a:avLst/>
              <a:gdLst/>
              <a:ahLst/>
              <a:cxnLst/>
              <a:rect l="0" t="0" r="0" b="0"/>
              <a:pathLst>
                <a:path w="614172" h="374904">
                  <a:moveTo>
                    <a:pt x="0" y="0"/>
                  </a:moveTo>
                  <a:lnTo>
                    <a:pt x="614172" y="0"/>
                  </a:lnTo>
                  <a:lnTo>
                    <a:pt x="614172" y="374904"/>
                  </a:lnTo>
                  <a:lnTo>
                    <a:pt x="0" y="374904"/>
                  </a:lnTo>
                  <a:lnTo>
                    <a:pt x="0" y="0"/>
                  </a:lnTo>
                </a:path>
              </a:pathLst>
            </a:custGeom>
            <a:ln w="0" cap="flat">
              <a:miter lim="127000"/>
            </a:ln>
          </p:spPr>
          <p:style>
            <a:lnRef idx="0">
              <a:srgbClr val="000000">
                <a:alpha val="0"/>
              </a:srgbClr>
            </a:lnRef>
            <a:fillRef idx="1">
              <a:srgbClr val="FFC000"/>
            </a:fillRef>
            <a:effectRef idx="0">
              <a:scrgbClr r="0" g="0" b="0"/>
            </a:effectRef>
            <a:fontRef idx="none"/>
          </p:style>
          <p:txBody>
            <a:bodyPr/>
            <a:lstStyle/>
            <a:p>
              <a:endParaRPr lang="en-PK"/>
            </a:p>
          </p:txBody>
        </p:sp>
        <p:sp>
          <p:nvSpPr>
            <p:cNvPr id="10" name="Shape 12514">
              <a:extLst>
                <a:ext uri="{FF2B5EF4-FFF2-40B4-BE49-F238E27FC236}">
                  <a16:creationId xmlns:a16="http://schemas.microsoft.com/office/drawing/2014/main" id="{E1D9A2D8-C7B7-6747-2107-3D79ACC77B31}"/>
                </a:ext>
              </a:extLst>
            </p:cNvPr>
            <p:cNvSpPr/>
            <p:nvPr/>
          </p:nvSpPr>
          <p:spPr>
            <a:xfrm>
              <a:off x="1452372" y="1595628"/>
              <a:ext cx="614172" cy="432816"/>
            </a:xfrm>
            <a:custGeom>
              <a:avLst/>
              <a:gdLst/>
              <a:ahLst/>
              <a:cxnLst/>
              <a:rect l="0" t="0" r="0" b="0"/>
              <a:pathLst>
                <a:path w="614172" h="432816">
                  <a:moveTo>
                    <a:pt x="0" y="0"/>
                  </a:moveTo>
                  <a:lnTo>
                    <a:pt x="614172" y="0"/>
                  </a:lnTo>
                  <a:lnTo>
                    <a:pt x="614172" y="432816"/>
                  </a:lnTo>
                  <a:lnTo>
                    <a:pt x="0" y="432816"/>
                  </a:lnTo>
                  <a:lnTo>
                    <a:pt x="0" y="0"/>
                  </a:lnTo>
                </a:path>
              </a:pathLst>
            </a:custGeom>
            <a:ln w="0" cap="flat">
              <a:miter lim="127000"/>
            </a:ln>
          </p:spPr>
          <p:style>
            <a:lnRef idx="0">
              <a:srgbClr val="000000">
                <a:alpha val="0"/>
              </a:srgbClr>
            </a:lnRef>
            <a:fillRef idx="1">
              <a:srgbClr val="FFC000"/>
            </a:fillRef>
            <a:effectRef idx="0">
              <a:scrgbClr r="0" g="0" b="0"/>
            </a:effectRef>
            <a:fontRef idx="none"/>
          </p:style>
          <p:txBody>
            <a:bodyPr/>
            <a:lstStyle/>
            <a:p>
              <a:endParaRPr lang="en-PK"/>
            </a:p>
          </p:txBody>
        </p:sp>
        <p:sp>
          <p:nvSpPr>
            <p:cNvPr id="11" name="Shape 12515">
              <a:extLst>
                <a:ext uri="{FF2B5EF4-FFF2-40B4-BE49-F238E27FC236}">
                  <a16:creationId xmlns:a16="http://schemas.microsoft.com/office/drawing/2014/main" id="{615D266E-0D41-A036-8524-E0AE4D9A32AA}"/>
                </a:ext>
              </a:extLst>
            </p:cNvPr>
            <p:cNvSpPr/>
            <p:nvPr/>
          </p:nvSpPr>
          <p:spPr>
            <a:xfrm>
              <a:off x="6932676" y="1435608"/>
              <a:ext cx="614172" cy="592836"/>
            </a:xfrm>
            <a:custGeom>
              <a:avLst/>
              <a:gdLst/>
              <a:ahLst/>
              <a:cxnLst/>
              <a:rect l="0" t="0" r="0" b="0"/>
              <a:pathLst>
                <a:path w="614172" h="592836">
                  <a:moveTo>
                    <a:pt x="0" y="0"/>
                  </a:moveTo>
                  <a:lnTo>
                    <a:pt x="614172" y="0"/>
                  </a:lnTo>
                  <a:lnTo>
                    <a:pt x="614172" y="592836"/>
                  </a:lnTo>
                  <a:lnTo>
                    <a:pt x="0" y="592836"/>
                  </a:lnTo>
                  <a:lnTo>
                    <a:pt x="0" y="0"/>
                  </a:lnTo>
                </a:path>
              </a:pathLst>
            </a:custGeom>
            <a:ln w="0" cap="flat">
              <a:miter lim="127000"/>
            </a:ln>
          </p:spPr>
          <p:style>
            <a:lnRef idx="0">
              <a:srgbClr val="000000">
                <a:alpha val="0"/>
              </a:srgbClr>
            </a:lnRef>
            <a:fillRef idx="1">
              <a:srgbClr val="FFC000"/>
            </a:fillRef>
            <a:effectRef idx="0">
              <a:scrgbClr r="0" g="0" b="0"/>
            </a:effectRef>
            <a:fontRef idx="none"/>
          </p:style>
          <p:txBody>
            <a:bodyPr/>
            <a:lstStyle/>
            <a:p>
              <a:endParaRPr lang="en-PK"/>
            </a:p>
          </p:txBody>
        </p:sp>
        <p:sp>
          <p:nvSpPr>
            <p:cNvPr id="12" name="Shape 12516">
              <a:extLst>
                <a:ext uri="{FF2B5EF4-FFF2-40B4-BE49-F238E27FC236}">
                  <a16:creationId xmlns:a16="http://schemas.microsoft.com/office/drawing/2014/main" id="{A0C3B86B-B8DA-09C8-F035-F22421EC2ED2}"/>
                </a:ext>
              </a:extLst>
            </p:cNvPr>
            <p:cNvSpPr/>
            <p:nvPr/>
          </p:nvSpPr>
          <p:spPr>
            <a:xfrm>
              <a:off x="9672828" y="251460"/>
              <a:ext cx="614172" cy="1776984"/>
            </a:xfrm>
            <a:custGeom>
              <a:avLst/>
              <a:gdLst/>
              <a:ahLst/>
              <a:cxnLst/>
              <a:rect l="0" t="0" r="0" b="0"/>
              <a:pathLst>
                <a:path w="614172" h="1776984">
                  <a:moveTo>
                    <a:pt x="0" y="0"/>
                  </a:moveTo>
                  <a:lnTo>
                    <a:pt x="614172" y="0"/>
                  </a:lnTo>
                  <a:lnTo>
                    <a:pt x="614172" y="1776984"/>
                  </a:lnTo>
                  <a:lnTo>
                    <a:pt x="0" y="1776984"/>
                  </a:lnTo>
                  <a:lnTo>
                    <a:pt x="0" y="0"/>
                  </a:lnTo>
                </a:path>
              </a:pathLst>
            </a:custGeom>
            <a:ln w="0" cap="flat">
              <a:miter lim="127000"/>
            </a:ln>
          </p:spPr>
          <p:style>
            <a:lnRef idx="0">
              <a:srgbClr val="000000">
                <a:alpha val="0"/>
              </a:srgbClr>
            </a:lnRef>
            <a:fillRef idx="1">
              <a:srgbClr val="FFC000"/>
            </a:fillRef>
            <a:effectRef idx="0">
              <a:scrgbClr r="0" g="0" b="0"/>
            </a:effectRef>
            <a:fontRef idx="none"/>
          </p:style>
          <p:txBody>
            <a:bodyPr/>
            <a:lstStyle/>
            <a:p>
              <a:endParaRPr lang="en-PK"/>
            </a:p>
          </p:txBody>
        </p:sp>
        <p:sp>
          <p:nvSpPr>
            <p:cNvPr id="13" name="Shape 496">
              <a:extLst>
                <a:ext uri="{FF2B5EF4-FFF2-40B4-BE49-F238E27FC236}">
                  <a16:creationId xmlns:a16="http://schemas.microsoft.com/office/drawing/2014/main" id="{FFB55193-E186-AEC7-4DAE-AB7259DEC986}"/>
                </a:ext>
              </a:extLst>
            </p:cNvPr>
            <p:cNvSpPr/>
            <p:nvPr/>
          </p:nvSpPr>
          <p:spPr>
            <a:xfrm>
              <a:off x="0" y="2028444"/>
              <a:ext cx="10960608" cy="0"/>
            </a:xfrm>
            <a:custGeom>
              <a:avLst/>
              <a:gdLst/>
              <a:ahLst/>
              <a:cxnLst/>
              <a:rect l="0" t="0" r="0" b="0"/>
              <a:pathLst>
                <a:path w="10960608">
                  <a:moveTo>
                    <a:pt x="0" y="0"/>
                  </a:moveTo>
                  <a:lnTo>
                    <a:pt x="10960608" y="0"/>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PK"/>
            </a:p>
          </p:txBody>
        </p:sp>
        <p:sp>
          <p:nvSpPr>
            <p:cNvPr id="14" name="Shape 498">
              <a:extLst>
                <a:ext uri="{FF2B5EF4-FFF2-40B4-BE49-F238E27FC236}">
                  <a16:creationId xmlns:a16="http://schemas.microsoft.com/office/drawing/2014/main" id="{D7B7C971-2D7E-C90C-6C98-C217F3EE5029}"/>
                </a:ext>
              </a:extLst>
            </p:cNvPr>
            <p:cNvSpPr/>
            <p:nvPr/>
          </p:nvSpPr>
          <p:spPr>
            <a:xfrm>
              <a:off x="705612" y="1559052"/>
              <a:ext cx="548640" cy="214884"/>
            </a:xfrm>
            <a:custGeom>
              <a:avLst/>
              <a:gdLst/>
              <a:ahLst/>
              <a:cxnLst/>
              <a:rect l="0" t="0" r="0" b="0"/>
              <a:pathLst>
                <a:path w="548640" h="214884">
                  <a:moveTo>
                    <a:pt x="0" y="35814"/>
                  </a:moveTo>
                  <a:cubicBezTo>
                    <a:pt x="0" y="16040"/>
                    <a:pt x="16002" y="0"/>
                    <a:pt x="35814" y="0"/>
                  </a:cubicBezTo>
                  <a:lnTo>
                    <a:pt x="512826" y="0"/>
                  </a:lnTo>
                  <a:cubicBezTo>
                    <a:pt x="532638" y="0"/>
                    <a:pt x="548640" y="16040"/>
                    <a:pt x="548640" y="35814"/>
                  </a:cubicBezTo>
                  <a:lnTo>
                    <a:pt x="548640" y="179070"/>
                  </a:lnTo>
                  <a:cubicBezTo>
                    <a:pt x="548640" y="198844"/>
                    <a:pt x="532638" y="214884"/>
                    <a:pt x="512826" y="214884"/>
                  </a:cubicBezTo>
                  <a:lnTo>
                    <a:pt x="35814" y="214884"/>
                  </a:lnTo>
                  <a:cubicBezTo>
                    <a:pt x="16002" y="214884"/>
                    <a:pt x="0" y="198844"/>
                    <a:pt x="0" y="179070"/>
                  </a:cubicBezTo>
                  <a:close/>
                </a:path>
              </a:pathLst>
            </a:custGeom>
            <a:ln w="9525" cap="flat">
              <a:round/>
            </a:ln>
          </p:spPr>
          <p:style>
            <a:lnRef idx="1">
              <a:srgbClr val="BFBFBF"/>
            </a:lnRef>
            <a:fillRef idx="0">
              <a:srgbClr val="000000">
                <a:alpha val="0"/>
              </a:srgbClr>
            </a:fillRef>
            <a:effectRef idx="0">
              <a:scrgbClr r="0" g="0" b="0"/>
            </a:effectRef>
            <a:fontRef idx="none"/>
          </p:style>
          <p:txBody>
            <a:bodyPr/>
            <a:lstStyle/>
            <a:p>
              <a:endParaRPr lang="en-PK"/>
            </a:p>
          </p:txBody>
        </p:sp>
        <p:sp>
          <p:nvSpPr>
            <p:cNvPr id="15" name="Rectangle 14">
              <a:extLst>
                <a:ext uri="{FF2B5EF4-FFF2-40B4-BE49-F238E27FC236}">
                  <a16:creationId xmlns:a16="http://schemas.microsoft.com/office/drawing/2014/main" id="{C1A7249B-609B-53E7-202C-5A377514A387}"/>
                </a:ext>
              </a:extLst>
            </p:cNvPr>
            <p:cNvSpPr/>
            <p:nvPr/>
          </p:nvSpPr>
          <p:spPr>
            <a:xfrm>
              <a:off x="755269" y="1615974"/>
              <a:ext cx="596079" cy="171355"/>
            </a:xfrm>
            <a:prstGeom prst="rect">
              <a:avLst/>
            </a:prstGeom>
            <a:ln>
              <a:noFill/>
            </a:ln>
          </p:spPr>
          <p:txBody>
            <a:bodyPr vert="horz" lIns="0" tIns="0" rIns="0" bIns="0" rtlCol="0">
              <a:noAutofit/>
            </a:bodyPr>
            <a:lstStyle/>
            <a:p>
              <a:pPr>
                <a:lnSpc>
                  <a:spcPct val="107000"/>
                </a:lnSpc>
                <a:spcAft>
                  <a:spcPts val="800"/>
                </a:spcAft>
              </a:pPr>
              <a:r>
                <a:rPr lang="en-PK" sz="1000" b="1" kern="100">
                  <a:solidFill>
                    <a:srgbClr val="595959"/>
                  </a:solidFill>
                  <a:effectLst/>
                  <a:latin typeface="Calibri" panose="020F0502020204030204" pitchFamily="34" charset="0"/>
                  <a:ea typeface="Calibri" panose="020F0502020204030204" pitchFamily="34" charset="0"/>
                </a:rPr>
                <a:t>3060300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6" name="Shape 501">
              <a:extLst>
                <a:ext uri="{FF2B5EF4-FFF2-40B4-BE49-F238E27FC236}">
                  <a16:creationId xmlns:a16="http://schemas.microsoft.com/office/drawing/2014/main" id="{6702F56A-805C-902D-939D-2E0B637B5508}"/>
                </a:ext>
              </a:extLst>
            </p:cNvPr>
            <p:cNvSpPr/>
            <p:nvPr/>
          </p:nvSpPr>
          <p:spPr>
            <a:xfrm>
              <a:off x="3445764" y="1589532"/>
              <a:ext cx="548640" cy="213360"/>
            </a:xfrm>
            <a:custGeom>
              <a:avLst/>
              <a:gdLst/>
              <a:ahLst/>
              <a:cxnLst/>
              <a:rect l="0" t="0" r="0" b="0"/>
              <a:pathLst>
                <a:path w="548640" h="213360">
                  <a:moveTo>
                    <a:pt x="0" y="35560"/>
                  </a:moveTo>
                  <a:cubicBezTo>
                    <a:pt x="0" y="15926"/>
                    <a:pt x="15875" y="0"/>
                    <a:pt x="35560" y="0"/>
                  </a:cubicBezTo>
                  <a:lnTo>
                    <a:pt x="513080" y="0"/>
                  </a:lnTo>
                  <a:cubicBezTo>
                    <a:pt x="532765" y="0"/>
                    <a:pt x="548640" y="15926"/>
                    <a:pt x="548640" y="35560"/>
                  </a:cubicBezTo>
                  <a:lnTo>
                    <a:pt x="548640" y="177800"/>
                  </a:lnTo>
                  <a:cubicBezTo>
                    <a:pt x="548640" y="197434"/>
                    <a:pt x="532765" y="213360"/>
                    <a:pt x="513080" y="213360"/>
                  </a:cubicBezTo>
                  <a:lnTo>
                    <a:pt x="35560" y="213360"/>
                  </a:lnTo>
                  <a:cubicBezTo>
                    <a:pt x="15875" y="213360"/>
                    <a:pt x="0" y="197434"/>
                    <a:pt x="0" y="177800"/>
                  </a:cubicBezTo>
                  <a:close/>
                </a:path>
              </a:pathLst>
            </a:custGeom>
            <a:ln w="9525" cap="flat">
              <a:round/>
            </a:ln>
          </p:spPr>
          <p:style>
            <a:lnRef idx="1">
              <a:srgbClr val="BFBFBF"/>
            </a:lnRef>
            <a:fillRef idx="0">
              <a:srgbClr val="000000">
                <a:alpha val="0"/>
              </a:srgbClr>
            </a:fillRef>
            <a:effectRef idx="0">
              <a:scrgbClr r="0" g="0" b="0"/>
            </a:effectRef>
            <a:fontRef idx="none"/>
          </p:style>
          <p:txBody>
            <a:bodyPr/>
            <a:lstStyle/>
            <a:p>
              <a:endParaRPr lang="en-PK"/>
            </a:p>
          </p:txBody>
        </p:sp>
        <p:sp>
          <p:nvSpPr>
            <p:cNvPr id="17" name="Rectangle 16">
              <a:extLst>
                <a:ext uri="{FF2B5EF4-FFF2-40B4-BE49-F238E27FC236}">
                  <a16:creationId xmlns:a16="http://schemas.microsoft.com/office/drawing/2014/main" id="{E787EB17-E786-7F84-45FB-D7F85FAC4DD8}"/>
                </a:ext>
              </a:extLst>
            </p:cNvPr>
            <p:cNvSpPr/>
            <p:nvPr/>
          </p:nvSpPr>
          <p:spPr>
            <a:xfrm>
              <a:off x="3495802" y="1644929"/>
              <a:ext cx="596079" cy="171356"/>
            </a:xfrm>
            <a:prstGeom prst="rect">
              <a:avLst/>
            </a:prstGeom>
            <a:ln>
              <a:noFill/>
            </a:ln>
          </p:spPr>
          <p:txBody>
            <a:bodyPr vert="horz" lIns="0" tIns="0" rIns="0" bIns="0" rtlCol="0">
              <a:noAutofit/>
            </a:bodyPr>
            <a:lstStyle/>
            <a:p>
              <a:pPr>
                <a:lnSpc>
                  <a:spcPct val="107000"/>
                </a:lnSpc>
                <a:spcAft>
                  <a:spcPts val="800"/>
                </a:spcAft>
              </a:pPr>
              <a:r>
                <a:rPr lang="en-PK" sz="1000" b="1" kern="100">
                  <a:solidFill>
                    <a:srgbClr val="595959"/>
                  </a:solidFill>
                  <a:effectLst/>
                  <a:latin typeface="Calibri" panose="020F0502020204030204" pitchFamily="34" charset="0"/>
                  <a:ea typeface="Calibri" panose="020F0502020204030204" pitchFamily="34" charset="0"/>
                </a:rPr>
                <a:t>2647937</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18" name="Shape 504">
              <a:extLst>
                <a:ext uri="{FF2B5EF4-FFF2-40B4-BE49-F238E27FC236}">
                  <a16:creationId xmlns:a16="http://schemas.microsoft.com/office/drawing/2014/main" id="{996B102A-59E7-0443-4DB4-32E8BE1047AB}"/>
                </a:ext>
              </a:extLst>
            </p:cNvPr>
            <p:cNvSpPr/>
            <p:nvPr/>
          </p:nvSpPr>
          <p:spPr>
            <a:xfrm>
              <a:off x="6185916" y="1479804"/>
              <a:ext cx="548639" cy="213360"/>
            </a:xfrm>
            <a:custGeom>
              <a:avLst/>
              <a:gdLst/>
              <a:ahLst/>
              <a:cxnLst/>
              <a:rect l="0" t="0" r="0" b="0"/>
              <a:pathLst>
                <a:path w="548639" h="213360">
                  <a:moveTo>
                    <a:pt x="0" y="35560"/>
                  </a:moveTo>
                  <a:cubicBezTo>
                    <a:pt x="0" y="15926"/>
                    <a:pt x="15875" y="0"/>
                    <a:pt x="35560" y="0"/>
                  </a:cubicBezTo>
                  <a:lnTo>
                    <a:pt x="513080" y="0"/>
                  </a:lnTo>
                  <a:cubicBezTo>
                    <a:pt x="532764" y="0"/>
                    <a:pt x="548639" y="15926"/>
                    <a:pt x="548639" y="35560"/>
                  </a:cubicBezTo>
                  <a:lnTo>
                    <a:pt x="548639" y="177800"/>
                  </a:lnTo>
                  <a:cubicBezTo>
                    <a:pt x="548639" y="197434"/>
                    <a:pt x="532764" y="213360"/>
                    <a:pt x="513080" y="213360"/>
                  </a:cubicBezTo>
                  <a:lnTo>
                    <a:pt x="35560" y="213360"/>
                  </a:lnTo>
                  <a:cubicBezTo>
                    <a:pt x="15875" y="213360"/>
                    <a:pt x="0" y="197434"/>
                    <a:pt x="0" y="177800"/>
                  </a:cubicBezTo>
                  <a:close/>
                </a:path>
              </a:pathLst>
            </a:custGeom>
            <a:ln w="9525" cap="flat">
              <a:round/>
            </a:ln>
          </p:spPr>
          <p:style>
            <a:lnRef idx="1">
              <a:srgbClr val="BFBFBF"/>
            </a:lnRef>
            <a:fillRef idx="0">
              <a:srgbClr val="000000">
                <a:alpha val="0"/>
              </a:srgbClr>
            </a:fillRef>
            <a:effectRef idx="0">
              <a:scrgbClr r="0" g="0" b="0"/>
            </a:effectRef>
            <a:fontRef idx="none"/>
          </p:style>
          <p:txBody>
            <a:bodyPr/>
            <a:lstStyle/>
            <a:p>
              <a:endParaRPr lang="en-PK"/>
            </a:p>
          </p:txBody>
        </p:sp>
        <p:sp>
          <p:nvSpPr>
            <p:cNvPr id="19" name="Rectangle 18">
              <a:extLst>
                <a:ext uri="{FF2B5EF4-FFF2-40B4-BE49-F238E27FC236}">
                  <a16:creationId xmlns:a16="http://schemas.microsoft.com/office/drawing/2014/main" id="{F1C80735-2D59-3491-484C-88B169F3AEDA}"/>
                </a:ext>
              </a:extLst>
            </p:cNvPr>
            <p:cNvSpPr/>
            <p:nvPr/>
          </p:nvSpPr>
          <p:spPr>
            <a:xfrm>
              <a:off x="6236208" y="1535506"/>
              <a:ext cx="596079" cy="171355"/>
            </a:xfrm>
            <a:prstGeom prst="rect">
              <a:avLst/>
            </a:prstGeom>
            <a:ln>
              <a:noFill/>
            </a:ln>
          </p:spPr>
          <p:txBody>
            <a:bodyPr vert="horz" lIns="0" tIns="0" rIns="0" bIns="0" rtlCol="0">
              <a:noAutofit/>
            </a:bodyPr>
            <a:lstStyle/>
            <a:p>
              <a:pPr>
                <a:lnSpc>
                  <a:spcPct val="107000"/>
                </a:lnSpc>
                <a:spcAft>
                  <a:spcPts val="800"/>
                </a:spcAft>
              </a:pPr>
              <a:r>
                <a:rPr lang="en-PK" sz="1000" b="1" kern="100">
                  <a:solidFill>
                    <a:srgbClr val="595959"/>
                  </a:solidFill>
                  <a:effectLst/>
                  <a:latin typeface="Calibri" panose="020F0502020204030204" pitchFamily="34" charset="0"/>
                  <a:ea typeface="Calibri" panose="020F0502020204030204" pitchFamily="34" charset="0"/>
                </a:rPr>
                <a:t>4199564</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0" name="Shape 507">
              <a:extLst>
                <a:ext uri="{FF2B5EF4-FFF2-40B4-BE49-F238E27FC236}">
                  <a16:creationId xmlns:a16="http://schemas.microsoft.com/office/drawing/2014/main" id="{7F0F1000-6489-52C6-1F9D-EC4CB9AE8595}"/>
                </a:ext>
              </a:extLst>
            </p:cNvPr>
            <p:cNvSpPr/>
            <p:nvPr/>
          </p:nvSpPr>
          <p:spPr>
            <a:xfrm>
              <a:off x="8894064" y="886968"/>
              <a:ext cx="611124" cy="214884"/>
            </a:xfrm>
            <a:custGeom>
              <a:avLst/>
              <a:gdLst/>
              <a:ahLst/>
              <a:cxnLst/>
              <a:rect l="0" t="0" r="0" b="0"/>
              <a:pathLst>
                <a:path w="611124" h="214884">
                  <a:moveTo>
                    <a:pt x="0" y="35814"/>
                  </a:moveTo>
                  <a:cubicBezTo>
                    <a:pt x="0" y="16002"/>
                    <a:pt x="16002" y="0"/>
                    <a:pt x="35814" y="0"/>
                  </a:cubicBezTo>
                  <a:lnTo>
                    <a:pt x="575310" y="0"/>
                  </a:lnTo>
                  <a:cubicBezTo>
                    <a:pt x="595122" y="0"/>
                    <a:pt x="611124" y="16002"/>
                    <a:pt x="611124" y="35814"/>
                  </a:cubicBezTo>
                  <a:lnTo>
                    <a:pt x="611124" y="179070"/>
                  </a:lnTo>
                  <a:cubicBezTo>
                    <a:pt x="611124" y="198882"/>
                    <a:pt x="595122" y="214884"/>
                    <a:pt x="575310" y="214884"/>
                  </a:cubicBezTo>
                  <a:lnTo>
                    <a:pt x="35814" y="214884"/>
                  </a:lnTo>
                  <a:cubicBezTo>
                    <a:pt x="16002" y="214884"/>
                    <a:pt x="0" y="198882"/>
                    <a:pt x="0" y="179070"/>
                  </a:cubicBezTo>
                  <a:close/>
                </a:path>
              </a:pathLst>
            </a:custGeom>
            <a:ln w="9525" cap="flat">
              <a:round/>
            </a:ln>
          </p:spPr>
          <p:style>
            <a:lnRef idx="1">
              <a:srgbClr val="BFBFBF"/>
            </a:lnRef>
            <a:fillRef idx="0">
              <a:srgbClr val="000000">
                <a:alpha val="0"/>
              </a:srgbClr>
            </a:fillRef>
            <a:effectRef idx="0">
              <a:scrgbClr r="0" g="0" b="0"/>
            </a:effectRef>
            <a:fontRef idx="none"/>
          </p:style>
          <p:txBody>
            <a:bodyPr/>
            <a:lstStyle/>
            <a:p>
              <a:endParaRPr lang="en-PK"/>
            </a:p>
          </p:txBody>
        </p:sp>
        <p:sp>
          <p:nvSpPr>
            <p:cNvPr id="21" name="Rectangle 20">
              <a:extLst>
                <a:ext uri="{FF2B5EF4-FFF2-40B4-BE49-F238E27FC236}">
                  <a16:creationId xmlns:a16="http://schemas.microsoft.com/office/drawing/2014/main" id="{0F444993-B7F9-CD2D-EB55-63FF5500DE0B}"/>
                </a:ext>
              </a:extLst>
            </p:cNvPr>
            <p:cNvSpPr/>
            <p:nvPr/>
          </p:nvSpPr>
          <p:spPr>
            <a:xfrm>
              <a:off x="8944356" y="943381"/>
              <a:ext cx="681413" cy="171769"/>
            </a:xfrm>
            <a:prstGeom prst="rect">
              <a:avLst/>
            </a:prstGeom>
            <a:ln>
              <a:noFill/>
            </a:ln>
          </p:spPr>
          <p:txBody>
            <a:bodyPr vert="horz" lIns="0" tIns="0" rIns="0" bIns="0" rtlCol="0">
              <a:noAutofit/>
            </a:bodyPr>
            <a:lstStyle/>
            <a:p>
              <a:pPr>
                <a:lnSpc>
                  <a:spcPct val="107000"/>
                </a:lnSpc>
                <a:spcAft>
                  <a:spcPts val="800"/>
                </a:spcAft>
              </a:pPr>
              <a:r>
                <a:rPr lang="en-PK" sz="1000" b="1" kern="100">
                  <a:solidFill>
                    <a:srgbClr val="595959"/>
                  </a:solidFill>
                  <a:effectLst/>
                  <a:latin typeface="Calibri" panose="020F0502020204030204" pitchFamily="34" charset="0"/>
                  <a:ea typeface="Calibri" panose="020F0502020204030204" pitchFamily="34" charset="0"/>
                </a:rPr>
                <a:t>12584525</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2" name="Shape 509">
              <a:extLst>
                <a:ext uri="{FF2B5EF4-FFF2-40B4-BE49-F238E27FC236}">
                  <a16:creationId xmlns:a16="http://schemas.microsoft.com/office/drawing/2014/main" id="{D257455F-EBA8-AA4C-4A8B-248040F8B3B3}"/>
                </a:ext>
              </a:extLst>
            </p:cNvPr>
            <p:cNvSpPr/>
            <p:nvPr/>
          </p:nvSpPr>
          <p:spPr>
            <a:xfrm>
              <a:off x="4500372" y="1511808"/>
              <a:ext cx="25908" cy="141732"/>
            </a:xfrm>
            <a:custGeom>
              <a:avLst/>
              <a:gdLst/>
              <a:ahLst/>
              <a:cxnLst/>
              <a:rect l="0" t="0" r="0" b="0"/>
              <a:pathLst>
                <a:path w="25908" h="141732">
                  <a:moveTo>
                    <a:pt x="0" y="141732"/>
                  </a:moveTo>
                  <a:lnTo>
                    <a:pt x="25908" y="0"/>
                  </a:lnTo>
                </a:path>
              </a:pathLst>
            </a:custGeom>
            <a:ln w="9525" cap="flat">
              <a:round/>
            </a:ln>
          </p:spPr>
          <p:style>
            <a:lnRef idx="1">
              <a:srgbClr val="A6A6A6"/>
            </a:lnRef>
            <a:fillRef idx="0">
              <a:srgbClr val="000000">
                <a:alpha val="0"/>
              </a:srgbClr>
            </a:fillRef>
            <a:effectRef idx="0">
              <a:scrgbClr r="0" g="0" b="0"/>
            </a:effectRef>
            <a:fontRef idx="none"/>
          </p:style>
          <p:txBody>
            <a:bodyPr/>
            <a:lstStyle/>
            <a:p>
              <a:endParaRPr lang="en-PK"/>
            </a:p>
          </p:txBody>
        </p:sp>
        <p:sp>
          <p:nvSpPr>
            <p:cNvPr id="23" name="Shape 511">
              <a:extLst>
                <a:ext uri="{FF2B5EF4-FFF2-40B4-BE49-F238E27FC236}">
                  <a16:creationId xmlns:a16="http://schemas.microsoft.com/office/drawing/2014/main" id="{42596077-4F62-4A4F-7BA2-7173FF79CCA1}"/>
                </a:ext>
              </a:extLst>
            </p:cNvPr>
            <p:cNvSpPr/>
            <p:nvPr/>
          </p:nvSpPr>
          <p:spPr>
            <a:xfrm>
              <a:off x="1485900" y="1344168"/>
              <a:ext cx="548640" cy="213360"/>
            </a:xfrm>
            <a:custGeom>
              <a:avLst/>
              <a:gdLst/>
              <a:ahLst/>
              <a:cxnLst/>
              <a:rect l="0" t="0" r="0" b="0"/>
              <a:pathLst>
                <a:path w="548640" h="213360">
                  <a:moveTo>
                    <a:pt x="0" y="35560"/>
                  </a:moveTo>
                  <a:cubicBezTo>
                    <a:pt x="0" y="15875"/>
                    <a:pt x="15875" y="0"/>
                    <a:pt x="35560" y="0"/>
                  </a:cubicBezTo>
                  <a:lnTo>
                    <a:pt x="513080" y="0"/>
                  </a:lnTo>
                  <a:cubicBezTo>
                    <a:pt x="532765" y="0"/>
                    <a:pt x="548640" y="15875"/>
                    <a:pt x="548640" y="35560"/>
                  </a:cubicBezTo>
                  <a:lnTo>
                    <a:pt x="548640" y="177800"/>
                  </a:lnTo>
                  <a:cubicBezTo>
                    <a:pt x="548640" y="197434"/>
                    <a:pt x="532765" y="213360"/>
                    <a:pt x="513080" y="213360"/>
                  </a:cubicBezTo>
                  <a:lnTo>
                    <a:pt x="35560" y="213360"/>
                  </a:lnTo>
                  <a:cubicBezTo>
                    <a:pt x="15875" y="213360"/>
                    <a:pt x="0" y="197434"/>
                    <a:pt x="0" y="177800"/>
                  </a:cubicBezTo>
                  <a:close/>
                </a:path>
              </a:pathLst>
            </a:custGeom>
            <a:ln w="9525" cap="flat">
              <a:round/>
            </a:ln>
          </p:spPr>
          <p:style>
            <a:lnRef idx="1">
              <a:srgbClr val="BFBFBF"/>
            </a:lnRef>
            <a:fillRef idx="0">
              <a:srgbClr val="000000">
                <a:alpha val="0"/>
              </a:srgbClr>
            </a:fillRef>
            <a:effectRef idx="0">
              <a:scrgbClr r="0" g="0" b="0"/>
            </a:effectRef>
            <a:fontRef idx="none"/>
          </p:style>
          <p:txBody>
            <a:bodyPr/>
            <a:lstStyle/>
            <a:p>
              <a:endParaRPr lang="en-PK"/>
            </a:p>
          </p:txBody>
        </p:sp>
        <p:sp>
          <p:nvSpPr>
            <p:cNvPr id="24" name="Rectangle 23">
              <a:extLst>
                <a:ext uri="{FF2B5EF4-FFF2-40B4-BE49-F238E27FC236}">
                  <a16:creationId xmlns:a16="http://schemas.microsoft.com/office/drawing/2014/main" id="{2650367B-6EE5-EE4D-D367-09C8CBB6B3CC}"/>
                </a:ext>
              </a:extLst>
            </p:cNvPr>
            <p:cNvSpPr/>
            <p:nvPr/>
          </p:nvSpPr>
          <p:spPr>
            <a:xfrm>
              <a:off x="1535557" y="1399870"/>
              <a:ext cx="596079" cy="171356"/>
            </a:xfrm>
            <a:prstGeom prst="rect">
              <a:avLst/>
            </a:prstGeom>
            <a:ln>
              <a:noFill/>
            </a:ln>
          </p:spPr>
          <p:txBody>
            <a:bodyPr vert="horz" lIns="0" tIns="0" rIns="0" bIns="0" rtlCol="0">
              <a:noAutofit/>
            </a:bodyPr>
            <a:lstStyle/>
            <a:p>
              <a:pPr>
                <a:lnSpc>
                  <a:spcPct val="107000"/>
                </a:lnSpc>
                <a:spcAft>
                  <a:spcPts val="800"/>
                </a:spcAft>
              </a:pPr>
              <a:r>
                <a:rPr lang="en-PK" sz="1000" b="1" kern="100">
                  <a:solidFill>
                    <a:srgbClr val="595959"/>
                  </a:solidFill>
                  <a:effectLst/>
                  <a:latin typeface="Calibri" panose="020F0502020204030204" pitchFamily="34" charset="0"/>
                  <a:ea typeface="Calibri" panose="020F0502020204030204" pitchFamily="34" charset="0"/>
                </a:rPr>
                <a:t>6120600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5" name="Shape 513">
              <a:extLst>
                <a:ext uri="{FF2B5EF4-FFF2-40B4-BE49-F238E27FC236}">
                  <a16:creationId xmlns:a16="http://schemas.microsoft.com/office/drawing/2014/main" id="{6C7D6FBE-4893-B08C-4862-F398152D46A9}"/>
                </a:ext>
              </a:extLst>
            </p:cNvPr>
            <p:cNvSpPr/>
            <p:nvPr/>
          </p:nvSpPr>
          <p:spPr>
            <a:xfrm>
              <a:off x="4251960" y="1298448"/>
              <a:ext cx="548640" cy="213360"/>
            </a:xfrm>
            <a:custGeom>
              <a:avLst/>
              <a:gdLst/>
              <a:ahLst/>
              <a:cxnLst/>
              <a:rect l="0" t="0" r="0" b="0"/>
              <a:pathLst>
                <a:path w="548640" h="213360">
                  <a:moveTo>
                    <a:pt x="35560" y="0"/>
                  </a:moveTo>
                  <a:lnTo>
                    <a:pt x="513080" y="0"/>
                  </a:lnTo>
                  <a:cubicBezTo>
                    <a:pt x="532765" y="0"/>
                    <a:pt x="548640" y="15875"/>
                    <a:pt x="548640" y="35560"/>
                  </a:cubicBezTo>
                  <a:lnTo>
                    <a:pt x="548640" y="177800"/>
                  </a:lnTo>
                  <a:cubicBezTo>
                    <a:pt x="548640" y="197434"/>
                    <a:pt x="532765" y="213360"/>
                    <a:pt x="513080" y="213360"/>
                  </a:cubicBezTo>
                  <a:lnTo>
                    <a:pt x="35560" y="213360"/>
                  </a:lnTo>
                  <a:cubicBezTo>
                    <a:pt x="15875" y="213360"/>
                    <a:pt x="0" y="197434"/>
                    <a:pt x="0" y="177800"/>
                  </a:cubicBezTo>
                  <a:lnTo>
                    <a:pt x="0" y="35560"/>
                  </a:lnTo>
                  <a:cubicBezTo>
                    <a:pt x="0" y="15875"/>
                    <a:pt x="15875" y="0"/>
                    <a:pt x="35560"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PK"/>
            </a:p>
          </p:txBody>
        </p:sp>
        <p:sp>
          <p:nvSpPr>
            <p:cNvPr id="26" name="Shape 514">
              <a:extLst>
                <a:ext uri="{FF2B5EF4-FFF2-40B4-BE49-F238E27FC236}">
                  <a16:creationId xmlns:a16="http://schemas.microsoft.com/office/drawing/2014/main" id="{C6FBCF71-FDF7-1ED0-7629-27F519CCE5AB}"/>
                </a:ext>
              </a:extLst>
            </p:cNvPr>
            <p:cNvSpPr/>
            <p:nvPr/>
          </p:nvSpPr>
          <p:spPr>
            <a:xfrm>
              <a:off x="4251960" y="1298448"/>
              <a:ext cx="548640" cy="213360"/>
            </a:xfrm>
            <a:custGeom>
              <a:avLst/>
              <a:gdLst/>
              <a:ahLst/>
              <a:cxnLst/>
              <a:rect l="0" t="0" r="0" b="0"/>
              <a:pathLst>
                <a:path w="548640" h="213360">
                  <a:moveTo>
                    <a:pt x="0" y="35560"/>
                  </a:moveTo>
                  <a:cubicBezTo>
                    <a:pt x="0" y="15875"/>
                    <a:pt x="15875" y="0"/>
                    <a:pt x="35560" y="0"/>
                  </a:cubicBezTo>
                  <a:lnTo>
                    <a:pt x="513080" y="0"/>
                  </a:lnTo>
                  <a:cubicBezTo>
                    <a:pt x="532765" y="0"/>
                    <a:pt x="548640" y="15875"/>
                    <a:pt x="548640" y="35560"/>
                  </a:cubicBezTo>
                  <a:lnTo>
                    <a:pt x="548640" y="177800"/>
                  </a:lnTo>
                  <a:cubicBezTo>
                    <a:pt x="548640" y="197434"/>
                    <a:pt x="532765" y="213360"/>
                    <a:pt x="513080" y="213360"/>
                  </a:cubicBezTo>
                  <a:lnTo>
                    <a:pt x="35560" y="213360"/>
                  </a:lnTo>
                  <a:cubicBezTo>
                    <a:pt x="15875" y="213360"/>
                    <a:pt x="0" y="197434"/>
                    <a:pt x="0" y="177800"/>
                  </a:cubicBezTo>
                  <a:close/>
                </a:path>
              </a:pathLst>
            </a:custGeom>
            <a:ln w="9525" cap="flat">
              <a:round/>
            </a:ln>
          </p:spPr>
          <p:style>
            <a:lnRef idx="1">
              <a:srgbClr val="BFBFBF"/>
            </a:lnRef>
            <a:fillRef idx="0">
              <a:srgbClr val="000000">
                <a:alpha val="0"/>
              </a:srgbClr>
            </a:fillRef>
            <a:effectRef idx="0">
              <a:scrgbClr r="0" g="0" b="0"/>
            </a:effectRef>
            <a:fontRef idx="none"/>
          </p:style>
          <p:txBody>
            <a:bodyPr/>
            <a:lstStyle/>
            <a:p>
              <a:endParaRPr lang="en-PK"/>
            </a:p>
          </p:txBody>
        </p:sp>
        <p:sp>
          <p:nvSpPr>
            <p:cNvPr id="27" name="Rectangle 26">
              <a:extLst>
                <a:ext uri="{FF2B5EF4-FFF2-40B4-BE49-F238E27FC236}">
                  <a16:creationId xmlns:a16="http://schemas.microsoft.com/office/drawing/2014/main" id="{1AEB863C-CB34-0842-CCCE-7F689066097A}"/>
                </a:ext>
              </a:extLst>
            </p:cNvPr>
            <p:cNvSpPr/>
            <p:nvPr/>
          </p:nvSpPr>
          <p:spPr>
            <a:xfrm>
              <a:off x="4302252" y="1354709"/>
              <a:ext cx="596079" cy="171356"/>
            </a:xfrm>
            <a:prstGeom prst="rect">
              <a:avLst/>
            </a:prstGeom>
            <a:ln>
              <a:noFill/>
            </a:ln>
          </p:spPr>
          <p:txBody>
            <a:bodyPr vert="horz" lIns="0" tIns="0" rIns="0" bIns="0" rtlCol="0">
              <a:noAutofit/>
            </a:bodyPr>
            <a:lstStyle/>
            <a:p>
              <a:pPr>
                <a:lnSpc>
                  <a:spcPct val="107000"/>
                </a:lnSpc>
                <a:spcAft>
                  <a:spcPts val="800"/>
                </a:spcAft>
              </a:pPr>
              <a:r>
                <a:rPr lang="en-PK" sz="1000" b="1" kern="100">
                  <a:solidFill>
                    <a:srgbClr val="595959"/>
                  </a:solidFill>
                  <a:effectLst/>
                  <a:latin typeface="Calibri" panose="020F0502020204030204" pitchFamily="34" charset="0"/>
                  <a:ea typeface="Calibri" panose="020F0502020204030204" pitchFamily="34" charset="0"/>
                </a:rPr>
                <a:t>5295874</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28" name="Shape 517">
              <a:extLst>
                <a:ext uri="{FF2B5EF4-FFF2-40B4-BE49-F238E27FC236}">
                  <a16:creationId xmlns:a16="http://schemas.microsoft.com/office/drawing/2014/main" id="{22674B33-B7D6-6F16-BED6-0F98FFA08AC5}"/>
                </a:ext>
              </a:extLst>
            </p:cNvPr>
            <p:cNvSpPr/>
            <p:nvPr/>
          </p:nvSpPr>
          <p:spPr>
            <a:xfrm>
              <a:off x="6964681" y="1182624"/>
              <a:ext cx="550163" cy="214884"/>
            </a:xfrm>
            <a:custGeom>
              <a:avLst/>
              <a:gdLst/>
              <a:ahLst/>
              <a:cxnLst/>
              <a:rect l="0" t="0" r="0" b="0"/>
              <a:pathLst>
                <a:path w="550163" h="214884">
                  <a:moveTo>
                    <a:pt x="0" y="35814"/>
                  </a:moveTo>
                  <a:cubicBezTo>
                    <a:pt x="0" y="16002"/>
                    <a:pt x="16001" y="0"/>
                    <a:pt x="35813" y="0"/>
                  </a:cubicBezTo>
                  <a:lnTo>
                    <a:pt x="514350" y="0"/>
                  </a:lnTo>
                  <a:cubicBezTo>
                    <a:pt x="534162" y="0"/>
                    <a:pt x="550163" y="16002"/>
                    <a:pt x="550163" y="35814"/>
                  </a:cubicBezTo>
                  <a:lnTo>
                    <a:pt x="550163" y="179070"/>
                  </a:lnTo>
                  <a:cubicBezTo>
                    <a:pt x="550163" y="198882"/>
                    <a:pt x="534162" y="214884"/>
                    <a:pt x="514350" y="214884"/>
                  </a:cubicBezTo>
                  <a:lnTo>
                    <a:pt x="35813" y="214884"/>
                  </a:lnTo>
                  <a:cubicBezTo>
                    <a:pt x="16001" y="214884"/>
                    <a:pt x="0" y="198882"/>
                    <a:pt x="0" y="179070"/>
                  </a:cubicBezTo>
                  <a:close/>
                </a:path>
              </a:pathLst>
            </a:custGeom>
            <a:ln w="9525" cap="flat">
              <a:round/>
            </a:ln>
          </p:spPr>
          <p:style>
            <a:lnRef idx="1">
              <a:srgbClr val="BFBFBF"/>
            </a:lnRef>
            <a:fillRef idx="0">
              <a:srgbClr val="000000">
                <a:alpha val="0"/>
              </a:srgbClr>
            </a:fillRef>
            <a:effectRef idx="0">
              <a:scrgbClr r="0" g="0" b="0"/>
            </a:effectRef>
            <a:fontRef idx="none"/>
          </p:style>
          <p:txBody>
            <a:bodyPr/>
            <a:lstStyle/>
            <a:p>
              <a:endParaRPr lang="en-PK"/>
            </a:p>
          </p:txBody>
        </p:sp>
        <p:sp>
          <p:nvSpPr>
            <p:cNvPr id="29" name="Rectangle 28">
              <a:extLst>
                <a:ext uri="{FF2B5EF4-FFF2-40B4-BE49-F238E27FC236}">
                  <a16:creationId xmlns:a16="http://schemas.microsoft.com/office/drawing/2014/main" id="{CC06BFEB-68BB-7FC4-0BD2-34971559F398}"/>
                </a:ext>
              </a:extLst>
            </p:cNvPr>
            <p:cNvSpPr/>
            <p:nvPr/>
          </p:nvSpPr>
          <p:spPr>
            <a:xfrm>
              <a:off x="7016496" y="1239266"/>
              <a:ext cx="596079" cy="171356"/>
            </a:xfrm>
            <a:prstGeom prst="rect">
              <a:avLst/>
            </a:prstGeom>
            <a:ln>
              <a:noFill/>
            </a:ln>
          </p:spPr>
          <p:txBody>
            <a:bodyPr vert="horz" lIns="0" tIns="0" rIns="0" bIns="0" rtlCol="0">
              <a:noAutofit/>
            </a:bodyPr>
            <a:lstStyle/>
            <a:p>
              <a:pPr>
                <a:lnSpc>
                  <a:spcPct val="107000"/>
                </a:lnSpc>
                <a:spcAft>
                  <a:spcPts val="800"/>
                </a:spcAft>
              </a:pPr>
              <a:r>
                <a:rPr lang="en-PK" sz="1000" b="1" kern="100">
                  <a:solidFill>
                    <a:srgbClr val="595959"/>
                  </a:solidFill>
                  <a:effectLst/>
                  <a:latin typeface="Calibri" panose="020F0502020204030204" pitchFamily="34" charset="0"/>
                  <a:ea typeface="Calibri" panose="020F0502020204030204" pitchFamily="34" charset="0"/>
                </a:rPr>
                <a:t>8399128</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0" name="Shape 520">
              <a:extLst>
                <a:ext uri="{FF2B5EF4-FFF2-40B4-BE49-F238E27FC236}">
                  <a16:creationId xmlns:a16="http://schemas.microsoft.com/office/drawing/2014/main" id="{B0273362-826E-323D-C174-D581796BF62E}"/>
                </a:ext>
              </a:extLst>
            </p:cNvPr>
            <p:cNvSpPr/>
            <p:nvPr/>
          </p:nvSpPr>
          <p:spPr>
            <a:xfrm>
              <a:off x="9674352" y="0"/>
              <a:ext cx="611124" cy="213360"/>
            </a:xfrm>
            <a:custGeom>
              <a:avLst/>
              <a:gdLst/>
              <a:ahLst/>
              <a:cxnLst/>
              <a:rect l="0" t="0" r="0" b="0"/>
              <a:pathLst>
                <a:path w="611124" h="213360">
                  <a:moveTo>
                    <a:pt x="0" y="35560"/>
                  </a:moveTo>
                  <a:cubicBezTo>
                    <a:pt x="0" y="15875"/>
                    <a:pt x="15875" y="0"/>
                    <a:pt x="35560" y="0"/>
                  </a:cubicBezTo>
                  <a:lnTo>
                    <a:pt x="575564" y="0"/>
                  </a:lnTo>
                  <a:cubicBezTo>
                    <a:pt x="595249" y="0"/>
                    <a:pt x="611124" y="15875"/>
                    <a:pt x="611124" y="35560"/>
                  </a:cubicBezTo>
                  <a:lnTo>
                    <a:pt x="611124" y="177800"/>
                  </a:lnTo>
                  <a:cubicBezTo>
                    <a:pt x="611124" y="197485"/>
                    <a:pt x="595249" y="213360"/>
                    <a:pt x="575564" y="213360"/>
                  </a:cubicBezTo>
                  <a:lnTo>
                    <a:pt x="35560" y="213360"/>
                  </a:lnTo>
                  <a:cubicBezTo>
                    <a:pt x="15875" y="213360"/>
                    <a:pt x="0" y="197485"/>
                    <a:pt x="0" y="177800"/>
                  </a:cubicBezTo>
                  <a:close/>
                </a:path>
              </a:pathLst>
            </a:custGeom>
            <a:ln w="9525" cap="flat">
              <a:round/>
            </a:ln>
          </p:spPr>
          <p:style>
            <a:lnRef idx="1">
              <a:srgbClr val="BFBFBF"/>
            </a:lnRef>
            <a:fillRef idx="0">
              <a:srgbClr val="000000">
                <a:alpha val="0"/>
              </a:srgbClr>
            </a:fillRef>
            <a:effectRef idx="0">
              <a:scrgbClr r="0" g="0" b="0"/>
            </a:effectRef>
            <a:fontRef idx="none"/>
          </p:style>
          <p:txBody>
            <a:bodyPr/>
            <a:lstStyle/>
            <a:p>
              <a:endParaRPr lang="en-PK"/>
            </a:p>
          </p:txBody>
        </p:sp>
        <p:sp>
          <p:nvSpPr>
            <p:cNvPr id="31" name="Rectangle 30">
              <a:extLst>
                <a:ext uri="{FF2B5EF4-FFF2-40B4-BE49-F238E27FC236}">
                  <a16:creationId xmlns:a16="http://schemas.microsoft.com/office/drawing/2014/main" id="{1236B2E1-F095-8794-A268-5251AB904DE2}"/>
                </a:ext>
              </a:extLst>
            </p:cNvPr>
            <p:cNvSpPr/>
            <p:nvPr/>
          </p:nvSpPr>
          <p:spPr>
            <a:xfrm>
              <a:off x="9724644" y="55753"/>
              <a:ext cx="681209" cy="171356"/>
            </a:xfrm>
            <a:prstGeom prst="rect">
              <a:avLst/>
            </a:prstGeom>
            <a:ln>
              <a:noFill/>
            </a:ln>
          </p:spPr>
          <p:txBody>
            <a:bodyPr vert="horz" lIns="0" tIns="0" rIns="0" bIns="0" rtlCol="0">
              <a:noAutofit/>
            </a:bodyPr>
            <a:lstStyle/>
            <a:p>
              <a:pPr>
                <a:lnSpc>
                  <a:spcPct val="107000"/>
                </a:lnSpc>
                <a:spcAft>
                  <a:spcPts val="800"/>
                </a:spcAft>
              </a:pPr>
              <a:r>
                <a:rPr lang="en-PK" sz="1000" b="1" kern="100">
                  <a:solidFill>
                    <a:srgbClr val="595959"/>
                  </a:solidFill>
                  <a:effectLst/>
                  <a:latin typeface="Calibri" panose="020F0502020204030204" pitchFamily="34" charset="0"/>
                  <a:ea typeface="Calibri" panose="020F0502020204030204" pitchFamily="34" charset="0"/>
                </a:rPr>
                <a:t>25169050</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71E3C509-E0D7-7ACB-475C-7FFE82ED1996}"/>
                </a:ext>
              </a:extLst>
            </p:cNvPr>
            <p:cNvSpPr/>
            <p:nvPr/>
          </p:nvSpPr>
          <p:spPr>
            <a:xfrm>
              <a:off x="1178687" y="2124075"/>
              <a:ext cx="473995"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Week 1</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3" name="Rectangle 32">
              <a:extLst>
                <a:ext uri="{FF2B5EF4-FFF2-40B4-BE49-F238E27FC236}">
                  <a16:creationId xmlns:a16="http://schemas.microsoft.com/office/drawing/2014/main" id="{0F8A851A-8943-A0D3-D271-53B9C0584695}"/>
                </a:ext>
              </a:extLst>
            </p:cNvPr>
            <p:cNvSpPr/>
            <p:nvPr/>
          </p:nvSpPr>
          <p:spPr>
            <a:xfrm>
              <a:off x="3931920" y="2124075"/>
              <a:ext cx="473995"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Week 2</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4" name="Rectangle 33">
              <a:extLst>
                <a:ext uri="{FF2B5EF4-FFF2-40B4-BE49-F238E27FC236}">
                  <a16:creationId xmlns:a16="http://schemas.microsoft.com/office/drawing/2014/main" id="{30804F16-7613-1459-7072-01AA10E80CB7}"/>
                </a:ext>
              </a:extLst>
            </p:cNvPr>
            <p:cNvSpPr/>
            <p:nvPr/>
          </p:nvSpPr>
          <p:spPr>
            <a:xfrm>
              <a:off x="6659626" y="2124075"/>
              <a:ext cx="473995"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Week 3</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355E7E0B-E66A-C956-3C9C-ED1B21D61D63}"/>
                </a:ext>
              </a:extLst>
            </p:cNvPr>
            <p:cNvSpPr/>
            <p:nvPr/>
          </p:nvSpPr>
          <p:spPr>
            <a:xfrm>
              <a:off x="9412859" y="2124075"/>
              <a:ext cx="473995" cy="154840"/>
            </a:xfrm>
            <a:prstGeom prst="rect">
              <a:avLst/>
            </a:prstGeom>
            <a:ln>
              <a:noFill/>
            </a:ln>
          </p:spPr>
          <p:txBody>
            <a:bodyPr vert="horz" lIns="0" tIns="0" rIns="0" bIns="0" rtlCol="0">
              <a:noAutofit/>
            </a:bodyPr>
            <a:lstStyle/>
            <a:p>
              <a:pPr>
                <a:lnSpc>
                  <a:spcPct val="107000"/>
                </a:lnSpc>
                <a:spcAft>
                  <a:spcPts val="800"/>
                </a:spcAft>
              </a:pPr>
              <a:r>
                <a:rPr lang="en-PK" sz="900" b="1" kern="100">
                  <a:solidFill>
                    <a:srgbClr val="595959"/>
                  </a:solidFill>
                  <a:effectLst/>
                  <a:latin typeface="Calibri" panose="020F0502020204030204" pitchFamily="34" charset="0"/>
                  <a:ea typeface="Calibri" panose="020F0502020204030204" pitchFamily="34" charset="0"/>
                </a:rPr>
                <a:t>Week 4</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6" name="Shape 12517">
              <a:extLst>
                <a:ext uri="{FF2B5EF4-FFF2-40B4-BE49-F238E27FC236}">
                  <a16:creationId xmlns:a16="http://schemas.microsoft.com/office/drawing/2014/main" id="{7FF330C4-74EA-EB55-1017-753EE6DAF7EC}"/>
                </a:ext>
              </a:extLst>
            </p:cNvPr>
            <p:cNvSpPr/>
            <p:nvPr/>
          </p:nvSpPr>
          <p:spPr>
            <a:xfrm>
              <a:off x="5039868" y="2406396"/>
              <a:ext cx="76200" cy="76200"/>
            </a:xfrm>
            <a:custGeom>
              <a:avLst/>
              <a:gdLst/>
              <a:ahLst/>
              <a:cxnLst/>
              <a:rect l="0" t="0" r="0" b="0"/>
              <a:pathLst>
                <a:path w="76200" h="76200">
                  <a:moveTo>
                    <a:pt x="0" y="0"/>
                  </a:moveTo>
                  <a:lnTo>
                    <a:pt x="76200" y="0"/>
                  </a:lnTo>
                  <a:lnTo>
                    <a:pt x="76200" y="76200"/>
                  </a:lnTo>
                  <a:lnTo>
                    <a:pt x="0" y="76200"/>
                  </a:lnTo>
                  <a:lnTo>
                    <a:pt x="0" y="0"/>
                  </a:lnTo>
                </a:path>
              </a:pathLst>
            </a:custGeom>
            <a:ln w="0" cap="flat">
              <a:round/>
            </a:ln>
          </p:spPr>
          <p:style>
            <a:lnRef idx="0">
              <a:srgbClr val="000000">
                <a:alpha val="0"/>
              </a:srgbClr>
            </a:lnRef>
            <a:fillRef idx="1">
              <a:srgbClr val="ED7D31"/>
            </a:fillRef>
            <a:effectRef idx="0">
              <a:scrgbClr r="0" g="0" b="0"/>
            </a:effectRef>
            <a:fontRef idx="none"/>
          </p:style>
          <p:txBody>
            <a:bodyPr/>
            <a:lstStyle/>
            <a:p>
              <a:endParaRPr lang="en-PK"/>
            </a:p>
          </p:txBody>
        </p:sp>
        <p:sp>
          <p:nvSpPr>
            <p:cNvPr id="37" name="Rectangle 36">
              <a:extLst>
                <a:ext uri="{FF2B5EF4-FFF2-40B4-BE49-F238E27FC236}">
                  <a16:creationId xmlns:a16="http://schemas.microsoft.com/office/drawing/2014/main" id="{E585F5C5-29E8-FBF3-DDAA-3A8B91F3D3BE}"/>
                </a:ext>
              </a:extLst>
            </p:cNvPr>
            <p:cNvSpPr/>
            <p:nvPr/>
          </p:nvSpPr>
          <p:spPr>
            <a:xfrm>
              <a:off x="5150866" y="2380488"/>
              <a:ext cx="283444" cy="189936"/>
            </a:xfrm>
            <a:prstGeom prst="rect">
              <a:avLst/>
            </a:prstGeom>
            <a:ln>
              <a:noFill/>
            </a:ln>
          </p:spPr>
          <p:txBody>
            <a:bodyPr vert="horz" lIns="0" tIns="0" rIns="0" bIns="0" rtlCol="0">
              <a:noAutofit/>
            </a:bodyPr>
            <a:lstStyle/>
            <a:p>
              <a:pPr>
                <a:lnSpc>
                  <a:spcPct val="107000"/>
                </a:lnSpc>
                <a:spcAft>
                  <a:spcPts val="800"/>
                </a:spcAft>
              </a:pPr>
              <a:r>
                <a:rPr lang="en-PK" sz="1100" kern="100">
                  <a:solidFill>
                    <a:srgbClr val="595959"/>
                  </a:solidFill>
                  <a:effectLst/>
                  <a:latin typeface="Calibri" panose="020F0502020204030204" pitchFamily="34" charset="0"/>
                  <a:ea typeface="Calibri" panose="020F0502020204030204" pitchFamily="34" charset="0"/>
                </a:rPr>
                <a:t>July</a:t>
              </a:r>
              <a:endParaRPr lang="en-PK" sz="1100" kern="100">
                <a:solidFill>
                  <a:srgbClr val="000000"/>
                </a:solidFill>
                <a:effectLst/>
                <a:latin typeface="Calibri" panose="020F0502020204030204" pitchFamily="34" charset="0"/>
                <a:ea typeface="Calibri" panose="020F0502020204030204" pitchFamily="34" charset="0"/>
              </a:endParaRPr>
            </a:p>
          </p:txBody>
        </p:sp>
        <p:sp>
          <p:nvSpPr>
            <p:cNvPr id="38" name="Shape 12518">
              <a:extLst>
                <a:ext uri="{FF2B5EF4-FFF2-40B4-BE49-F238E27FC236}">
                  <a16:creationId xmlns:a16="http://schemas.microsoft.com/office/drawing/2014/main" id="{FACD7E74-3C34-38D0-42E8-38C1378EAAD0}"/>
                </a:ext>
              </a:extLst>
            </p:cNvPr>
            <p:cNvSpPr/>
            <p:nvPr/>
          </p:nvSpPr>
          <p:spPr>
            <a:xfrm>
              <a:off x="5468112" y="2406396"/>
              <a:ext cx="76200" cy="76200"/>
            </a:xfrm>
            <a:custGeom>
              <a:avLst/>
              <a:gdLst/>
              <a:ahLst/>
              <a:cxnLst/>
              <a:rect l="0" t="0" r="0" b="0"/>
              <a:pathLst>
                <a:path w="76200" h="76200">
                  <a:moveTo>
                    <a:pt x="0" y="0"/>
                  </a:moveTo>
                  <a:lnTo>
                    <a:pt x="76200" y="0"/>
                  </a:lnTo>
                  <a:lnTo>
                    <a:pt x="76200" y="76200"/>
                  </a:lnTo>
                  <a:lnTo>
                    <a:pt x="0" y="76200"/>
                  </a:lnTo>
                  <a:lnTo>
                    <a:pt x="0" y="0"/>
                  </a:lnTo>
                </a:path>
              </a:pathLst>
            </a:custGeom>
            <a:ln w="0" cap="flat">
              <a:round/>
            </a:ln>
          </p:spPr>
          <p:style>
            <a:lnRef idx="0">
              <a:srgbClr val="000000">
                <a:alpha val="0"/>
              </a:srgbClr>
            </a:lnRef>
            <a:fillRef idx="1">
              <a:srgbClr val="FFC000"/>
            </a:fillRef>
            <a:effectRef idx="0">
              <a:scrgbClr r="0" g="0" b="0"/>
            </a:effectRef>
            <a:fontRef idx="none"/>
          </p:style>
          <p:txBody>
            <a:bodyPr/>
            <a:lstStyle/>
            <a:p>
              <a:endParaRPr lang="en-PK"/>
            </a:p>
          </p:txBody>
        </p:sp>
        <p:sp>
          <p:nvSpPr>
            <p:cNvPr id="39" name="Rectangle 38">
              <a:extLst>
                <a:ext uri="{FF2B5EF4-FFF2-40B4-BE49-F238E27FC236}">
                  <a16:creationId xmlns:a16="http://schemas.microsoft.com/office/drawing/2014/main" id="{D52AFC87-CC88-1726-9542-0A0C7BF6406E}"/>
                </a:ext>
              </a:extLst>
            </p:cNvPr>
            <p:cNvSpPr/>
            <p:nvPr/>
          </p:nvSpPr>
          <p:spPr>
            <a:xfrm>
              <a:off x="5578729" y="2380488"/>
              <a:ext cx="524372" cy="189936"/>
            </a:xfrm>
            <a:prstGeom prst="rect">
              <a:avLst/>
            </a:prstGeom>
            <a:ln>
              <a:noFill/>
            </a:ln>
          </p:spPr>
          <p:txBody>
            <a:bodyPr vert="horz" lIns="0" tIns="0" rIns="0" bIns="0" rtlCol="0">
              <a:noAutofit/>
            </a:bodyPr>
            <a:lstStyle/>
            <a:p>
              <a:pPr>
                <a:lnSpc>
                  <a:spcPct val="107000"/>
                </a:lnSpc>
                <a:spcAft>
                  <a:spcPts val="800"/>
                </a:spcAft>
              </a:pPr>
              <a:r>
                <a:rPr lang="en-PK" sz="1100" kern="100">
                  <a:solidFill>
                    <a:srgbClr val="595959"/>
                  </a:solidFill>
                  <a:effectLst/>
                  <a:latin typeface="Calibri" panose="020F0502020204030204" pitchFamily="34" charset="0"/>
                  <a:ea typeface="Calibri" panose="020F0502020204030204" pitchFamily="34" charset="0"/>
                </a:rPr>
                <a:t>August</a:t>
              </a:r>
              <a:endParaRPr lang="en-PK" sz="1100" kern="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84926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C36D-B1DF-55E5-4BA4-CF27D666A462}"/>
              </a:ext>
            </a:extLst>
          </p:cNvPr>
          <p:cNvSpPr>
            <a:spLocks noGrp="1"/>
          </p:cNvSpPr>
          <p:nvPr>
            <p:ph type="title"/>
          </p:nvPr>
        </p:nvSpPr>
        <p:spPr/>
        <p:txBody>
          <a:bodyPr/>
          <a:lstStyle/>
          <a:p>
            <a:r>
              <a:rPr lang="en-US" dirty="0"/>
              <a:t>High Margin Categories Analysis &amp; Suggestions </a:t>
            </a:r>
            <a:endParaRPr lang="en-PK" dirty="0"/>
          </a:p>
        </p:txBody>
      </p:sp>
      <p:graphicFrame>
        <p:nvGraphicFramePr>
          <p:cNvPr id="5" name="Content Placeholder 2">
            <a:extLst>
              <a:ext uri="{FF2B5EF4-FFF2-40B4-BE49-F238E27FC236}">
                <a16:creationId xmlns:a16="http://schemas.microsoft.com/office/drawing/2014/main" id="{05A1B421-370B-995F-E7FC-6BD7BC719677}"/>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64257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34</TotalTime>
  <Words>1954</Words>
  <Application>Microsoft Office PowerPoint</Application>
  <PresentationFormat>Widescreen</PresentationFormat>
  <Paragraphs>250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Metropolitan</vt:lpstr>
      <vt:lpstr>DealCart</vt:lpstr>
      <vt:lpstr>CONTENTS</vt:lpstr>
      <vt:lpstr>Significant Growth Through July Data Forecasted for August.</vt:lpstr>
      <vt:lpstr>GMV MoM</vt:lpstr>
      <vt:lpstr>Discount % Category-Wise:</vt:lpstr>
      <vt:lpstr>Discount %</vt:lpstr>
      <vt:lpstr>July Vs August comparison of GMV:</vt:lpstr>
      <vt:lpstr>Total Sales WoW / July Vs August</vt:lpstr>
      <vt:lpstr>High Margin Categories Analysis &amp; Suggestions </vt:lpstr>
      <vt:lpstr>Margins on Each Category</vt:lpstr>
      <vt:lpstr>Highlight Brands &amp; SKUs That Need More Focus &amp; Also Suggest Ways to Push These Brands &amp; SKUs.</vt:lpstr>
      <vt:lpstr>   </vt:lpstr>
      <vt:lpstr>What Should Be DealCart's Discount Strategy at an SKU, Brand &amp; Category Level for the Month of August?</vt:lpstr>
      <vt:lpstr>By Looking at the Current Assortment, Suggest the Changes that Should be Made to the Current Assortment.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Jahanzaib</dc:creator>
  <cp:lastModifiedBy>Muhammad Jahanzaib</cp:lastModifiedBy>
  <cp:revision>1</cp:revision>
  <dcterms:created xsi:type="dcterms:W3CDTF">2025-04-20T16:25:43Z</dcterms:created>
  <dcterms:modified xsi:type="dcterms:W3CDTF">2025-04-20T16:59:45Z</dcterms:modified>
</cp:coreProperties>
</file>