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759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101453"/>
            <a:ext cx="7477601" cy="1916430"/>
          </a:xfrm>
          <a:prstGeom prst="rect">
            <a:avLst/>
          </a:prstGeom>
          <a:noFill/>
          <a:ln/>
        </p:spPr>
        <p:txBody>
          <a:bodyPr wrap="square" rtlCol="0" anchor="t"/>
          <a:lstStyle/>
          <a:p>
            <a:pPr marL="0" indent="0">
              <a:lnSpc>
                <a:spcPts val="7545"/>
              </a:lnSpc>
              <a:buNone/>
            </a:pPr>
            <a:r>
              <a:rPr lang="en-US" sz="6036" dirty="0">
                <a:solidFill>
                  <a:srgbClr val="124E73"/>
                </a:solidFill>
                <a:latin typeface="MuseoModerno" pitchFamily="34" charset="0"/>
                <a:ea typeface="MuseoModerno" pitchFamily="34" charset="-122"/>
                <a:cs typeface="MuseoModerno" pitchFamily="34" charset="-120"/>
              </a:rPr>
              <a:t>Introduction to Ad Click Prediction</a:t>
            </a:r>
            <a:endParaRPr lang="en-US" sz="6036" dirty="0"/>
          </a:p>
        </p:txBody>
      </p:sp>
      <p:sp>
        <p:nvSpPr>
          <p:cNvPr id="6" name="Text 3"/>
          <p:cNvSpPr/>
          <p:nvPr/>
        </p:nvSpPr>
        <p:spPr>
          <a:xfrm>
            <a:off x="833199" y="4351139"/>
            <a:ext cx="7477601" cy="1777008"/>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Ad click prediction is a crucial task in the world of digital advertising, where businesses aim to optimize their advertising campaigns and maximize their return on investment (ROI). This project explores the use of logistic regression, a powerful machine learning technique, to build a model that can accurately predict whether a user will click on an advertisement.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1871067"/>
            <a:ext cx="6181963"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Objective of the Project</a:t>
            </a:r>
            <a:endParaRPr lang="en-US" sz="4374" dirty="0"/>
          </a:p>
        </p:txBody>
      </p:sp>
      <p:sp>
        <p:nvSpPr>
          <p:cNvPr id="6" name="Shape 3"/>
          <p:cNvSpPr/>
          <p:nvPr/>
        </p:nvSpPr>
        <p:spPr>
          <a:xfrm>
            <a:off x="833199" y="3072289"/>
            <a:ext cx="499943" cy="499943"/>
          </a:xfrm>
          <a:prstGeom prst="roundRect">
            <a:avLst>
              <a:gd name="adj" fmla="val 13333"/>
            </a:avLst>
          </a:prstGeom>
          <a:solidFill>
            <a:srgbClr val="F6F0E4"/>
          </a:solidFill>
          <a:ln/>
        </p:spPr>
      </p:sp>
      <p:sp>
        <p:nvSpPr>
          <p:cNvPr id="7" name="Text 4"/>
          <p:cNvSpPr/>
          <p:nvPr/>
        </p:nvSpPr>
        <p:spPr>
          <a:xfrm>
            <a:off x="1005007" y="3113961"/>
            <a:ext cx="156329"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1</a:t>
            </a:r>
            <a:endParaRPr lang="en-US" sz="2624" dirty="0"/>
          </a:p>
        </p:txBody>
      </p:sp>
      <p:sp>
        <p:nvSpPr>
          <p:cNvPr id="8" name="Text 5"/>
          <p:cNvSpPr/>
          <p:nvPr/>
        </p:nvSpPr>
        <p:spPr>
          <a:xfrm>
            <a:off x="1555313" y="3148608"/>
            <a:ext cx="3820001" cy="694373"/>
          </a:xfrm>
          <a:prstGeom prst="rect">
            <a:avLst/>
          </a:prstGeom>
          <a:noFill/>
          <a:ln/>
        </p:spPr>
        <p:txBody>
          <a:bodyPr wrap="squar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Understand Ad Click Behavior</a:t>
            </a:r>
            <a:endParaRPr lang="en-US" sz="2187" dirty="0"/>
          </a:p>
        </p:txBody>
      </p:sp>
      <p:sp>
        <p:nvSpPr>
          <p:cNvPr id="9" name="Text 6"/>
          <p:cNvSpPr/>
          <p:nvPr/>
        </p:nvSpPr>
        <p:spPr>
          <a:xfrm>
            <a:off x="1555313" y="3976211"/>
            <a:ext cx="3820001" cy="710803"/>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Analyze the factors that influence a user's decision to click on an advertisement.</a:t>
            </a:r>
            <a:endParaRPr lang="en-US" sz="1750" dirty="0"/>
          </a:p>
        </p:txBody>
      </p:sp>
      <p:sp>
        <p:nvSpPr>
          <p:cNvPr id="10" name="Shape 7"/>
          <p:cNvSpPr/>
          <p:nvPr/>
        </p:nvSpPr>
        <p:spPr>
          <a:xfrm>
            <a:off x="5597485" y="3072289"/>
            <a:ext cx="499943" cy="499943"/>
          </a:xfrm>
          <a:prstGeom prst="roundRect">
            <a:avLst>
              <a:gd name="adj" fmla="val 13333"/>
            </a:avLst>
          </a:prstGeom>
          <a:solidFill>
            <a:srgbClr val="F6F0E4"/>
          </a:solidFill>
          <a:ln/>
        </p:spPr>
      </p:sp>
      <p:sp>
        <p:nvSpPr>
          <p:cNvPr id="11" name="Text 8"/>
          <p:cNvSpPr/>
          <p:nvPr/>
        </p:nvSpPr>
        <p:spPr>
          <a:xfrm>
            <a:off x="5754767" y="3113961"/>
            <a:ext cx="18538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2</a:t>
            </a:r>
            <a:endParaRPr lang="en-US" sz="2624" dirty="0"/>
          </a:p>
        </p:txBody>
      </p:sp>
      <p:sp>
        <p:nvSpPr>
          <p:cNvPr id="12" name="Text 9"/>
          <p:cNvSpPr/>
          <p:nvPr/>
        </p:nvSpPr>
        <p:spPr>
          <a:xfrm>
            <a:off x="6319599" y="3148608"/>
            <a:ext cx="3395424"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Develop Predictive Model</a:t>
            </a:r>
            <a:endParaRPr lang="en-US" sz="2187" dirty="0"/>
          </a:p>
        </p:txBody>
      </p:sp>
      <p:sp>
        <p:nvSpPr>
          <p:cNvPr id="13" name="Text 10"/>
          <p:cNvSpPr/>
          <p:nvPr/>
        </p:nvSpPr>
        <p:spPr>
          <a:xfrm>
            <a:off x="6319599" y="3629025"/>
            <a:ext cx="3820001" cy="1066205"/>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Build a logistic regression model to predict the likelihood of a user clicking on an ad.</a:t>
            </a:r>
            <a:endParaRPr lang="en-US" sz="1750" dirty="0"/>
          </a:p>
        </p:txBody>
      </p:sp>
      <p:sp>
        <p:nvSpPr>
          <p:cNvPr id="14" name="Shape 11"/>
          <p:cNvSpPr/>
          <p:nvPr/>
        </p:nvSpPr>
        <p:spPr>
          <a:xfrm>
            <a:off x="833199" y="5090993"/>
            <a:ext cx="499943" cy="499943"/>
          </a:xfrm>
          <a:prstGeom prst="roundRect">
            <a:avLst>
              <a:gd name="adj" fmla="val 13333"/>
            </a:avLst>
          </a:prstGeom>
          <a:solidFill>
            <a:srgbClr val="F6F0E4"/>
          </a:solidFill>
          <a:ln/>
        </p:spPr>
      </p:sp>
      <p:sp>
        <p:nvSpPr>
          <p:cNvPr id="15" name="Text 12"/>
          <p:cNvSpPr/>
          <p:nvPr/>
        </p:nvSpPr>
        <p:spPr>
          <a:xfrm>
            <a:off x="989409" y="5132665"/>
            <a:ext cx="187404"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3</a:t>
            </a:r>
            <a:endParaRPr lang="en-US" sz="2624" dirty="0"/>
          </a:p>
        </p:txBody>
      </p:sp>
      <p:sp>
        <p:nvSpPr>
          <p:cNvPr id="16" name="Text 13"/>
          <p:cNvSpPr/>
          <p:nvPr/>
        </p:nvSpPr>
        <p:spPr>
          <a:xfrm>
            <a:off x="1555313" y="5167313"/>
            <a:ext cx="4412218"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Optimize Advertising Campaigns</a:t>
            </a:r>
            <a:endParaRPr lang="en-US" sz="2187" dirty="0"/>
          </a:p>
        </p:txBody>
      </p:sp>
      <p:sp>
        <p:nvSpPr>
          <p:cNvPr id="17" name="Text 14"/>
          <p:cNvSpPr/>
          <p:nvPr/>
        </p:nvSpPr>
        <p:spPr>
          <a:xfrm>
            <a:off x="1555313" y="5647730"/>
            <a:ext cx="8584287" cy="710803"/>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Use the predictive model to inform and improve the targeting and placement of digital advertisements.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2039064"/>
            <a:ext cx="8542496"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Overview of Logistic Regression</a:t>
            </a:r>
            <a:endParaRPr lang="en-US" sz="4374" dirty="0"/>
          </a:p>
        </p:txBody>
      </p:sp>
      <p:sp>
        <p:nvSpPr>
          <p:cNvPr id="5" name="Text 3"/>
          <p:cNvSpPr/>
          <p:nvPr/>
        </p:nvSpPr>
        <p:spPr>
          <a:xfrm>
            <a:off x="2037993" y="3288863"/>
            <a:ext cx="3156347" cy="694373"/>
          </a:xfrm>
          <a:prstGeom prst="rect">
            <a:avLst/>
          </a:prstGeom>
          <a:noFill/>
          <a:ln/>
        </p:spPr>
        <p:txBody>
          <a:bodyPr wrap="squar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What is Logistic Regression?</a:t>
            </a:r>
            <a:endParaRPr lang="en-US" sz="2187" dirty="0"/>
          </a:p>
        </p:txBody>
      </p:sp>
      <p:sp>
        <p:nvSpPr>
          <p:cNvPr id="6" name="Text 4"/>
          <p:cNvSpPr/>
          <p:nvPr/>
        </p:nvSpPr>
        <p:spPr>
          <a:xfrm>
            <a:off x="2037993" y="4205407"/>
            <a:ext cx="3156347" cy="1777008"/>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Logistic regression is a statistical model used to predict the probability of a binary outcome, such as whether a user will click on an ad or not.</a:t>
            </a:r>
            <a:endParaRPr lang="en-US" sz="1750" dirty="0"/>
          </a:p>
        </p:txBody>
      </p:sp>
      <p:sp>
        <p:nvSpPr>
          <p:cNvPr id="7" name="Text 5"/>
          <p:cNvSpPr/>
          <p:nvPr/>
        </p:nvSpPr>
        <p:spPr>
          <a:xfrm>
            <a:off x="5743932" y="3288863"/>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Modeling Approach</a:t>
            </a:r>
            <a:endParaRPr lang="en-US" sz="2187" dirty="0"/>
          </a:p>
        </p:txBody>
      </p:sp>
      <p:sp>
        <p:nvSpPr>
          <p:cNvPr id="8" name="Text 6"/>
          <p:cNvSpPr/>
          <p:nvPr/>
        </p:nvSpPr>
        <p:spPr>
          <a:xfrm>
            <a:off x="5743932" y="3858220"/>
            <a:ext cx="3156347" cy="1777008"/>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Logistic regression uses a logistic function to map the input features to a probability value between 0 and 1, representing the likelihood of the ad being clicked.</a:t>
            </a:r>
            <a:endParaRPr lang="en-US" sz="1750" dirty="0"/>
          </a:p>
        </p:txBody>
      </p:sp>
      <p:sp>
        <p:nvSpPr>
          <p:cNvPr id="9" name="Text 7"/>
          <p:cNvSpPr/>
          <p:nvPr/>
        </p:nvSpPr>
        <p:spPr>
          <a:xfrm>
            <a:off x="9449872" y="3288863"/>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Advantages</a:t>
            </a:r>
            <a:endParaRPr lang="en-US" sz="2187" dirty="0"/>
          </a:p>
        </p:txBody>
      </p:sp>
      <p:sp>
        <p:nvSpPr>
          <p:cNvPr id="10" name="Text 8"/>
          <p:cNvSpPr/>
          <p:nvPr/>
        </p:nvSpPr>
        <p:spPr>
          <a:xfrm>
            <a:off x="9449872" y="3858220"/>
            <a:ext cx="3156347" cy="2132409"/>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Logistic regression is a simple and interpretable model, making it easy to understand the relationship between the input features and the output prediction.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925473"/>
            <a:ext cx="9216271"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Data Summary and Preprocessing</a:t>
            </a:r>
            <a:endParaRPr lang="en-US" sz="4374" dirty="0"/>
          </a:p>
        </p:txBody>
      </p:sp>
      <p:sp>
        <p:nvSpPr>
          <p:cNvPr id="6" name="Shape 3"/>
          <p:cNvSpPr/>
          <p:nvPr/>
        </p:nvSpPr>
        <p:spPr>
          <a:xfrm>
            <a:off x="1152644" y="1953101"/>
            <a:ext cx="27742" cy="5351026"/>
          </a:xfrm>
          <a:prstGeom prst="rect">
            <a:avLst/>
          </a:prstGeom>
          <a:solidFill>
            <a:srgbClr val="325F7B"/>
          </a:solidFill>
          <a:ln/>
        </p:spPr>
      </p:sp>
      <p:sp>
        <p:nvSpPr>
          <p:cNvPr id="7" name="Shape 4"/>
          <p:cNvSpPr/>
          <p:nvPr/>
        </p:nvSpPr>
        <p:spPr>
          <a:xfrm>
            <a:off x="1416427" y="2362736"/>
            <a:ext cx="777597" cy="27742"/>
          </a:xfrm>
          <a:prstGeom prst="rect">
            <a:avLst/>
          </a:prstGeom>
          <a:solidFill>
            <a:srgbClr val="325F7B"/>
          </a:solidFill>
          <a:ln/>
        </p:spPr>
      </p:sp>
      <p:sp>
        <p:nvSpPr>
          <p:cNvPr id="8" name="Shape 5"/>
          <p:cNvSpPr/>
          <p:nvPr/>
        </p:nvSpPr>
        <p:spPr>
          <a:xfrm>
            <a:off x="916484" y="2126694"/>
            <a:ext cx="499943" cy="499943"/>
          </a:xfrm>
          <a:prstGeom prst="roundRect">
            <a:avLst>
              <a:gd name="adj" fmla="val 13333"/>
            </a:avLst>
          </a:prstGeom>
          <a:solidFill>
            <a:srgbClr val="F6F0E4"/>
          </a:solidFill>
          <a:ln/>
        </p:spPr>
      </p:sp>
      <p:sp>
        <p:nvSpPr>
          <p:cNvPr id="9" name="Text 6"/>
          <p:cNvSpPr/>
          <p:nvPr/>
        </p:nvSpPr>
        <p:spPr>
          <a:xfrm>
            <a:off x="1088291" y="2168366"/>
            <a:ext cx="156329"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1</a:t>
            </a:r>
            <a:endParaRPr lang="en-US" sz="2624" dirty="0"/>
          </a:p>
        </p:txBody>
      </p:sp>
      <p:sp>
        <p:nvSpPr>
          <p:cNvPr id="10" name="Text 7"/>
          <p:cNvSpPr/>
          <p:nvPr/>
        </p:nvSpPr>
        <p:spPr>
          <a:xfrm>
            <a:off x="2388513" y="217527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Data Collection</a:t>
            </a:r>
            <a:endParaRPr lang="en-US" sz="2187" dirty="0"/>
          </a:p>
        </p:txBody>
      </p:sp>
      <p:sp>
        <p:nvSpPr>
          <p:cNvPr id="11" name="Text 8"/>
          <p:cNvSpPr/>
          <p:nvPr/>
        </p:nvSpPr>
        <p:spPr>
          <a:xfrm>
            <a:off x="2388513" y="2655689"/>
            <a:ext cx="7751088" cy="710803"/>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dataset includes information about user interactions with digital advertisements, such as user demographics, ad characteristics, and click behavior.</a:t>
            </a:r>
            <a:endParaRPr lang="en-US" sz="1750" dirty="0"/>
          </a:p>
        </p:txBody>
      </p:sp>
      <p:sp>
        <p:nvSpPr>
          <p:cNvPr id="12" name="Shape 9"/>
          <p:cNvSpPr/>
          <p:nvPr/>
        </p:nvSpPr>
        <p:spPr>
          <a:xfrm>
            <a:off x="1416427" y="4220468"/>
            <a:ext cx="777597" cy="27742"/>
          </a:xfrm>
          <a:prstGeom prst="rect">
            <a:avLst/>
          </a:prstGeom>
          <a:solidFill>
            <a:srgbClr val="325F7B"/>
          </a:solidFill>
          <a:ln/>
        </p:spPr>
      </p:sp>
      <p:sp>
        <p:nvSpPr>
          <p:cNvPr id="13" name="Shape 10"/>
          <p:cNvSpPr/>
          <p:nvPr/>
        </p:nvSpPr>
        <p:spPr>
          <a:xfrm>
            <a:off x="916484" y="3984427"/>
            <a:ext cx="499943" cy="499943"/>
          </a:xfrm>
          <a:prstGeom prst="roundRect">
            <a:avLst>
              <a:gd name="adj" fmla="val 13333"/>
            </a:avLst>
          </a:prstGeom>
          <a:solidFill>
            <a:srgbClr val="F6F0E4"/>
          </a:solidFill>
          <a:ln/>
        </p:spPr>
      </p:sp>
      <p:sp>
        <p:nvSpPr>
          <p:cNvPr id="14" name="Text 11"/>
          <p:cNvSpPr/>
          <p:nvPr/>
        </p:nvSpPr>
        <p:spPr>
          <a:xfrm>
            <a:off x="1073765" y="4026098"/>
            <a:ext cx="185380"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2</a:t>
            </a:r>
            <a:endParaRPr lang="en-US" sz="2624" dirty="0"/>
          </a:p>
        </p:txBody>
      </p:sp>
      <p:sp>
        <p:nvSpPr>
          <p:cNvPr id="15" name="Text 12"/>
          <p:cNvSpPr/>
          <p:nvPr/>
        </p:nvSpPr>
        <p:spPr>
          <a:xfrm>
            <a:off x="2388513" y="4033004"/>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Data Cleaning</a:t>
            </a:r>
            <a:endParaRPr lang="en-US" sz="2187" dirty="0"/>
          </a:p>
        </p:txBody>
      </p:sp>
      <p:sp>
        <p:nvSpPr>
          <p:cNvPr id="16" name="Text 13"/>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Handling missing values, removing outliers, and ensuring data quality to prepare the dataset for analysis.</a:t>
            </a:r>
            <a:endParaRPr lang="en-US" sz="1750" dirty="0"/>
          </a:p>
        </p:txBody>
      </p:sp>
      <p:sp>
        <p:nvSpPr>
          <p:cNvPr id="17" name="Shape 14"/>
          <p:cNvSpPr/>
          <p:nvPr/>
        </p:nvSpPr>
        <p:spPr>
          <a:xfrm>
            <a:off x="1416427" y="6078200"/>
            <a:ext cx="777597" cy="27742"/>
          </a:xfrm>
          <a:prstGeom prst="rect">
            <a:avLst/>
          </a:prstGeom>
          <a:solidFill>
            <a:srgbClr val="325F7B"/>
          </a:solidFill>
          <a:ln/>
        </p:spPr>
      </p:sp>
      <p:sp>
        <p:nvSpPr>
          <p:cNvPr id="18" name="Shape 15"/>
          <p:cNvSpPr/>
          <p:nvPr/>
        </p:nvSpPr>
        <p:spPr>
          <a:xfrm>
            <a:off x="916484" y="5842159"/>
            <a:ext cx="499943" cy="499943"/>
          </a:xfrm>
          <a:prstGeom prst="roundRect">
            <a:avLst>
              <a:gd name="adj" fmla="val 13333"/>
            </a:avLst>
          </a:prstGeom>
          <a:solidFill>
            <a:srgbClr val="F6F0E4"/>
          </a:solidFill>
          <a:ln/>
        </p:spPr>
      </p:sp>
      <p:sp>
        <p:nvSpPr>
          <p:cNvPr id="19" name="Text 16"/>
          <p:cNvSpPr/>
          <p:nvPr/>
        </p:nvSpPr>
        <p:spPr>
          <a:xfrm>
            <a:off x="1072694" y="5883831"/>
            <a:ext cx="187404" cy="416481"/>
          </a:xfrm>
          <a:prstGeom prst="rect">
            <a:avLst/>
          </a:prstGeom>
          <a:noFill/>
          <a:ln/>
        </p:spPr>
        <p:txBody>
          <a:bodyPr wrap="none" rtlCol="0" anchor="t"/>
          <a:lstStyle/>
          <a:p>
            <a:pPr marL="0" indent="0" algn="ctr">
              <a:lnSpc>
                <a:spcPts val="3281"/>
              </a:lnSpc>
              <a:buNone/>
            </a:pPr>
            <a:r>
              <a:rPr lang="en-US" sz="2624" dirty="0">
                <a:solidFill>
                  <a:srgbClr val="124E73"/>
                </a:solidFill>
                <a:latin typeface="MuseoModerno" pitchFamily="34" charset="0"/>
                <a:ea typeface="MuseoModerno" pitchFamily="34" charset="-122"/>
                <a:cs typeface="MuseoModerno" pitchFamily="34" charset="-120"/>
              </a:rPr>
              <a:t>3</a:t>
            </a:r>
            <a:endParaRPr lang="en-US" sz="2624" dirty="0"/>
          </a:p>
        </p:txBody>
      </p:sp>
      <p:sp>
        <p:nvSpPr>
          <p:cNvPr id="20" name="Text 17"/>
          <p:cNvSpPr/>
          <p:nvPr/>
        </p:nvSpPr>
        <p:spPr>
          <a:xfrm>
            <a:off x="2388513" y="5890736"/>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Feature Engineering</a:t>
            </a:r>
            <a:endParaRPr lang="en-US" sz="2187" dirty="0"/>
          </a:p>
        </p:txBody>
      </p:sp>
      <p:sp>
        <p:nvSpPr>
          <p:cNvPr id="21" name="Text 18"/>
          <p:cNvSpPr/>
          <p:nvPr/>
        </p:nvSpPr>
        <p:spPr>
          <a:xfrm>
            <a:off x="2388513" y="6371153"/>
            <a:ext cx="7751088" cy="710803"/>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Creating new features from the raw data to capture important relationships and improve the model's predictive power.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912138"/>
            <a:ext cx="10554414" cy="1388745"/>
          </a:xfrm>
          <a:prstGeom prst="rect">
            <a:avLst/>
          </a:prstGeom>
          <a:noFill/>
          <a:ln/>
        </p:spPr>
        <p:txBody>
          <a:bodyPr wrap="squar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Exploratory Data Analysis and Visualization</a:t>
            </a:r>
            <a:endParaRPr lang="en-US" sz="4374" dirty="0"/>
          </a:p>
        </p:txBody>
      </p:sp>
      <p:pic>
        <p:nvPicPr>
          <p:cNvPr id="5" name="Image 0" descr="preencoded.png"/>
          <p:cNvPicPr>
            <a:picLocks noChangeAspect="1"/>
          </p:cNvPicPr>
          <p:nvPr/>
        </p:nvPicPr>
        <p:blipFill>
          <a:blip r:embed="rId3"/>
          <a:stretch>
            <a:fillRect/>
          </a:stretch>
        </p:blipFill>
        <p:spPr>
          <a:xfrm>
            <a:off x="2037993" y="2745224"/>
            <a:ext cx="3295888" cy="2036921"/>
          </a:xfrm>
          <a:prstGeom prst="rect">
            <a:avLst/>
          </a:prstGeom>
        </p:spPr>
      </p:pic>
      <p:sp>
        <p:nvSpPr>
          <p:cNvPr id="6" name="Text 3"/>
          <p:cNvSpPr/>
          <p:nvPr/>
        </p:nvSpPr>
        <p:spPr>
          <a:xfrm>
            <a:off x="2037993" y="5059799"/>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Click Rate by Age</a:t>
            </a:r>
            <a:endParaRPr lang="en-US" sz="2187" dirty="0"/>
          </a:p>
        </p:txBody>
      </p:sp>
      <p:sp>
        <p:nvSpPr>
          <p:cNvPr id="7" name="Text 4"/>
          <p:cNvSpPr/>
          <p:nvPr/>
        </p:nvSpPr>
        <p:spPr>
          <a:xfrm>
            <a:off x="2037993" y="5540216"/>
            <a:ext cx="3295888" cy="1421606"/>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Analyze the click rate distribution across different device types, such as desktop, mobile, and tablet, to understand user behavior.</a:t>
            </a:r>
            <a:endParaRPr lang="en-US" sz="1750" dirty="0"/>
          </a:p>
        </p:txBody>
      </p:sp>
      <p:pic>
        <p:nvPicPr>
          <p:cNvPr id="8" name="Image 1" descr="preencoded.png"/>
          <p:cNvPicPr>
            <a:picLocks noChangeAspect="1"/>
          </p:cNvPicPr>
          <p:nvPr/>
        </p:nvPicPr>
        <p:blipFill>
          <a:blip r:embed="rId4"/>
          <a:stretch>
            <a:fillRect/>
          </a:stretch>
        </p:blipFill>
        <p:spPr>
          <a:xfrm>
            <a:off x="5667137" y="2745224"/>
            <a:ext cx="3296007" cy="2037040"/>
          </a:xfrm>
          <a:prstGeom prst="rect">
            <a:avLst/>
          </a:prstGeom>
        </p:spPr>
      </p:pic>
      <p:sp>
        <p:nvSpPr>
          <p:cNvPr id="9" name="Text 5"/>
          <p:cNvSpPr/>
          <p:nvPr/>
        </p:nvSpPr>
        <p:spPr>
          <a:xfrm>
            <a:off x="5667137" y="5059918"/>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Click Rate by Gender</a:t>
            </a:r>
            <a:endParaRPr lang="en-US" sz="2187" dirty="0"/>
          </a:p>
        </p:txBody>
      </p:sp>
      <p:sp>
        <p:nvSpPr>
          <p:cNvPr id="10" name="Text 6"/>
          <p:cNvSpPr/>
          <p:nvPr/>
        </p:nvSpPr>
        <p:spPr>
          <a:xfrm>
            <a:off x="5667137" y="5540335"/>
            <a:ext cx="3296007" cy="1066205"/>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Investigate the patterns in ad click rate throughout the day to identify optimal ad placement times.</a:t>
            </a:r>
            <a:endParaRPr lang="en-US" sz="1750" dirty="0"/>
          </a:p>
        </p:txBody>
      </p:sp>
      <p:pic>
        <p:nvPicPr>
          <p:cNvPr id="11" name="Image 2" descr="preencoded.png"/>
          <p:cNvPicPr>
            <a:picLocks noChangeAspect="1"/>
          </p:cNvPicPr>
          <p:nvPr/>
        </p:nvPicPr>
        <p:blipFill>
          <a:blip r:embed="rId5"/>
          <a:stretch>
            <a:fillRect/>
          </a:stretch>
        </p:blipFill>
        <p:spPr>
          <a:xfrm>
            <a:off x="9296400" y="2745224"/>
            <a:ext cx="3296007" cy="2037040"/>
          </a:xfrm>
          <a:prstGeom prst="rect">
            <a:avLst/>
          </a:prstGeom>
        </p:spPr>
      </p:pic>
      <p:sp>
        <p:nvSpPr>
          <p:cNvPr id="12" name="Text 7"/>
          <p:cNvSpPr/>
          <p:nvPr/>
        </p:nvSpPr>
        <p:spPr>
          <a:xfrm>
            <a:off x="9296400" y="5059918"/>
            <a:ext cx="2816304"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Click Rate by Country</a:t>
            </a:r>
            <a:endParaRPr lang="en-US" sz="2187" dirty="0"/>
          </a:p>
        </p:txBody>
      </p:sp>
      <p:sp>
        <p:nvSpPr>
          <p:cNvPr id="13" name="Text 8"/>
          <p:cNvSpPr/>
          <p:nvPr/>
        </p:nvSpPr>
        <p:spPr>
          <a:xfrm>
            <a:off x="9296400" y="5540335"/>
            <a:ext cx="3296007" cy="1777008"/>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Explore the relationship between user demographics (age, gender, location) and ad click behavior to inform targeted advertising strategies.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910233"/>
            <a:ext cx="711839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Class Distribution Analysis</a:t>
            </a:r>
            <a:endParaRPr lang="en-US" sz="4374" dirty="0"/>
          </a:p>
        </p:txBody>
      </p:sp>
      <p:sp>
        <p:nvSpPr>
          <p:cNvPr id="5" name="Shape 3"/>
          <p:cNvSpPr/>
          <p:nvPr/>
        </p:nvSpPr>
        <p:spPr>
          <a:xfrm>
            <a:off x="2037993" y="2048947"/>
            <a:ext cx="5166122" cy="2346365"/>
          </a:xfrm>
          <a:prstGeom prst="roundRect">
            <a:avLst>
              <a:gd name="adj" fmla="val 2841"/>
            </a:avLst>
          </a:prstGeom>
          <a:solidFill>
            <a:srgbClr val="F6F0E4"/>
          </a:solidFill>
          <a:ln/>
        </p:spPr>
      </p:sp>
      <p:sp>
        <p:nvSpPr>
          <p:cNvPr id="6" name="Text 4"/>
          <p:cNvSpPr/>
          <p:nvPr/>
        </p:nvSpPr>
        <p:spPr>
          <a:xfrm>
            <a:off x="2260163" y="2271117"/>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Imbalanced Classes</a:t>
            </a:r>
            <a:endParaRPr lang="en-US" sz="2187" dirty="0"/>
          </a:p>
        </p:txBody>
      </p:sp>
      <p:sp>
        <p:nvSpPr>
          <p:cNvPr id="7" name="Text 5"/>
          <p:cNvSpPr/>
          <p:nvPr/>
        </p:nvSpPr>
        <p:spPr>
          <a:xfrm>
            <a:off x="2260163" y="2751534"/>
            <a:ext cx="4721781" cy="1066205"/>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dataset is likely to have an imbalanced class distribution, with a much higher number of non-click instances compared to click instances.</a:t>
            </a:r>
            <a:endParaRPr lang="en-US" sz="1750" dirty="0"/>
          </a:p>
        </p:txBody>
      </p:sp>
      <p:sp>
        <p:nvSpPr>
          <p:cNvPr id="8" name="Shape 6"/>
          <p:cNvSpPr/>
          <p:nvPr/>
        </p:nvSpPr>
        <p:spPr>
          <a:xfrm>
            <a:off x="7426285" y="2048947"/>
            <a:ext cx="5166122" cy="2346365"/>
          </a:xfrm>
          <a:prstGeom prst="roundRect">
            <a:avLst>
              <a:gd name="adj" fmla="val 2841"/>
            </a:avLst>
          </a:prstGeom>
          <a:solidFill>
            <a:srgbClr val="F6F0E4"/>
          </a:solidFill>
          <a:ln/>
        </p:spPr>
      </p:sp>
      <p:sp>
        <p:nvSpPr>
          <p:cNvPr id="9" name="Text 7"/>
          <p:cNvSpPr/>
          <p:nvPr/>
        </p:nvSpPr>
        <p:spPr>
          <a:xfrm>
            <a:off x="7648456" y="2271117"/>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Handling Imbalance</a:t>
            </a:r>
            <a:endParaRPr lang="en-US" sz="2187" dirty="0"/>
          </a:p>
        </p:txBody>
      </p:sp>
      <p:sp>
        <p:nvSpPr>
          <p:cNvPr id="10" name="Text 8"/>
          <p:cNvSpPr/>
          <p:nvPr/>
        </p:nvSpPr>
        <p:spPr>
          <a:xfrm>
            <a:off x="7648456" y="2751534"/>
            <a:ext cx="4721781" cy="142160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Techniques such as oversampling, undersampling, or class weighting may be necessary to address the class imbalance and improve the model's performance.</a:t>
            </a:r>
            <a:endParaRPr lang="en-US" sz="1750" dirty="0"/>
          </a:p>
        </p:txBody>
      </p:sp>
      <p:sp>
        <p:nvSpPr>
          <p:cNvPr id="11" name="Shape 9"/>
          <p:cNvSpPr/>
          <p:nvPr/>
        </p:nvSpPr>
        <p:spPr>
          <a:xfrm>
            <a:off x="2037993" y="4617482"/>
            <a:ext cx="5166122" cy="2701766"/>
          </a:xfrm>
          <a:prstGeom prst="roundRect">
            <a:avLst>
              <a:gd name="adj" fmla="val 2467"/>
            </a:avLst>
          </a:prstGeom>
          <a:solidFill>
            <a:srgbClr val="F6F0E4"/>
          </a:solidFill>
          <a:ln/>
        </p:spPr>
      </p:sp>
      <p:sp>
        <p:nvSpPr>
          <p:cNvPr id="12" name="Text 10"/>
          <p:cNvSpPr/>
          <p:nvPr/>
        </p:nvSpPr>
        <p:spPr>
          <a:xfrm>
            <a:off x="2260163" y="4839653"/>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Evaluation Metrics</a:t>
            </a:r>
            <a:endParaRPr lang="en-US" sz="2187" dirty="0"/>
          </a:p>
        </p:txBody>
      </p:sp>
      <p:sp>
        <p:nvSpPr>
          <p:cNvPr id="13" name="Text 11"/>
          <p:cNvSpPr/>
          <p:nvPr/>
        </p:nvSpPr>
        <p:spPr>
          <a:xfrm>
            <a:off x="2260163" y="5320070"/>
            <a:ext cx="4721781" cy="1777008"/>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Carefully select appropriate evaluation metrics, such as area under the receiver operating characteristic (ROC) curve, to assess the model's performance in the presence of imbalanced classes.</a:t>
            </a:r>
            <a:endParaRPr lang="en-US" sz="1750" dirty="0"/>
          </a:p>
        </p:txBody>
      </p:sp>
      <p:sp>
        <p:nvSpPr>
          <p:cNvPr id="14" name="Shape 12"/>
          <p:cNvSpPr/>
          <p:nvPr/>
        </p:nvSpPr>
        <p:spPr>
          <a:xfrm>
            <a:off x="7426285" y="4617482"/>
            <a:ext cx="5166122" cy="2701766"/>
          </a:xfrm>
          <a:prstGeom prst="roundRect">
            <a:avLst>
              <a:gd name="adj" fmla="val 2467"/>
            </a:avLst>
          </a:prstGeom>
          <a:solidFill>
            <a:srgbClr val="F6F0E4"/>
          </a:solidFill>
          <a:ln/>
        </p:spPr>
      </p:sp>
      <p:sp>
        <p:nvSpPr>
          <p:cNvPr id="15" name="Text 13"/>
          <p:cNvSpPr/>
          <p:nvPr/>
        </p:nvSpPr>
        <p:spPr>
          <a:xfrm>
            <a:off x="7648456" y="4839653"/>
            <a:ext cx="2777490" cy="347186"/>
          </a:xfrm>
          <a:prstGeom prst="rect">
            <a:avLst/>
          </a:prstGeom>
          <a:noFill/>
          <a:ln/>
        </p:spPr>
        <p:txBody>
          <a:bodyPr wrap="none" rtlCol="0" anchor="t"/>
          <a:lstStyle/>
          <a:p>
            <a:pPr marL="0" indent="0">
              <a:lnSpc>
                <a:spcPts val="2734"/>
              </a:lnSpc>
              <a:buNone/>
            </a:pPr>
            <a:r>
              <a:rPr lang="en-US" sz="2187" dirty="0">
                <a:solidFill>
                  <a:srgbClr val="124E73"/>
                </a:solidFill>
                <a:latin typeface="MuseoModerno" pitchFamily="34" charset="0"/>
                <a:ea typeface="MuseoModerno" pitchFamily="34" charset="-122"/>
                <a:cs typeface="MuseoModerno" pitchFamily="34" charset="-120"/>
              </a:rPr>
              <a:t>Model Optimization</a:t>
            </a:r>
            <a:endParaRPr lang="en-US" sz="2187" dirty="0"/>
          </a:p>
        </p:txBody>
      </p:sp>
      <p:sp>
        <p:nvSpPr>
          <p:cNvPr id="16" name="Text 14"/>
          <p:cNvSpPr/>
          <p:nvPr/>
        </p:nvSpPr>
        <p:spPr>
          <a:xfrm>
            <a:off x="7648456" y="5320070"/>
            <a:ext cx="4721781" cy="1421606"/>
          </a:xfrm>
          <a:prstGeom prst="rect">
            <a:avLst/>
          </a:prstGeom>
          <a:noFill/>
          <a:ln/>
        </p:spPr>
        <p:txBody>
          <a:bodyPr wrap="square" rtlCol="0" anchor="t"/>
          <a:lstStyle/>
          <a:p>
            <a:pPr marL="0" indent="0">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Tune the logistic regression model's hyperparameters to achieve the best balance between precision and recall for the target class (clicks).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614482"/>
            <a:ext cx="9112925"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Feature Engineering and Selection</a:t>
            </a:r>
            <a:endParaRPr lang="en-US" sz="4374" dirty="0"/>
          </a:p>
        </p:txBody>
      </p:sp>
      <p:pic>
        <p:nvPicPr>
          <p:cNvPr id="6" name="Image 1" descr="preencoded.png"/>
          <p:cNvPicPr>
            <a:picLocks noChangeAspect="1"/>
          </p:cNvPicPr>
          <p:nvPr/>
        </p:nvPicPr>
        <p:blipFill>
          <a:blip r:embed="rId4"/>
          <a:stretch>
            <a:fillRect/>
          </a:stretch>
        </p:blipFill>
        <p:spPr>
          <a:xfrm>
            <a:off x="4490799" y="1642110"/>
            <a:ext cx="1110972" cy="1990963"/>
          </a:xfrm>
          <a:prstGeom prst="rect">
            <a:avLst/>
          </a:prstGeom>
        </p:spPr>
      </p:pic>
      <p:sp>
        <p:nvSpPr>
          <p:cNvPr id="7" name="Text 3"/>
          <p:cNvSpPr/>
          <p:nvPr/>
        </p:nvSpPr>
        <p:spPr>
          <a:xfrm>
            <a:off x="5935028" y="1864281"/>
            <a:ext cx="3605093"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Identify Relevant Features</a:t>
            </a:r>
            <a:endParaRPr lang="en-US" sz="2187" dirty="0"/>
          </a:p>
        </p:txBody>
      </p:sp>
      <p:sp>
        <p:nvSpPr>
          <p:cNvPr id="8" name="Text 4"/>
          <p:cNvSpPr/>
          <p:nvPr/>
        </p:nvSpPr>
        <p:spPr>
          <a:xfrm>
            <a:off x="5935028" y="2344698"/>
            <a:ext cx="7862173" cy="1066205"/>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Analyze the available data and identify the features that are likely to have the most influence on ad click behavior, such as user demographics, ad characteristics, and contextual information.</a:t>
            </a:r>
            <a:endParaRPr lang="en-US" sz="1750" dirty="0"/>
          </a:p>
        </p:txBody>
      </p:sp>
      <p:pic>
        <p:nvPicPr>
          <p:cNvPr id="9" name="Image 2" descr="preencoded.png"/>
          <p:cNvPicPr>
            <a:picLocks noChangeAspect="1"/>
          </p:cNvPicPr>
          <p:nvPr/>
        </p:nvPicPr>
        <p:blipFill>
          <a:blip r:embed="rId5"/>
          <a:stretch>
            <a:fillRect/>
          </a:stretch>
        </p:blipFill>
        <p:spPr>
          <a:xfrm>
            <a:off x="4490799" y="3633073"/>
            <a:ext cx="1110972" cy="1990963"/>
          </a:xfrm>
          <a:prstGeom prst="rect">
            <a:avLst/>
          </a:prstGeom>
        </p:spPr>
      </p:pic>
      <p:sp>
        <p:nvSpPr>
          <p:cNvPr id="10" name="Text 5"/>
          <p:cNvSpPr/>
          <p:nvPr/>
        </p:nvSpPr>
        <p:spPr>
          <a:xfrm>
            <a:off x="5935028" y="3855244"/>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Feature Engineering</a:t>
            </a:r>
            <a:endParaRPr lang="en-US" sz="2187" dirty="0"/>
          </a:p>
        </p:txBody>
      </p:sp>
      <p:sp>
        <p:nvSpPr>
          <p:cNvPr id="11" name="Text 6"/>
          <p:cNvSpPr/>
          <p:nvPr/>
        </p:nvSpPr>
        <p:spPr>
          <a:xfrm>
            <a:off x="5935028" y="4335661"/>
            <a:ext cx="7862173" cy="1066205"/>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Create new features by combining or transforming the existing data, aiming to capture hidden patterns and relationships that can improve the model's predictive power.</a:t>
            </a:r>
            <a:endParaRPr lang="en-US" sz="1750" dirty="0"/>
          </a:p>
        </p:txBody>
      </p:sp>
      <p:pic>
        <p:nvPicPr>
          <p:cNvPr id="12" name="Image 3" descr="preencoded.png"/>
          <p:cNvPicPr>
            <a:picLocks noChangeAspect="1"/>
          </p:cNvPicPr>
          <p:nvPr/>
        </p:nvPicPr>
        <p:blipFill>
          <a:blip r:embed="rId6"/>
          <a:stretch>
            <a:fillRect/>
          </a:stretch>
        </p:blipFill>
        <p:spPr>
          <a:xfrm>
            <a:off x="4490799" y="5624036"/>
            <a:ext cx="1110972" cy="1990963"/>
          </a:xfrm>
          <a:prstGeom prst="rect">
            <a:avLst/>
          </a:prstGeom>
        </p:spPr>
      </p:pic>
      <p:sp>
        <p:nvSpPr>
          <p:cNvPr id="13" name="Text 7"/>
          <p:cNvSpPr/>
          <p:nvPr/>
        </p:nvSpPr>
        <p:spPr>
          <a:xfrm>
            <a:off x="5935028" y="5846207"/>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Feature Selection</a:t>
            </a:r>
            <a:endParaRPr lang="en-US" sz="2187" dirty="0"/>
          </a:p>
        </p:txBody>
      </p:sp>
      <p:sp>
        <p:nvSpPr>
          <p:cNvPr id="14" name="Text 8"/>
          <p:cNvSpPr/>
          <p:nvPr/>
        </p:nvSpPr>
        <p:spPr>
          <a:xfrm>
            <a:off x="5935028" y="6326624"/>
            <a:ext cx="7862173" cy="1066205"/>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Employ techniques like correlation analysis, recursive feature elimination, or sequential feature selection to identify the most important features and reduce the dimensionality of the input data.</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4" name="Text 2"/>
          <p:cNvSpPr/>
          <p:nvPr/>
        </p:nvSpPr>
        <p:spPr>
          <a:xfrm>
            <a:off x="2037993" y="1672471"/>
            <a:ext cx="7181731"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Conclusion and Next Steps</a:t>
            </a:r>
            <a:endParaRPr lang="en-US" sz="4374" dirty="0"/>
          </a:p>
        </p:txBody>
      </p:sp>
      <p:pic>
        <p:nvPicPr>
          <p:cNvPr id="5" name="Image 0" descr="preencoded.png"/>
          <p:cNvPicPr>
            <a:picLocks noChangeAspect="1"/>
          </p:cNvPicPr>
          <p:nvPr/>
        </p:nvPicPr>
        <p:blipFill>
          <a:blip r:embed="rId3"/>
          <a:stretch>
            <a:fillRect/>
          </a:stretch>
        </p:blipFill>
        <p:spPr>
          <a:xfrm>
            <a:off x="2037993" y="2811185"/>
            <a:ext cx="555427" cy="555427"/>
          </a:xfrm>
          <a:prstGeom prst="rect">
            <a:avLst/>
          </a:prstGeom>
        </p:spPr>
      </p:pic>
      <p:sp>
        <p:nvSpPr>
          <p:cNvPr id="6" name="Text 3"/>
          <p:cNvSpPr/>
          <p:nvPr/>
        </p:nvSpPr>
        <p:spPr>
          <a:xfrm>
            <a:off x="2037993" y="3588782"/>
            <a:ext cx="2777490"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Successful Model</a:t>
            </a:r>
            <a:endParaRPr lang="en-US" sz="2187" dirty="0"/>
          </a:p>
        </p:txBody>
      </p:sp>
      <p:sp>
        <p:nvSpPr>
          <p:cNvPr id="7" name="Text 4"/>
          <p:cNvSpPr/>
          <p:nvPr/>
        </p:nvSpPr>
        <p:spPr>
          <a:xfrm>
            <a:off x="2037993" y="4069199"/>
            <a:ext cx="3295888" cy="2487811"/>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The logistic regression model developed in this project has demonstrated the ability to accurately predict ad click behavior, providing valuable insights for optimizing digital advertising campaigns.</a:t>
            </a:r>
            <a:endParaRPr lang="en-US" sz="1750" dirty="0"/>
          </a:p>
        </p:txBody>
      </p:sp>
      <p:pic>
        <p:nvPicPr>
          <p:cNvPr id="8" name="Image 1" descr="preencoded.png"/>
          <p:cNvPicPr>
            <a:picLocks noChangeAspect="1"/>
          </p:cNvPicPr>
          <p:nvPr/>
        </p:nvPicPr>
        <p:blipFill>
          <a:blip r:embed="rId4"/>
          <a:stretch>
            <a:fillRect/>
          </a:stretch>
        </p:blipFill>
        <p:spPr>
          <a:xfrm>
            <a:off x="5667137" y="2811185"/>
            <a:ext cx="555427" cy="555427"/>
          </a:xfrm>
          <a:prstGeom prst="rect">
            <a:avLst/>
          </a:prstGeom>
        </p:spPr>
      </p:pic>
      <p:sp>
        <p:nvSpPr>
          <p:cNvPr id="9" name="Text 5"/>
          <p:cNvSpPr/>
          <p:nvPr/>
        </p:nvSpPr>
        <p:spPr>
          <a:xfrm>
            <a:off x="5667137" y="3588782"/>
            <a:ext cx="2955131" cy="347186"/>
          </a:xfrm>
          <a:prstGeom prst="rect">
            <a:avLst/>
          </a:prstGeom>
          <a:noFill/>
          <a:ln/>
        </p:spPr>
        <p:txBody>
          <a:bodyPr wrap="non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Future Improvements</a:t>
            </a:r>
            <a:endParaRPr lang="en-US" sz="2187" dirty="0"/>
          </a:p>
        </p:txBody>
      </p:sp>
      <p:sp>
        <p:nvSpPr>
          <p:cNvPr id="10" name="Text 6"/>
          <p:cNvSpPr/>
          <p:nvPr/>
        </p:nvSpPr>
        <p:spPr>
          <a:xfrm>
            <a:off x="5667137" y="4069199"/>
            <a:ext cx="3296007" cy="2132409"/>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Explore the potential of more advanced machine learning techniques, such as neural networks or gradient boosting, to further enhance the model's predictive performance.</a:t>
            </a:r>
            <a:endParaRPr lang="en-US" sz="1750" dirty="0"/>
          </a:p>
        </p:txBody>
      </p:sp>
      <p:pic>
        <p:nvPicPr>
          <p:cNvPr id="11" name="Image 2" descr="preencoded.png"/>
          <p:cNvPicPr>
            <a:picLocks noChangeAspect="1"/>
          </p:cNvPicPr>
          <p:nvPr/>
        </p:nvPicPr>
        <p:blipFill>
          <a:blip r:embed="rId5"/>
          <a:stretch>
            <a:fillRect/>
          </a:stretch>
        </p:blipFill>
        <p:spPr>
          <a:xfrm>
            <a:off x="9296400" y="2811185"/>
            <a:ext cx="555427" cy="555427"/>
          </a:xfrm>
          <a:prstGeom prst="rect">
            <a:avLst/>
          </a:prstGeom>
        </p:spPr>
      </p:pic>
      <p:sp>
        <p:nvSpPr>
          <p:cNvPr id="12" name="Text 7"/>
          <p:cNvSpPr/>
          <p:nvPr/>
        </p:nvSpPr>
        <p:spPr>
          <a:xfrm>
            <a:off x="9296400" y="3588782"/>
            <a:ext cx="3296007" cy="694373"/>
          </a:xfrm>
          <a:prstGeom prst="rect">
            <a:avLst/>
          </a:prstGeom>
          <a:noFill/>
          <a:ln/>
        </p:spPr>
        <p:txBody>
          <a:bodyPr wrap="square" rtlCol="0" anchor="t"/>
          <a:lstStyle/>
          <a:p>
            <a:pPr marL="0" indent="0" algn="l">
              <a:lnSpc>
                <a:spcPts val="2734"/>
              </a:lnSpc>
              <a:buNone/>
            </a:pPr>
            <a:r>
              <a:rPr lang="en-US" sz="2187" dirty="0">
                <a:solidFill>
                  <a:srgbClr val="124E73"/>
                </a:solidFill>
                <a:latin typeface="MuseoModerno" pitchFamily="34" charset="0"/>
                <a:ea typeface="MuseoModerno" pitchFamily="34" charset="-122"/>
                <a:cs typeface="MuseoModerno" pitchFamily="34" charset="-120"/>
              </a:rPr>
              <a:t>Deployment and Monitoring</a:t>
            </a:r>
            <a:endParaRPr lang="en-US" sz="2187" dirty="0"/>
          </a:p>
        </p:txBody>
      </p:sp>
      <p:sp>
        <p:nvSpPr>
          <p:cNvPr id="13" name="Text 8"/>
          <p:cNvSpPr/>
          <p:nvPr/>
        </p:nvSpPr>
        <p:spPr>
          <a:xfrm>
            <a:off x="9296400" y="4416385"/>
            <a:ext cx="3296007" cy="2132409"/>
          </a:xfrm>
          <a:prstGeom prst="rect">
            <a:avLst/>
          </a:prstGeom>
          <a:noFill/>
          <a:ln/>
        </p:spPr>
        <p:txBody>
          <a:bodyPr wrap="square" rtlCol="0" anchor="t"/>
          <a:lstStyle/>
          <a:p>
            <a:pPr marL="0" indent="0" algn="l">
              <a:lnSpc>
                <a:spcPts val="2799"/>
              </a:lnSpc>
              <a:buNone/>
            </a:pPr>
            <a:r>
              <a:rPr lang="en-US" sz="1750" dirty="0">
                <a:solidFill>
                  <a:srgbClr val="2B4150"/>
                </a:solidFill>
                <a:latin typeface="Source Sans Pro" pitchFamily="34" charset="0"/>
                <a:ea typeface="Source Sans Pro" pitchFamily="34" charset="-122"/>
                <a:cs typeface="Source Sans Pro" pitchFamily="34" charset="-120"/>
              </a:rPr>
              <a:t>Integrate the model into the company's advertising platform and continuously monitor its performance, making adjustments as needed to ensure optimal results.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MuseoModerno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Sharv Chaubey</cp:lastModifiedBy>
  <cp:revision>2</cp:revision>
  <dcterms:created xsi:type="dcterms:W3CDTF">2024-05-15T09:54:09Z</dcterms:created>
  <dcterms:modified xsi:type="dcterms:W3CDTF">2024-05-15T09:58:22Z</dcterms:modified>
</cp:coreProperties>
</file>