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57" r:id="rId6"/>
    <p:sldId id="258" r:id="rId7"/>
    <p:sldId id="260" r:id="rId8"/>
    <p:sldId id="261" r:id="rId9"/>
    <p:sldId id="265" r:id="rId1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79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3128" y="1473162"/>
            <a:ext cx="11321742" cy="925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2235" y="2710245"/>
            <a:ext cx="11323528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267700"/>
          </a:xfrm>
          <a:custGeom>
            <a:avLst/>
            <a:gdLst/>
            <a:ahLst/>
            <a:cxnLst/>
            <a:rect l="l" t="t" r="r" b="b"/>
            <a:pathLst>
              <a:path w="18288000" h="8267700">
                <a:moveTo>
                  <a:pt x="0" y="8267698"/>
                </a:moveTo>
                <a:lnTo>
                  <a:pt x="18287998" y="8267698"/>
                </a:lnTo>
                <a:lnTo>
                  <a:pt x="18287998" y="0"/>
                </a:lnTo>
                <a:lnTo>
                  <a:pt x="0" y="0"/>
                </a:lnTo>
                <a:lnTo>
                  <a:pt x="0" y="8267698"/>
                </a:lnTo>
                <a:close/>
              </a:path>
            </a:pathLst>
          </a:custGeom>
          <a:solidFill>
            <a:srgbClr val="F5AFB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60070" y="8890"/>
            <a:ext cx="18288000" cy="10286999"/>
            <a:chOff x="0" y="0"/>
            <a:chExt cx="18288000" cy="1028699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772650" cy="8267700"/>
            </a:xfrm>
            <a:custGeom>
              <a:avLst/>
              <a:gdLst/>
              <a:ahLst/>
              <a:cxnLst/>
              <a:rect l="l" t="t" r="r" b="b"/>
              <a:pathLst>
                <a:path w="9772650" h="8267700">
                  <a:moveTo>
                    <a:pt x="0" y="8267698"/>
                  </a:moveTo>
                  <a:lnTo>
                    <a:pt x="9772649" y="8267698"/>
                  </a:lnTo>
                  <a:lnTo>
                    <a:pt x="9772649" y="0"/>
                  </a:lnTo>
                  <a:lnTo>
                    <a:pt x="0" y="0"/>
                  </a:lnTo>
                  <a:lnTo>
                    <a:pt x="0" y="8267698"/>
                  </a:lnTo>
                  <a:close/>
                </a:path>
              </a:pathLst>
            </a:custGeom>
            <a:solidFill>
              <a:srgbClr val="FAD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267699"/>
              <a:ext cx="18288000" cy="2019300"/>
            </a:xfrm>
            <a:custGeom>
              <a:avLst/>
              <a:gdLst/>
              <a:ahLst/>
              <a:cxnLst/>
              <a:rect l="l" t="t" r="r" b="b"/>
              <a:pathLst>
                <a:path w="18288000" h="2019300">
                  <a:moveTo>
                    <a:pt x="0" y="0"/>
                  </a:moveTo>
                  <a:lnTo>
                    <a:pt x="18287999" y="0"/>
                  </a:lnTo>
                  <a:lnTo>
                    <a:pt x="18287999" y="2019300"/>
                  </a:lnTo>
                  <a:lnTo>
                    <a:pt x="0" y="2019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8730" y="560070"/>
              <a:ext cx="7338695" cy="70440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08640" y="464820"/>
            <a:ext cx="7106285" cy="6809105"/>
          </a:xfrm>
          <a:prstGeom prst="rect">
            <a:avLst/>
          </a:prstGeom>
        </p:spPr>
        <p:txBody>
          <a:bodyPr vert="horz" wrap="square" lIns="0" tIns="90170" rIns="0" bIns="0" rtlCol="0">
            <a:noAutofit/>
          </a:bodyPr>
          <a:lstStyle/>
          <a:p>
            <a:pPr marL="12700" marR="5080">
              <a:lnSpc>
                <a:spcPts val="8700"/>
              </a:lnSpc>
              <a:spcBef>
                <a:spcPts val="710"/>
              </a:spcBef>
            </a:pPr>
            <a:r>
              <a:rPr sz="7650" b="0" spc="34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Empowering Indian Farmers through Expert Connections</a:t>
            </a:r>
            <a:endParaRPr sz="7650" b="0" spc="340" dirty="0">
              <a:solidFill>
                <a:srgbClr val="00094E"/>
              </a:solidFill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7235" y="702945"/>
            <a:ext cx="12797790" cy="1677670"/>
          </a:xfrm>
        </p:spPr>
        <p:txBody>
          <a:bodyPr wrap="square">
            <a:noAutofit/>
          </a:bodyPr>
          <a:p>
            <a:r>
              <a:rPr lang="en-US">
                <a:solidFill>
                  <a:schemeClr val="bg1"/>
                </a:solidFill>
              </a:rPr>
              <a:t>Problem Statement: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06600" y="1946275"/>
            <a:ext cx="14051280" cy="6927850"/>
          </a:xfrm>
        </p:spPr>
        <p:txBody>
          <a:bodyPr>
            <a:no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>
                <a:solidFill>
                  <a:schemeClr val="bg1"/>
                </a:solidFill>
              </a:rPr>
              <a:t>India faces a growing crisis of farmer suicides due to a combination of economic hardship, environmental degradation, and inadequate support systems. These challenges leave farmers feeling isolated and hopeless, pushing them to desperate measures. </a:t>
            </a:r>
            <a:endParaRPr lang="en-US" sz="440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>
                <a:solidFill>
                  <a:schemeClr val="bg1"/>
                </a:solidFill>
              </a:rPr>
              <a:t>To address this crisis, we need to connect them with industry experts who can offer practical solutions and restore a sense of hope for a better future.</a:t>
            </a:r>
            <a:endParaRPr lang="en-US" sz="440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>
                <a:solidFill>
                  <a:schemeClr val="bg1"/>
                </a:solidFill>
              </a:rPr>
              <a:t>Farmer suicides in India, their debt burdens, and the impact of environmental degradation on their livelihoods.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8855" y="645160"/>
            <a:ext cx="12536170" cy="1735455"/>
          </a:xfrm>
        </p:spPr>
        <p:txBody>
          <a:bodyPr wrap="square">
            <a:noAutofit/>
          </a:bodyPr>
          <a:p>
            <a:r>
              <a:rPr lang="en-US">
                <a:solidFill>
                  <a:schemeClr val="bg1"/>
                </a:solidFill>
              </a:rPr>
              <a:t>Proposed 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68855" y="2552700"/>
            <a:ext cx="11797665" cy="6049645"/>
          </a:xfrm>
        </p:spPr>
        <p:txBody>
          <a:bodyPr>
            <a:no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Develop a AgroCare allowing farmers to connect with agricultural experts, financial advisors, and mental health professionals.</a:t>
            </a:r>
            <a:endParaRPr lang="en-US" sz="3200">
              <a:solidFill>
                <a:schemeClr val="bg1"/>
              </a:solidFill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320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Provide farmers with access to resources and guidance tailored to their specific challenges linked debt management, drought-resistant crops, etc. </a:t>
            </a:r>
            <a:endParaRPr lang="en-US" sz="3200">
              <a:solidFill>
                <a:schemeClr val="bg1"/>
              </a:solidFill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320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 Showcase success stories of farmers who have overcome similar challenges with expert support. This will inspire hope and demonstrate the viability of solutions.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2927" y="0"/>
            <a:ext cx="16955073" cy="1029316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3977" y="2820505"/>
            <a:ext cx="503555" cy="441959"/>
          </a:xfrm>
          <a:custGeom>
            <a:avLst/>
            <a:gdLst/>
            <a:ahLst/>
            <a:cxnLst/>
            <a:rect l="l" t="t" r="r" b="b"/>
            <a:pathLst>
              <a:path w="503555" h="441960">
                <a:moveTo>
                  <a:pt x="269932" y="441722"/>
                </a:moveTo>
                <a:lnTo>
                  <a:pt x="220669" y="441045"/>
                </a:lnTo>
                <a:lnTo>
                  <a:pt x="170921" y="434980"/>
                </a:lnTo>
                <a:lnTo>
                  <a:pt x="124371" y="420423"/>
                </a:lnTo>
                <a:lnTo>
                  <a:pt x="86703" y="395974"/>
                </a:lnTo>
                <a:lnTo>
                  <a:pt x="56591" y="363632"/>
                </a:lnTo>
                <a:lnTo>
                  <a:pt x="32708" y="325397"/>
                </a:lnTo>
                <a:lnTo>
                  <a:pt x="13729" y="283269"/>
                </a:lnTo>
                <a:lnTo>
                  <a:pt x="924" y="235631"/>
                </a:lnTo>
                <a:lnTo>
                  <a:pt x="0" y="189614"/>
                </a:lnTo>
                <a:lnTo>
                  <a:pt x="10367" y="145734"/>
                </a:lnTo>
                <a:lnTo>
                  <a:pt x="31436" y="104505"/>
                </a:lnTo>
                <a:lnTo>
                  <a:pt x="62619" y="66444"/>
                </a:lnTo>
                <a:lnTo>
                  <a:pt x="96000" y="37441"/>
                </a:lnTo>
                <a:lnTo>
                  <a:pt x="131782" y="16321"/>
                </a:lnTo>
                <a:lnTo>
                  <a:pt x="170888" y="3651"/>
                </a:lnTo>
                <a:lnTo>
                  <a:pt x="214246" y="0"/>
                </a:lnTo>
                <a:lnTo>
                  <a:pt x="262781" y="5935"/>
                </a:lnTo>
                <a:lnTo>
                  <a:pt x="303731" y="17626"/>
                </a:lnTo>
                <a:lnTo>
                  <a:pt x="364583" y="57945"/>
                </a:lnTo>
                <a:lnTo>
                  <a:pt x="387527" y="89245"/>
                </a:lnTo>
                <a:lnTo>
                  <a:pt x="393111" y="97853"/>
                </a:lnTo>
                <a:lnTo>
                  <a:pt x="399311" y="105660"/>
                </a:lnTo>
                <a:lnTo>
                  <a:pt x="406580" y="112275"/>
                </a:lnTo>
                <a:lnTo>
                  <a:pt x="415370" y="117307"/>
                </a:lnTo>
                <a:lnTo>
                  <a:pt x="460396" y="146630"/>
                </a:lnTo>
                <a:lnTo>
                  <a:pt x="486677" y="184174"/>
                </a:lnTo>
                <a:lnTo>
                  <a:pt x="499228" y="225829"/>
                </a:lnTo>
                <a:lnTo>
                  <a:pt x="503064" y="267484"/>
                </a:lnTo>
                <a:lnTo>
                  <a:pt x="498139" y="324667"/>
                </a:lnTo>
                <a:lnTo>
                  <a:pt x="484375" y="362057"/>
                </a:lnTo>
                <a:lnTo>
                  <a:pt x="414712" y="409110"/>
                </a:lnTo>
                <a:lnTo>
                  <a:pt x="366964" y="425986"/>
                </a:lnTo>
                <a:lnTo>
                  <a:pt x="318701" y="436780"/>
                </a:lnTo>
                <a:lnTo>
                  <a:pt x="269932" y="441722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602" y="521795"/>
            <a:ext cx="477520" cy="427355"/>
          </a:xfrm>
          <a:custGeom>
            <a:avLst/>
            <a:gdLst/>
            <a:ahLst/>
            <a:cxnLst/>
            <a:rect l="l" t="t" r="r" b="b"/>
            <a:pathLst>
              <a:path w="477519" h="427355">
                <a:moveTo>
                  <a:pt x="224117" y="427104"/>
                </a:moveTo>
                <a:lnTo>
                  <a:pt x="173849" y="423167"/>
                </a:lnTo>
                <a:lnTo>
                  <a:pt x="128937" y="410337"/>
                </a:lnTo>
                <a:lnTo>
                  <a:pt x="89581" y="387879"/>
                </a:lnTo>
                <a:lnTo>
                  <a:pt x="55982" y="355055"/>
                </a:lnTo>
                <a:lnTo>
                  <a:pt x="28339" y="311128"/>
                </a:lnTo>
                <a:lnTo>
                  <a:pt x="8518" y="260555"/>
                </a:lnTo>
                <a:lnTo>
                  <a:pt x="0" y="211139"/>
                </a:lnTo>
                <a:lnTo>
                  <a:pt x="3035" y="162828"/>
                </a:lnTo>
                <a:lnTo>
                  <a:pt x="17879" y="115570"/>
                </a:lnTo>
                <a:lnTo>
                  <a:pt x="44782" y="69311"/>
                </a:lnTo>
                <a:lnTo>
                  <a:pt x="74352" y="38932"/>
                </a:lnTo>
                <a:lnTo>
                  <a:pt x="111365" y="17165"/>
                </a:lnTo>
                <a:lnTo>
                  <a:pt x="153249" y="4143"/>
                </a:lnTo>
                <a:lnTo>
                  <a:pt x="197435" y="0"/>
                </a:lnTo>
                <a:lnTo>
                  <a:pt x="241353" y="4869"/>
                </a:lnTo>
                <a:lnTo>
                  <a:pt x="282434" y="18886"/>
                </a:lnTo>
                <a:lnTo>
                  <a:pt x="330125" y="48463"/>
                </a:lnTo>
                <a:lnTo>
                  <a:pt x="371608" y="84657"/>
                </a:lnTo>
                <a:lnTo>
                  <a:pt x="410379" y="123647"/>
                </a:lnTo>
                <a:lnTo>
                  <a:pt x="428459" y="141001"/>
                </a:lnTo>
                <a:lnTo>
                  <a:pt x="270157" y="141001"/>
                </a:lnTo>
                <a:lnTo>
                  <a:pt x="257907" y="144697"/>
                </a:lnTo>
                <a:lnTo>
                  <a:pt x="250096" y="151826"/>
                </a:lnTo>
                <a:lnTo>
                  <a:pt x="246232" y="161873"/>
                </a:lnTo>
                <a:lnTo>
                  <a:pt x="245821" y="174325"/>
                </a:lnTo>
                <a:lnTo>
                  <a:pt x="252813" y="198095"/>
                </a:lnTo>
                <a:lnTo>
                  <a:pt x="267389" y="219296"/>
                </a:lnTo>
                <a:lnTo>
                  <a:pt x="285870" y="233796"/>
                </a:lnTo>
                <a:lnTo>
                  <a:pt x="304577" y="237465"/>
                </a:lnTo>
                <a:lnTo>
                  <a:pt x="472879" y="237465"/>
                </a:lnTo>
                <a:lnTo>
                  <a:pt x="469569" y="251479"/>
                </a:lnTo>
                <a:lnTo>
                  <a:pt x="448834" y="278901"/>
                </a:lnTo>
                <a:lnTo>
                  <a:pt x="437729" y="294124"/>
                </a:lnTo>
                <a:lnTo>
                  <a:pt x="432994" y="310580"/>
                </a:lnTo>
                <a:lnTo>
                  <a:pt x="429165" y="327366"/>
                </a:lnTo>
                <a:lnTo>
                  <a:pt x="420772" y="343575"/>
                </a:lnTo>
                <a:lnTo>
                  <a:pt x="387902" y="377476"/>
                </a:lnTo>
                <a:lnTo>
                  <a:pt x="351707" y="401738"/>
                </a:lnTo>
                <a:lnTo>
                  <a:pt x="312282" y="417402"/>
                </a:lnTo>
                <a:lnTo>
                  <a:pt x="269720" y="425510"/>
                </a:lnTo>
                <a:lnTo>
                  <a:pt x="224117" y="427104"/>
                </a:lnTo>
                <a:close/>
              </a:path>
              <a:path w="477519" h="427355">
                <a:moveTo>
                  <a:pt x="472879" y="237465"/>
                </a:moveTo>
                <a:lnTo>
                  <a:pt x="304577" y="237465"/>
                </a:lnTo>
                <a:lnTo>
                  <a:pt x="317686" y="232494"/>
                </a:lnTo>
                <a:lnTo>
                  <a:pt x="326583" y="223845"/>
                </a:lnTo>
                <a:lnTo>
                  <a:pt x="331985" y="212523"/>
                </a:lnTo>
                <a:lnTo>
                  <a:pt x="334612" y="199537"/>
                </a:lnTo>
                <a:lnTo>
                  <a:pt x="327686" y="177997"/>
                </a:lnTo>
                <a:lnTo>
                  <a:pt x="311592" y="158430"/>
                </a:lnTo>
                <a:lnTo>
                  <a:pt x="290895" y="144783"/>
                </a:lnTo>
                <a:lnTo>
                  <a:pt x="270157" y="141001"/>
                </a:lnTo>
                <a:lnTo>
                  <a:pt x="428459" y="141001"/>
                </a:lnTo>
                <a:lnTo>
                  <a:pt x="449930" y="161609"/>
                </a:lnTo>
                <a:lnTo>
                  <a:pt x="470508" y="189154"/>
                </a:lnTo>
                <a:lnTo>
                  <a:pt x="476924" y="220337"/>
                </a:lnTo>
                <a:lnTo>
                  <a:pt x="472879" y="237465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34" y="1613186"/>
            <a:ext cx="430530" cy="461009"/>
          </a:xfrm>
          <a:custGeom>
            <a:avLst/>
            <a:gdLst/>
            <a:ahLst/>
            <a:cxnLst/>
            <a:rect l="l" t="t" r="r" b="b"/>
            <a:pathLst>
              <a:path w="430530" h="461010">
                <a:moveTo>
                  <a:pt x="219943" y="460834"/>
                </a:moveTo>
                <a:lnTo>
                  <a:pt x="175525" y="454800"/>
                </a:lnTo>
                <a:lnTo>
                  <a:pt x="134108" y="439163"/>
                </a:lnTo>
                <a:lnTo>
                  <a:pt x="96650" y="414658"/>
                </a:lnTo>
                <a:lnTo>
                  <a:pt x="64107" y="382023"/>
                </a:lnTo>
                <a:lnTo>
                  <a:pt x="37434" y="341995"/>
                </a:lnTo>
                <a:lnTo>
                  <a:pt x="17588" y="295311"/>
                </a:lnTo>
                <a:lnTo>
                  <a:pt x="4299" y="242876"/>
                </a:lnTo>
                <a:lnTo>
                  <a:pt x="0" y="194810"/>
                </a:lnTo>
                <a:lnTo>
                  <a:pt x="4766" y="150916"/>
                </a:lnTo>
                <a:lnTo>
                  <a:pt x="18675" y="110999"/>
                </a:lnTo>
                <a:lnTo>
                  <a:pt x="41803" y="74863"/>
                </a:lnTo>
                <a:lnTo>
                  <a:pt x="74228" y="42313"/>
                </a:lnTo>
                <a:lnTo>
                  <a:pt x="116025" y="13154"/>
                </a:lnTo>
                <a:lnTo>
                  <a:pt x="151487" y="0"/>
                </a:lnTo>
                <a:lnTo>
                  <a:pt x="169053" y="575"/>
                </a:lnTo>
                <a:lnTo>
                  <a:pt x="217631" y="25071"/>
                </a:lnTo>
                <a:lnTo>
                  <a:pt x="276941" y="66336"/>
                </a:lnTo>
                <a:lnTo>
                  <a:pt x="306460" y="109775"/>
                </a:lnTo>
                <a:lnTo>
                  <a:pt x="316024" y="121073"/>
                </a:lnTo>
                <a:lnTo>
                  <a:pt x="327479" y="130973"/>
                </a:lnTo>
                <a:lnTo>
                  <a:pt x="340743" y="139434"/>
                </a:lnTo>
                <a:lnTo>
                  <a:pt x="382343" y="167921"/>
                </a:lnTo>
                <a:lnTo>
                  <a:pt x="412433" y="203232"/>
                </a:lnTo>
                <a:lnTo>
                  <a:pt x="429040" y="246106"/>
                </a:lnTo>
                <a:lnTo>
                  <a:pt x="430191" y="297284"/>
                </a:lnTo>
                <a:lnTo>
                  <a:pt x="418615" y="343166"/>
                </a:lnTo>
                <a:lnTo>
                  <a:pt x="397516" y="380576"/>
                </a:lnTo>
                <a:lnTo>
                  <a:pt x="367998" y="410305"/>
                </a:lnTo>
                <a:lnTo>
                  <a:pt x="331166" y="433140"/>
                </a:lnTo>
                <a:lnTo>
                  <a:pt x="288126" y="449872"/>
                </a:lnTo>
                <a:lnTo>
                  <a:pt x="252719" y="456833"/>
                </a:lnTo>
                <a:lnTo>
                  <a:pt x="219943" y="460834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482029"/>
            <a:ext cx="370205" cy="434340"/>
          </a:xfrm>
          <a:custGeom>
            <a:avLst/>
            <a:gdLst/>
            <a:ahLst/>
            <a:cxnLst/>
            <a:rect l="l" t="t" r="r" b="b"/>
            <a:pathLst>
              <a:path w="370205" h="434339">
                <a:moveTo>
                  <a:pt x="75189" y="433859"/>
                </a:moveTo>
                <a:lnTo>
                  <a:pt x="50422" y="433660"/>
                </a:lnTo>
                <a:lnTo>
                  <a:pt x="25860" y="425199"/>
                </a:lnTo>
                <a:lnTo>
                  <a:pt x="3108" y="409503"/>
                </a:lnTo>
                <a:lnTo>
                  <a:pt x="0" y="405983"/>
                </a:lnTo>
                <a:lnTo>
                  <a:pt x="0" y="41974"/>
                </a:lnTo>
                <a:lnTo>
                  <a:pt x="25708" y="23253"/>
                </a:lnTo>
                <a:lnTo>
                  <a:pt x="62968" y="6982"/>
                </a:lnTo>
                <a:lnTo>
                  <a:pt x="102475" y="0"/>
                </a:lnTo>
                <a:lnTo>
                  <a:pt x="142770" y="3432"/>
                </a:lnTo>
                <a:lnTo>
                  <a:pt x="182395" y="18406"/>
                </a:lnTo>
                <a:lnTo>
                  <a:pt x="219288" y="43918"/>
                </a:lnTo>
                <a:lnTo>
                  <a:pt x="251867" y="75124"/>
                </a:lnTo>
                <a:lnTo>
                  <a:pt x="282551" y="109139"/>
                </a:lnTo>
                <a:lnTo>
                  <a:pt x="313762" y="143080"/>
                </a:lnTo>
                <a:lnTo>
                  <a:pt x="347919" y="174064"/>
                </a:lnTo>
                <a:lnTo>
                  <a:pt x="360334" y="191493"/>
                </a:lnTo>
                <a:lnTo>
                  <a:pt x="175051" y="191493"/>
                </a:lnTo>
                <a:lnTo>
                  <a:pt x="167295" y="193603"/>
                </a:lnTo>
                <a:lnTo>
                  <a:pt x="130738" y="234902"/>
                </a:lnTo>
                <a:lnTo>
                  <a:pt x="115747" y="288725"/>
                </a:lnTo>
                <a:lnTo>
                  <a:pt x="354179" y="288725"/>
                </a:lnTo>
                <a:lnTo>
                  <a:pt x="349234" y="300125"/>
                </a:lnTo>
                <a:lnTo>
                  <a:pt x="324738" y="336450"/>
                </a:lnTo>
                <a:lnTo>
                  <a:pt x="295494" y="367266"/>
                </a:lnTo>
                <a:lnTo>
                  <a:pt x="260782" y="392245"/>
                </a:lnTo>
                <a:lnTo>
                  <a:pt x="219885" y="411059"/>
                </a:lnTo>
                <a:lnTo>
                  <a:pt x="147783" y="425501"/>
                </a:lnTo>
                <a:lnTo>
                  <a:pt x="111393" y="429032"/>
                </a:lnTo>
                <a:lnTo>
                  <a:pt x="75189" y="433859"/>
                </a:lnTo>
                <a:close/>
              </a:path>
              <a:path w="370205" h="434339">
                <a:moveTo>
                  <a:pt x="354179" y="288725"/>
                </a:moveTo>
                <a:lnTo>
                  <a:pt x="115747" y="288725"/>
                </a:lnTo>
                <a:lnTo>
                  <a:pt x="143577" y="278160"/>
                </a:lnTo>
                <a:lnTo>
                  <a:pt x="164747" y="263403"/>
                </a:lnTo>
                <a:lnTo>
                  <a:pt x="180984" y="245192"/>
                </a:lnTo>
                <a:lnTo>
                  <a:pt x="194015" y="224269"/>
                </a:lnTo>
                <a:lnTo>
                  <a:pt x="197447" y="216541"/>
                </a:lnTo>
                <a:lnTo>
                  <a:pt x="198783" y="208813"/>
                </a:lnTo>
                <a:lnTo>
                  <a:pt x="196913" y="201578"/>
                </a:lnTo>
                <a:lnTo>
                  <a:pt x="190726" y="195330"/>
                </a:lnTo>
                <a:lnTo>
                  <a:pt x="182971" y="192014"/>
                </a:lnTo>
                <a:lnTo>
                  <a:pt x="175051" y="191493"/>
                </a:lnTo>
                <a:lnTo>
                  <a:pt x="360334" y="191493"/>
                </a:lnTo>
                <a:lnTo>
                  <a:pt x="365574" y="198848"/>
                </a:lnTo>
                <a:lnTo>
                  <a:pt x="370116" y="231093"/>
                </a:lnTo>
                <a:lnTo>
                  <a:pt x="363889" y="266339"/>
                </a:lnTo>
                <a:lnTo>
                  <a:pt x="354179" y="288725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565" y="920838"/>
            <a:ext cx="412115" cy="442595"/>
          </a:xfrm>
          <a:custGeom>
            <a:avLst/>
            <a:gdLst/>
            <a:ahLst/>
            <a:cxnLst/>
            <a:rect l="l" t="t" r="r" b="b"/>
            <a:pathLst>
              <a:path w="412115" h="442594">
                <a:moveTo>
                  <a:pt x="136337" y="442144"/>
                </a:moveTo>
                <a:lnTo>
                  <a:pt x="83967" y="404710"/>
                </a:lnTo>
                <a:lnTo>
                  <a:pt x="56566" y="361550"/>
                </a:lnTo>
                <a:lnTo>
                  <a:pt x="33922" y="316780"/>
                </a:lnTo>
                <a:lnTo>
                  <a:pt x="16581" y="270790"/>
                </a:lnTo>
                <a:lnTo>
                  <a:pt x="5091" y="223968"/>
                </a:lnTo>
                <a:lnTo>
                  <a:pt x="0" y="176704"/>
                </a:lnTo>
                <a:lnTo>
                  <a:pt x="5672" y="130197"/>
                </a:lnTo>
                <a:lnTo>
                  <a:pt x="20973" y="88847"/>
                </a:lnTo>
                <a:lnTo>
                  <a:pt x="44642" y="53904"/>
                </a:lnTo>
                <a:lnTo>
                  <a:pt x="75417" y="26616"/>
                </a:lnTo>
                <a:lnTo>
                  <a:pt x="112038" y="8232"/>
                </a:lnTo>
                <a:lnTo>
                  <a:pt x="153246" y="0"/>
                </a:lnTo>
                <a:lnTo>
                  <a:pt x="178711" y="1394"/>
                </a:lnTo>
                <a:lnTo>
                  <a:pt x="202245" y="8687"/>
                </a:lnTo>
                <a:lnTo>
                  <a:pt x="223477" y="21611"/>
                </a:lnTo>
                <a:lnTo>
                  <a:pt x="242036" y="39901"/>
                </a:lnTo>
                <a:lnTo>
                  <a:pt x="269900" y="72594"/>
                </a:lnTo>
                <a:lnTo>
                  <a:pt x="299038" y="103808"/>
                </a:lnTo>
                <a:lnTo>
                  <a:pt x="330149" y="133377"/>
                </a:lnTo>
                <a:lnTo>
                  <a:pt x="363932" y="161138"/>
                </a:lnTo>
                <a:lnTo>
                  <a:pt x="393550" y="192147"/>
                </a:lnTo>
                <a:lnTo>
                  <a:pt x="409338" y="227607"/>
                </a:lnTo>
                <a:lnTo>
                  <a:pt x="411862" y="265029"/>
                </a:lnTo>
                <a:lnTo>
                  <a:pt x="401689" y="301920"/>
                </a:lnTo>
                <a:lnTo>
                  <a:pt x="379385" y="335791"/>
                </a:lnTo>
                <a:lnTo>
                  <a:pt x="345516" y="364151"/>
                </a:lnTo>
                <a:lnTo>
                  <a:pt x="297887" y="388760"/>
                </a:lnTo>
                <a:lnTo>
                  <a:pt x="245325" y="400544"/>
                </a:lnTo>
                <a:lnTo>
                  <a:pt x="232692" y="401733"/>
                </a:lnTo>
                <a:lnTo>
                  <a:pt x="220387" y="404299"/>
                </a:lnTo>
                <a:lnTo>
                  <a:pt x="208329" y="409208"/>
                </a:lnTo>
                <a:lnTo>
                  <a:pt x="196435" y="417426"/>
                </a:lnTo>
                <a:lnTo>
                  <a:pt x="165451" y="437451"/>
                </a:lnTo>
                <a:lnTo>
                  <a:pt x="136337" y="442144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5494" y="1365559"/>
            <a:ext cx="394335" cy="431800"/>
          </a:xfrm>
          <a:custGeom>
            <a:avLst/>
            <a:gdLst/>
            <a:ahLst/>
            <a:cxnLst/>
            <a:rect l="l" t="t" r="r" b="b"/>
            <a:pathLst>
              <a:path w="394334" h="431800">
                <a:moveTo>
                  <a:pt x="200218" y="431566"/>
                </a:moveTo>
                <a:lnTo>
                  <a:pt x="157742" y="425495"/>
                </a:lnTo>
                <a:lnTo>
                  <a:pt x="116627" y="412510"/>
                </a:lnTo>
                <a:lnTo>
                  <a:pt x="78832" y="392809"/>
                </a:lnTo>
                <a:lnTo>
                  <a:pt x="46314" y="366590"/>
                </a:lnTo>
                <a:lnTo>
                  <a:pt x="21031" y="334051"/>
                </a:lnTo>
                <a:lnTo>
                  <a:pt x="4940" y="295390"/>
                </a:lnTo>
                <a:lnTo>
                  <a:pt x="0" y="250804"/>
                </a:lnTo>
                <a:lnTo>
                  <a:pt x="8167" y="200491"/>
                </a:lnTo>
                <a:lnTo>
                  <a:pt x="22623" y="153705"/>
                </a:lnTo>
                <a:lnTo>
                  <a:pt x="40614" y="109015"/>
                </a:lnTo>
                <a:lnTo>
                  <a:pt x="65018" y="67860"/>
                </a:lnTo>
                <a:lnTo>
                  <a:pt x="98711" y="31679"/>
                </a:lnTo>
                <a:lnTo>
                  <a:pt x="143055" y="6837"/>
                </a:lnTo>
                <a:lnTo>
                  <a:pt x="192024" y="0"/>
                </a:lnTo>
                <a:lnTo>
                  <a:pt x="239882" y="11085"/>
                </a:lnTo>
                <a:lnTo>
                  <a:pt x="280897" y="40010"/>
                </a:lnTo>
                <a:lnTo>
                  <a:pt x="289889" y="49811"/>
                </a:lnTo>
                <a:lnTo>
                  <a:pt x="297586" y="60701"/>
                </a:lnTo>
                <a:lnTo>
                  <a:pt x="301214" y="73029"/>
                </a:lnTo>
                <a:lnTo>
                  <a:pt x="297997" y="87146"/>
                </a:lnTo>
                <a:lnTo>
                  <a:pt x="292232" y="105873"/>
                </a:lnTo>
                <a:lnTo>
                  <a:pt x="295942" y="118908"/>
                </a:lnTo>
                <a:lnTo>
                  <a:pt x="307092" y="128119"/>
                </a:lnTo>
                <a:lnTo>
                  <a:pt x="323648" y="135378"/>
                </a:lnTo>
                <a:lnTo>
                  <a:pt x="358044" y="153126"/>
                </a:lnTo>
                <a:lnTo>
                  <a:pt x="381937" y="176896"/>
                </a:lnTo>
                <a:lnTo>
                  <a:pt x="394280" y="206380"/>
                </a:lnTo>
                <a:lnTo>
                  <a:pt x="394023" y="241269"/>
                </a:lnTo>
                <a:lnTo>
                  <a:pt x="375853" y="307204"/>
                </a:lnTo>
                <a:lnTo>
                  <a:pt x="340091" y="368207"/>
                </a:lnTo>
                <a:lnTo>
                  <a:pt x="308987" y="396759"/>
                </a:lnTo>
                <a:lnTo>
                  <a:pt x="274594" y="414603"/>
                </a:lnTo>
                <a:lnTo>
                  <a:pt x="237981" y="425088"/>
                </a:lnTo>
                <a:lnTo>
                  <a:pt x="200218" y="431566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474" y="123140"/>
            <a:ext cx="416559" cy="387350"/>
          </a:xfrm>
          <a:custGeom>
            <a:avLst/>
            <a:gdLst/>
            <a:ahLst/>
            <a:cxnLst/>
            <a:rect l="l" t="t" r="r" b="b"/>
            <a:pathLst>
              <a:path w="416559" h="387350">
                <a:moveTo>
                  <a:pt x="201118" y="387068"/>
                </a:moveTo>
                <a:lnTo>
                  <a:pt x="148662" y="383424"/>
                </a:lnTo>
                <a:lnTo>
                  <a:pt x="103672" y="369610"/>
                </a:lnTo>
                <a:lnTo>
                  <a:pt x="66343" y="345907"/>
                </a:lnTo>
                <a:lnTo>
                  <a:pt x="36870" y="312593"/>
                </a:lnTo>
                <a:lnTo>
                  <a:pt x="15448" y="269949"/>
                </a:lnTo>
                <a:lnTo>
                  <a:pt x="2271" y="218256"/>
                </a:lnTo>
                <a:lnTo>
                  <a:pt x="0" y="179997"/>
                </a:lnTo>
                <a:lnTo>
                  <a:pt x="5219" y="139096"/>
                </a:lnTo>
                <a:lnTo>
                  <a:pt x="18878" y="98498"/>
                </a:lnTo>
                <a:lnTo>
                  <a:pt x="41928" y="61153"/>
                </a:lnTo>
                <a:lnTo>
                  <a:pt x="75319" y="30007"/>
                </a:lnTo>
                <a:lnTo>
                  <a:pt x="120001" y="8008"/>
                </a:lnTo>
                <a:lnTo>
                  <a:pt x="158593" y="0"/>
                </a:lnTo>
                <a:lnTo>
                  <a:pt x="191801" y="3130"/>
                </a:lnTo>
                <a:lnTo>
                  <a:pt x="219582" y="18182"/>
                </a:lnTo>
                <a:lnTo>
                  <a:pt x="241896" y="45936"/>
                </a:lnTo>
                <a:lnTo>
                  <a:pt x="265714" y="82052"/>
                </a:lnTo>
                <a:lnTo>
                  <a:pt x="293499" y="113543"/>
                </a:lnTo>
                <a:lnTo>
                  <a:pt x="325847" y="141047"/>
                </a:lnTo>
                <a:lnTo>
                  <a:pt x="363353" y="165201"/>
                </a:lnTo>
                <a:lnTo>
                  <a:pt x="399601" y="195868"/>
                </a:lnTo>
                <a:lnTo>
                  <a:pt x="416507" y="232954"/>
                </a:lnTo>
                <a:lnTo>
                  <a:pt x="414828" y="272618"/>
                </a:lnTo>
                <a:lnTo>
                  <a:pt x="395323" y="311019"/>
                </a:lnTo>
                <a:lnTo>
                  <a:pt x="358749" y="344317"/>
                </a:lnTo>
                <a:lnTo>
                  <a:pt x="319414" y="364470"/>
                </a:lnTo>
                <a:lnTo>
                  <a:pt x="279030" y="376463"/>
                </a:lnTo>
                <a:lnTo>
                  <a:pt x="239098" y="383070"/>
                </a:lnTo>
                <a:lnTo>
                  <a:pt x="201118" y="387068"/>
                </a:lnTo>
                <a:close/>
              </a:path>
            </a:pathLst>
          </a:custGeom>
          <a:solidFill>
            <a:srgbClr val="0009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61418" y="1028700"/>
            <a:ext cx="16385540" cy="8830945"/>
            <a:chOff x="461418" y="1028700"/>
            <a:chExt cx="16385540" cy="8830945"/>
          </a:xfrm>
        </p:grpSpPr>
        <p:sp>
          <p:nvSpPr>
            <p:cNvPr id="12" name="object 12"/>
            <p:cNvSpPr/>
            <p:nvPr/>
          </p:nvSpPr>
          <p:spPr>
            <a:xfrm>
              <a:off x="662523" y="2051961"/>
              <a:ext cx="429259" cy="377190"/>
            </a:xfrm>
            <a:custGeom>
              <a:avLst/>
              <a:gdLst/>
              <a:ahLst/>
              <a:cxnLst/>
              <a:rect l="l" t="t" r="r" b="b"/>
              <a:pathLst>
                <a:path w="429259" h="377189">
                  <a:moveTo>
                    <a:pt x="149957" y="376784"/>
                  </a:moveTo>
                  <a:lnTo>
                    <a:pt x="112921" y="367817"/>
                  </a:lnTo>
                  <a:lnTo>
                    <a:pt x="77658" y="345970"/>
                  </a:lnTo>
                  <a:lnTo>
                    <a:pt x="46450" y="314220"/>
                  </a:lnTo>
                  <a:lnTo>
                    <a:pt x="21582" y="275546"/>
                  </a:lnTo>
                  <a:lnTo>
                    <a:pt x="5337" y="232926"/>
                  </a:lnTo>
                  <a:lnTo>
                    <a:pt x="0" y="189337"/>
                  </a:lnTo>
                  <a:lnTo>
                    <a:pt x="6460" y="134539"/>
                  </a:lnTo>
                  <a:lnTo>
                    <a:pt x="25212" y="94929"/>
                  </a:lnTo>
                  <a:lnTo>
                    <a:pt x="59255" y="66788"/>
                  </a:lnTo>
                  <a:lnTo>
                    <a:pt x="111591" y="46395"/>
                  </a:lnTo>
                  <a:lnTo>
                    <a:pt x="129191" y="40459"/>
                  </a:lnTo>
                  <a:lnTo>
                    <a:pt x="146011" y="33104"/>
                  </a:lnTo>
                  <a:lnTo>
                    <a:pt x="162337" y="24722"/>
                  </a:lnTo>
                  <a:lnTo>
                    <a:pt x="178458" y="15702"/>
                  </a:lnTo>
                  <a:lnTo>
                    <a:pt x="212601" y="1099"/>
                  </a:lnTo>
                  <a:lnTo>
                    <a:pt x="240968" y="0"/>
                  </a:lnTo>
                  <a:lnTo>
                    <a:pt x="264443" y="13328"/>
                  </a:lnTo>
                  <a:lnTo>
                    <a:pt x="283911" y="42011"/>
                  </a:lnTo>
                  <a:lnTo>
                    <a:pt x="303704" y="77527"/>
                  </a:lnTo>
                  <a:lnTo>
                    <a:pt x="327484" y="107781"/>
                  </a:lnTo>
                  <a:lnTo>
                    <a:pt x="357101" y="132281"/>
                  </a:lnTo>
                  <a:lnTo>
                    <a:pt x="394406" y="150533"/>
                  </a:lnTo>
                  <a:lnTo>
                    <a:pt x="418306" y="163762"/>
                  </a:lnTo>
                  <a:lnTo>
                    <a:pt x="429237" y="181554"/>
                  </a:lnTo>
                  <a:lnTo>
                    <a:pt x="428288" y="204115"/>
                  </a:lnTo>
                  <a:lnTo>
                    <a:pt x="416549" y="231650"/>
                  </a:lnTo>
                  <a:lnTo>
                    <a:pt x="389643" y="272951"/>
                  </a:lnTo>
                  <a:lnTo>
                    <a:pt x="358807" y="307134"/>
                  </a:lnTo>
                  <a:lnTo>
                    <a:pt x="324163" y="334356"/>
                  </a:lnTo>
                  <a:lnTo>
                    <a:pt x="285833" y="354775"/>
                  </a:lnTo>
                  <a:lnTo>
                    <a:pt x="243940" y="368548"/>
                  </a:lnTo>
                  <a:lnTo>
                    <a:pt x="198607" y="375832"/>
                  </a:lnTo>
                  <a:lnTo>
                    <a:pt x="149957" y="376784"/>
                  </a:lnTo>
                  <a:close/>
                </a:path>
              </a:pathLst>
            </a:custGeom>
            <a:solidFill>
              <a:srgbClr val="0009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1418" y="1028700"/>
              <a:ext cx="16385540" cy="8830945"/>
            </a:xfrm>
            <a:custGeom>
              <a:avLst/>
              <a:gdLst/>
              <a:ahLst/>
              <a:cxnLst/>
              <a:rect l="l" t="t" r="r" b="b"/>
              <a:pathLst>
                <a:path w="16385540" h="8830945">
                  <a:moveTo>
                    <a:pt x="16385083" y="8830697"/>
                  </a:moveTo>
                  <a:lnTo>
                    <a:pt x="0" y="8830697"/>
                  </a:lnTo>
                  <a:lnTo>
                    <a:pt x="0" y="0"/>
                  </a:lnTo>
                  <a:lnTo>
                    <a:pt x="16385083" y="0"/>
                  </a:lnTo>
                  <a:lnTo>
                    <a:pt x="16385083" y="88306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420" y="2770781"/>
              <a:ext cx="5446363" cy="10007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632250" y="2737207"/>
            <a:ext cx="118427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114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450" spc="17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450" spc="6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450" spc="17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7173" y="3099157"/>
            <a:ext cx="337502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10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REGISTRATION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719" y="3874330"/>
            <a:ext cx="4641850" cy="5362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250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75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1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ff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55" dirty="0">
                <a:latin typeface="Verdana" panose="020B0604030504040204"/>
                <a:cs typeface="Verdana" panose="020B0604030504040204"/>
              </a:rPr>
              <a:t>- 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75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ll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75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40" dirty="0">
                <a:latin typeface="Verdana" panose="020B0604030504040204"/>
                <a:cs typeface="Verdana" panose="020B0604030504040204"/>
              </a:rPr>
              <a:t>, 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75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x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d  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  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40" dirty="0">
                <a:latin typeface="Verdana" panose="020B0604030504040204"/>
                <a:cs typeface="Verdana" panose="020B0604030504040204"/>
              </a:rPr>
              <a:t>z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cc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.  </a:t>
            </a:r>
            <a:r>
              <a:rPr sz="2500" spc="10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7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ss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l  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40" dirty="0">
                <a:latin typeface="Verdana" panose="020B0604030504040204"/>
                <a:cs typeface="Verdana" panose="020B0604030504040204"/>
              </a:rPr>
              <a:t>,  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d  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7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25" dirty="0">
                <a:latin typeface="Verdana" panose="020B0604030504040204"/>
                <a:cs typeface="Verdana" panose="020B0604030504040204"/>
              </a:rPr>
              <a:t>x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-75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6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30" dirty="0">
                <a:latin typeface="Verdana" panose="020B0604030504040204"/>
                <a:cs typeface="Verdana" panose="020B0604030504040204"/>
              </a:rPr>
              <a:t>mm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  </a:t>
            </a:r>
            <a:r>
              <a:rPr sz="25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ee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q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ee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f 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50" dirty="0">
                <a:latin typeface="Verdana" panose="020B0604030504040204"/>
                <a:cs typeface="Verdana" panose="020B0604030504040204"/>
              </a:rPr>
              <a:t>.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94735" y="2708020"/>
            <a:ext cx="11240770" cy="1000760"/>
            <a:chOff x="6594735" y="2708020"/>
            <a:chExt cx="11240770" cy="10007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4735" y="2708020"/>
              <a:ext cx="5446363" cy="1000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8817" y="2708020"/>
              <a:ext cx="5446363" cy="100075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099022" y="2797198"/>
            <a:ext cx="340169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7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PERSONALIZED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78967" y="3159148"/>
            <a:ext cx="284162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13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450" spc="-7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450" spc="17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450" spc="114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450" spc="-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450" spc="11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450" spc="-7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450" spc="19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450" spc="114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70979" y="1291550"/>
            <a:ext cx="1354137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900"/>
              <a:t>AgroCare Interface</a:t>
            </a:r>
            <a:endParaRPr lang="en-US" sz="7900"/>
          </a:p>
        </p:txBody>
      </p:sp>
      <p:sp>
        <p:nvSpPr>
          <p:cNvPr id="24" name="object 24"/>
          <p:cNvSpPr txBox="1"/>
          <p:nvPr/>
        </p:nvSpPr>
        <p:spPr>
          <a:xfrm>
            <a:off x="6746750" y="2980943"/>
            <a:ext cx="4313555" cy="6557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5010" algn="just">
              <a:lnSpc>
                <a:spcPct val="100000"/>
              </a:lnSpc>
              <a:spcBef>
                <a:spcPts val="105"/>
              </a:spcBef>
            </a:pPr>
            <a:r>
              <a:rPr sz="3450" spc="17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450" spc="6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450" spc="10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450" spc="-114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450" spc="19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450" spc="4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450" spc="-20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-3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450" spc="11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450" spc="2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450" spc="95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450" spc="-180" dirty="0">
                <a:solidFill>
                  <a:srgbClr val="00094E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5000"/>
              </a:lnSpc>
              <a:spcBef>
                <a:spcPts val="2430"/>
              </a:spcBef>
            </a:pPr>
            <a:r>
              <a:rPr sz="2500" spc="10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ss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l 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n  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75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  </a:t>
            </a:r>
            <a:r>
              <a:rPr sz="25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cc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25" dirty="0">
                <a:latin typeface="Verdana" panose="020B0604030504040204"/>
                <a:cs typeface="Verdana" panose="020B0604030504040204"/>
              </a:rPr>
              <a:t>g 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rr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 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50" dirty="0">
                <a:latin typeface="Verdana" panose="020B0604030504040204"/>
                <a:cs typeface="Verdana" panose="020B0604030504040204"/>
              </a:rPr>
              <a:t>.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8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d  </a:t>
            </a:r>
            <a:r>
              <a:rPr sz="25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y  </a:t>
            </a:r>
            <a:r>
              <a:rPr sz="2500" spc="-135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y  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25" dirty="0">
                <a:latin typeface="Verdana" panose="020B0604030504040204"/>
                <a:cs typeface="Verdana" panose="020B0604030504040204"/>
              </a:rPr>
              <a:t>g 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80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35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l 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participants.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31078" y="3816344"/>
            <a:ext cx="4406265" cy="572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95"/>
              </a:spcBef>
            </a:pPr>
            <a:r>
              <a:rPr sz="25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gg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75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45" dirty="0">
                <a:latin typeface="Verdana" panose="020B0604030504040204"/>
                <a:cs typeface="Verdana" panose="020B0604030504040204"/>
              </a:rPr>
              <a:t>z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85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20" dirty="0">
                <a:latin typeface="Verdana" panose="020B0604030504040204"/>
                <a:cs typeface="Verdana" panose="020B0604030504040204"/>
              </a:rPr>
              <a:t>n  </a:t>
            </a:r>
            <a:r>
              <a:rPr sz="2500" spc="-135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p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s  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35" dirty="0">
                <a:latin typeface="Verdana" panose="020B0604030504040204"/>
                <a:cs typeface="Verdana" panose="020B0604030504040204"/>
              </a:rPr>
              <a:t>m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45" dirty="0">
                <a:latin typeface="Verdana" panose="020B0604030504040204"/>
                <a:cs typeface="Verdana" panose="020B0604030504040204"/>
              </a:rPr>
              <a:t>,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d 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85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35" dirty="0">
                <a:latin typeface="Verdana" panose="020B0604030504040204"/>
                <a:cs typeface="Verdana" panose="020B0604030504040204"/>
              </a:rPr>
              <a:t>mm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y</a:t>
            </a:r>
            <a:r>
              <a:rPr sz="2500" spc="-250" dirty="0">
                <a:latin typeface="Verdana" panose="020B0604030504040204"/>
                <a:cs typeface="Verdana" panose="020B0604030504040204"/>
              </a:rPr>
              <a:t>.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8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s  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75" dirty="0">
                <a:latin typeface="Verdana" panose="020B0604030504040204"/>
                <a:cs typeface="Verdana" panose="020B0604030504040204"/>
              </a:rPr>
              <a:t>a  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145" dirty="0">
                <a:latin typeface="Verdana" panose="020B0604030504040204"/>
                <a:cs typeface="Verdana" panose="020B0604030504040204"/>
              </a:rPr>
              <a:t>z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45" dirty="0">
                <a:latin typeface="Verdana" panose="020B0604030504040204"/>
                <a:cs typeface="Verdana" panose="020B0604030504040204"/>
              </a:rPr>
              <a:t>l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5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45" dirty="0">
                <a:latin typeface="Verdana" panose="020B0604030504040204"/>
                <a:cs typeface="Verdana" panose="020B0604030504040204"/>
              </a:rPr>
              <a:t>s  </a:t>
            </a:r>
            <a:r>
              <a:rPr sz="2500" spc="-85" dirty="0">
                <a:latin typeface="Verdana" panose="020B0604030504040204"/>
                <a:cs typeface="Verdana" panose="020B0604030504040204"/>
              </a:rPr>
              <a:t>w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5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180" dirty="0">
                <a:latin typeface="Verdana" panose="020B0604030504040204"/>
                <a:cs typeface="Verdana" panose="020B0604030504040204"/>
              </a:rPr>
              <a:t>g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5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25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500" spc="-110" dirty="0">
                <a:latin typeface="Verdana" panose="020B0604030504040204"/>
                <a:cs typeface="Verdana" panose="020B0604030504040204"/>
              </a:rPr>
              <a:t>a</a:t>
            </a:r>
            <a:r>
              <a:rPr sz="25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500" spc="-40" dirty="0">
                <a:latin typeface="Verdana" panose="020B0604030504040204"/>
                <a:cs typeface="Verdana" panose="020B0604030504040204"/>
              </a:rPr>
              <a:t>e  </a:t>
            </a:r>
            <a:r>
              <a:rPr sz="2500" spc="-55" dirty="0">
                <a:latin typeface="Verdana" panose="020B0604030504040204"/>
                <a:cs typeface="Verdana" panose="020B0604030504040204"/>
              </a:rPr>
              <a:t>ecosystem.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769727"/>
            <a:ext cx="16231235" cy="8747760"/>
          </a:xfrm>
          <a:custGeom>
            <a:avLst/>
            <a:gdLst/>
            <a:ahLst/>
            <a:cxnLst/>
            <a:rect l="l" t="t" r="r" b="b"/>
            <a:pathLst>
              <a:path w="16231235" h="8747760">
                <a:moveTo>
                  <a:pt x="16230793" y="8747543"/>
                </a:moveTo>
                <a:lnTo>
                  <a:pt x="0" y="8747543"/>
                </a:lnTo>
                <a:lnTo>
                  <a:pt x="0" y="0"/>
                </a:lnTo>
                <a:lnTo>
                  <a:pt x="16230793" y="0"/>
                </a:lnTo>
                <a:lnTo>
                  <a:pt x="16230793" y="8747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3217" y="2230234"/>
            <a:ext cx="4972049" cy="914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669" y="2264645"/>
            <a:ext cx="4787799" cy="880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5224" y="2281301"/>
            <a:ext cx="4610099" cy="8470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3968" y="3122397"/>
            <a:ext cx="45129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9475" algn="l"/>
                <a:tab pos="1934845" algn="l"/>
                <a:tab pos="3401695" algn="l"/>
              </a:tabLst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Agro	Care's	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extensive	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resource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3968" y="3428246"/>
            <a:ext cx="45129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50315" algn="l"/>
                <a:tab pos="2414905" algn="l"/>
                <a:tab pos="2983230" algn="l"/>
                <a:tab pos="4241800" algn="l"/>
              </a:tabLst>
            </a:pPr>
            <a:r>
              <a:rPr sz="20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ff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w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f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968" y="3734095"/>
            <a:ext cx="45129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8945" algn="l"/>
                <a:tab pos="3030855" algn="l"/>
              </a:tabLst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information,	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including	</a:t>
            </a:r>
            <a:r>
              <a:rPr sz="2000" dirty="0">
                <a:latin typeface="Verdana" panose="020B0604030504040204"/>
                <a:cs typeface="Verdana" panose="020B0604030504040204"/>
              </a:rPr>
              <a:t>educational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3968" y="4039944"/>
            <a:ext cx="45129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articles,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video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tutorials,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expert-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3968" y="4345794"/>
            <a:ext cx="45129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75105" algn="l"/>
                <a:tab pos="2777490" algn="l"/>
                <a:tab pos="3589020" algn="l"/>
              </a:tabLst>
            </a:pPr>
            <a:r>
              <a:rPr sz="20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latin typeface="Verdana" panose="020B0604030504040204"/>
                <a:cs typeface="Verdana" panose="020B0604030504040204"/>
              </a:rPr>
              <a:t>	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3968" y="4651643"/>
            <a:ext cx="4513580" cy="155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agricultural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topics.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Users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can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easily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base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enhance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 their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 and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stay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up-to-date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 the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latest 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industry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trends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best</a:t>
            </a:r>
            <a:r>
              <a:rPr sz="20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practices.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7849" y="2387724"/>
            <a:ext cx="494538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spc="520" dirty="0">
                <a:solidFill>
                  <a:srgbClr val="00094E"/>
                </a:solidFill>
                <a:latin typeface="Calibri" panose="020F0502020204030204"/>
                <a:cs typeface="Calibri" panose="020F0502020204030204"/>
              </a:rPr>
              <a:t>RESOURCE</a:t>
            </a:r>
            <a:r>
              <a:rPr sz="3850" spc="-200" dirty="0">
                <a:solidFill>
                  <a:srgbClr val="00094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850" spc="575" dirty="0">
                <a:solidFill>
                  <a:srgbClr val="00094E"/>
                </a:solidFill>
                <a:latin typeface="Calibri" panose="020F0502020204030204"/>
                <a:cs typeface="Calibri" panose="020F0502020204030204"/>
              </a:rPr>
              <a:t>LIBRARY</a:t>
            </a:r>
            <a:endParaRPr sz="3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18241" y="898321"/>
            <a:ext cx="915416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105" dirty="0"/>
              <a:t>Agro</a:t>
            </a:r>
            <a:r>
              <a:rPr sz="6900" spc="-395" dirty="0"/>
              <a:t> </a:t>
            </a:r>
            <a:r>
              <a:rPr sz="6900" spc="-35" dirty="0"/>
              <a:t>Care</a:t>
            </a:r>
            <a:r>
              <a:rPr sz="6900" spc="-395" dirty="0"/>
              <a:t> </a:t>
            </a:r>
            <a:r>
              <a:rPr sz="6900" spc="-45" dirty="0"/>
              <a:t>Dashboard</a:t>
            </a:r>
            <a:endParaRPr sz="6900"/>
          </a:p>
        </p:txBody>
      </p:sp>
      <p:sp>
        <p:nvSpPr>
          <p:cNvPr id="14" name="object 14"/>
          <p:cNvSpPr txBox="1"/>
          <p:nvPr/>
        </p:nvSpPr>
        <p:spPr>
          <a:xfrm>
            <a:off x="1815954" y="2397921"/>
            <a:ext cx="4577080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800" b="1" spc="35" dirty="0">
                <a:latin typeface="Tahoma" panose="020B0604030504040204"/>
                <a:cs typeface="Tahoma" panose="020B0604030504040204"/>
              </a:rPr>
              <a:t>Crop</a:t>
            </a:r>
            <a:r>
              <a:rPr sz="38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3800" b="1" spc="-65" dirty="0">
                <a:latin typeface="Tahoma" panose="020B0604030504040204"/>
                <a:cs typeface="Tahoma" panose="020B0604030504040204"/>
              </a:rPr>
              <a:t>Management</a:t>
            </a:r>
            <a:endParaRPr sz="3800">
              <a:latin typeface="Tahoma" panose="020B0604030504040204"/>
              <a:cs typeface="Tahoma" panose="020B0604030504040204"/>
            </a:endParaRPr>
          </a:p>
          <a:p>
            <a:pPr marL="114300" marR="5080" algn="just">
              <a:lnSpc>
                <a:spcPts val="2520"/>
              </a:lnSpc>
              <a:spcBef>
                <a:spcPts val="1985"/>
              </a:spcBef>
            </a:pPr>
            <a:r>
              <a:rPr sz="2150" spc="-75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d  </a:t>
            </a:r>
            <a:r>
              <a:rPr sz="2150" spc="-15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comprehensive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10" dirty="0">
                <a:latin typeface="Verdana" panose="020B0604030504040204"/>
                <a:cs typeface="Verdana" panose="020B0604030504040204"/>
              </a:rPr>
              <a:t>tools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for </a:t>
            </a:r>
            <a:r>
              <a:rPr sz="2150" spc="-740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15" dirty="0">
                <a:latin typeface="Verdana" panose="020B0604030504040204"/>
                <a:cs typeface="Verdana" panose="020B0604030504040204"/>
              </a:rPr>
              <a:t>,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55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195" dirty="0">
                <a:latin typeface="Verdana" panose="020B0604030504040204"/>
                <a:cs typeface="Verdana" panose="020B0604030504040204"/>
              </a:rPr>
              <a:t>k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r  </a:t>
            </a:r>
            <a:r>
              <a:rPr sz="215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55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15" dirty="0">
                <a:latin typeface="Verdana" panose="020B0604030504040204"/>
                <a:cs typeface="Verdana" panose="020B0604030504040204"/>
              </a:rPr>
              <a:t>,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p 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215" dirty="0">
                <a:latin typeface="Verdana" panose="020B0604030504040204"/>
                <a:cs typeface="Verdana" panose="020B0604030504040204"/>
              </a:rPr>
              <a:t>,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45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125" dirty="0">
                <a:latin typeface="Verdana" panose="020B0604030504040204"/>
                <a:cs typeface="Verdana" panose="020B0604030504040204"/>
              </a:rPr>
              <a:t>z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d 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mm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45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r  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75" dirty="0">
                <a:latin typeface="Verdana" panose="020B0604030504040204"/>
                <a:cs typeface="Verdana" panose="020B0604030504040204"/>
              </a:rPr>
              <a:t>w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155" dirty="0">
                <a:latin typeface="Verdana" panose="020B0604030504040204"/>
                <a:cs typeface="Verdana" panose="020B0604030504040204"/>
              </a:rPr>
              <a:t>g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d  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20" dirty="0">
                <a:latin typeface="Verdana" panose="020B0604030504040204"/>
                <a:cs typeface="Verdana" panose="020B0604030504040204"/>
              </a:rPr>
              <a:t>.</a:t>
            </a:r>
            <a:endParaRPr sz="2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2048" y="1906546"/>
            <a:ext cx="449897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2660" marR="488315" indent="160020" algn="just">
              <a:lnSpc>
                <a:spcPct val="116000"/>
              </a:lnSpc>
              <a:spcBef>
                <a:spcPts val="100"/>
              </a:spcBef>
            </a:pPr>
            <a:r>
              <a:rPr sz="3450" spc="300" dirty="0">
                <a:latin typeface="Calibri" panose="020F0502020204030204"/>
                <a:cs typeface="Calibri" panose="020F0502020204030204"/>
              </a:rPr>
              <a:t>COMMUNITY </a:t>
            </a:r>
            <a:r>
              <a:rPr sz="345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3450" spc="490" dirty="0">
                <a:latin typeface="Calibri" panose="020F0502020204030204"/>
                <a:cs typeface="Calibri" panose="020F0502020204030204"/>
              </a:rPr>
              <a:t>E</a:t>
            </a:r>
            <a:r>
              <a:rPr sz="3450" spc="105" dirty="0">
                <a:latin typeface="Calibri" panose="020F0502020204030204"/>
                <a:cs typeface="Calibri" panose="020F0502020204030204"/>
              </a:rPr>
              <a:t>N</a:t>
            </a:r>
            <a:r>
              <a:rPr sz="3450" spc="340" dirty="0">
                <a:latin typeface="Calibri" panose="020F0502020204030204"/>
                <a:cs typeface="Calibri" panose="020F0502020204030204"/>
              </a:rPr>
              <a:t>G</a:t>
            </a:r>
            <a:r>
              <a:rPr sz="3450" spc="420" dirty="0">
                <a:latin typeface="Calibri" panose="020F0502020204030204"/>
                <a:cs typeface="Calibri" panose="020F0502020204030204"/>
              </a:rPr>
              <a:t>A</a:t>
            </a:r>
            <a:r>
              <a:rPr sz="3450" spc="340" dirty="0">
                <a:latin typeface="Calibri" panose="020F0502020204030204"/>
                <a:cs typeface="Calibri" panose="020F0502020204030204"/>
              </a:rPr>
              <a:t>G</a:t>
            </a:r>
            <a:r>
              <a:rPr sz="3450" spc="490" dirty="0">
                <a:latin typeface="Calibri" panose="020F0502020204030204"/>
                <a:cs typeface="Calibri" panose="020F0502020204030204"/>
              </a:rPr>
              <a:t>E</a:t>
            </a:r>
            <a:r>
              <a:rPr sz="3450" spc="-30" dirty="0">
                <a:latin typeface="Calibri" panose="020F0502020204030204"/>
                <a:cs typeface="Calibri" panose="020F0502020204030204"/>
              </a:rPr>
              <a:t>M</a:t>
            </a:r>
            <a:r>
              <a:rPr sz="3450" spc="490" dirty="0">
                <a:latin typeface="Calibri" panose="020F0502020204030204"/>
                <a:cs typeface="Calibri" panose="020F0502020204030204"/>
              </a:rPr>
              <a:t>E</a:t>
            </a:r>
            <a:r>
              <a:rPr sz="3450" spc="105" dirty="0">
                <a:latin typeface="Calibri" panose="020F0502020204030204"/>
                <a:cs typeface="Calibri" panose="020F0502020204030204"/>
              </a:rPr>
              <a:t>N</a:t>
            </a:r>
            <a:r>
              <a:rPr sz="3450" spc="675" dirty="0">
                <a:latin typeface="Calibri" panose="020F0502020204030204"/>
                <a:cs typeface="Calibri" panose="020F0502020204030204"/>
              </a:rPr>
              <a:t>T</a:t>
            </a:r>
            <a:endParaRPr sz="345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ts val="2480"/>
              </a:lnSpc>
              <a:spcBef>
                <a:spcPts val="825"/>
              </a:spcBef>
            </a:pPr>
            <a:r>
              <a:rPr sz="2100" spc="-40" dirty="0">
                <a:latin typeface="Verdana" panose="020B0604030504040204"/>
                <a:cs typeface="Verdana" panose="020B0604030504040204"/>
              </a:rPr>
              <a:t>The </a:t>
            </a:r>
            <a:r>
              <a:rPr sz="2100" spc="-10" dirty="0">
                <a:latin typeface="Verdana" panose="020B0604030504040204"/>
                <a:cs typeface="Verdana" panose="020B0604030504040204"/>
              </a:rPr>
              <a:t>dashboard 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also </a:t>
            </a:r>
            <a:r>
              <a:rPr sz="2100" spc="-5" dirty="0">
                <a:latin typeface="Verdana" panose="020B0604030504040204"/>
                <a:cs typeface="Verdana" panose="020B0604030504040204"/>
              </a:rPr>
              <a:t>facilitates </a:t>
            </a:r>
            <a:r>
              <a:rPr sz="210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mm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y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145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145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00" dirty="0">
                <a:latin typeface="Verdana" panose="020B0604030504040204"/>
                <a:cs typeface="Verdana" panose="020B0604030504040204"/>
              </a:rPr>
              <a:t>, 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60" dirty="0">
                <a:latin typeface="Verdana" panose="020B0604030504040204"/>
                <a:cs typeface="Verdana" panose="020B0604030504040204"/>
              </a:rPr>
              <a:t>w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140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nn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60" dirty="0">
                <a:latin typeface="Verdana" panose="020B0604030504040204"/>
                <a:cs typeface="Verdana" panose="020B0604030504040204"/>
              </a:rPr>
              <a:t>w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0" dirty="0">
                <a:latin typeface="Verdana" panose="020B0604030504040204"/>
                <a:cs typeface="Verdana" panose="020B0604030504040204"/>
              </a:rPr>
              <a:t>h  </a:t>
            </a:r>
            <a:r>
              <a:rPr sz="21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55" dirty="0">
                <a:latin typeface="Verdana" panose="020B0604030504040204"/>
                <a:cs typeface="Verdana" panose="020B0604030504040204"/>
              </a:rPr>
              <a:t>w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04" dirty="0">
                <a:latin typeface="Verdana" panose="020B0604030504040204"/>
                <a:cs typeface="Verdana" panose="020B0604030504040204"/>
              </a:rPr>
              <a:t>,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h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185" dirty="0">
                <a:latin typeface="Verdana" panose="020B0604030504040204"/>
                <a:cs typeface="Verdana" panose="020B0604030504040204"/>
              </a:rPr>
              <a:t>x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p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00" dirty="0">
                <a:latin typeface="Verdana" panose="020B0604030504040204"/>
                <a:cs typeface="Verdana" panose="020B0604030504040204"/>
              </a:rPr>
              <a:t>, 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180" dirty="0">
                <a:latin typeface="Verdana" panose="020B0604030504040204"/>
                <a:cs typeface="Verdana" panose="020B0604030504040204"/>
              </a:rPr>
              <a:t>k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q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04" dirty="0">
                <a:latin typeface="Verdana" panose="020B0604030504040204"/>
                <a:cs typeface="Verdana" panose="020B0604030504040204"/>
              </a:rPr>
              <a:t>,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55" dirty="0">
                <a:latin typeface="Verdana" panose="020B0604030504040204"/>
                <a:cs typeface="Verdana" panose="020B0604030504040204"/>
              </a:rPr>
              <a:t>d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10" dirty="0">
                <a:latin typeface="Verdana" panose="020B0604030504040204"/>
                <a:cs typeface="Verdana" panose="020B0604030504040204"/>
              </a:rPr>
              <a:t>n  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nn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210" dirty="0">
                <a:latin typeface="Verdana" panose="020B0604030504040204"/>
                <a:cs typeface="Verdana" panose="020B0604030504040204"/>
              </a:rPr>
              <a:t>.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6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h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30" dirty="0">
                <a:latin typeface="Verdana" panose="020B0604030504040204"/>
                <a:cs typeface="Verdana" panose="020B0604030504040204"/>
              </a:rPr>
              <a:t>s  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30" dirty="0">
                <a:latin typeface="Verdana" panose="020B0604030504040204"/>
                <a:cs typeface="Verdana" panose="020B0604030504040204"/>
              </a:rPr>
              <a:t>s  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h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185" dirty="0">
                <a:latin typeface="Verdana" panose="020B0604030504040204"/>
                <a:cs typeface="Verdana" panose="020B0604030504040204"/>
              </a:rPr>
              <a:t>x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h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145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f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185" dirty="0">
                <a:latin typeface="Verdana" panose="020B0604030504040204"/>
                <a:cs typeface="Verdana" panose="020B0604030504040204"/>
              </a:rPr>
              <a:t>k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-60" dirty="0">
                <a:latin typeface="Verdana" panose="020B0604030504040204"/>
                <a:cs typeface="Verdana" panose="020B0604030504040204"/>
              </a:rPr>
              <a:t>w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100" spc="-145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d  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h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100" dirty="0">
                <a:latin typeface="Verdana" panose="020B0604030504040204"/>
                <a:cs typeface="Verdana" panose="020B0604030504040204"/>
              </a:rPr>
              <a:t>m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f  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1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1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2100" spc="-145" dirty="0">
                <a:latin typeface="Verdana" panose="020B0604030504040204"/>
                <a:cs typeface="Verdana" panose="020B0604030504040204"/>
              </a:rPr>
              <a:t>g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1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21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1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100" spc="-210" dirty="0">
                <a:latin typeface="Verdana" panose="020B0604030504040204"/>
                <a:cs typeface="Verdana" panose="020B0604030504040204"/>
              </a:rPr>
              <a:t>.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2672" y="6518852"/>
            <a:ext cx="4972049" cy="9144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73635" y="6661284"/>
            <a:ext cx="9793605" cy="231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470" algn="just">
              <a:lnSpc>
                <a:spcPct val="100000"/>
              </a:lnSpc>
              <a:spcBef>
                <a:spcPts val="100"/>
              </a:spcBef>
            </a:pPr>
            <a:r>
              <a:rPr sz="3800" b="1" spc="-15" dirty="0">
                <a:latin typeface="Tahoma" panose="020B0604030504040204"/>
                <a:cs typeface="Tahoma" panose="020B0604030504040204"/>
              </a:rPr>
              <a:t>Analytical</a:t>
            </a:r>
            <a:r>
              <a:rPr sz="38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3800" b="1" spc="-15" dirty="0">
                <a:latin typeface="Tahoma" panose="020B0604030504040204"/>
                <a:cs typeface="Tahoma" panose="020B0604030504040204"/>
              </a:rPr>
              <a:t>Tools</a:t>
            </a:r>
            <a:endParaRPr sz="380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ts val="2550"/>
              </a:lnSpc>
              <a:spcBef>
                <a:spcPts val="3370"/>
              </a:spcBef>
            </a:pPr>
            <a:r>
              <a:rPr sz="2150" spc="-50" dirty="0">
                <a:latin typeface="Verdana" panose="020B0604030504040204"/>
                <a:cs typeface="Verdana" panose="020B0604030504040204"/>
              </a:rPr>
              <a:t>Agro Care's 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dashboard 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integrates 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advanced analytical </a:t>
            </a:r>
            <a:r>
              <a:rPr sz="2150" spc="10" dirty="0">
                <a:latin typeface="Verdana" panose="020B0604030504040204"/>
                <a:cs typeface="Verdana" panose="020B0604030504040204"/>
              </a:rPr>
              <a:t>tools </a:t>
            </a:r>
            <a:r>
              <a:rPr sz="2150" spc="-15" dirty="0">
                <a:latin typeface="Verdana" panose="020B0604030504040204"/>
                <a:cs typeface="Verdana" panose="020B0604030504040204"/>
              </a:rPr>
              <a:t>that </a:t>
            </a:r>
            <a:r>
              <a:rPr sz="2150" spc="-1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2150" spc="-74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users 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with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valuable 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insights </a:t>
            </a:r>
            <a:r>
              <a:rPr sz="2150" dirty="0">
                <a:latin typeface="Verdana" panose="020B0604030504040204"/>
                <a:cs typeface="Verdana" panose="020B0604030504040204"/>
              </a:rPr>
              <a:t>into 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their 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farming </a:t>
            </a:r>
            <a:r>
              <a:rPr sz="2150" spc="-35" dirty="0">
                <a:latin typeface="Verdana" panose="020B0604030504040204"/>
                <a:cs typeface="Verdana" panose="020B0604030504040204"/>
              </a:rPr>
              <a:t>operations. </a:t>
            </a:r>
            <a:r>
              <a:rPr sz="2150" spc="-40" dirty="0">
                <a:latin typeface="Verdana" panose="020B0604030504040204"/>
                <a:cs typeface="Verdana" panose="020B0604030504040204"/>
              </a:rPr>
              <a:t>From </a:t>
            </a:r>
            <a:r>
              <a:rPr sz="2150" spc="-10" dirty="0">
                <a:latin typeface="Verdana" panose="020B0604030504040204"/>
                <a:cs typeface="Verdana" panose="020B0604030504040204"/>
              </a:rPr>
              <a:t>yield </a:t>
            </a:r>
            <a:r>
              <a:rPr sz="21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forecasting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0" dirty="0">
                <a:latin typeface="Verdana" panose="020B0604030504040204"/>
                <a:cs typeface="Verdana" panose="020B0604030504040204"/>
              </a:rPr>
              <a:t>cost-benefit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65" dirty="0">
                <a:latin typeface="Verdana" panose="020B0604030504040204"/>
                <a:cs typeface="Verdana" panose="020B0604030504040204"/>
              </a:rPr>
              <a:t>analysis,</a:t>
            </a:r>
            <a:r>
              <a:rPr sz="2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10" dirty="0">
                <a:latin typeface="Verdana" panose="020B0604030504040204"/>
                <a:cs typeface="Verdana" panose="020B0604030504040204"/>
              </a:rPr>
              <a:t>tools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40" dirty="0">
                <a:latin typeface="Verdana" panose="020B0604030504040204"/>
                <a:cs typeface="Verdana" panose="020B0604030504040204"/>
              </a:rPr>
              <a:t>empower</a:t>
            </a:r>
            <a:r>
              <a:rPr sz="2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farmers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14" dirty="0">
                <a:latin typeface="Verdana" panose="020B0604030504040204"/>
                <a:cs typeface="Verdana" panose="020B0604030504040204"/>
              </a:rPr>
              <a:t>make </a:t>
            </a:r>
            <a:r>
              <a:rPr sz="2150" spc="-740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170" dirty="0">
                <a:latin typeface="Verdana" panose="020B0604030504040204"/>
                <a:cs typeface="Verdana" panose="020B0604030504040204"/>
              </a:rPr>
              <a:t>-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45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125" dirty="0">
                <a:latin typeface="Verdana" panose="020B0604030504040204"/>
                <a:cs typeface="Verdana" panose="020B0604030504040204"/>
              </a:rPr>
              <a:t>z</a:t>
            </a:r>
            <a:r>
              <a:rPr sz="215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1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50" dirty="0">
                <a:latin typeface="Verdana" panose="020B0604030504040204"/>
                <a:cs typeface="Verdana" panose="020B0604030504040204"/>
              </a:rPr>
              <a:t>y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150" spc="45" dirty="0">
                <a:latin typeface="Verdana" panose="020B0604030504040204"/>
                <a:cs typeface="Verdana" panose="020B0604030504040204"/>
              </a:rPr>
              <a:t>d</a:t>
            </a:r>
            <a:r>
              <a:rPr sz="2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15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1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15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100" dirty="0">
                <a:latin typeface="Verdana" panose="020B0604030504040204"/>
                <a:cs typeface="Verdana" panose="020B0604030504040204"/>
              </a:rPr>
              <a:t>a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5" dirty="0">
                <a:latin typeface="Verdana" panose="020B0604030504040204"/>
                <a:cs typeface="Verdana" panose="020B0604030504040204"/>
              </a:rPr>
              <a:t>l</a:t>
            </a:r>
            <a:r>
              <a:rPr sz="215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15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2150" spc="-220" dirty="0">
                <a:latin typeface="Verdana" panose="020B0604030504040204"/>
                <a:cs typeface="Verdana" panose="020B0604030504040204"/>
              </a:rPr>
              <a:t>.</a:t>
            </a:r>
            <a:endParaRPr sz="21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79C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2745" y="982421"/>
            <a:ext cx="16231235" cy="8747760"/>
            <a:chOff x="1022745" y="982421"/>
            <a:chExt cx="16231235" cy="8747760"/>
          </a:xfrm>
        </p:grpSpPr>
        <p:sp>
          <p:nvSpPr>
            <p:cNvPr id="4" name="object 4"/>
            <p:cNvSpPr/>
            <p:nvPr/>
          </p:nvSpPr>
          <p:spPr>
            <a:xfrm>
              <a:off x="1022745" y="982421"/>
              <a:ext cx="16231235" cy="8747760"/>
            </a:xfrm>
            <a:custGeom>
              <a:avLst/>
              <a:gdLst/>
              <a:ahLst/>
              <a:cxnLst/>
              <a:rect l="l" t="t" r="r" b="b"/>
              <a:pathLst>
                <a:path w="16231235" h="8747760">
                  <a:moveTo>
                    <a:pt x="16230793" y="8747543"/>
                  </a:moveTo>
                  <a:lnTo>
                    <a:pt x="0" y="8747543"/>
                  </a:lnTo>
                  <a:lnTo>
                    <a:pt x="0" y="0"/>
                  </a:lnTo>
                  <a:lnTo>
                    <a:pt x="16230793" y="0"/>
                  </a:lnTo>
                  <a:lnTo>
                    <a:pt x="16230793" y="874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71103" y="1324597"/>
              <a:ext cx="4029074" cy="7639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3483" y="1675536"/>
            <a:ext cx="6682105" cy="1170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0" b="0" spc="119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B</a:t>
            </a:r>
            <a:r>
              <a:rPr sz="7500" b="0" spc="-138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l</a:t>
            </a:r>
            <a:r>
              <a:rPr sz="7500" b="0" spc="32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7500" b="0" spc="-12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sz="7500" b="0" spc="90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sz="7500" b="0" spc="-240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7500" b="0" spc="66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7500" b="0" spc="-137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7500" b="0" spc="37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7500" b="0" spc="16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sz="7500" b="0" spc="-3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7500" b="0" spc="37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7500" b="0" spc="2915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m</a:t>
            </a:r>
            <a:r>
              <a:rPr sz="7500" b="0" spc="-1760" dirty="0">
                <a:solidFill>
                  <a:srgbClr val="00094E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sz="75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745" y="769727"/>
            <a:ext cx="16231235" cy="8747760"/>
          </a:xfrm>
          <a:custGeom>
            <a:avLst/>
            <a:gdLst/>
            <a:ahLst/>
            <a:cxnLst/>
            <a:rect l="l" t="t" r="r" b="b"/>
            <a:pathLst>
              <a:path w="16231235" h="8747760">
                <a:moveTo>
                  <a:pt x="16230793" y="8747543"/>
                </a:moveTo>
                <a:lnTo>
                  <a:pt x="0" y="8747543"/>
                </a:lnTo>
                <a:lnTo>
                  <a:pt x="0" y="0"/>
                </a:lnTo>
                <a:lnTo>
                  <a:pt x="16230793" y="0"/>
                </a:lnTo>
                <a:lnTo>
                  <a:pt x="16230793" y="8747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2974" y="1206106"/>
            <a:ext cx="1276604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50" spc="-15" dirty="0">
                <a:latin typeface="Arial" panose="020B0604020202020204"/>
                <a:cs typeface="Arial" panose="020B0604020202020204"/>
              </a:rPr>
              <a:t>ADDRESSING</a:t>
            </a:r>
            <a:r>
              <a:rPr sz="525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5250" spc="65" dirty="0">
                <a:latin typeface="Arial" panose="020B0604020202020204"/>
                <a:cs typeface="Arial" panose="020B0604020202020204"/>
              </a:rPr>
              <a:t>FARMING</a:t>
            </a:r>
            <a:r>
              <a:rPr sz="525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5250" spc="-10" dirty="0">
                <a:latin typeface="Arial" panose="020B0604020202020204"/>
                <a:cs typeface="Arial" panose="020B0604020202020204"/>
              </a:rPr>
              <a:t>CONSTRAINTS</a:t>
            </a:r>
            <a:endParaRPr sz="5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231" y="2071687"/>
            <a:ext cx="3841115" cy="61607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281940" algn="just">
              <a:lnSpc>
                <a:spcPct val="100000"/>
              </a:lnSpc>
              <a:spcBef>
                <a:spcPts val="715"/>
              </a:spcBef>
            </a:pPr>
            <a:r>
              <a:rPr sz="3300" b="1" spc="95" dirty="0">
                <a:latin typeface="Arial" panose="020B0604020202020204"/>
                <a:cs typeface="Arial" panose="020B0604020202020204"/>
              </a:rPr>
              <a:t>Water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R="381000" algn="just">
              <a:lnSpc>
                <a:spcPct val="100000"/>
              </a:lnSpc>
              <a:spcBef>
                <a:spcPts val="615"/>
              </a:spcBef>
            </a:pPr>
            <a:r>
              <a:rPr sz="3300" b="1" spc="90" dirty="0">
                <a:latin typeface="Arial" panose="020B0604020202020204"/>
                <a:cs typeface="Arial" panose="020B0604020202020204"/>
              </a:rPr>
              <a:t>Management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7000"/>
              </a:lnSpc>
              <a:spcBef>
                <a:spcPts val="225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ff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15" dirty="0">
                <a:latin typeface="Verdana" panose="020B0604030504040204"/>
                <a:cs typeface="Verdana" panose="020B0604030504040204"/>
              </a:rPr>
              <a:t>, 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n 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ff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rr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n 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q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d 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75" dirty="0">
                <a:latin typeface="Verdana" panose="020B0604030504040204"/>
                <a:cs typeface="Verdana" panose="020B0604030504040204"/>
              </a:rPr>
              <a:t>-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 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z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y  </a:t>
            </a:r>
            <a:r>
              <a:rPr sz="2200" spc="-75" dirty="0">
                <a:latin typeface="Verdana" panose="020B0604030504040204"/>
                <a:cs typeface="Verdana" panose="020B0604030504040204"/>
              </a:rPr>
              <a:t>issues.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49" y="2071687"/>
            <a:ext cx="3507104" cy="26460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188595" algn="just">
              <a:lnSpc>
                <a:spcPct val="100000"/>
              </a:lnSpc>
              <a:spcBef>
                <a:spcPts val="715"/>
              </a:spcBef>
            </a:pPr>
            <a:r>
              <a:rPr sz="3300" b="1" dirty="0">
                <a:latin typeface="Arial" panose="020B0604020202020204"/>
                <a:cs typeface="Arial" panose="020B0604020202020204"/>
              </a:rPr>
              <a:t>Soil</a:t>
            </a:r>
            <a:r>
              <a:rPr sz="3300" b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130" dirty="0">
                <a:latin typeface="Arial" panose="020B0604020202020204"/>
                <a:cs typeface="Arial" panose="020B0604020202020204"/>
              </a:rPr>
              <a:t>Health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R="188595" algn="just">
              <a:lnSpc>
                <a:spcPct val="100000"/>
              </a:lnSpc>
              <a:spcBef>
                <a:spcPts val="615"/>
              </a:spcBef>
            </a:pPr>
            <a:r>
              <a:rPr sz="3300" b="1" spc="120" dirty="0">
                <a:latin typeface="Arial" panose="020B0604020202020204"/>
                <a:cs typeface="Arial" panose="020B0604020202020204"/>
              </a:rPr>
              <a:t>Improvement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7000"/>
              </a:lnSpc>
              <a:spcBef>
                <a:spcPts val="225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z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15" dirty="0">
                <a:latin typeface="Verdana" panose="020B0604030504040204"/>
                <a:cs typeface="Verdana" panose="020B0604030504040204"/>
              </a:rPr>
              <a:t>, 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ff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2749" y="5863385"/>
            <a:ext cx="34778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pp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55" dirty="0">
                <a:latin typeface="Verdana" panose="020B0604030504040204"/>
                <a:cs typeface="Verdana" panose="020B0604030504040204"/>
              </a:rPr>
              <a:t>c 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2749" y="7034959"/>
            <a:ext cx="387032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nh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45" dirty="0">
                <a:latin typeface="Verdana" panose="020B0604030504040204"/>
                <a:cs typeface="Verdana" panose="020B0604030504040204"/>
              </a:rPr>
              <a:t>- 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l 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productivity.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643" y="2071687"/>
            <a:ext cx="387477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344170" indent="737870" algn="just">
              <a:lnSpc>
                <a:spcPct val="116000"/>
              </a:lnSpc>
              <a:spcBef>
                <a:spcPts val="100"/>
              </a:spcBef>
            </a:pPr>
            <a:r>
              <a:rPr sz="3300" b="1" spc="30" dirty="0">
                <a:latin typeface="Arial" panose="020B0604020202020204"/>
                <a:cs typeface="Arial" panose="020B0604020202020204"/>
              </a:rPr>
              <a:t>Pest </a:t>
            </a:r>
            <a:r>
              <a:rPr sz="3300" b="1" spc="70" dirty="0">
                <a:latin typeface="Arial" panose="020B0604020202020204"/>
                <a:cs typeface="Arial" panose="020B0604020202020204"/>
              </a:rPr>
              <a:t>and </a:t>
            </a:r>
            <a:r>
              <a:rPr sz="3300" b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dirty="0">
                <a:latin typeface="Arial" panose="020B0604020202020204"/>
                <a:cs typeface="Arial" panose="020B0604020202020204"/>
              </a:rPr>
              <a:t>Disease</a:t>
            </a:r>
            <a:r>
              <a:rPr sz="33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80" dirty="0">
                <a:latin typeface="Arial" panose="020B0604020202020204"/>
                <a:cs typeface="Arial" panose="020B0604020202020204"/>
              </a:rPr>
              <a:t>Control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7000"/>
              </a:lnSpc>
              <a:spcBef>
                <a:spcPts val="2255"/>
              </a:spcBef>
            </a:pP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'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04" dirty="0">
                <a:latin typeface="Verdana" panose="020B0604030504040204"/>
                <a:cs typeface="Verdana" panose="020B0604030504040204"/>
              </a:rPr>
              <a:t>x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45" dirty="0">
                <a:latin typeface="Verdana" panose="020B0604030504040204"/>
                <a:cs typeface="Verdana" panose="020B0604030504040204"/>
              </a:rPr>
              <a:t>- 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q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p 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ff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15" dirty="0">
                <a:latin typeface="Verdana" panose="020B0604030504040204"/>
                <a:cs typeface="Verdana" panose="020B0604030504040204"/>
              </a:rPr>
              <a:t>, 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environmentally-friendly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5643" y="6699717"/>
            <a:ext cx="7254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8770" algn="l"/>
              </a:tabLst>
            </a:pP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643" y="7034959"/>
            <a:ext cx="377317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2200" spc="-285" dirty="0">
                <a:latin typeface="Verdana" panose="020B0604030504040204"/>
                <a:cs typeface="Verdana" panose="020B0604030504040204"/>
              </a:rPr>
              <a:t>(</a:t>
            </a:r>
            <a:r>
              <a:rPr sz="2200" spc="-27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0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125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285" dirty="0">
                <a:latin typeface="Verdana" panose="020B0604030504040204"/>
                <a:cs typeface="Verdana" panose="020B0604030504040204"/>
              </a:rPr>
              <a:t>)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q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 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55" dirty="0">
                <a:latin typeface="Verdana" panose="020B0604030504040204"/>
                <a:cs typeface="Verdana" panose="020B0604030504040204"/>
              </a:rPr>
              <a:t>c 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8018" y="2069722"/>
            <a:ext cx="3561715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75310" indent="-55245" algn="just">
              <a:lnSpc>
                <a:spcPct val="116000"/>
              </a:lnSpc>
              <a:spcBef>
                <a:spcPts val="100"/>
              </a:spcBef>
            </a:pPr>
            <a:r>
              <a:rPr sz="3300" b="1" spc="125" dirty="0">
                <a:latin typeface="Arial" panose="020B0604020202020204"/>
                <a:cs typeface="Arial" panose="020B0604020202020204"/>
              </a:rPr>
              <a:t>Market</a:t>
            </a:r>
            <a:r>
              <a:rPr sz="3300" b="1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65" dirty="0">
                <a:latin typeface="Arial" panose="020B0604020202020204"/>
                <a:cs typeface="Arial" panose="020B0604020202020204"/>
              </a:rPr>
              <a:t>Access </a:t>
            </a:r>
            <a:r>
              <a:rPr sz="3300" b="1" spc="-900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70" dirty="0">
                <a:latin typeface="Arial" panose="020B0604020202020204"/>
                <a:cs typeface="Arial" panose="020B0604020202020204"/>
              </a:rPr>
              <a:t>and</a:t>
            </a:r>
            <a:r>
              <a:rPr sz="3300" b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dirty="0">
                <a:latin typeface="Arial" panose="020B0604020202020204"/>
                <a:cs typeface="Arial" panose="020B0604020202020204"/>
              </a:rPr>
              <a:t>Financing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27940" marR="5080" algn="just">
              <a:lnSpc>
                <a:spcPct val="117000"/>
              </a:lnSpc>
              <a:spcBef>
                <a:spcPts val="2270"/>
              </a:spcBef>
            </a:pP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ll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04" dirty="0"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d 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2749" y="4691810"/>
            <a:ext cx="785622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  <a:tabLst>
                <a:tab pos="4133215" algn="l"/>
              </a:tabLst>
            </a:pP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nn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h 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2749" y="5528143"/>
            <a:ext cx="74574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215" algn="l"/>
              </a:tabLst>
            </a:pP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pp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23407" y="5863385"/>
            <a:ext cx="381381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04" dirty="0"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15" dirty="0">
                <a:latin typeface="Verdana" panose="020B0604030504040204"/>
                <a:cs typeface="Verdana" panose="020B0604030504040204"/>
              </a:rPr>
              <a:t>, 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0" dirty="0">
                <a:latin typeface="Verdana" panose="020B0604030504040204"/>
                <a:cs typeface="Verdana" panose="020B0604030504040204"/>
              </a:rPr>
              <a:t>,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 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pp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 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rr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r 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225" dirty="0"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44720" y="4043045"/>
            <a:ext cx="6955155" cy="1831975"/>
          </a:xfrm>
        </p:spPr>
        <p:txBody>
          <a:bodyPr wrap="square">
            <a:noAutofit/>
          </a:bodyPr>
          <a:p>
            <a:pPr algn="just"/>
            <a:r>
              <a:rPr lang="en-US" sz="9600">
                <a:solidFill>
                  <a:schemeClr val="bg1"/>
                </a:solidFill>
              </a:rPr>
              <a:t>Thank You</a:t>
            </a:r>
            <a:endParaRPr 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4795</Words>
  <Application>WPS Presentation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Tahoma</vt:lpstr>
      <vt:lpstr>Verdana</vt:lpstr>
      <vt:lpstr>Times New Roman</vt:lpstr>
      <vt:lpstr>Calibri</vt:lpstr>
      <vt:lpstr>Arial</vt:lpstr>
      <vt:lpstr>Microsoft YaHei</vt:lpstr>
      <vt:lpstr>Arial Unicode MS</vt:lpstr>
      <vt:lpstr>Calibri</vt:lpstr>
      <vt:lpstr>Office Theme</vt:lpstr>
      <vt:lpstr>Introduction to  Agro Care:</vt:lpstr>
      <vt:lpstr>PowerPoint 演示文稿</vt:lpstr>
      <vt:lpstr>PowerPoint 演示文稿</vt:lpstr>
      <vt:lpstr>User Registration and Login</vt:lpstr>
      <vt:lpstr>Agro Care Dashboard</vt:lpstr>
      <vt:lpstr>Block diagram:</vt:lpstr>
      <vt:lpstr>ADDRESSING FARMING CONSTRAINTS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Agro Care:</dc:title>
  <dc:creator>PRASUN AGNIHOTRI (RA2111043010093)</dc:creator>
  <cp:keywords>DAGCSDiNiRc,BAFfNsx52M0</cp:keywords>
  <cp:lastModifiedBy>gupta</cp:lastModifiedBy>
  <cp:revision>5</cp:revision>
  <dcterms:created xsi:type="dcterms:W3CDTF">2024-04-13T13:24:34Z</dcterms:created>
  <dcterms:modified xsi:type="dcterms:W3CDTF">2024-04-13T14:27:55Z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2024-04-13T05:30:00Z</vt:filetime>
  </property>
  <property fmtid="{D5CDD505-2E9C-101B-9397-08002B2CF9AE}" pid="3" name="Creator">
    <vt:lpwstr>Canva</vt:lpwstr>
  </property>
  <property fmtid="{D5CDD505-2E9C-101B-9397-08002B2CF9AE}" pid="4" name="LastSaved">
    <vt:filetime>2024-04-13T05:30:00Z</vt:filetime>
  </property>
  <property fmtid="{D5CDD505-2E9C-101B-9397-08002B2CF9AE}" pid="5" name="ICV">
    <vt:lpwstr>D427FF3FFC7A47C5A46EB4E919C79FA0_12</vt:lpwstr>
  </property>
  <property fmtid="{D5CDD505-2E9C-101B-9397-08002B2CF9AE}" pid="6" name="KSOProductBuildVer">
    <vt:lpwstr>1033-12.2.0.13416</vt:lpwstr>
  </property>
</Properties>
</file>