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2"/>
  </p:notesMasterIdLst>
  <p:sldIdLst>
    <p:sldId id="285" r:id="rId2"/>
    <p:sldId id="286" r:id="rId3"/>
    <p:sldId id="287" r:id="rId4"/>
    <p:sldId id="302" r:id="rId5"/>
    <p:sldId id="303" r:id="rId6"/>
    <p:sldId id="290" r:id="rId7"/>
    <p:sldId id="305" r:id="rId8"/>
    <p:sldId id="307" r:id="rId9"/>
    <p:sldId id="306" r:id="rId10"/>
    <p:sldId id="291" r:id="rId11"/>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C6B"/>
    <a:srgbClr val="D29500"/>
    <a:srgbClr val="2D6CA4"/>
    <a:srgbClr val="336FA6"/>
    <a:srgbClr val="ED7C31"/>
    <a:srgbClr val="FF9300"/>
    <a:srgbClr val="CDCDCD"/>
    <a:srgbClr val="727272"/>
    <a:srgbClr val="1B4999"/>
    <a:srgbClr val="214D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96"/>
    <p:restoredTop sz="95400" autoAdjust="0"/>
  </p:normalViewPr>
  <p:slideViewPr>
    <p:cSldViewPr snapToGrid="0" snapToObjects="1">
      <p:cViewPr varScale="1">
        <p:scale>
          <a:sx n="68" d="100"/>
          <a:sy n="68" d="100"/>
        </p:scale>
        <p:origin x="60"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7991439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tewartmccoy.com/playmakers-pickup-sports-app/" TargetMode="External"/><Relationship Id="rId3" Type="http://schemas.openxmlformats.org/officeDocument/2006/relationships/hyperlink" Target="https://books.google.com/books?id=SaY5Q79HLvsC&amp;pg=PA41&amp;lpg=PA41&amp;dq=pickup+sports+statistics&amp;source=bl&amp;ots=cV6mc4Yadv&amp;sig=N6DgYg98gHkkgKvvsD7_uJCzaIs&amp;hl=en&amp;sa=X&amp;ved=0CFUQ6AEwDTgKahUKEwiU8I2dudTIAhUI0YAKHd63DFY#v=onepage&amp;q=pickup sports statistics&amp;f=false" TargetMode="External"/><Relationship Id="rId7" Type="http://schemas.openxmlformats.org/officeDocument/2006/relationships/hyperlink" Target="https://www.quora.com/Is-there-a-need-for-a-better-way-to-organize-pickup-sport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conservancy.umn.edu/bitstream/handle/11299/47779/Windschitl_umn_0130E_10112.pdf?sequence=1" TargetMode="External"/><Relationship Id="rId5" Type="http://schemas.openxmlformats.org/officeDocument/2006/relationships/hyperlink" Target="http://www.nationalforum.com/Electronic%20Journal%20Volumes/Mull,%20Haley%20Physical%20Activity%20and%20Academic%20Success%20FOCUS%20V8%20N1%202014.pdf" TargetMode="External"/><Relationship Id="rId4" Type="http://schemas.openxmlformats.org/officeDocument/2006/relationships/hyperlink" Target="http://www.exerciseismedicine.org/support_page.php?p=17"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tewartmccoy.com/playmakers-pickup-sports-app/" TargetMode="External"/><Relationship Id="rId3" Type="http://schemas.openxmlformats.org/officeDocument/2006/relationships/hyperlink" Target="https://books.google.com/books?id=SaY5Q79HLvsC&amp;pg=PA41&amp;lpg=PA41&amp;dq=pickup+sports+statistics&amp;source=bl&amp;ots=cV6mc4Yadv&amp;sig=N6DgYg98gHkkgKvvsD7_uJCzaIs&amp;hl=en&amp;sa=X&amp;ved=0CFUQ6AEwDTgKahUKEwiU8I2dudTIAhUI0YAKHd63DFY#v=onepage&amp;q=pickup sports statistics&amp;f=false" TargetMode="External"/><Relationship Id="rId7" Type="http://schemas.openxmlformats.org/officeDocument/2006/relationships/hyperlink" Target="https://www.quora.com/Is-there-a-need-for-a-better-way-to-organize-pickup-sport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conservancy.umn.edu/bitstream/handle/11299/47779/Windschitl_umn_0130E_10112.pdf?sequence=1" TargetMode="External"/><Relationship Id="rId5" Type="http://schemas.openxmlformats.org/officeDocument/2006/relationships/hyperlink" Target="http://www.nationalforum.com/Electronic%20Journal%20Volumes/Mull,%20Haley%20Physical%20Activity%20and%20Academic%20Success%20FOCUS%20V8%20N1%202014.pdf" TargetMode="External"/><Relationship Id="rId4" Type="http://schemas.openxmlformats.org/officeDocument/2006/relationships/hyperlink" Target="http://www.exerciseismedicine.org/support_page.php?p=17"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tewartmccoy.com/playmakers-pickup-sports-app/" TargetMode="External"/><Relationship Id="rId3" Type="http://schemas.openxmlformats.org/officeDocument/2006/relationships/hyperlink" Target="https://books.google.com/books?id=SaY5Q79HLvsC&amp;pg=PA41&amp;lpg=PA41&amp;dq=pickup+sports+statistics&amp;source=bl&amp;ots=cV6mc4Yadv&amp;sig=N6DgYg98gHkkgKvvsD7_uJCzaIs&amp;hl=en&amp;sa=X&amp;ved=0CFUQ6AEwDTgKahUKEwiU8I2dudTIAhUI0YAKHd63DFY#v=onepage&amp;q=pickup sports statistics&amp;f=false" TargetMode="External"/><Relationship Id="rId7" Type="http://schemas.openxmlformats.org/officeDocument/2006/relationships/hyperlink" Target="https://www.quora.com/Is-there-a-need-for-a-better-way-to-organize-pickup-sport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conservancy.umn.edu/bitstream/handle/11299/47779/Windschitl_umn_0130E_10112.pdf?sequence=1" TargetMode="External"/><Relationship Id="rId5" Type="http://schemas.openxmlformats.org/officeDocument/2006/relationships/hyperlink" Target="http://www.nationalforum.com/Electronic%20Journal%20Volumes/Mull,%20Haley%20Physical%20Activity%20and%20Academic%20Success%20FOCUS%20V8%20N1%202014.pdf" TargetMode="External"/><Relationship Id="rId4" Type="http://schemas.openxmlformats.org/officeDocument/2006/relationships/hyperlink" Target="http://www.exerciseismedicine.org/support_page.php?p=17"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tewartmccoy.com/playmakers-pickup-sports-app/" TargetMode="External"/><Relationship Id="rId3" Type="http://schemas.openxmlformats.org/officeDocument/2006/relationships/hyperlink" Target="https://books.google.com/books?id=SaY5Q79HLvsC&amp;pg=PA41&amp;lpg=PA41&amp;dq=pickup+sports+statistics&amp;source=bl&amp;ots=cV6mc4Yadv&amp;sig=N6DgYg98gHkkgKvvsD7_uJCzaIs&amp;hl=en&amp;sa=X&amp;ved=0CFUQ6AEwDTgKahUKEwiU8I2dudTIAhUI0YAKHd63DFY#v=onepage&amp;q=pickup sports statistics&amp;f=false" TargetMode="External"/><Relationship Id="rId7" Type="http://schemas.openxmlformats.org/officeDocument/2006/relationships/hyperlink" Target="https://www.quora.com/Is-there-a-need-for-a-better-way-to-organize-pickup-s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conservancy.umn.edu/bitstream/handle/11299/47779/Windschitl_umn_0130E_10112.pdf?sequence=1" TargetMode="External"/><Relationship Id="rId5" Type="http://schemas.openxmlformats.org/officeDocument/2006/relationships/hyperlink" Target="http://www.nationalforum.com/Electronic%20Journal%20Volumes/Mull,%20Haley%20Physical%20Activity%20and%20Academic%20Success%20FOCUS%20V8%20N1%202014.pdf" TargetMode="External"/><Relationship Id="rId4" Type="http://schemas.openxmlformats.org/officeDocument/2006/relationships/hyperlink" Target="http://www.exerciseismedicine.org/support_page.php?p=17"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tewartmccoy.com/playmakers-pickup-sports-app/" TargetMode="External"/><Relationship Id="rId3" Type="http://schemas.openxmlformats.org/officeDocument/2006/relationships/hyperlink" Target="https://books.google.com/books?id=SaY5Q79HLvsC&amp;pg=PA41&amp;lpg=PA41&amp;dq=pickup+sports+statistics&amp;source=bl&amp;ots=cV6mc4Yadv&amp;sig=N6DgYg98gHkkgKvvsD7_uJCzaIs&amp;hl=en&amp;sa=X&amp;ved=0CFUQ6AEwDTgKahUKEwiU8I2dudTIAhUI0YAKHd63DFY#v=onepage&amp;q=pickup sports statistics&amp;f=false" TargetMode="External"/><Relationship Id="rId7" Type="http://schemas.openxmlformats.org/officeDocument/2006/relationships/hyperlink" Target="https://www.quora.com/Is-there-a-need-for-a-better-way-to-organize-pickup-sport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conservancy.umn.edu/bitstream/handle/11299/47779/Windschitl_umn_0130E_10112.pdf?sequence=1" TargetMode="External"/><Relationship Id="rId5" Type="http://schemas.openxmlformats.org/officeDocument/2006/relationships/hyperlink" Target="http://www.nationalforum.com/Electronic%20Journal%20Volumes/Mull,%20Haley%20Physical%20Activity%20and%20Academic%20Success%20FOCUS%20V8%20N1%202014.pdf" TargetMode="External"/><Relationship Id="rId4" Type="http://schemas.openxmlformats.org/officeDocument/2006/relationships/hyperlink" Target="http://www.exerciseismedicine.org/support_page.php?p=17"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tewartmccoy.com/playmakers-pickup-sports-app/" TargetMode="External"/><Relationship Id="rId3" Type="http://schemas.openxmlformats.org/officeDocument/2006/relationships/hyperlink" Target="https://books.google.com/books?id=SaY5Q79HLvsC&amp;pg=PA41&amp;lpg=PA41&amp;dq=pickup+sports+statistics&amp;source=bl&amp;ots=cV6mc4Yadv&amp;sig=N6DgYg98gHkkgKvvsD7_uJCzaIs&amp;hl=en&amp;sa=X&amp;ved=0CFUQ6AEwDTgKahUKEwiU8I2dudTIAhUI0YAKHd63DFY#v=onepage&amp;q=pickup sports statistics&amp;f=false" TargetMode="External"/><Relationship Id="rId7" Type="http://schemas.openxmlformats.org/officeDocument/2006/relationships/hyperlink" Target="https://www.quora.com/Is-there-a-need-for-a-better-way-to-organize-pickup-sport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conservancy.umn.edu/bitstream/handle/11299/47779/Windschitl_umn_0130E_10112.pdf?sequence=1" TargetMode="External"/><Relationship Id="rId5" Type="http://schemas.openxmlformats.org/officeDocument/2006/relationships/hyperlink" Target="http://www.nationalforum.com/Electronic%20Journal%20Volumes/Mull,%20Haley%20Physical%20Activity%20and%20Academic%20Success%20FOCUS%20V8%20N1%202014.pdf" TargetMode="External"/><Relationship Id="rId4" Type="http://schemas.openxmlformats.org/officeDocument/2006/relationships/hyperlink" Target="http://www.exerciseismedicine.org/support_page.php?p=17"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tewartmccoy.com/playmakers-pickup-sports-app/" TargetMode="External"/><Relationship Id="rId3" Type="http://schemas.openxmlformats.org/officeDocument/2006/relationships/hyperlink" Target="https://books.google.com/books?id=SaY5Q79HLvsC&amp;pg=PA41&amp;lpg=PA41&amp;dq=pickup+sports+statistics&amp;source=bl&amp;ots=cV6mc4Yadv&amp;sig=N6DgYg98gHkkgKvvsD7_uJCzaIs&amp;hl=en&amp;sa=X&amp;ved=0CFUQ6AEwDTgKahUKEwiU8I2dudTIAhUI0YAKHd63DFY#v=onepage&amp;q=pickup sports statistics&amp;f=false" TargetMode="External"/><Relationship Id="rId7" Type="http://schemas.openxmlformats.org/officeDocument/2006/relationships/hyperlink" Target="https://www.quora.com/Is-there-a-need-for-a-better-way-to-organize-pickup-sport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conservancy.umn.edu/bitstream/handle/11299/47779/Windschitl_umn_0130E_10112.pdf?sequence=1" TargetMode="External"/><Relationship Id="rId5" Type="http://schemas.openxmlformats.org/officeDocument/2006/relationships/hyperlink" Target="http://www.nationalforum.com/Electronic%20Journal%20Volumes/Mull,%20Haley%20Physical%20Activity%20and%20Academic%20Success%20FOCUS%20V8%20N1%202014.pdf" TargetMode="External"/><Relationship Id="rId4" Type="http://schemas.openxmlformats.org/officeDocument/2006/relationships/hyperlink" Target="http://www.exerciseismedicine.org/support_page.php?p=1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u="sng" kern="1200" dirty="0" smtClean="0">
                <a:solidFill>
                  <a:schemeClr val="tx1"/>
                </a:solidFill>
                <a:effectLst/>
                <a:latin typeface="+mn-lt"/>
                <a:ea typeface="+mn-ea"/>
                <a:cs typeface="+mn-cs"/>
              </a:rPr>
              <a:t>2. Value Proposition (Quantified)</a:t>
            </a:r>
            <a:endParaRPr lang="en-US" sz="1100" kern="1200" dirty="0" smtClean="0">
              <a:solidFill>
                <a:schemeClr val="tx1"/>
              </a:solidFill>
              <a:effectLst/>
              <a:latin typeface="+mn-lt"/>
              <a:ea typeface="+mn-ea"/>
              <a:cs typeface="+mn-cs"/>
            </a:endParaRPr>
          </a:p>
          <a:p>
            <a:r>
              <a:rPr lang="en-US" sz="1100" b="1" kern="1200" dirty="0" smtClean="0">
                <a:solidFill>
                  <a:schemeClr val="tx1"/>
                </a:solidFill>
                <a:effectLst/>
                <a:latin typeface="+mn-lt"/>
                <a:ea typeface="+mn-ea"/>
                <a:cs typeface="+mn-cs"/>
              </a:rPr>
              <a:t>Market:</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General Market: Sports; Health &amp; Wellness</a:t>
            </a:r>
          </a:p>
          <a:p>
            <a:r>
              <a:rPr lang="en-US" sz="1100" kern="1200" dirty="0" smtClean="0">
                <a:solidFill>
                  <a:schemeClr val="tx1"/>
                </a:solidFill>
                <a:effectLst/>
                <a:latin typeface="+mn-lt"/>
                <a:ea typeface="+mn-ea"/>
                <a:cs typeface="+mn-cs"/>
              </a:rPr>
              <a:t>Specific Market: Pick-Up Sports for members of a college campus</a:t>
            </a:r>
          </a:p>
          <a:p>
            <a:r>
              <a:rPr lang="en-US" sz="1100" kern="1200" dirty="0" smtClean="0">
                <a:solidFill>
                  <a:schemeClr val="tx1"/>
                </a:solidFill>
                <a:effectLst/>
                <a:latin typeface="+mn-lt"/>
                <a:ea typeface="+mn-ea"/>
                <a:cs typeface="+mn-cs"/>
              </a:rPr>
              <a:t>The market currently lacks an easy, quick, reliable way to organize pick-up games. There are other applications that exist but target larger communities such as cities, or target other forms of exercise such as working out specifically</a:t>
            </a:r>
          </a:p>
          <a:p>
            <a:r>
              <a:rPr lang="en-US" sz="1100" b="1" kern="1200" dirty="0" smtClean="0">
                <a:solidFill>
                  <a:schemeClr val="tx1"/>
                </a:solidFill>
                <a:effectLst/>
                <a:latin typeface="+mn-lt"/>
                <a:ea typeface="+mn-ea"/>
                <a:cs typeface="+mn-cs"/>
              </a:rPr>
              <a:t>The Need for The Application: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There has to be an increase in pick-up sports on college campuses to raise the level of exercise and improve health and wellness amongst students. The decrease in pickup sports is a big reason for decline in youth’s </a:t>
            </a:r>
            <a:r>
              <a:rPr lang="en-US" sz="1100" kern="1200" dirty="0" err="1" smtClean="0">
                <a:solidFill>
                  <a:schemeClr val="tx1"/>
                </a:solidFill>
                <a:effectLst/>
                <a:latin typeface="+mn-lt"/>
                <a:ea typeface="+mn-ea"/>
                <a:cs typeface="+mn-cs"/>
              </a:rPr>
              <a:t>phyiscal</a:t>
            </a:r>
            <a:r>
              <a:rPr lang="en-US" sz="1100" kern="1200" dirty="0" smtClean="0">
                <a:solidFill>
                  <a:schemeClr val="tx1"/>
                </a:solidFill>
                <a:effectLst/>
                <a:latin typeface="+mn-lt"/>
                <a:ea typeface="+mn-ea"/>
                <a:cs typeface="+mn-cs"/>
              </a:rPr>
              <a:t> activity (source: </a:t>
            </a:r>
            <a:r>
              <a:rPr lang="en-US" sz="1100" kern="1200" dirty="0" smtClean="0">
                <a:solidFill>
                  <a:schemeClr val="tx1"/>
                </a:solidFill>
                <a:effectLst/>
                <a:latin typeface="+mn-lt"/>
                <a:ea typeface="+mn-ea"/>
                <a:cs typeface="+mn-cs"/>
                <a:hlinkClick r:id="rId3"/>
              </a:rPr>
              <a:t>https://books.google.com/books?id=SaY5Q79HLvsC&amp;pg=PA41&amp;lpg=PA41&amp;dq=pickup+sports+statistics&amp;source=bl&amp;ots=cV6mc4Yadv&amp;sig=N6DgYg98gHkkgKvvsD7_uJCzaIs&amp;hl=en&amp;sa=X&amp;ved=0CFUQ6AEwDTgKahUKEwiU8I2dudTIAhUI0YAKHd63DFY#v=onepage&amp;q=pickup%20sports%20statistics&amp;f=false</a:t>
            </a:r>
            <a:r>
              <a:rPr lang="en-US" sz="1100" kern="1200" dirty="0" smtClean="0">
                <a:solidFill>
                  <a:schemeClr val="tx1"/>
                </a:solidFill>
                <a:effectLst/>
                <a:latin typeface="+mn-lt"/>
                <a:ea typeface="+mn-ea"/>
                <a:cs typeface="+mn-cs"/>
              </a:rPr>
              <a:t>)</a:t>
            </a:r>
          </a:p>
          <a:p>
            <a:r>
              <a:rPr lang="en-US" sz="1100" b="1" kern="1200" dirty="0" smtClean="0">
                <a:solidFill>
                  <a:schemeClr val="tx1"/>
                </a:solidFill>
                <a:effectLst/>
                <a:latin typeface="+mn-lt"/>
                <a:ea typeface="+mn-ea"/>
                <a:cs typeface="+mn-cs"/>
              </a:rPr>
              <a:t>Our application’s value proposition (why are we better than other applications out there?):</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Provides virtual game rooms to join that translate to real ones at the time of the game. These could be spontaneous (app sends you unfilled games going on or about to happen when you open it up), unlike other applications that try to make it too structured.</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Makes use of free locations on campus that members of the campus already have access to. Further decreases barrier to entry to start and join games.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Focusing solely on a college campus allows the application to obtain support from school resources, e.g. Northwestern Athletics (look in “History of Recreational Sports” in article: “The Relationship of Participation in Recreational Sports with Retention Rates and Academic Success of First-Year College Students “)</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Members in a college campus are already inherently in a community. Other applications try to target and build a sense of community, however, their target market is too broad. There is already a shared trust on college campuses as compared to big cities or neighborhoods.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Application integrates both location and people to play with</a:t>
            </a:r>
            <a:endParaRPr lang="en-US" u="none" strike="noStrike" dirty="0" smtClean="0">
              <a:effectLst/>
            </a:endParaRPr>
          </a:p>
          <a:p>
            <a:r>
              <a:rPr lang="en-US" sz="1100" b="1" kern="1200" dirty="0" smtClean="0">
                <a:solidFill>
                  <a:schemeClr val="tx1"/>
                </a:solidFill>
                <a:effectLst/>
                <a:latin typeface="+mn-lt"/>
                <a:ea typeface="+mn-ea"/>
                <a:cs typeface="+mn-cs"/>
              </a:rPr>
              <a:t>Quantifying the value proposition: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4"/>
              </a:rPr>
              <a:t>http://www.exerciseismedicine.org/support_page.php?p=17</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Exercise has been positively correlated with obtaining better grades in college: </a:t>
            </a:r>
            <a:r>
              <a:rPr lang="en-US" sz="1100" u="none" strike="noStrike" kern="1200" dirty="0" smtClean="0">
                <a:solidFill>
                  <a:schemeClr val="tx1"/>
                </a:solidFill>
                <a:effectLst/>
                <a:latin typeface="+mn-lt"/>
                <a:ea typeface="+mn-ea"/>
                <a:cs typeface="+mn-cs"/>
                <a:hlinkClick r:id="rId5" invalidUrl="http://www.nationalforum.com/Electronic Journal Volumes/Mull, Haley Physical Activity and Academic Success FOCUS V8 N1 2014.pdf"/>
              </a:rPr>
              <a:t>http://www.nationalforum.com/Electronic%20Journal%20Volumes/Mull,%20Haley%20Physical%20Activity%20and%20Academic%20Success%20FOCUS%20V8%20N1%202014.pdf</a:t>
            </a:r>
            <a:endParaRPr lang="en-US" u="none" strike="noStrike" dirty="0" smtClean="0">
              <a:effectLst/>
            </a:endParaRPr>
          </a:p>
          <a:p>
            <a:r>
              <a:rPr lang="en-US" sz="1100" kern="1200" dirty="0" smtClean="0">
                <a:solidFill>
                  <a:schemeClr val="tx1"/>
                </a:solidFill>
                <a:effectLst/>
                <a:latin typeface="+mn-lt"/>
                <a:ea typeface="+mn-ea"/>
                <a:cs typeface="+mn-cs"/>
                <a:hlinkClick r:id="rId6"/>
              </a:rPr>
              <a:t>https://conservancy.umn.edu/bitstream/handle/11299/47779/Windschitl_umn_0130E_10112.pdf?sequence=1</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Pickup sports provides more motivation to workout</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Time reduced in organizing a game in using open court.</a:t>
            </a:r>
            <a:endParaRPr lang="en-US" u="none" strike="noStrike" dirty="0" smtClean="0">
              <a:effectLst/>
            </a:endParaRPr>
          </a:p>
          <a:p>
            <a:r>
              <a:rPr lang="en-US" sz="1100" b="1" kern="1200" dirty="0" smtClean="0">
                <a:solidFill>
                  <a:schemeClr val="tx1"/>
                </a:solidFill>
                <a:effectLst/>
                <a:latin typeface="+mn-lt"/>
                <a:ea typeface="+mn-ea"/>
                <a:cs typeface="+mn-cs"/>
              </a:rPr>
              <a:t>Reasons why a competitor application did not work:</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7"/>
              </a:rPr>
              <a:t>https://www.quora.com/Is-there-a-need-for-a-better-way-to-organize-pickup-sports</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8"/>
              </a:rPr>
              <a:t>http://stewartmccoy.com/playmakers-pickup-sports-app/</a:t>
            </a:r>
            <a:endParaRPr lang="en-US" sz="11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341013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u="sng" kern="1200" dirty="0" smtClean="0">
                <a:solidFill>
                  <a:schemeClr val="tx1"/>
                </a:solidFill>
                <a:effectLst/>
                <a:latin typeface="+mn-lt"/>
                <a:ea typeface="+mn-ea"/>
                <a:cs typeface="+mn-cs"/>
              </a:rPr>
              <a:t>2. Value Proposition (Quantified)</a:t>
            </a:r>
            <a:endParaRPr lang="en-US" sz="1100" kern="1200" dirty="0" smtClean="0">
              <a:solidFill>
                <a:schemeClr val="tx1"/>
              </a:solidFill>
              <a:effectLst/>
              <a:latin typeface="+mn-lt"/>
              <a:ea typeface="+mn-ea"/>
              <a:cs typeface="+mn-cs"/>
            </a:endParaRPr>
          </a:p>
          <a:p>
            <a:r>
              <a:rPr lang="en-US" sz="1100" b="1" kern="1200" dirty="0" smtClean="0">
                <a:solidFill>
                  <a:schemeClr val="tx1"/>
                </a:solidFill>
                <a:effectLst/>
                <a:latin typeface="+mn-lt"/>
                <a:ea typeface="+mn-ea"/>
                <a:cs typeface="+mn-cs"/>
              </a:rPr>
              <a:t>Market:</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General Market: Sports; Health &amp; Wellness</a:t>
            </a:r>
          </a:p>
          <a:p>
            <a:r>
              <a:rPr lang="en-US" sz="1100" kern="1200" dirty="0" smtClean="0">
                <a:solidFill>
                  <a:schemeClr val="tx1"/>
                </a:solidFill>
                <a:effectLst/>
                <a:latin typeface="+mn-lt"/>
                <a:ea typeface="+mn-ea"/>
                <a:cs typeface="+mn-cs"/>
              </a:rPr>
              <a:t>Specific Market: Pick-Up Sports for members of a college campus</a:t>
            </a:r>
          </a:p>
          <a:p>
            <a:r>
              <a:rPr lang="en-US" sz="1100" kern="1200" dirty="0" smtClean="0">
                <a:solidFill>
                  <a:schemeClr val="tx1"/>
                </a:solidFill>
                <a:effectLst/>
                <a:latin typeface="+mn-lt"/>
                <a:ea typeface="+mn-ea"/>
                <a:cs typeface="+mn-cs"/>
              </a:rPr>
              <a:t>The market currently lacks an easy, quick, reliable way to organize pick-up games. There are other applications that exist but target larger communities such as cities, or target other forms of exercise such as working out specifically</a:t>
            </a:r>
          </a:p>
          <a:p>
            <a:r>
              <a:rPr lang="en-US" sz="1100" b="1" kern="1200" dirty="0" smtClean="0">
                <a:solidFill>
                  <a:schemeClr val="tx1"/>
                </a:solidFill>
                <a:effectLst/>
                <a:latin typeface="+mn-lt"/>
                <a:ea typeface="+mn-ea"/>
                <a:cs typeface="+mn-cs"/>
              </a:rPr>
              <a:t>The Need for The Application: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There has to be an increase in pick-up sports on college campuses to raise the level of exercise and improve health and wellness amongst students. The decrease in pickup sports is a big reason for decline in youth’s </a:t>
            </a:r>
            <a:r>
              <a:rPr lang="en-US" sz="1100" kern="1200" dirty="0" err="1" smtClean="0">
                <a:solidFill>
                  <a:schemeClr val="tx1"/>
                </a:solidFill>
                <a:effectLst/>
                <a:latin typeface="+mn-lt"/>
                <a:ea typeface="+mn-ea"/>
                <a:cs typeface="+mn-cs"/>
              </a:rPr>
              <a:t>phyiscal</a:t>
            </a:r>
            <a:r>
              <a:rPr lang="en-US" sz="1100" kern="1200" dirty="0" smtClean="0">
                <a:solidFill>
                  <a:schemeClr val="tx1"/>
                </a:solidFill>
                <a:effectLst/>
                <a:latin typeface="+mn-lt"/>
                <a:ea typeface="+mn-ea"/>
                <a:cs typeface="+mn-cs"/>
              </a:rPr>
              <a:t> activity (source: </a:t>
            </a:r>
            <a:r>
              <a:rPr lang="en-US" sz="1100" kern="1200" dirty="0" smtClean="0">
                <a:solidFill>
                  <a:schemeClr val="tx1"/>
                </a:solidFill>
                <a:effectLst/>
                <a:latin typeface="+mn-lt"/>
                <a:ea typeface="+mn-ea"/>
                <a:cs typeface="+mn-cs"/>
                <a:hlinkClick r:id="rId3"/>
              </a:rPr>
              <a:t>https://books.google.com/books?id=SaY5Q79HLvsC&amp;pg=PA41&amp;lpg=PA41&amp;dq=pickup+sports+statistics&amp;source=bl&amp;ots=cV6mc4Yadv&amp;sig=N6DgYg98gHkkgKvvsD7_uJCzaIs&amp;hl=en&amp;sa=X&amp;ved=0CFUQ6AEwDTgKahUKEwiU8I2dudTIAhUI0YAKHd63DFY#v=onepage&amp;q=pickup%20sports%20statistics&amp;f=false</a:t>
            </a:r>
            <a:r>
              <a:rPr lang="en-US" sz="1100" kern="1200" dirty="0" smtClean="0">
                <a:solidFill>
                  <a:schemeClr val="tx1"/>
                </a:solidFill>
                <a:effectLst/>
                <a:latin typeface="+mn-lt"/>
                <a:ea typeface="+mn-ea"/>
                <a:cs typeface="+mn-cs"/>
              </a:rPr>
              <a:t>)</a:t>
            </a:r>
          </a:p>
          <a:p>
            <a:r>
              <a:rPr lang="en-US" sz="1100" b="1" kern="1200" dirty="0" smtClean="0">
                <a:solidFill>
                  <a:schemeClr val="tx1"/>
                </a:solidFill>
                <a:effectLst/>
                <a:latin typeface="+mn-lt"/>
                <a:ea typeface="+mn-ea"/>
                <a:cs typeface="+mn-cs"/>
              </a:rPr>
              <a:t>Our application’s value proposition (why are we better than other applications out there?):</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Provides virtual game rooms to join that translate to real ones at the time of the game. These could be spontaneous (app sends you unfilled games going on or about to happen when you open it up), unlike other applications that try to make it too structured.</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Makes use of free locations on campus that members of the campus already have access to. Further decreases barrier to entry to start and join games.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Focusing solely on a college campus allows the application to obtain support from school resources, e.g. Northwestern Athletics (look in “History of Recreational Sports” in article: “The Relationship of Participation in Recreational Sports with Retention Rates and Academic Success of First-Year College Students “)</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Members in a college campus are already inherently in a community. Other applications try to target and build a sense of community, however, their target market is too broad. There is already a shared trust on college campuses as compared to big cities or neighborhoods.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Application integrates both location and people to play with</a:t>
            </a:r>
            <a:endParaRPr lang="en-US" u="none" strike="noStrike" dirty="0" smtClean="0">
              <a:effectLst/>
            </a:endParaRPr>
          </a:p>
          <a:p>
            <a:r>
              <a:rPr lang="en-US" sz="1100" b="1" kern="1200" dirty="0" smtClean="0">
                <a:solidFill>
                  <a:schemeClr val="tx1"/>
                </a:solidFill>
                <a:effectLst/>
                <a:latin typeface="+mn-lt"/>
                <a:ea typeface="+mn-ea"/>
                <a:cs typeface="+mn-cs"/>
              </a:rPr>
              <a:t>Quantifying the value proposition: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4"/>
              </a:rPr>
              <a:t>http://www.exerciseismedicine.org/support_page.php?p=17</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Exercise has been positively correlated with obtaining better grades in college: </a:t>
            </a:r>
            <a:r>
              <a:rPr lang="en-US" sz="1100" u="none" strike="noStrike" kern="1200" dirty="0" smtClean="0">
                <a:solidFill>
                  <a:schemeClr val="tx1"/>
                </a:solidFill>
                <a:effectLst/>
                <a:latin typeface="+mn-lt"/>
                <a:ea typeface="+mn-ea"/>
                <a:cs typeface="+mn-cs"/>
                <a:hlinkClick r:id="rId5" invalidUrl="http://www.nationalforum.com/Electronic Journal Volumes/Mull, Haley Physical Activity and Academic Success FOCUS V8 N1 2014.pdf"/>
              </a:rPr>
              <a:t>http://www.nationalforum.com/Electronic%20Journal%20Volumes/Mull,%20Haley%20Physical%20Activity%20and%20Academic%20Success%20FOCUS%20V8%20N1%202014.pdf</a:t>
            </a:r>
            <a:endParaRPr lang="en-US" u="none" strike="noStrike" dirty="0" smtClean="0">
              <a:effectLst/>
            </a:endParaRPr>
          </a:p>
          <a:p>
            <a:r>
              <a:rPr lang="en-US" sz="1100" kern="1200" dirty="0" smtClean="0">
                <a:solidFill>
                  <a:schemeClr val="tx1"/>
                </a:solidFill>
                <a:effectLst/>
                <a:latin typeface="+mn-lt"/>
                <a:ea typeface="+mn-ea"/>
                <a:cs typeface="+mn-cs"/>
                <a:hlinkClick r:id="rId6"/>
              </a:rPr>
              <a:t>https://conservancy.umn.edu/bitstream/handle/11299/47779/Windschitl_umn_0130E_10112.pdf?sequence=1</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Pickup sports provides more motivation to workout</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Time reduced in organizing a game in using open court.</a:t>
            </a:r>
            <a:endParaRPr lang="en-US" u="none" strike="noStrike" dirty="0" smtClean="0">
              <a:effectLst/>
            </a:endParaRPr>
          </a:p>
          <a:p>
            <a:r>
              <a:rPr lang="en-US" sz="1100" b="1" kern="1200" dirty="0" smtClean="0">
                <a:solidFill>
                  <a:schemeClr val="tx1"/>
                </a:solidFill>
                <a:effectLst/>
                <a:latin typeface="+mn-lt"/>
                <a:ea typeface="+mn-ea"/>
                <a:cs typeface="+mn-cs"/>
              </a:rPr>
              <a:t>Reasons why a competitor application did not work:</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7"/>
              </a:rPr>
              <a:t>https://www.quora.com/Is-there-a-need-for-a-better-way-to-organize-pickup-sports</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8"/>
              </a:rPr>
              <a:t>http://stewartmccoy.com/playmakers-pickup-sports-app/</a:t>
            </a:r>
            <a:endParaRPr lang="en-US" sz="11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116412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u="sng" kern="1200" dirty="0" smtClean="0">
                <a:solidFill>
                  <a:schemeClr val="tx1"/>
                </a:solidFill>
                <a:effectLst/>
                <a:latin typeface="+mn-lt"/>
                <a:ea typeface="+mn-ea"/>
                <a:cs typeface="+mn-cs"/>
              </a:rPr>
              <a:t>2. Value Proposition (Quantified)</a:t>
            </a:r>
            <a:endParaRPr lang="en-US" sz="1100" kern="1200" dirty="0" smtClean="0">
              <a:solidFill>
                <a:schemeClr val="tx1"/>
              </a:solidFill>
              <a:effectLst/>
              <a:latin typeface="+mn-lt"/>
              <a:ea typeface="+mn-ea"/>
              <a:cs typeface="+mn-cs"/>
            </a:endParaRPr>
          </a:p>
          <a:p>
            <a:r>
              <a:rPr lang="en-US" sz="1100" b="1" kern="1200" dirty="0" smtClean="0">
                <a:solidFill>
                  <a:schemeClr val="tx1"/>
                </a:solidFill>
                <a:effectLst/>
                <a:latin typeface="+mn-lt"/>
                <a:ea typeface="+mn-ea"/>
                <a:cs typeface="+mn-cs"/>
              </a:rPr>
              <a:t>Market:</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General Market: Sports; Health &amp; Wellness</a:t>
            </a:r>
          </a:p>
          <a:p>
            <a:r>
              <a:rPr lang="en-US" sz="1100" kern="1200" dirty="0" smtClean="0">
                <a:solidFill>
                  <a:schemeClr val="tx1"/>
                </a:solidFill>
                <a:effectLst/>
                <a:latin typeface="+mn-lt"/>
                <a:ea typeface="+mn-ea"/>
                <a:cs typeface="+mn-cs"/>
              </a:rPr>
              <a:t>Specific Market: Pick-Up Sports for members of a college campus</a:t>
            </a:r>
          </a:p>
          <a:p>
            <a:r>
              <a:rPr lang="en-US" sz="1100" kern="1200" dirty="0" smtClean="0">
                <a:solidFill>
                  <a:schemeClr val="tx1"/>
                </a:solidFill>
                <a:effectLst/>
                <a:latin typeface="+mn-lt"/>
                <a:ea typeface="+mn-ea"/>
                <a:cs typeface="+mn-cs"/>
              </a:rPr>
              <a:t>The market currently lacks an easy, quick, reliable way to organize pick-up games. There are other applications that exist but target larger communities such as cities, or target other forms of exercise such as working out specifically</a:t>
            </a:r>
          </a:p>
          <a:p>
            <a:r>
              <a:rPr lang="en-US" sz="1100" b="1" kern="1200" dirty="0" smtClean="0">
                <a:solidFill>
                  <a:schemeClr val="tx1"/>
                </a:solidFill>
                <a:effectLst/>
                <a:latin typeface="+mn-lt"/>
                <a:ea typeface="+mn-ea"/>
                <a:cs typeface="+mn-cs"/>
              </a:rPr>
              <a:t>The Need for The Application: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There has to be an increase in pick-up sports on college campuses to raise the level of exercise and improve health and wellness amongst students. The decrease in pickup sports is a big reason for decline in youth’s </a:t>
            </a:r>
            <a:r>
              <a:rPr lang="en-US" sz="1100" kern="1200" dirty="0" err="1" smtClean="0">
                <a:solidFill>
                  <a:schemeClr val="tx1"/>
                </a:solidFill>
                <a:effectLst/>
                <a:latin typeface="+mn-lt"/>
                <a:ea typeface="+mn-ea"/>
                <a:cs typeface="+mn-cs"/>
              </a:rPr>
              <a:t>phyiscal</a:t>
            </a:r>
            <a:r>
              <a:rPr lang="en-US" sz="1100" kern="1200" dirty="0" smtClean="0">
                <a:solidFill>
                  <a:schemeClr val="tx1"/>
                </a:solidFill>
                <a:effectLst/>
                <a:latin typeface="+mn-lt"/>
                <a:ea typeface="+mn-ea"/>
                <a:cs typeface="+mn-cs"/>
              </a:rPr>
              <a:t> activity (source: </a:t>
            </a:r>
            <a:r>
              <a:rPr lang="en-US" sz="1100" kern="1200" dirty="0" smtClean="0">
                <a:solidFill>
                  <a:schemeClr val="tx1"/>
                </a:solidFill>
                <a:effectLst/>
                <a:latin typeface="+mn-lt"/>
                <a:ea typeface="+mn-ea"/>
                <a:cs typeface="+mn-cs"/>
                <a:hlinkClick r:id="rId3"/>
              </a:rPr>
              <a:t>https://books.google.com/books?id=SaY5Q79HLvsC&amp;pg=PA41&amp;lpg=PA41&amp;dq=pickup+sports+statistics&amp;source=bl&amp;ots=cV6mc4Yadv&amp;sig=N6DgYg98gHkkgKvvsD7_uJCzaIs&amp;hl=en&amp;sa=X&amp;ved=0CFUQ6AEwDTgKahUKEwiU8I2dudTIAhUI0YAKHd63DFY#v=onepage&amp;q=pickup%20sports%20statistics&amp;f=false</a:t>
            </a:r>
            <a:r>
              <a:rPr lang="en-US" sz="1100" kern="1200" dirty="0" smtClean="0">
                <a:solidFill>
                  <a:schemeClr val="tx1"/>
                </a:solidFill>
                <a:effectLst/>
                <a:latin typeface="+mn-lt"/>
                <a:ea typeface="+mn-ea"/>
                <a:cs typeface="+mn-cs"/>
              </a:rPr>
              <a:t>)</a:t>
            </a:r>
          </a:p>
          <a:p>
            <a:r>
              <a:rPr lang="en-US" sz="1100" b="1" kern="1200" dirty="0" smtClean="0">
                <a:solidFill>
                  <a:schemeClr val="tx1"/>
                </a:solidFill>
                <a:effectLst/>
                <a:latin typeface="+mn-lt"/>
                <a:ea typeface="+mn-ea"/>
                <a:cs typeface="+mn-cs"/>
              </a:rPr>
              <a:t>Our application’s value proposition (why are we better than other applications out there?):</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Provides virtual game rooms to join that translate to real ones at the time of the game. These could be spontaneous (app sends you unfilled games going on or about to happen when you open it up), unlike other applications that try to make it too structured.</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Makes use of free locations on campus that members of the campus already have access to. Further decreases barrier to entry to start and join games.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Focusing solely on a college campus allows the application to obtain support from school resources, e.g. Northwestern Athletics (look in “History of Recreational Sports” in article: “The Relationship of Participation in Recreational Sports with Retention Rates and Academic Success of First-Year College Students “)</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Members in a college campus are already inherently in a community. Other applications try to target and build a sense of community, however, their target market is too broad. There is already a shared trust on college campuses as compared to big cities or neighborhoods.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Application integrates both location and people to play with</a:t>
            </a:r>
            <a:endParaRPr lang="en-US" u="none" strike="noStrike" dirty="0" smtClean="0">
              <a:effectLst/>
            </a:endParaRPr>
          </a:p>
          <a:p>
            <a:r>
              <a:rPr lang="en-US" sz="1100" b="1" kern="1200" dirty="0" smtClean="0">
                <a:solidFill>
                  <a:schemeClr val="tx1"/>
                </a:solidFill>
                <a:effectLst/>
                <a:latin typeface="+mn-lt"/>
                <a:ea typeface="+mn-ea"/>
                <a:cs typeface="+mn-cs"/>
              </a:rPr>
              <a:t>Quantifying the value proposition: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4"/>
              </a:rPr>
              <a:t>http://www.exerciseismedicine.org/support_page.php?p=17</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Exercise has been positively correlated with obtaining better grades in college: </a:t>
            </a:r>
            <a:r>
              <a:rPr lang="en-US" sz="1100" u="none" strike="noStrike" kern="1200" dirty="0" smtClean="0">
                <a:solidFill>
                  <a:schemeClr val="tx1"/>
                </a:solidFill>
                <a:effectLst/>
                <a:latin typeface="+mn-lt"/>
                <a:ea typeface="+mn-ea"/>
                <a:cs typeface="+mn-cs"/>
                <a:hlinkClick r:id="rId5" invalidUrl="http://www.nationalforum.com/Electronic Journal Volumes/Mull, Haley Physical Activity and Academic Success FOCUS V8 N1 2014.pdf"/>
              </a:rPr>
              <a:t>http://www.nationalforum.com/Electronic%20Journal%20Volumes/Mull,%20Haley%20Physical%20Activity%20and%20Academic%20Success%20FOCUS%20V8%20N1%202014.pdf</a:t>
            </a:r>
            <a:endParaRPr lang="en-US" u="none" strike="noStrike" dirty="0" smtClean="0">
              <a:effectLst/>
            </a:endParaRPr>
          </a:p>
          <a:p>
            <a:r>
              <a:rPr lang="en-US" sz="1100" kern="1200" dirty="0" smtClean="0">
                <a:solidFill>
                  <a:schemeClr val="tx1"/>
                </a:solidFill>
                <a:effectLst/>
                <a:latin typeface="+mn-lt"/>
                <a:ea typeface="+mn-ea"/>
                <a:cs typeface="+mn-cs"/>
                <a:hlinkClick r:id="rId6"/>
              </a:rPr>
              <a:t>https://conservancy.umn.edu/bitstream/handle/11299/47779/Windschitl_umn_0130E_10112.pdf?sequence=1</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Pickup sports provides more motivation to workout</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Time reduced in organizing a game in using open court.</a:t>
            </a:r>
            <a:endParaRPr lang="en-US" u="none" strike="noStrike" dirty="0" smtClean="0">
              <a:effectLst/>
            </a:endParaRPr>
          </a:p>
          <a:p>
            <a:r>
              <a:rPr lang="en-US" sz="1100" b="1" kern="1200" dirty="0" smtClean="0">
                <a:solidFill>
                  <a:schemeClr val="tx1"/>
                </a:solidFill>
                <a:effectLst/>
                <a:latin typeface="+mn-lt"/>
                <a:ea typeface="+mn-ea"/>
                <a:cs typeface="+mn-cs"/>
              </a:rPr>
              <a:t>Reasons why a competitor application did not work:</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7"/>
              </a:rPr>
              <a:t>https://www.quora.com/Is-there-a-need-for-a-better-way-to-organize-pickup-sports</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8"/>
              </a:rPr>
              <a:t>http://stewartmccoy.com/playmakers-pickup-sports-app/</a:t>
            </a:r>
            <a:endParaRPr lang="en-US" sz="11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92733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u="sng" kern="1200" dirty="0" smtClean="0">
                <a:solidFill>
                  <a:schemeClr val="tx1"/>
                </a:solidFill>
                <a:effectLst/>
                <a:latin typeface="+mn-lt"/>
                <a:ea typeface="+mn-ea"/>
                <a:cs typeface="+mn-cs"/>
              </a:rPr>
              <a:t>2. Value Proposition (Quantified)</a:t>
            </a:r>
            <a:endParaRPr lang="en-US" sz="1100" kern="1200" dirty="0" smtClean="0">
              <a:solidFill>
                <a:schemeClr val="tx1"/>
              </a:solidFill>
              <a:effectLst/>
              <a:latin typeface="+mn-lt"/>
              <a:ea typeface="+mn-ea"/>
              <a:cs typeface="+mn-cs"/>
            </a:endParaRPr>
          </a:p>
          <a:p>
            <a:r>
              <a:rPr lang="en-US" sz="1100" b="1" kern="1200" dirty="0" smtClean="0">
                <a:solidFill>
                  <a:schemeClr val="tx1"/>
                </a:solidFill>
                <a:effectLst/>
                <a:latin typeface="+mn-lt"/>
                <a:ea typeface="+mn-ea"/>
                <a:cs typeface="+mn-cs"/>
              </a:rPr>
              <a:t>Market:</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General Market: Sports; Health &amp; Wellness</a:t>
            </a:r>
          </a:p>
          <a:p>
            <a:r>
              <a:rPr lang="en-US" sz="1100" kern="1200" dirty="0" smtClean="0">
                <a:solidFill>
                  <a:schemeClr val="tx1"/>
                </a:solidFill>
                <a:effectLst/>
                <a:latin typeface="+mn-lt"/>
                <a:ea typeface="+mn-ea"/>
                <a:cs typeface="+mn-cs"/>
              </a:rPr>
              <a:t>Specific Market: Pick-Up Sports for members of a college campus</a:t>
            </a:r>
          </a:p>
          <a:p>
            <a:r>
              <a:rPr lang="en-US" sz="1100" kern="1200" dirty="0" smtClean="0">
                <a:solidFill>
                  <a:schemeClr val="tx1"/>
                </a:solidFill>
                <a:effectLst/>
                <a:latin typeface="+mn-lt"/>
                <a:ea typeface="+mn-ea"/>
                <a:cs typeface="+mn-cs"/>
              </a:rPr>
              <a:t>The market currently lacks an easy, quick, reliable way to organize pick-up games. There are other applications that exist but target larger communities such as cities, or target other forms of exercise such as working out specifically</a:t>
            </a:r>
          </a:p>
          <a:p>
            <a:r>
              <a:rPr lang="en-US" sz="1100" b="1" kern="1200" dirty="0" smtClean="0">
                <a:solidFill>
                  <a:schemeClr val="tx1"/>
                </a:solidFill>
                <a:effectLst/>
                <a:latin typeface="+mn-lt"/>
                <a:ea typeface="+mn-ea"/>
                <a:cs typeface="+mn-cs"/>
              </a:rPr>
              <a:t>The Need for The Application: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There has to be an increase in pick-up sports on college campuses to raise the level of exercise and improve health and wellness amongst students. The decrease in pickup sports is a big reason for decline in youth’s </a:t>
            </a:r>
            <a:r>
              <a:rPr lang="en-US" sz="1100" kern="1200" dirty="0" err="1" smtClean="0">
                <a:solidFill>
                  <a:schemeClr val="tx1"/>
                </a:solidFill>
                <a:effectLst/>
                <a:latin typeface="+mn-lt"/>
                <a:ea typeface="+mn-ea"/>
                <a:cs typeface="+mn-cs"/>
              </a:rPr>
              <a:t>phyiscal</a:t>
            </a:r>
            <a:r>
              <a:rPr lang="en-US" sz="1100" kern="1200" dirty="0" smtClean="0">
                <a:solidFill>
                  <a:schemeClr val="tx1"/>
                </a:solidFill>
                <a:effectLst/>
                <a:latin typeface="+mn-lt"/>
                <a:ea typeface="+mn-ea"/>
                <a:cs typeface="+mn-cs"/>
              </a:rPr>
              <a:t> activity (source: </a:t>
            </a:r>
            <a:r>
              <a:rPr lang="en-US" sz="1100" kern="1200" dirty="0" smtClean="0">
                <a:solidFill>
                  <a:schemeClr val="tx1"/>
                </a:solidFill>
                <a:effectLst/>
                <a:latin typeface="+mn-lt"/>
                <a:ea typeface="+mn-ea"/>
                <a:cs typeface="+mn-cs"/>
                <a:hlinkClick r:id="rId3"/>
              </a:rPr>
              <a:t>https://books.google.com/books?id=SaY5Q79HLvsC&amp;pg=PA41&amp;lpg=PA41&amp;dq=pickup+sports+statistics&amp;source=bl&amp;ots=cV6mc4Yadv&amp;sig=N6DgYg98gHkkgKvvsD7_uJCzaIs&amp;hl=en&amp;sa=X&amp;ved=0CFUQ6AEwDTgKahUKEwiU8I2dudTIAhUI0YAKHd63DFY#v=onepage&amp;q=pickup%20sports%20statistics&amp;f=false</a:t>
            </a:r>
            <a:r>
              <a:rPr lang="en-US" sz="1100" kern="1200" dirty="0" smtClean="0">
                <a:solidFill>
                  <a:schemeClr val="tx1"/>
                </a:solidFill>
                <a:effectLst/>
                <a:latin typeface="+mn-lt"/>
                <a:ea typeface="+mn-ea"/>
                <a:cs typeface="+mn-cs"/>
              </a:rPr>
              <a:t>)</a:t>
            </a:r>
          </a:p>
          <a:p>
            <a:r>
              <a:rPr lang="en-US" sz="1100" b="1" kern="1200" dirty="0" smtClean="0">
                <a:solidFill>
                  <a:schemeClr val="tx1"/>
                </a:solidFill>
                <a:effectLst/>
                <a:latin typeface="+mn-lt"/>
                <a:ea typeface="+mn-ea"/>
                <a:cs typeface="+mn-cs"/>
              </a:rPr>
              <a:t>Our application’s value proposition (why are we better than other applications out there?):</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Provides virtual game rooms to join that translate to real ones at the time of the game. These could be spontaneous (app sends you unfilled games going on or about to happen when you open it up), unlike other applications that try to make it too structured.</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Makes use of free locations on campus that members of the campus already have access to. Further decreases barrier to entry to start and join games.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Focusing solely on a college campus allows the application to obtain support from school resources, e.g. Northwestern Athletics (look in “History of Recreational Sports” in article: “The Relationship of Participation in Recreational Sports with Retention Rates and Academic Success of First-Year College Students “)</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Members in a college campus are already inherently in a community. Other applications try to target and build a sense of community, however, their target market is too broad. There is already a shared trust on college campuses as compared to big cities or neighborhoods.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Application integrates both location and people to play with</a:t>
            </a:r>
            <a:endParaRPr lang="en-US" u="none" strike="noStrike" dirty="0" smtClean="0">
              <a:effectLst/>
            </a:endParaRPr>
          </a:p>
          <a:p>
            <a:r>
              <a:rPr lang="en-US" sz="1100" b="1" kern="1200" dirty="0" smtClean="0">
                <a:solidFill>
                  <a:schemeClr val="tx1"/>
                </a:solidFill>
                <a:effectLst/>
                <a:latin typeface="+mn-lt"/>
                <a:ea typeface="+mn-ea"/>
                <a:cs typeface="+mn-cs"/>
              </a:rPr>
              <a:t>Quantifying the value proposition: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4"/>
              </a:rPr>
              <a:t>http://www.exerciseismedicine.org/support_page.php?p=17</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Exercise has been positively correlated with obtaining better grades in college: </a:t>
            </a:r>
            <a:r>
              <a:rPr lang="en-US" sz="1100" u="none" strike="noStrike" kern="1200" dirty="0" smtClean="0">
                <a:solidFill>
                  <a:schemeClr val="tx1"/>
                </a:solidFill>
                <a:effectLst/>
                <a:latin typeface="+mn-lt"/>
                <a:ea typeface="+mn-ea"/>
                <a:cs typeface="+mn-cs"/>
                <a:hlinkClick r:id="rId5" invalidUrl="http://www.nationalforum.com/Electronic Journal Volumes/Mull, Haley Physical Activity and Academic Success FOCUS V8 N1 2014.pdf"/>
              </a:rPr>
              <a:t>http://www.nationalforum.com/Electronic%20Journal%20Volumes/Mull,%20Haley%20Physical%20Activity%20and%20Academic%20Success%20FOCUS%20V8%20N1%202014.pdf</a:t>
            </a:r>
            <a:endParaRPr lang="en-US" u="none" strike="noStrike" dirty="0" smtClean="0">
              <a:effectLst/>
            </a:endParaRPr>
          </a:p>
          <a:p>
            <a:r>
              <a:rPr lang="en-US" sz="1100" kern="1200" dirty="0" smtClean="0">
                <a:solidFill>
                  <a:schemeClr val="tx1"/>
                </a:solidFill>
                <a:effectLst/>
                <a:latin typeface="+mn-lt"/>
                <a:ea typeface="+mn-ea"/>
                <a:cs typeface="+mn-cs"/>
                <a:hlinkClick r:id="rId6"/>
              </a:rPr>
              <a:t>https://conservancy.umn.edu/bitstream/handle/11299/47779/Windschitl_umn_0130E_10112.pdf?sequence=1</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Pickup sports provides more motivation to workout</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Time reduced in organizing a game in using open court.</a:t>
            </a:r>
            <a:endParaRPr lang="en-US" u="none" strike="noStrike" dirty="0" smtClean="0">
              <a:effectLst/>
            </a:endParaRPr>
          </a:p>
          <a:p>
            <a:r>
              <a:rPr lang="en-US" sz="1100" b="1" kern="1200" dirty="0" smtClean="0">
                <a:solidFill>
                  <a:schemeClr val="tx1"/>
                </a:solidFill>
                <a:effectLst/>
                <a:latin typeface="+mn-lt"/>
                <a:ea typeface="+mn-ea"/>
                <a:cs typeface="+mn-cs"/>
              </a:rPr>
              <a:t>Reasons why a competitor application did not work:</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7"/>
              </a:rPr>
              <a:t>https://www.quora.com/Is-there-a-need-for-a-better-way-to-organize-pickup-sports</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8"/>
              </a:rPr>
              <a:t>http://stewartmccoy.com/playmakers-pickup-sports-app/</a:t>
            </a:r>
            <a:endParaRPr lang="en-US" sz="11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867072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u="sng" kern="1200" dirty="0" smtClean="0">
                <a:solidFill>
                  <a:schemeClr val="tx1"/>
                </a:solidFill>
                <a:effectLst/>
                <a:latin typeface="+mn-lt"/>
                <a:ea typeface="+mn-ea"/>
                <a:cs typeface="+mn-cs"/>
              </a:rPr>
              <a:t>2. Value Proposition (Quantified)</a:t>
            </a:r>
            <a:endParaRPr lang="en-US" sz="1100" kern="1200" dirty="0" smtClean="0">
              <a:solidFill>
                <a:schemeClr val="tx1"/>
              </a:solidFill>
              <a:effectLst/>
              <a:latin typeface="+mn-lt"/>
              <a:ea typeface="+mn-ea"/>
              <a:cs typeface="+mn-cs"/>
            </a:endParaRPr>
          </a:p>
          <a:p>
            <a:r>
              <a:rPr lang="en-US" sz="1100" b="1" kern="1200" dirty="0" smtClean="0">
                <a:solidFill>
                  <a:schemeClr val="tx1"/>
                </a:solidFill>
                <a:effectLst/>
                <a:latin typeface="+mn-lt"/>
                <a:ea typeface="+mn-ea"/>
                <a:cs typeface="+mn-cs"/>
              </a:rPr>
              <a:t>Market:</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General Market: Sports; Health &amp; Wellness</a:t>
            </a:r>
          </a:p>
          <a:p>
            <a:r>
              <a:rPr lang="en-US" sz="1100" kern="1200" dirty="0" smtClean="0">
                <a:solidFill>
                  <a:schemeClr val="tx1"/>
                </a:solidFill>
                <a:effectLst/>
                <a:latin typeface="+mn-lt"/>
                <a:ea typeface="+mn-ea"/>
                <a:cs typeface="+mn-cs"/>
              </a:rPr>
              <a:t>Specific Market: Pick-Up Sports for members of a college campus</a:t>
            </a:r>
          </a:p>
          <a:p>
            <a:r>
              <a:rPr lang="en-US" sz="1100" kern="1200" dirty="0" smtClean="0">
                <a:solidFill>
                  <a:schemeClr val="tx1"/>
                </a:solidFill>
                <a:effectLst/>
                <a:latin typeface="+mn-lt"/>
                <a:ea typeface="+mn-ea"/>
                <a:cs typeface="+mn-cs"/>
              </a:rPr>
              <a:t>The market currently lacks an easy, quick, reliable way to organize pick-up games. There are other applications that exist but target larger communities such as cities, or target other forms of exercise such as working out specifically</a:t>
            </a:r>
          </a:p>
          <a:p>
            <a:r>
              <a:rPr lang="en-US" sz="1100" b="1" kern="1200" dirty="0" smtClean="0">
                <a:solidFill>
                  <a:schemeClr val="tx1"/>
                </a:solidFill>
                <a:effectLst/>
                <a:latin typeface="+mn-lt"/>
                <a:ea typeface="+mn-ea"/>
                <a:cs typeface="+mn-cs"/>
              </a:rPr>
              <a:t>The Need for The Application: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There has to be an increase in pick-up sports on college campuses to raise the level of exercise and improve health and wellness amongst students. The decrease in pickup sports is a big reason for decline in youth’s </a:t>
            </a:r>
            <a:r>
              <a:rPr lang="en-US" sz="1100" kern="1200" dirty="0" err="1" smtClean="0">
                <a:solidFill>
                  <a:schemeClr val="tx1"/>
                </a:solidFill>
                <a:effectLst/>
                <a:latin typeface="+mn-lt"/>
                <a:ea typeface="+mn-ea"/>
                <a:cs typeface="+mn-cs"/>
              </a:rPr>
              <a:t>phyiscal</a:t>
            </a:r>
            <a:r>
              <a:rPr lang="en-US" sz="1100" kern="1200" dirty="0" smtClean="0">
                <a:solidFill>
                  <a:schemeClr val="tx1"/>
                </a:solidFill>
                <a:effectLst/>
                <a:latin typeface="+mn-lt"/>
                <a:ea typeface="+mn-ea"/>
                <a:cs typeface="+mn-cs"/>
              </a:rPr>
              <a:t> activity (source: </a:t>
            </a:r>
            <a:r>
              <a:rPr lang="en-US" sz="1100" kern="1200" dirty="0" smtClean="0">
                <a:solidFill>
                  <a:schemeClr val="tx1"/>
                </a:solidFill>
                <a:effectLst/>
                <a:latin typeface="+mn-lt"/>
                <a:ea typeface="+mn-ea"/>
                <a:cs typeface="+mn-cs"/>
                <a:hlinkClick r:id="rId3"/>
              </a:rPr>
              <a:t>https://books.google.com/books?id=SaY5Q79HLvsC&amp;pg=PA41&amp;lpg=PA41&amp;dq=pickup+sports+statistics&amp;source=bl&amp;ots=cV6mc4Yadv&amp;sig=N6DgYg98gHkkgKvvsD7_uJCzaIs&amp;hl=en&amp;sa=X&amp;ved=0CFUQ6AEwDTgKahUKEwiU8I2dudTIAhUI0YAKHd63DFY#v=onepage&amp;q=pickup%20sports%20statistics&amp;f=false</a:t>
            </a:r>
            <a:r>
              <a:rPr lang="en-US" sz="1100" kern="1200" dirty="0" smtClean="0">
                <a:solidFill>
                  <a:schemeClr val="tx1"/>
                </a:solidFill>
                <a:effectLst/>
                <a:latin typeface="+mn-lt"/>
                <a:ea typeface="+mn-ea"/>
                <a:cs typeface="+mn-cs"/>
              </a:rPr>
              <a:t>)</a:t>
            </a:r>
          </a:p>
          <a:p>
            <a:r>
              <a:rPr lang="en-US" sz="1100" b="1" kern="1200" dirty="0" smtClean="0">
                <a:solidFill>
                  <a:schemeClr val="tx1"/>
                </a:solidFill>
                <a:effectLst/>
                <a:latin typeface="+mn-lt"/>
                <a:ea typeface="+mn-ea"/>
                <a:cs typeface="+mn-cs"/>
              </a:rPr>
              <a:t>Our application’s value proposition (why are we better than other applications out there?):</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Provides virtual game rooms to join that translate to real ones at the time of the game. These could be spontaneous (app sends you unfilled games going on or about to happen when you open it up), unlike other applications that try to make it too structured.</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Makes use of free locations on campus that members of the campus already have access to. Further decreases barrier to entry to start and join games.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Focusing solely on a college campus allows the application to obtain support from school resources, e.g. Northwestern Athletics (look in “History of Recreational Sports” in article: “The Relationship of Participation in Recreational Sports with Retention Rates and Academic Success of First-Year College Students “)</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Members in a college campus are already inherently in a community. Other applications try to target and build a sense of community, however, their target market is too broad. There is already a shared trust on college campuses as compared to big cities or neighborhoods.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Application integrates both location and people to play with</a:t>
            </a:r>
            <a:endParaRPr lang="en-US" u="none" strike="noStrike" dirty="0" smtClean="0">
              <a:effectLst/>
            </a:endParaRPr>
          </a:p>
          <a:p>
            <a:r>
              <a:rPr lang="en-US" sz="1100" b="1" kern="1200" dirty="0" smtClean="0">
                <a:solidFill>
                  <a:schemeClr val="tx1"/>
                </a:solidFill>
                <a:effectLst/>
                <a:latin typeface="+mn-lt"/>
                <a:ea typeface="+mn-ea"/>
                <a:cs typeface="+mn-cs"/>
              </a:rPr>
              <a:t>Quantifying the value proposition: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4"/>
              </a:rPr>
              <a:t>http://www.exerciseismedicine.org/support_page.php?p=17</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Exercise has been positively correlated with obtaining better grades in college: </a:t>
            </a:r>
            <a:r>
              <a:rPr lang="en-US" sz="1100" u="none" strike="noStrike" kern="1200" dirty="0" smtClean="0">
                <a:solidFill>
                  <a:schemeClr val="tx1"/>
                </a:solidFill>
                <a:effectLst/>
                <a:latin typeface="+mn-lt"/>
                <a:ea typeface="+mn-ea"/>
                <a:cs typeface="+mn-cs"/>
                <a:hlinkClick r:id="rId5" invalidUrl="http://www.nationalforum.com/Electronic Journal Volumes/Mull, Haley Physical Activity and Academic Success FOCUS V8 N1 2014.pdf"/>
              </a:rPr>
              <a:t>http://www.nationalforum.com/Electronic%20Journal%20Volumes/Mull,%20Haley%20Physical%20Activity%20and%20Academic%20Success%20FOCUS%20V8%20N1%202014.pdf</a:t>
            </a:r>
            <a:endParaRPr lang="en-US" u="none" strike="noStrike" dirty="0" smtClean="0">
              <a:effectLst/>
            </a:endParaRPr>
          </a:p>
          <a:p>
            <a:r>
              <a:rPr lang="en-US" sz="1100" kern="1200" dirty="0" smtClean="0">
                <a:solidFill>
                  <a:schemeClr val="tx1"/>
                </a:solidFill>
                <a:effectLst/>
                <a:latin typeface="+mn-lt"/>
                <a:ea typeface="+mn-ea"/>
                <a:cs typeface="+mn-cs"/>
                <a:hlinkClick r:id="rId6"/>
              </a:rPr>
              <a:t>https://conservancy.umn.edu/bitstream/handle/11299/47779/Windschitl_umn_0130E_10112.pdf?sequence=1</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Pickup sports provides more motivation to workout</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Time reduced in organizing a game in using open court.</a:t>
            </a:r>
            <a:endParaRPr lang="en-US" u="none" strike="noStrike" dirty="0" smtClean="0">
              <a:effectLst/>
            </a:endParaRPr>
          </a:p>
          <a:p>
            <a:r>
              <a:rPr lang="en-US" sz="1100" b="1" kern="1200" dirty="0" smtClean="0">
                <a:solidFill>
                  <a:schemeClr val="tx1"/>
                </a:solidFill>
                <a:effectLst/>
                <a:latin typeface="+mn-lt"/>
                <a:ea typeface="+mn-ea"/>
                <a:cs typeface="+mn-cs"/>
              </a:rPr>
              <a:t>Reasons why a competitor application did not work:</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7"/>
              </a:rPr>
              <a:t>https://www.quora.com/Is-there-a-need-for-a-better-way-to-organize-pickup-sports</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8"/>
              </a:rPr>
              <a:t>http://stewartmccoy.com/playmakers-pickup-sports-app/</a:t>
            </a:r>
            <a:endParaRPr lang="en-US" sz="11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7532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u="sng" kern="1200" dirty="0" smtClean="0">
                <a:solidFill>
                  <a:schemeClr val="tx1"/>
                </a:solidFill>
                <a:effectLst/>
                <a:latin typeface="+mn-lt"/>
                <a:ea typeface="+mn-ea"/>
                <a:cs typeface="+mn-cs"/>
              </a:rPr>
              <a:t>2. Value Proposition (Quantified)</a:t>
            </a:r>
            <a:endParaRPr lang="en-US" sz="1100" kern="1200" dirty="0" smtClean="0">
              <a:solidFill>
                <a:schemeClr val="tx1"/>
              </a:solidFill>
              <a:effectLst/>
              <a:latin typeface="+mn-lt"/>
              <a:ea typeface="+mn-ea"/>
              <a:cs typeface="+mn-cs"/>
            </a:endParaRPr>
          </a:p>
          <a:p>
            <a:r>
              <a:rPr lang="en-US" sz="1100" b="1" kern="1200" dirty="0" smtClean="0">
                <a:solidFill>
                  <a:schemeClr val="tx1"/>
                </a:solidFill>
                <a:effectLst/>
                <a:latin typeface="+mn-lt"/>
                <a:ea typeface="+mn-ea"/>
                <a:cs typeface="+mn-cs"/>
              </a:rPr>
              <a:t>Market:</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General Market: Sports; Health &amp; Wellness</a:t>
            </a:r>
          </a:p>
          <a:p>
            <a:r>
              <a:rPr lang="en-US" sz="1100" kern="1200" dirty="0" smtClean="0">
                <a:solidFill>
                  <a:schemeClr val="tx1"/>
                </a:solidFill>
                <a:effectLst/>
                <a:latin typeface="+mn-lt"/>
                <a:ea typeface="+mn-ea"/>
                <a:cs typeface="+mn-cs"/>
              </a:rPr>
              <a:t>Specific Market: Pick-Up Sports for members of a college campus</a:t>
            </a:r>
          </a:p>
          <a:p>
            <a:r>
              <a:rPr lang="en-US" sz="1100" kern="1200" dirty="0" smtClean="0">
                <a:solidFill>
                  <a:schemeClr val="tx1"/>
                </a:solidFill>
                <a:effectLst/>
                <a:latin typeface="+mn-lt"/>
                <a:ea typeface="+mn-ea"/>
                <a:cs typeface="+mn-cs"/>
              </a:rPr>
              <a:t>The market currently lacks an easy, quick, reliable way to organize pick-up games. There are other applications that exist but target larger communities such as cities, or target other forms of exercise such as working out specifically</a:t>
            </a:r>
          </a:p>
          <a:p>
            <a:r>
              <a:rPr lang="en-US" sz="1100" b="1" kern="1200" dirty="0" smtClean="0">
                <a:solidFill>
                  <a:schemeClr val="tx1"/>
                </a:solidFill>
                <a:effectLst/>
                <a:latin typeface="+mn-lt"/>
                <a:ea typeface="+mn-ea"/>
                <a:cs typeface="+mn-cs"/>
              </a:rPr>
              <a:t>The Need for The Application: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There has to be an increase in pick-up sports on college campuses to raise the level of exercise and improve health and wellness amongst students. The decrease in pickup sports is a big reason for decline in youth’s </a:t>
            </a:r>
            <a:r>
              <a:rPr lang="en-US" sz="1100" kern="1200" dirty="0" err="1" smtClean="0">
                <a:solidFill>
                  <a:schemeClr val="tx1"/>
                </a:solidFill>
                <a:effectLst/>
                <a:latin typeface="+mn-lt"/>
                <a:ea typeface="+mn-ea"/>
                <a:cs typeface="+mn-cs"/>
              </a:rPr>
              <a:t>phyiscal</a:t>
            </a:r>
            <a:r>
              <a:rPr lang="en-US" sz="1100" kern="1200" dirty="0" smtClean="0">
                <a:solidFill>
                  <a:schemeClr val="tx1"/>
                </a:solidFill>
                <a:effectLst/>
                <a:latin typeface="+mn-lt"/>
                <a:ea typeface="+mn-ea"/>
                <a:cs typeface="+mn-cs"/>
              </a:rPr>
              <a:t> activity (source: </a:t>
            </a:r>
            <a:r>
              <a:rPr lang="en-US" sz="1100" kern="1200" dirty="0" smtClean="0">
                <a:solidFill>
                  <a:schemeClr val="tx1"/>
                </a:solidFill>
                <a:effectLst/>
                <a:latin typeface="+mn-lt"/>
                <a:ea typeface="+mn-ea"/>
                <a:cs typeface="+mn-cs"/>
                <a:hlinkClick r:id="rId3"/>
              </a:rPr>
              <a:t>https://books.google.com/books?id=SaY5Q79HLvsC&amp;pg=PA41&amp;lpg=PA41&amp;dq=pickup+sports+statistics&amp;source=bl&amp;ots=cV6mc4Yadv&amp;sig=N6DgYg98gHkkgKvvsD7_uJCzaIs&amp;hl=en&amp;sa=X&amp;ved=0CFUQ6AEwDTgKahUKEwiU8I2dudTIAhUI0YAKHd63DFY#v=onepage&amp;q=pickup%20sports%20statistics&amp;f=false</a:t>
            </a:r>
            <a:r>
              <a:rPr lang="en-US" sz="1100" kern="1200" dirty="0" smtClean="0">
                <a:solidFill>
                  <a:schemeClr val="tx1"/>
                </a:solidFill>
                <a:effectLst/>
                <a:latin typeface="+mn-lt"/>
                <a:ea typeface="+mn-ea"/>
                <a:cs typeface="+mn-cs"/>
              </a:rPr>
              <a:t>)</a:t>
            </a:r>
          </a:p>
          <a:p>
            <a:r>
              <a:rPr lang="en-US" sz="1100" b="1" kern="1200" dirty="0" smtClean="0">
                <a:solidFill>
                  <a:schemeClr val="tx1"/>
                </a:solidFill>
                <a:effectLst/>
                <a:latin typeface="+mn-lt"/>
                <a:ea typeface="+mn-ea"/>
                <a:cs typeface="+mn-cs"/>
              </a:rPr>
              <a:t>Our application’s value proposition (why are we better than other applications out there?):</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Provides virtual game rooms to join that translate to real ones at the time of the game. These could be spontaneous (app sends you unfilled games going on or about to happen when you open it up), unlike other applications that try to make it too structured.</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Makes use of free locations on campus that members of the campus already have access to. Further decreases barrier to entry to start and join games.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Focusing solely on a college campus allows the application to obtain support from school resources, e.g. Northwestern Athletics (look in “History of Recreational Sports” in article: “The Relationship of Participation in Recreational Sports with Retention Rates and Academic Success of First-Year College Students “)</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Members in a college campus are already inherently in a community. Other applications try to target and build a sense of community, however, their target market is too broad. There is already a shared trust on college campuses as compared to big cities or neighborhoods.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Application integrates both location and people to play with</a:t>
            </a:r>
            <a:endParaRPr lang="en-US" u="none" strike="noStrike" dirty="0" smtClean="0">
              <a:effectLst/>
            </a:endParaRPr>
          </a:p>
          <a:p>
            <a:r>
              <a:rPr lang="en-US" sz="1100" b="1" kern="1200" dirty="0" smtClean="0">
                <a:solidFill>
                  <a:schemeClr val="tx1"/>
                </a:solidFill>
                <a:effectLst/>
                <a:latin typeface="+mn-lt"/>
                <a:ea typeface="+mn-ea"/>
                <a:cs typeface="+mn-cs"/>
              </a:rPr>
              <a:t>Quantifying the value proposition: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4"/>
              </a:rPr>
              <a:t>http://www.exerciseismedicine.org/support_page.php?p=17</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Exercise has been positively correlated with obtaining better grades in college: </a:t>
            </a:r>
            <a:r>
              <a:rPr lang="en-US" sz="1100" u="none" strike="noStrike" kern="1200" dirty="0" smtClean="0">
                <a:solidFill>
                  <a:schemeClr val="tx1"/>
                </a:solidFill>
                <a:effectLst/>
                <a:latin typeface="+mn-lt"/>
                <a:ea typeface="+mn-ea"/>
                <a:cs typeface="+mn-cs"/>
                <a:hlinkClick r:id="rId5" invalidUrl="http://www.nationalforum.com/Electronic Journal Volumes/Mull, Haley Physical Activity and Academic Success FOCUS V8 N1 2014.pdf"/>
              </a:rPr>
              <a:t>http://www.nationalforum.com/Electronic%20Journal%20Volumes/Mull,%20Haley%20Physical%20Activity%20and%20Academic%20Success%20FOCUS%20V8%20N1%202014.pdf</a:t>
            </a:r>
            <a:endParaRPr lang="en-US" u="none" strike="noStrike" dirty="0" smtClean="0">
              <a:effectLst/>
            </a:endParaRPr>
          </a:p>
          <a:p>
            <a:r>
              <a:rPr lang="en-US" sz="1100" kern="1200" dirty="0" smtClean="0">
                <a:solidFill>
                  <a:schemeClr val="tx1"/>
                </a:solidFill>
                <a:effectLst/>
                <a:latin typeface="+mn-lt"/>
                <a:ea typeface="+mn-ea"/>
                <a:cs typeface="+mn-cs"/>
                <a:hlinkClick r:id="rId6"/>
              </a:rPr>
              <a:t>https://conservancy.umn.edu/bitstream/handle/11299/47779/Windschitl_umn_0130E_10112.pdf?sequence=1</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Pickup sports provides more motivation to workout</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Time reduced in organizing a game in using open court.</a:t>
            </a:r>
            <a:endParaRPr lang="en-US" u="none" strike="noStrike" dirty="0" smtClean="0">
              <a:effectLst/>
            </a:endParaRPr>
          </a:p>
          <a:p>
            <a:r>
              <a:rPr lang="en-US" sz="1100" b="1" kern="1200" dirty="0" smtClean="0">
                <a:solidFill>
                  <a:schemeClr val="tx1"/>
                </a:solidFill>
                <a:effectLst/>
                <a:latin typeface="+mn-lt"/>
                <a:ea typeface="+mn-ea"/>
                <a:cs typeface="+mn-cs"/>
              </a:rPr>
              <a:t>Reasons why a competitor application did not work:</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7"/>
              </a:rPr>
              <a:t>https://www.quora.com/Is-there-a-need-for-a-better-way-to-organize-pickup-sports</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8"/>
              </a:rPr>
              <a:t>http://stewartmccoy.com/playmakers-pickup-sports-app/</a:t>
            </a:r>
            <a:endParaRPr lang="en-US" sz="11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4609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u="sng" kern="1200" dirty="0" smtClean="0">
                <a:solidFill>
                  <a:schemeClr val="tx1"/>
                </a:solidFill>
                <a:effectLst/>
                <a:latin typeface="+mn-lt"/>
                <a:ea typeface="+mn-ea"/>
                <a:cs typeface="+mn-cs"/>
              </a:rPr>
              <a:t>2. Value Proposition (Quantified)</a:t>
            </a:r>
            <a:endParaRPr lang="en-US" sz="1100" kern="1200" dirty="0" smtClean="0">
              <a:solidFill>
                <a:schemeClr val="tx1"/>
              </a:solidFill>
              <a:effectLst/>
              <a:latin typeface="+mn-lt"/>
              <a:ea typeface="+mn-ea"/>
              <a:cs typeface="+mn-cs"/>
            </a:endParaRPr>
          </a:p>
          <a:p>
            <a:r>
              <a:rPr lang="en-US" sz="1100" b="1" kern="1200" dirty="0" smtClean="0">
                <a:solidFill>
                  <a:schemeClr val="tx1"/>
                </a:solidFill>
                <a:effectLst/>
                <a:latin typeface="+mn-lt"/>
                <a:ea typeface="+mn-ea"/>
                <a:cs typeface="+mn-cs"/>
              </a:rPr>
              <a:t>Market:</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General Market: Sports; Health &amp; Wellness</a:t>
            </a:r>
          </a:p>
          <a:p>
            <a:r>
              <a:rPr lang="en-US" sz="1100" kern="1200" dirty="0" smtClean="0">
                <a:solidFill>
                  <a:schemeClr val="tx1"/>
                </a:solidFill>
                <a:effectLst/>
                <a:latin typeface="+mn-lt"/>
                <a:ea typeface="+mn-ea"/>
                <a:cs typeface="+mn-cs"/>
              </a:rPr>
              <a:t>Specific Market: Pick-Up Sports for members of a college campus</a:t>
            </a:r>
          </a:p>
          <a:p>
            <a:r>
              <a:rPr lang="en-US" sz="1100" kern="1200" dirty="0" smtClean="0">
                <a:solidFill>
                  <a:schemeClr val="tx1"/>
                </a:solidFill>
                <a:effectLst/>
                <a:latin typeface="+mn-lt"/>
                <a:ea typeface="+mn-ea"/>
                <a:cs typeface="+mn-cs"/>
              </a:rPr>
              <a:t>The market currently lacks an easy, quick, reliable way to organize pick-up games. There are other applications that exist but target larger communities such as cities, or target other forms of exercise such as working out specifically</a:t>
            </a:r>
          </a:p>
          <a:p>
            <a:r>
              <a:rPr lang="en-US" sz="1100" b="1" kern="1200" dirty="0" smtClean="0">
                <a:solidFill>
                  <a:schemeClr val="tx1"/>
                </a:solidFill>
                <a:effectLst/>
                <a:latin typeface="+mn-lt"/>
                <a:ea typeface="+mn-ea"/>
                <a:cs typeface="+mn-cs"/>
              </a:rPr>
              <a:t>The Need for The Application: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There has to be an increase in pick-up sports on college campuses to raise the level of exercise and improve health and wellness amongst students. The decrease in pickup sports is a big reason for decline in youth’s </a:t>
            </a:r>
            <a:r>
              <a:rPr lang="en-US" sz="1100" kern="1200" dirty="0" err="1" smtClean="0">
                <a:solidFill>
                  <a:schemeClr val="tx1"/>
                </a:solidFill>
                <a:effectLst/>
                <a:latin typeface="+mn-lt"/>
                <a:ea typeface="+mn-ea"/>
                <a:cs typeface="+mn-cs"/>
              </a:rPr>
              <a:t>phyiscal</a:t>
            </a:r>
            <a:r>
              <a:rPr lang="en-US" sz="1100" kern="1200" dirty="0" smtClean="0">
                <a:solidFill>
                  <a:schemeClr val="tx1"/>
                </a:solidFill>
                <a:effectLst/>
                <a:latin typeface="+mn-lt"/>
                <a:ea typeface="+mn-ea"/>
                <a:cs typeface="+mn-cs"/>
              </a:rPr>
              <a:t> activity (source: </a:t>
            </a:r>
            <a:r>
              <a:rPr lang="en-US" sz="1100" kern="1200" dirty="0" smtClean="0">
                <a:solidFill>
                  <a:schemeClr val="tx1"/>
                </a:solidFill>
                <a:effectLst/>
                <a:latin typeface="+mn-lt"/>
                <a:ea typeface="+mn-ea"/>
                <a:cs typeface="+mn-cs"/>
                <a:hlinkClick r:id="rId3"/>
              </a:rPr>
              <a:t>https://books.google.com/books?id=SaY5Q79HLvsC&amp;pg=PA41&amp;lpg=PA41&amp;dq=pickup+sports+statistics&amp;source=bl&amp;ots=cV6mc4Yadv&amp;sig=N6DgYg98gHkkgKvvsD7_uJCzaIs&amp;hl=en&amp;sa=X&amp;ved=0CFUQ6AEwDTgKahUKEwiU8I2dudTIAhUI0YAKHd63DFY#v=onepage&amp;q=pickup%20sports%20statistics&amp;f=false</a:t>
            </a:r>
            <a:r>
              <a:rPr lang="en-US" sz="1100" kern="1200" dirty="0" smtClean="0">
                <a:solidFill>
                  <a:schemeClr val="tx1"/>
                </a:solidFill>
                <a:effectLst/>
                <a:latin typeface="+mn-lt"/>
                <a:ea typeface="+mn-ea"/>
                <a:cs typeface="+mn-cs"/>
              </a:rPr>
              <a:t>)</a:t>
            </a:r>
          </a:p>
          <a:p>
            <a:r>
              <a:rPr lang="en-US" sz="1100" b="1" kern="1200" dirty="0" smtClean="0">
                <a:solidFill>
                  <a:schemeClr val="tx1"/>
                </a:solidFill>
                <a:effectLst/>
                <a:latin typeface="+mn-lt"/>
                <a:ea typeface="+mn-ea"/>
                <a:cs typeface="+mn-cs"/>
              </a:rPr>
              <a:t>Our application’s value proposition (why are we better than other applications out there?):</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Provides virtual game rooms to join that translate to real ones at the time of the game. These could be spontaneous (app sends you unfilled games going on or about to happen when you open it up), unlike other applications that try to make it too structured.</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Makes use of free locations on campus that members of the campus already have access to. Further decreases barrier to entry to start and join games.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Focusing solely on a college campus allows the application to obtain support from school resources, e.g. Northwestern Athletics (look in “History of Recreational Sports” in article: “The Relationship of Participation in Recreational Sports with Retention Rates and Academic Success of First-Year College Students “)</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Members in a college campus are already inherently in a community. Other applications try to target and build a sense of community, however, their target market is too broad. There is already a shared trust on college campuses as compared to big cities or neighborhoods.</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Application integrates both location and people to play with</a:t>
            </a:r>
            <a:endParaRPr lang="en-US" u="none" strike="noStrike" dirty="0" smtClean="0">
              <a:effectLst/>
            </a:endParaRPr>
          </a:p>
          <a:p>
            <a:r>
              <a:rPr lang="en-US" sz="1100" b="1" kern="1200" dirty="0" smtClean="0">
                <a:solidFill>
                  <a:schemeClr val="tx1"/>
                </a:solidFill>
                <a:effectLst/>
                <a:latin typeface="+mn-lt"/>
                <a:ea typeface="+mn-ea"/>
                <a:cs typeface="+mn-cs"/>
              </a:rPr>
              <a:t>Quantifying the value proposition:</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4"/>
              </a:rPr>
              <a:t>http://www.exerciseismedicine.org/support_page.php?p=17</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Exercise has been positively correlated with obtaining better grades in college: </a:t>
            </a:r>
            <a:r>
              <a:rPr lang="en-US" sz="1100" u="none" strike="noStrike" kern="1200" dirty="0" smtClean="0">
                <a:solidFill>
                  <a:schemeClr val="tx1"/>
                </a:solidFill>
                <a:effectLst/>
                <a:latin typeface="+mn-lt"/>
                <a:ea typeface="+mn-ea"/>
                <a:cs typeface="+mn-cs"/>
                <a:hlinkClick r:id="rId5" invalidUrl="http://www.nationalforum.com/Electronic Journal Volumes/Mull, Haley Physical Activity and Academic Success FOCUS V8 N1 2014.pdf"/>
              </a:rPr>
              <a:t>http://www.nationalforum.com/Electronic%20Journal%20Volumes/Mull,%20Haley%20Physical%20Activity%20and%20Academic%20Success%20FOCUS%20V8%20N1%202014.pdf</a:t>
            </a:r>
            <a:endParaRPr lang="en-US" u="none" strike="noStrike" dirty="0" smtClean="0">
              <a:effectLst/>
            </a:endParaRPr>
          </a:p>
          <a:p>
            <a:r>
              <a:rPr lang="en-US" sz="1100" kern="1200" dirty="0" smtClean="0">
                <a:solidFill>
                  <a:schemeClr val="tx1"/>
                </a:solidFill>
                <a:effectLst/>
                <a:latin typeface="+mn-lt"/>
                <a:ea typeface="+mn-ea"/>
                <a:cs typeface="+mn-cs"/>
                <a:hlinkClick r:id="rId6"/>
              </a:rPr>
              <a:t>https://conservancy.umn.edu/bitstream/handle/11299/47779/Windschitl_umn_0130E_10112.pdf?sequence=1</a:t>
            </a:r>
            <a:endParaRPr lang="en-US" sz="1100" kern="1200" dirty="0" smtClean="0">
              <a:solidFill>
                <a:schemeClr val="tx1"/>
              </a:solidFill>
              <a:effectLst/>
              <a:latin typeface="+mn-lt"/>
              <a:ea typeface="+mn-ea"/>
              <a:cs typeface="+mn-cs"/>
            </a:endParaRPr>
          </a:p>
          <a:p>
            <a:pPr lvl="0"/>
            <a:r>
              <a:rPr lang="en-US" sz="1100" u="none" strike="noStrike" kern="1200" dirty="0" smtClean="0">
                <a:solidFill>
                  <a:schemeClr val="tx1"/>
                </a:solidFill>
                <a:effectLst/>
                <a:latin typeface="+mn-lt"/>
                <a:ea typeface="+mn-ea"/>
                <a:cs typeface="+mn-cs"/>
              </a:rPr>
              <a:t>Pickup sports provides more motivation to workout</a:t>
            </a:r>
            <a:endParaRPr lang="en-US" u="none" strike="noStrike" dirty="0" smtClean="0">
              <a:effectLst/>
            </a:endParaRPr>
          </a:p>
          <a:p>
            <a:pPr lvl="0"/>
            <a:r>
              <a:rPr lang="en-US" sz="1100" u="none" strike="noStrike" kern="1200" dirty="0" smtClean="0">
                <a:solidFill>
                  <a:schemeClr val="tx1"/>
                </a:solidFill>
                <a:effectLst/>
                <a:latin typeface="+mn-lt"/>
                <a:ea typeface="+mn-ea"/>
                <a:cs typeface="+mn-cs"/>
              </a:rPr>
              <a:t>Time reduced in organizing a game in using open court.</a:t>
            </a:r>
            <a:endParaRPr lang="en-US" u="none" strike="noStrike" dirty="0" smtClean="0">
              <a:effectLst/>
            </a:endParaRPr>
          </a:p>
          <a:p>
            <a:r>
              <a:rPr lang="en-US" sz="1100" b="1" kern="1200" dirty="0" smtClean="0">
                <a:solidFill>
                  <a:schemeClr val="tx1"/>
                </a:solidFill>
                <a:effectLst/>
                <a:latin typeface="+mn-lt"/>
                <a:ea typeface="+mn-ea"/>
                <a:cs typeface="+mn-cs"/>
              </a:rPr>
              <a:t>Reasons why a competitor application did not work:</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7"/>
              </a:rPr>
              <a:t>https://www.quora.com/Is-there-a-need-for-a-better-way-to-organize-pickup-sports</a:t>
            </a:r>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hlinkClick r:id="rId8"/>
              </a:rPr>
              <a:t>http://stewartmccoy.com/playmakers-pickup-sports-app/</a:t>
            </a:r>
            <a:endParaRPr lang="en-US" sz="11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99292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110400" y="777600"/>
            <a:ext cx="7320000" cy="860400"/>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2000">
                <a:solidFill>
                  <a:schemeClr val="bg2"/>
                </a:solidFill>
              </a:defRPr>
            </a:lvl1pPr>
            <a:lvl2pPr marL="0" indent="0" algn="l">
              <a:buNone/>
              <a:defRPr sz="16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a:p>
            <a:pPr lvl="1"/>
            <a:endParaRPr lang="en-GB" dirty="0"/>
          </a:p>
        </p:txBody>
      </p:sp>
      <p:pic>
        <p:nvPicPr>
          <p:cNvPr id="11" name="Picture 2"/>
          <p:cNvPicPr>
            <a:picLocks noChangeAspect="1" noChangeArrowheads="1"/>
          </p:cNvPicPr>
          <p:nvPr userDrawn="1"/>
        </p:nvPicPr>
        <p:blipFill>
          <a:blip r:embed="rId2" cstate="print"/>
          <a:srcRect/>
          <a:stretch>
            <a:fillRect/>
          </a:stretch>
        </p:blipFill>
        <p:spPr bwMode="auto">
          <a:xfrm>
            <a:off x="3029257" y="5745156"/>
            <a:ext cx="1311311" cy="745200"/>
          </a:xfrm>
          <a:prstGeom prst="rect">
            <a:avLst/>
          </a:prstGeom>
          <a:noFill/>
          <a:ln w="9525">
            <a:noFill/>
            <a:miter lim="800000"/>
            <a:headEnd/>
            <a:tailEnd/>
          </a:ln>
          <a:effectLst/>
        </p:spPr>
      </p:pic>
      <p:grpSp>
        <p:nvGrpSpPr>
          <p:cNvPr id="10" name="Group 9"/>
          <p:cNvGrpSpPr/>
          <p:nvPr userDrawn="1"/>
        </p:nvGrpSpPr>
        <p:grpSpPr>
          <a:xfrm>
            <a:off x="-1407" y="1789364"/>
            <a:ext cx="12193405" cy="4572655"/>
            <a:chOff x="-1055" y="2405319"/>
            <a:chExt cx="9145054" cy="3346232"/>
          </a:xfrm>
        </p:grpSpPr>
        <p:sp>
          <p:nvSpPr>
            <p:cNvPr id="9" name="Freeform 8"/>
            <p:cNvSpPr>
              <a:spLocks/>
            </p:cNvSpPr>
            <p:nvPr userDrawn="1"/>
          </p:nvSpPr>
          <p:spPr bwMode="gray">
            <a:xfrm>
              <a:off x="2273866" y="2405319"/>
              <a:ext cx="6870133" cy="2494990"/>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rgbClr val="6C1C6B"/>
            </a:solidFill>
            <a:ln w="9525">
              <a:noFill/>
              <a:round/>
              <a:headEnd/>
              <a:tailEnd/>
            </a:ln>
          </p:spPr>
          <p:txBody>
            <a:bodyPr vert="horz" wrap="square" lIns="91440" tIns="45720" rIns="91440" bIns="45720" numCol="1" anchor="t" anchorCtr="0" compatLnSpc="1">
              <a:prstTxWarp prst="textNoShape">
                <a:avLst/>
              </a:prstTxWarp>
            </a:bodyPr>
            <a:lstStyle/>
            <a:p>
              <a:endParaRPr lang="en-GB" sz="1800" kern="1200" dirty="0">
                <a:ea typeface=""/>
                <a:cs typeface=""/>
              </a:endParaRPr>
            </a:p>
          </p:txBody>
        </p:sp>
        <p:pic>
          <p:nvPicPr>
            <p:cNvPr id="14" name="Picture 3"/>
            <p:cNvPicPr>
              <a:picLocks noChangeAspect="1" noChangeArrowheads="1"/>
            </p:cNvPicPr>
            <p:nvPr userDrawn="1"/>
          </p:nvPicPr>
          <p:blipFill>
            <a:blip r:embed="rId3" cstate="print"/>
            <a:srcRect/>
            <a:stretch>
              <a:fillRect/>
            </a:stretch>
          </p:blipFill>
          <p:spPr bwMode="auto">
            <a:xfrm>
              <a:off x="-1055" y="4411633"/>
              <a:ext cx="2285060" cy="1339918"/>
            </a:xfrm>
            <a:prstGeom prst="rect">
              <a:avLst/>
            </a:prstGeom>
            <a:noFill/>
            <a:ln w="9525">
              <a:noFill/>
              <a:miter lim="800000"/>
              <a:headEnd/>
              <a:tailEnd/>
            </a:ln>
            <a:effectLst/>
          </p:spPr>
        </p:pic>
      </p:grpSp>
    </p:spTree>
    <p:extLst>
      <p:ext uri="{BB962C8B-B14F-4D97-AF65-F5344CB8AC3E}">
        <p14:creationId xmlns:p14="http://schemas.microsoft.com/office/powerpoint/2010/main" val="10111291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pic>
        <p:nvPicPr>
          <p:cNvPr id="7" name="Picture 2"/>
          <p:cNvPicPr>
            <a:picLocks noChangeAspect="1" noChangeArrowheads="1"/>
          </p:cNvPicPr>
          <p:nvPr userDrawn="1"/>
        </p:nvPicPr>
        <p:blipFill>
          <a:blip r:embed="rId2" cstate="print"/>
          <a:srcRect/>
          <a:stretch>
            <a:fillRect/>
          </a:stretch>
        </p:blipFill>
        <p:spPr bwMode="auto">
          <a:xfrm>
            <a:off x="609601" y="1044000"/>
            <a:ext cx="10967399" cy="5184000"/>
          </a:xfrm>
          <a:prstGeom prst="rect">
            <a:avLst/>
          </a:prstGeom>
          <a:noFill/>
          <a:ln w="9525">
            <a:noFill/>
            <a:miter lim="800000"/>
            <a:headEnd/>
            <a:tailEnd/>
          </a:ln>
          <a:effectLst/>
        </p:spPr>
      </p:pic>
    </p:spTree>
    <p:extLst>
      <p:ext uri="{BB962C8B-B14F-4D97-AF65-F5344CB8AC3E}">
        <p14:creationId xmlns:p14="http://schemas.microsoft.com/office/powerpoint/2010/main" val="5683745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609600" y="1040400"/>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sz="1800" kern="1200" dirty="0">
              <a:ea typeface=""/>
              <a:cs typeface=""/>
            </a:endParaRPr>
          </a:p>
        </p:txBody>
      </p:sp>
    </p:spTree>
    <p:extLst>
      <p:ext uri="{BB962C8B-B14F-4D97-AF65-F5344CB8AC3E}">
        <p14:creationId xmlns:p14="http://schemas.microsoft.com/office/powerpoint/2010/main" val="200716326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607484" y="6243638"/>
            <a:ext cx="10972800" cy="0"/>
          </a:xfrm>
          <a:prstGeom prst="line">
            <a:avLst/>
          </a:prstGeom>
          <a:noFill/>
          <a:ln w="3175">
            <a:solidFill>
              <a:schemeClr val="bg1"/>
            </a:solidFill>
            <a:round/>
            <a:headEnd/>
            <a:tailEnd/>
          </a:ln>
          <a:effectLst/>
        </p:spPr>
        <p:txBody>
          <a:bodyPr wrap="none" anchor="ctr"/>
          <a:lstStyle/>
          <a:p>
            <a:endParaRPr lang="en-US" sz="1800" kern="1200" dirty="0">
              <a:solidFill>
                <a:srgbClr val="808080"/>
              </a:solidFill>
              <a:ea typeface=""/>
              <a:cs typeface=""/>
            </a:endParaRPr>
          </a:p>
        </p:txBody>
      </p:sp>
    </p:spTree>
    <p:extLst>
      <p:ext uri="{BB962C8B-B14F-4D97-AF65-F5344CB8AC3E}">
        <p14:creationId xmlns:p14="http://schemas.microsoft.com/office/powerpoint/2010/main" val="14229804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607484" y="6243638"/>
            <a:ext cx="10972800" cy="0"/>
          </a:xfrm>
          <a:prstGeom prst="line">
            <a:avLst/>
          </a:prstGeom>
          <a:noFill/>
          <a:ln w="3175">
            <a:solidFill>
              <a:schemeClr val="bg1"/>
            </a:solidFill>
            <a:round/>
            <a:headEnd/>
            <a:tailEnd/>
          </a:ln>
          <a:effectLst/>
        </p:spPr>
        <p:txBody>
          <a:bodyPr wrap="none" anchor="ctr"/>
          <a:lstStyle/>
          <a:p>
            <a:endParaRPr lang="en-US" sz="1800" kern="1200" dirty="0">
              <a:solidFill>
                <a:srgbClr val="808080"/>
              </a:solidFill>
              <a:ea typeface=""/>
              <a:cs typeface=""/>
            </a:endParaRPr>
          </a:p>
        </p:txBody>
      </p:sp>
      <p:sp>
        <p:nvSpPr>
          <p:cNvPr id="8" name="Content Placeholder 2"/>
          <p:cNvSpPr>
            <a:spLocks noGrp="1"/>
          </p:cNvSpPr>
          <p:nvPr>
            <p:ph idx="1"/>
          </p:nvPr>
        </p:nvSpPr>
        <p:spPr>
          <a:xfrm>
            <a:off x="607483" y="719139"/>
            <a:ext cx="46752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1279427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631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609600" y="1029601"/>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800" kern="1200" dirty="0">
              <a:ea typeface=""/>
              <a:cs typeface=""/>
            </a:endParaRPr>
          </a:p>
        </p:txBody>
      </p:sp>
    </p:spTree>
    <p:extLst>
      <p:ext uri="{BB962C8B-B14F-4D97-AF65-F5344CB8AC3E}">
        <p14:creationId xmlns:p14="http://schemas.microsoft.com/office/powerpoint/2010/main" val="4475185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_photo_or_illustration_input">
    <p:spTree>
      <p:nvGrpSpPr>
        <p:cNvPr id="1" name=""/>
        <p:cNvGrpSpPr/>
        <p:nvPr/>
      </p:nvGrpSpPr>
      <p:grpSpPr>
        <a:xfrm>
          <a:off x="0" y="0"/>
          <a:ext cx="0" cy="0"/>
          <a:chOff x="0" y="0"/>
          <a:chExt cx="0" cy="0"/>
        </a:xfrm>
      </p:grpSpPr>
      <p:sp>
        <p:nvSpPr>
          <p:cNvPr id="2" name="Title 1"/>
          <p:cNvSpPr>
            <a:spLocks noGrp="1"/>
          </p:cNvSpPr>
          <p:nvPr>
            <p:ph type="ctrTitle"/>
          </p:nvPr>
        </p:nvSpPr>
        <p:spPr>
          <a:xfrm>
            <a:off x="3110400" y="777600"/>
            <a:ext cx="7320000" cy="860400"/>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2000">
                <a:solidFill>
                  <a:schemeClr val="bg2"/>
                </a:solidFill>
              </a:defRPr>
            </a:lvl1pPr>
            <a:lvl2pPr marL="0" indent="0" algn="l">
              <a:buNone/>
              <a:defRPr sz="16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a:p>
            <a:pPr lvl="1"/>
            <a:endParaRPr lang="en-GB" dirty="0"/>
          </a:p>
        </p:txBody>
      </p:sp>
      <p:sp>
        <p:nvSpPr>
          <p:cNvPr id="9" name="Freeform 8"/>
          <p:cNvSpPr>
            <a:spLocks/>
          </p:cNvSpPr>
          <p:nvPr userDrawn="1"/>
        </p:nvSpPr>
        <p:spPr bwMode="gray">
          <a:xfrm>
            <a:off x="3031822" y="2405319"/>
            <a:ext cx="9160177" cy="2494990"/>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sz="1800" kern="1200" dirty="0">
              <a:ea typeface=""/>
              <a:cs typeface=""/>
            </a:endParaRPr>
          </a:p>
        </p:txBody>
      </p:sp>
      <p:sp>
        <p:nvSpPr>
          <p:cNvPr id="7" name="Freeform 6"/>
          <p:cNvSpPr/>
          <p:nvPr userDrawn="1"/>
        </p:nvSpPr>
        <p:spPr>
          <a:xfrm>
            <a:off x="-12192" y="3000376"/>
            <a:ext cx="3048000" cy="2729861"/>
          </a:xfrm>
          <a:custGeom>
            <a:avLst/>
            <a:gdLst>
              <a:gd name="connsiteX0" fmla="*/ 0 w 2286000"/>
              <a:gd name="connsiteY0" fmla="*/ 1318973 h 1318973"/>
              <a:gd name="connsiteX1" fmla="*/ 0 w 2286000"/>
              <a:gd name="connsiteY1" fmla="*/ 0 h 1318973"/>
              <a:gd name="connsiteX2" fmla="*/ 2286000 w 2286000"/>
              <a:gd name="connsiteY2" fmla="*/ 486803 h 1318973"/>
              <a:gd name="connsiteX3" fmla="*/ 0 w 2286000"/>
              <a:gd name="connsiteY3" fmla="*/ 1318973 h 1318973"/>
              <a:gd name="connsiteX0" fmla="*/ 0 w 2286000"/>
              <a:gd name="connsiteY0" fmla="*/ 2729861 h 2729861"/>
              <a:gd name="connsiteX1" fmla="*/ 9144 w 2286000"/>
              <a:gd name="connsiteY1" fmla="*/ 0 h 2729861"/>
              <a:gd name="connsiteX2" fmla="*/ 2286000 w 2286000"/>
              <a:gd name="connsiteY2" fmla="*/ 1897691 h 2729861"/>
              <a:gd name="connsiteX3" fmla="*/ 0 w 2286000"/>
              <a:gd name="connsiteY3" fmla="*/ 2729861 h 2729861"/>
            </a:gdLst>
            <a:ahLst/>
            <a:cxnLst>
              <a:cxn ang="0">
                <a:pos x="connsiteX0" y="connsiteY0"/>
              </a:cxn>
              <a:cxn ang="0">
                <a:pos x="connsiteX1" y="connsiteY1"/>
              </a:cxn>
              <a:cxn ang="0">
                <a:pos x="connsiteX2" y="connsiteY2"/>
              </a:cxn>
              <a:cxn ang="0">
                <a:pos x="connsiteX3" y="connsiteY3"/>
              </a:cxn>
            </a:cxnLst>
            <a:rect l="l" t="t" r="r" b="b"/>
            <a:pathLst>
              <a:path w="2286000" h="2729861">
                <a:moveTo>
                  <a:pt x="0" y="2729861"/>
                </a:moveTo>
                <a:lnTo>
                  <a:pt x="9144" y="0"/>
                </a:lnTo>
                <a:lnTo>
                  <a:pt x="2286000" y="1897691"/>
                </a:lnTo>
                <a:lnTo>
                  <a:pt x="0" y="2729861"/>
                </a:lnTo>
                <a:close/>
              </a:path>
            </a:pathLst>
          </a:custGeom>
          <a:blipFill>
            <a:blip r:embed="rId2"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kern="1200" dirty="0">
              <a:solidFill>
                <a:srgbClr val="000000"/>
              </a:solidFill>
            </a:endParaRPr>
          </a:p>
        </p:txBody>
      </p:sp>
    </p:spTree>
    <p:extLst>
      <p:ext uri="{BB962C8B-B14F-4D97-AF65-F5344CB8AC3E}">
        <p14:creationId xmlns:p14="http://schemas.microsoft.com/office/powerpoint/2010/main" val="5047052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flipV="1">
            <a:off x="0" y="808381"/>
            <a:ext cx="12192000" cy="0"/>
          </a:xfrm>
          <a:prstGeom prst="line">
            <a:avLst/>
          </a:prstGeom>
          <a:noFill/>
          <a:ln w="28575">
            <a:solidFill>
              <a:srgbClr val="6C1C6B"/>
            </a:solidFill>
            <a:prstDash val="solid"/>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808080"/>
              </a:solidFill>
            </a:endParaRPr>
          </a:p>
        </p:txBody>
      </p:sp>
      <p:sp>
        <p:nvSpPr>
          <p:cNvPr id="8"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808080"/>
              </a:solidFill>
            </a:endParaRPr>
          </a:p>
        </p:txBody>
      </p:sp>
      <p:sp>
        <p:nvSpPr>
          <p:cNvPr id="4" name="Rectangle 3"/>
          <p:cNvSpPr/>
          <p:nvPr userDrawn="1"/>
        </p:nvSpPr>
        <p:spPr>
          <a:xfrm>
            <a:off x="10196186" y="6400800"/>
            <a:ext cx="1531988" cy="350729"/>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en-US" sz="1050" b="1" dirty="0" smtClean="0">
              <a:solidFill>
                <a:srgbClr val="000000"/>
              </a:solidFill>
            </a:endParaRPr>
          </a:p>
        </p:txBody>
      </p:sp>
    </p:spTree>
    <p:extLst>
      <p:ext uri="{BB962C8B-B14F-4D97-AF65-F5344CB8AC3E}">
        <p14:creationId xmlns:p14="http://schemas.microsoft.com/office/powerpoint/2010/main" val="4229285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808080"/>
              </a:solidFill>
            </a:endParaRPr>
          </a:p>
        </p:txBody>
      </p:sp>
      <p:sp>
        <p:nvSpPr>
          <p:cNvPr id="8"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808080"/>
              </a:solidFill>
            </a:endParaRPr>
          </a:p>
        </p:txBody>
      </p:sp>
    </p:spTree>
    <p:extLst>
      <p:ext uri="{BB962C8B-B14F-4D97-AF65-F5344CB8AC3E}">
        <p14:creationId xmlns:p14="http://schemas.microsoft.com/office/powerpoint/2010/main" val="17732983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609600" y="1600201"/>
            <a:ext cx="53848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11"/>
          </p:nvPr>
        </p:nvSpPr>
        <p:spPr>
          <a:xfrm>
            <a:off x="3451200" y="6415200"/>
            <a:ext cx="4579200" cy="201600"/>
          </a:xfrm>
          <a:prstGeom prst="rect">
            <a:avLst/>
          </a:prstGeom>
        </p:spPr>
        <p:txBody>
          <a:bodyPr/>
          <a:lstStyle/>
          <a:p>
            <a:r>
              <a:rPr lang="en-GB" sz="1800" kern="1200" dirty="0" smtClean="0">
                <a:ea typeface=""/>
                <a:cs typeface=""/>
              </a:rPr>
              <a:t>Presentation title</a:t>
            </a:r>
            <a:endParaRPr lang="en-GB" sz="1800" kern="1200" dirty="0">
              <a:ea typeface=""/>
              <a:cs typeface=""/>
            </a:endParaRPr>
          </a:p>
        </p:txBody>
      </p:sp>
      <p:sp>
        <p:nvSpPr>
          <p:cNvPr id="8"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808080"/>
              </a:solidFill>
            </a:endParaRPr>
          </a:p>
        </p:txBody>
      </p:sp>
      <p:sp>
        <p:nvSpPr>
          <p:cNvPr id="12"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808080"/>
              </a:solidFill>
            </a:endParaRPr>
          </a:p>
        </p:txBody>
      </p:sp>
    </p:spTree>
    <p:extLst>
      <p:ext uri="{BB962C8B-B14F-4D97-AF65-F5344CB8AC3E}">
        <p14:creationId xmlns:p14="http://schemas.microsoft.com/office/powerpoint/2010/main" val="26594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609600" y="2196001"/>
            <a:ext cx="53904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6201600" y="2178000"/>
            <a:ext cx="53904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808080"/>
              </a:solidFill>
            </a:endParaRPr>
          </a:p>
        </p:txBody>
      </p:sp>
      <p:sp>
        <p:nvSpPr>
          <p:cNvPr id="10" name="Text Placeholder 9"/>
          <p:cNvSpPr>
            <a:spLocks noGrp="1"/>
          </p:cNvSpPr>
          <p:nvPr>
            <p:ph type="body" sz="quarter" idx="12"/>
          </p:nvPr>
        </p:nvSpPr>
        <p:spPr>
          <a:xfrm>
            <a:off x="609600" y="1490400"/>
            <a:ext cx="5390400" cy="640800"/>
          </a:xfrm>
        </p:spPr>
        <p:txBody>
          <a:bodyPr anchor="b" anchorCtr="0"/>
          <a:lstStyle>
            <a:lvl1pPr>
              <a:buNone/>
              <a:defRPr b="1"/>
            </a:lvl1pPr>
          </a:lstStyle>
          <a:p>
            <a:pPr lvl="0"/>
            <a:endParaRPr lang="en-GB" dirty="0"/>
          </a:p>
        </p:txBody>
      </p:sp>
      <p:sp>
        <p:nvSpPr>
          <p:cNvPr id="11" name="Text Placeholder 9"/>
          <p:cNvSpPr>
            <a:spLocks noGrp="1"/>
          </p:cNvSpPr>
          <p:nvPr>
            <p:ph type="body" sz="quarter" idx="13"/>
          </p:nvPr>
        </p:nvSpPr>
        <p:spPr>
          <a:xfrm>
            <a:off x="6201600" y="1490400"/>
            <a:ext cx="5390400" cy="640800"/>
          </a:xfrm>
        </p:spPr>
        <p:txBody>
          <a:bodyPr anchor="b" anchorCtr="0"/>
          <a:lstStyle>
            <a:lvl1pPr>
              <a:buNone/>
              <a:defRPr b="1"/>
            </a:lvl1pPr>
          </a:lstStyle>
          <a:p>
            <a:pPr lvl="0"/>
            <a:endParaRPr lang="en-GB" dirty="0"/>
          </a:p>
        </p:txBody>
      </p:sp>
      <p:sp>
        <p:nvSpPr>
          <p:cNvPr id="9"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808080"/>
              </a:solidFill>
            </a:endParaRPr>
          </a:p>
        </p:txBody>
      </p:sp>
    </p:spTree>
    <p:extLst>
      <p:ext uri="{BB962C8B-B14F-4D97-AF65-F5344CB8AC3E}">
        <p14:creationId xmlns:p14="http://schemas.microsoft.com/office/powerpoint/2010/main" val="4558815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485" y="1025526"/>
            <a:ext cx="109728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5" name="Line 11"/>
          <p:cNvSpPr>
            <a:spLocks noChangeShapeType="1"/>
          </p:cNvSpPr>
          <p:nvPr userDrawn="1"/>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808080"/>
              </a:solidFill>
            </a:endParaRPr>
          </a:p>
        </p:txBody>
      </p:sp>
    </p:spTree>
    <p:extLst>
      <p:ext uri="{BB962C8B-B14F-4D97-AF65-F5344CB8AC3E}">
        <p14:creationId xmlns:p14="http://schemas.microsoft.com/office/powerpoint/2010/main" val="5186091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609600" y="1029601"/>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800" kern="1200" dirty="0">
              <a:ea typeface=""/>
              <a:cs typeface=""/>
            </a:endParaRPr>
          </a:p>
        </p:txBody>
      </p:sp>
    </p:spTree>
    <p:extLst>
      <p:ext uri="{BB962C8B-B14F-4D97-AF65-F5344CB8AC3E}">
        <p14:creationId xmlns:p14="http://schemas.microsoft.com/office/powerpoint/2010/main" val="16392151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609600" y="1040400"/>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sz="1800" kern="1200" dirty="0">
              <a:ea typeface=""/>
              <a:cs typeface=""/>
            </a:endParaRPr>
          </a:p>
        </p:txBody>
      </p:sp>
    </p:spTree>
    <p:extLst>
      <p:ext uri="{BB962C8B-B14F-4D97-AF65-F5344CB8AC3E}">
        <p14:creationId xmlns:p14="http://schemas.microsoft.com/office/powerpoint/2010/main" val="8809260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01600"/>
            <a:ext cx="109728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8" name="Group 7"/>
          <p:cNvGrpSpPr/>
          <p:nvPr/>
        </p:nvGrpSpPr>
        <p:grpSpPr bwMode="gray">
          <a:xfrm>
            <a:off x="10585632" y="6450014"/>
            <a:ext cx="450849" cy="204787"/>
            <a:chOff x="8348663" y="6450013"/>
            <a:chExt cx="338137" cy="204787"/>
          </a:xfrm>
          <a:solidFill>
            <a:srgbClr val="808080"/>
          </a:solidFill>
        </p:grpSpPr>
        <p:sp>
          <p:nvSpPr>
            <p:cNvPr id="10"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kern="1200" dirty="0">
                <a:ea typeface=""/>
                <a:cs typeface=""/>
              </a:endParaRPr>
            </a:p>
          </p:txBody>
        </p:sp>
        <p:sp>
          <p:nvSpPr>
            <p:cNvPr id="11"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kern="1200" dirty="0">
                <a:ea typeface=""/>
                <a:cs typeface=""/>
              </a:endParaRPr>
            </a:p>
          </p:txBody>
        </p:sp>
      </p:grpSp>
      <p:sp>
        <p:nvSpPr>
          <p:cNvPr id="4" name="Rectangle 3"/>
          <p:cNvSpPr/>
          <p:nvPr userDrawn="1"/>
        </p:nvSpPr>
        <p:spPr>
          <a:xfrm>
            <a:off x="11131552" y="6450014"/>
            <a:ext cx="450849" cy="204787"/>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defRPr/>
            </a:pPr>
            <a:fld id="{9AE4D82F-B047-469B-AC52-A46321747EAF}" type="slidenum">
              <a:rPr lang="en-GB" sz="1200" kern="1200" smtClean="0">
                <a:solidFill>
                  <a:srgbClr val="FFFFFF"/>
                </a:solidFill>
              </a:rPr>
              <a:pPr algn="ctr">
                <a:defRPr/>
              </a:pPr>
              <a:t>‹#›</a:t>
            </a:fld>
            <a:endParaRPr lang="en-US" sz="1200" kern="1200" dirty="0">
              <a:solidFill>
                <a:srgbClr val="FFFFFF"/>
              </a:solidFill>
            </a:endParaRPr>
          </a:p>
        </p:txBody>
      </p:sp>
    </p:spTree>
    <p:extLst>
      <p:ext uri="{BB962C8B-B14F-4D97-AF65-F5344CB8AC3E}">
        <p14:creationId xmlns:p14="http://schemas.microsoft.com/office/powerpoint/2010/main" val="208031645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timing>
    <p:tnLst>
      <p:par>
        <p:cTn id="1" dur="indefinite" restart="never" nodeType="tmRoot"/>
      </p:par>
    </p:tnLst>
  </p:timing>
  <p:hf sldNum="0" hdr="0" dt="0"/>
  <p:txStyles>
    <p:titleStyle>
      <a:lvl1pPr algn="l" defTabSz="914400" rtl="0" eaLnBrk="1" latinLnBrk="0" hangingPunct="1">
        <a:lnSpc>
          <a:spcPct val="85000"/>
        </a:lnSpc>
        <a:spcBef>
          <a:spcPct val="0"/>
        </a:spcBef>
        <a:buNone/>
        <a:defRPr sz="2200" b="1" kern="1200">
          <a:solidFill>
            <a:srgbClr val="80808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rgbClr val="808080"/>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rgbClr val="808080"/>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rgbClr val="808080"/>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rgbClr val="808080"/>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rgbClr val="80808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emf"/><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4.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image" Target="../media/image31.jpg"/><Relationship Id="rId7" Type="http://schemas.openxmlformats.org/officeDocument/2006/relationships/image" Target="../media/image35.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41.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7694" y="777600"/>
            <a:ext cx="7812706" cy="860400"/>
          </a:xfrm>
        </p:spPr>
        <p:txBody>
          <a:bodyPr/>
          <a:lstStyle/>
          <a:p>
            <a:r>
              <a:rPr lang="en-US" sz="3200" dirty="0" smtClean="0">
                <a:solidFill>
                  <a:schemeClr val="tx1">
                    <a:lumMod val="50000"/>
                    <a:lumOff val="50000"/>
                  </a:schemeClr>
                </a:solidFill>
              </a:rPr>
              <a:t>Sentiment Analysis using Multi-Class Classification</a:t>
            </a:r>
            <a:endParaRPr lang="en-US" sz="3200" dirty="0">
              <a:solidFill>
                <a:schemeClr val="tx1">
                  <a:lumMod val="50000"/>
                  <a:lumOff val="50000"/>
                </a:schemeClr>
              </a:solidFill>
            </a:endParaRPr>
          </a:p>
        </p:txBody>
      </p:sp>
      <p:sp>
        <p:nvSpPr>
          <p:cNvPr id="3" name="Subtitle 2"/>
          <p:cNvSpPr>
            <a:spLocks noGrp="1"/>
          </p:cNvSpPr>
          <p:nvPr>
            <p:ph type="subTitle" idx="1"/>
          </p:nvPr>
        </p:nvSpPr>
        <p:spPr>
          <a:xfrm>
            <a:off x="2617694" y="1753200"/>
            <a:ext cx="7039653" cy="968400"/>
          </a:xfrm>
        </p:spPr>
        <p:txBody>
          <a:bodyPr/>
          <a:lstStyle/>
          <a:p>
            <a:r>
              <a:rPr lang="en-US" dirty="0" smtClean="0">
                <a:solidFill>
                  <a:schemeClr val="tx1">
                    <a:lumMod val="50000"/>
                    <a:lumOff val="50000"/>
                  </a:schemeClr>
                </a:solidFill>
              </a:rPr>
              <a:t>Team 5--The Loiter Squad </a:t>
            </a:r>
          </a:p>
          <a:p>
            <a:r>
              <a:rPr lang="en-US" dirty="0" smtClean="0">
                <a:solidFill>
                  <a:schemeClr val="tx1">
                    <a:lumMod val="50000"/>
                    <a:lumOff val="50000"/>
                  </a:schemeClr>
                </a:solidFill>
              </a:rPr>
              <a:t>Rohan Agarwal, Aliyah Lee, Tyler Mount, Sarah </a:t>
            </a:r>
            <a:r>
              <a:rPr lang="en-US" dirty="0" err="1" smtClean="0">
                <a:solidFill>
                  <a:schemeClr val="tx1">
                    <a:lumMod val="50000"/>
                    <a:lumOff val="50000"/>
                  </a:schemeClr>
                </a:solidFill>
              </a:rPr>
              <a:t>Stumbras</a:t>
            </a:r>
            <a:r>
              <a:rPr lang="en-US" dirty="0" smtClean="0">
                <a:solidFill>
                  <a:schemeClr val="tx1">
                    <a:lumMod val="50000"/>
                    <a:lumOff val="50000"/>
                  </a:schemeClr>
                </a:solidFill>
              </a:rPr>
              <a:t>, Nathan Wang</a:t>
            </a:r>
          </a:p>
          <a:p>
            <a:endParaRPr lang="en-US" sz="2400" dirty="0">
              <a:solidFill>
                <a:schemeClr val="tx1">
                  <a:lumMod val="50000"/>
                  <a:lumOff val="50000"/>
                </a:schemeClr>
              </a:solidFill>
            </a:endParaRPr>
          </a:p>
          <a:p>
            <a:r>
              <a:rPr lang="en-US" sz="1800" dirty="0" smtClean="0">
                <a:solidFill>
                  <a:schemeClr val="tx1">
                    <a:lumMod val="50000"/>
                    <a:lumOff val="50000"/>
                  </a:schemeClr>
                </a:solidFill>
              </a:rPr>
              <a:t>IEMS 393-1 Prof. </a:t>
            </a:r>
            <a:r>
              <a:rPr lang="en-US" sz="1800" dirty="0" err="1" smtClean="0">
                <a:solidFill>
                  <a:schemeClr val="tx1">
                    <a:lumMod val="50000"/>
                    <a:lumOff val="50000"/>
                  </a:schemeClr>
                </a:solidFill>
              </a:rPr>
              <a:t>Werwath</a:t>
            </a:r>
            <a:endParaRPr lang="en-US" sz="1800" dirty="0" smtClean="0">
              <a:solidFill>
                <a:schemeClr val="tx1">
                  <a:lumMod val="50000"/>
                  <a:lumOff val="50000"/>
                </a:schemeClr>
              </a:solidFill>
            </a:endParaRPr>
          </a:p>
          <a:p>
            <a:r>
              <a:rPr lang="en-US" sz="1800" dirty="0" smtClean="0">
                <a:solidFill>
                  <a:schemeClr val="tx1">
                    <a:lumMod val="50000"/>
                    <a:lumOff val="50000"/>
                  </a:schemeClr>
                </a:solidFill>
              </a:rPr>
              <a:t>January 12, 2015</a:t>
            </a:r>
            <a:endParaRPr lang="en-US" sz="1800" dirty="0">
              <a:solidFill>
                <a:schemeClr val="tx1">
                  <a:lumMod val="50000"/>
                  <a:lumOff val="50000"/>
                </a:schemeClr>
              </a:solidFill>
            </a:endParaRPr>
          </a:p>
        </p:txBody>
      </p:sp>
      <p:sp>
        <p:nvSpPr>
          <p:cNvPr id="4" name="Rectangle 3"/>
          <p:cNvSpPr/>
          <p:nvPr/>
        </p:nvSpPr>
        <p:spPr>
          <a:xfrm>
            <a:off x="2617694" y="5629834"/>
            <a:ext cx="9251577" cy="122816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en-US" sz="1050" b="1" dirty="0" smtClean="0">
              <a:solidFill>
                <a:srgbClr val="00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167" y="5308440"/>
            <a:ext cx="1510317" cy="1501433"/>
          </a:xfrm>
          <a:prstGeom prst="rect">
            <a:avLst/>
          </a:prstGeom>
        </p:spPr>
      </p:pic>
    </p:spTree>
    <p:extLst>
      <p:ext uri="{BB962C8B-B14F-4D97-AF65-F5344CB8AC3E}">
        <p14:creationId xmlns:p14="http://schemas.microsoft.com/office/powerpoint/2010/main" val="453301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04" y="293040"/>
            <a:ext cx="10972800" cy="860400"/>
          </a:xfrm>
        </p:spPr>
        <p:txBody>
          <a:bodyPr/>
          <a:lstStyle/>
          <a:p>
            <a:r>
              <a:rPr lang="en-US" sz="2400" dirty="0" smtClean="0">
                <a:solidFill>
                  <a:srgbClr val="6C1C6B"/>
                </a:solidFill>
              </a:rPr>
              <a:t>Thank you! </a:t>
            </a:r>
            <a:r>
              <a:rPr lang="en-US" sz="2400" dirty="0" smtClean="0"/>
              <a:t>we’d love to hear any questions and feedback</a:t>
            </a:r>
            <a:endParaRPr lang="en-US" sz="2400" dirty="0"/>
          </a:p>
        </p:txBody>
      </p:sp>
      <p:pic>
        <p:nvPicPr>
          <p:cNvPr id="4" name="Picture 2" descr="https://lh4.googleusercontent.com/p3YEtDOCgUOln00KZpl6T_tBWmQCnPm6lOMXDXKHYIvUv_0oAY7_KorpBb_PR3aSA7RemJaZsg1GvlEJwJ5p2FmU-agmI41nK8qZ5mOeXogAVAI0EYrw_D6LD4XzXSaMJFiQewXgBs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20" y="943561"/>
            <a:ext cx="5539867" cy="566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85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27" y="33393"/>
            <a:ext cx="12039273" cy="860400"/>
          </a:xfrm>
        </p:spPr>
        <p:txBody>
          <a:bodyPr/>
          <a:lstStyle/>
          <a:p>
            <a:r>
              <a:rPr lang="en-US" sz="2800" dirty="0" smtClean="0">
                <a:solidFill>
                  <a:srgbClr val="6C1C6B"/>
                </a:solidFill>
              </a:rPr>
              <a:t>Creating a multi-class classification model </a:t>
            </a:r>
            <a:r>
              <a:rPr lang="en-US" sz="2800" dirty="0" smtClean="0"/>
              <a:t>for sentiment analysis requires multiple steps</a:t>
            </a:r>
            <a:endParaRPr lang="en-US" sz="2800" dirty="0">
              <a:solidFill>
                <a:schemeClr val="tx1">
                  <a:lumMod val="50000"/>
                  <a:lumOff val="50000"/>
                </a:schemeClr>
              </a:solidFill>
            </a:endParaRPr>
          </a:p>
        </p:txBody>
      </p:sp>
      <p:cxnSp>
        <p:nvCxnSpPr>
          <p:cNvPr id="30" name="Elbow Connector 29"/>
          <p:cNvCxnSpPr>
            <a:stCxn id="7" idx="3"/>
            <a:endCxn id="76" idx="1"/>
          </p:cNvCxnSpPr>
          <p:nvPr/>
        </p:nvCxnSpPr>
        <p:spPr>
          <a:xfrm flipV="1">
            <a:off x="2839920" y="1628555"/>
            <a:ext cx="1776510" cy="4582961"/>
          </a:xfrm>
          <a:prstGeom prst="bentConnector3">
            <a:avLst>
              <a:gd name="adj1" fmla="val 50000"/>
            </a:avLst>
          </a:prstGeom>
          <a:ln w="127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7" idx="3"/>
            <a:endCxn id="78" idx="1"/>
          </p:cNvCxnSpPr>
          <p:nvPr/>
        </p:nvCxnSpPr>
        <p:spPr>
          <a:xfrm flipH="1">
            <a:off x="4653609" y="2642881"/>
            <a:ext cx="2730776" cy="2607540"/>
          </a:xfrm>
          <a:prstGeom prst="bentConnector5">
            <a:avLst>
              <a:gd name="adj1" fmla="val -8371"/>
              <a:gd name="adj2" fmla="val 48370"/>
              <a:gd name="adj3" fmla="val 108371"/>
            </a:avLst>
          </a:prstGeom>
          <a:ln w="127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2" idx="3"/>
            <a:endCxn id="107" idx="1"/>
          </p:cNvCxnSpPr>
          <p:nvPr/>
        </p:nvCxnSpPr>
        <p:spPr>
          <a:xfrm flipV="1">
            <a:off x="7312054" y="5317223"/>
            <a:ext cx="1428536" cy="892582"/>
          </a:xfrm>
          <a:prstGeom prst="bentConnector3">
            <a:avLst>
              <a:gd name="adj1" fmla="val 50000"/>
            </a:avLst>
          </a:prstGeom>
          <a:ln w="127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87224" y="4425010"/>
            <a:ext cx="2352696" cy="2158146"/>
            <a:chOff x="676408" y="1390602"/>
            <a:chExt cx="2352696" cy="2158146"/>
          </a:xfrm>
        </p:grpSpPr>
        <p:sp>
          <p:nvSpPr>
            <p:cNvPr id="7" name="TextBox 6"/>
            <p:cNvSpPr txBox="1"/>
            <p:nvPr/>
          </p:nvSpPr>
          <p:spPr>
            <a:xfrm>
              <a:off x="676408" y="2805468"/>
              <a:ext cx="2352696" cy="743280"/>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800" dirty="0" smtClean="0">
                  <a:solidFill>
                    <a:schemeClr val="tx1">
                      <a:lumMod val="50000"/>
                      <a:lumOff val="50000"/>
                    </a:schemeClr>
                  </a:solidFill>
                </a:rPr>
                <a:t>The sheer </a:t>
              </a:r>
              <a:r>
                <a:rPr lang="en-US" sz="1800" dirty="0" smtClean="0">
                  <a:solidFill>
                    <a:srgbClr val="6C1C6B"/>
                  </a:solidFill>
                </a:rPr>
                <a:t>amount of data </a:t>
              </a:r>
              <a:r>
                <a:rPr lang="en-US" sz="1800" dirty="0" smtClean="0">
                  <a:solidFill>
                    <a:schemeClr val="tx1">
                      <a:lumMod val="50000"/>
                      <a:lumOff val="50000"/>
                    </a:schemeClr>
                  </a:solidFill>
                </a:rPr>
                <a:t>initially can be </a:t>
              </a:r>
              <a:r>
                <a:rPr lang="en-US" sz="1800" dirty="0" smtClean="0">
                  <a:solidFill>
                    <a:srgbClr val="6C1C6B"/>
                  </a:solidFill>
                </a:rPr>
                <a:t>overwhelming </a:t>
              </a:r>
            </a:p>
          </p:txBody>
        </p:sp>
        <p:pic>
          <p:nvPicPr>
            <p:cNvPr id="75" name="Picture 7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317228" y="1390602"/>
              <a:ext cx="1132503" cy="1413155"/>
            </a:xfrm>
            <a:prstGeom prst="rect">
              <a:avLst/>
            </a:prstGeom>
          </p:spPr>
        </p:pic>
      </p:grpSp>
      <p:grpSp>
        <p:nvGrpSpPr>
          <p:cNvPr id="12" name="Group 11"/>
          <p:cNvGrpSpPr/>
          <p:nvPr/>
        </p:nvGrpSpPr>
        <p:grpSpPr>
          <a:xfrm>
            <a:off x="4496808" y="1095983"/>
            <a:ext cx="2887577" cy="2036262"/>
            <a:chOff x="445285" y="4394597"/>
            <a:chExt cx="2887577" cy="2036262"/>
          </a:xfrm>
        </p:grpSpPr>
        <p:sp>
          <p:nvSpPr>
            <p:cNvPr id="17" name="TextBox 16"/>
            <p:cNvSpPr txBox="1"/>
            <p:nvPr/>
          </p:nvSpPr>
          <p:spPr>
            <a:xfrm>
              <a:off x="445285" y="5452130"/>
              <a:ext cx="2887577" cy="97872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800" dirty="0" smtClean="0">
                  <a:solidFill>
                    <a:srgbClr val="6C1C6B"/>
                  </a:solidFill>
                </a:rPr>
                <a:t>Exploring, visualizing, and processing</a:t>
              </a:r>
              <a:r>
                <a:rPr lang="en-US" sz="1800" dirty="0" smtClean="0">
                  <a:solidFill>
                    <a:schemeClr val="tx1">
                      <a:lumMod val="50000"/>
                      <a:lumOff val="50000"/>
                    </a:schemeClr>
                  </a:solidFill>
                </a:rPr>
                <a:t> the data helps us to </a:t>
              </a:r>
              <a:r>
                <a:rPr lang="en-US" sz="1800" dirty="0" smtClean="0">
                  <a:solidFill>
                    <a:srgbClr val="6C1C6B"/>
                  </a:solidFill>
                </a:rPr>
                <a:t>better understand </a:t>
              </a:r>
              <a:r>
                <a:rPr lang="en-US" sz="1800" dirty="0" smtClean="0">
                  <a:solidFill>
                    <a:schemeClr val="tx1">
                      <a:lumMod val="50000"/>
                      <a:lumOff val="50000"/>
                    </a:schemeClr>
                  </a:solidFill>
                </a:rPr>
                <a:t>the data</a:t>
              </a:r>
              <a:endParaRPr lang="en-US" sz="1800" dirty="0" smtClean="0">
                <a:solidFill>
                  <a:srgbClr val="6C1C6B"/>
                </a:solidFill>
              </a:endParaRPr>
            </a:p>
          </p:txBody>
        </p:sp>
        <p:grpSp>
          <p:nvGrpSpPr>
            <p:cNvPr id="77" name="Group 76"/>
            <p:cNvGrpSpPr/>
            <p:nvPr/>
          </p:nvGrpSpPr>
          <p:grpSpPr>
            <a:xfrm>
              <a:off x="564907" y="4394597"/>
              <a:ext cx="2575698" cy="1065143"/>
              <a:chOff x="4313335" y="4424633"/>
              <a:chExt cx="2575698" cy="1065143"/>
            </a:xfrm>
          </p:grpSpPr>
          <p:pic>
            <p:nvPicPr>
              <p:cNvPr id="18" name="Picture 17"/>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50089" y="4450832"/>
                <a:ext cx="1038944" cy="1038944"/>
              </a:xfrm>
              <a:prstGeom prst="rect">
                <a:avLst/>
              </a:prstGeom>
            </p:spPr>
          </p:pic>
          <p:pic>
            <p:nvPicPr>
              <p:cNvPr id="76" name="Picture 75"/>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13335" y="4424633"/>
                <a:ext cx="1552242" cy="1065143"/>
              </a:xfrm>
              <a:prstGeom prst="rect">
                <a:avLst/>
              </a:prstGeom>
            </p:spPr>
          </p:pic>
        </p:grpSp>
      </p:grpSp>
      <p:grpSp>
        <p:nvGrpSpPr>
          <p:cNvPr id="8" name="Group 7"/>
          <p:cNvGrpSpPr/>
          <p:nvPr/>
        </p:nvGrpSpPr>
        <p:grpSpPr>
          <a:xfrm>
            <a:off x="4569140" y="4613576"/>
            <a:ext cx="2742914" cy="1967869"/>
            <a:chOff x="4437892" y="1131948"/>
            <a:chExt cx="2742914" cy="1967869"/>
          </a:xfrm>
        </p:grpSpPr>
        <p:sp>
          <p:nvSpPr>
            <p:cNvPr id="22" name="TextBox 21"/>
            <p:cNvSpPr txBox="1"/>
            <p:nvPr/>
          </p:nvSpPr>
          <p:spPr>
            <a:xfrm>
              <a:off x="4437892" y="2356537"/>
              <a:ext cx="2742914" cy="743280"/>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800" dirty="0" smtClean="0">
                  <a:solidFill>
                    <a:srgbClr val="6C1C6B"/>
                  </a:solidFill>
                </a:rPr>
                <a:t>Researching various solution methods </a:t>
              </a:r>
              <a:r>
                <a:rPr lang="en-US" sz="1800" dirty="0" smtClean="0">
                  <a:solidFill>
                    <a:schemeClr val="tx1">
                      <a:lumMod val="50000"/>
                      <a:lumOff val="50000"/>
                    </a:schemeClr>
                  </a:solidFill>
                </a:rPr>
                <a:t>helps us identify starting points</a:t>
              </a:r>
              <a:endParaRPr lang="en-US" sz="1800" dirty="0" smtClean="0">
                <a:solidFill>
                  <a:srgbClr val="6C1C6B"/>
                </a:solidFill>
              </a:endParaRPr>
            </a:p>
          </p:txBody>
        </p:sp>
        <p:pic>
          <p:nvPicPr>
            <p:cNvPr id="78" name="Picture 77"/>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22361" y="1194429"/>
              <a:ext cx="1383763" cy="1148728"/>
            </a:xfrm>
            <a:prstGeom prst="rect">
              <a:avLst/>
            </a:prstGeom>
          </p:spPr>
        </p:pic>
        <p:pic>
          <p:nvPicPr>
            <p:cNvPr id="91" name="Picture 90"/>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06124" y="1131948"/>
              <a:ext cx="1211209" cy="1211209"/>
            </a:xfrm>
            <a:prstGeom prst="rect">
              <a:avLst/>
            </a:prstGeom>
          </p:spPr>
        </p:pic>
      </p:grpSp>
      <p:grpSp>
        <p:nvGrpSpPr>
          <p:cNvPr id="101" name="Group 100"/>
          <p:cNvGrpSpPr/>
          <p:nvPr/>
        </p:nvGrpSpPr>
        <p:grpSpPr>
          <a:xfrm>
            <a:off x="8564569" y="1095983"/>
            <a:ext cx="2742914" cy="2652137"/>
            <a:chOff x="8678971" y="3178120"/>
            <a:chExt cx="2742914" cy="2652137"/>
          </a:xfrm>
        </p:grpSpPr>
        <p:pic>
          <p:nvPicPr>
            <p:cNvPr id="79" name="Picture 78"/>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477" y="3178120"/>
              <a:ext cx="1313950" cy="1313950"/>
            </a:xfrm>
            <a:prstGeom prst="rect">
              <a:avLst/>
            </a:prstGeom>
          </p:spPr>
        </p:pic>
        <p:pic>
          <p:nvPicPr>
            <p:cNvPr id="99" name="Picture 98"/>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44014" y="3178120"/>
              <a:ext cx="847705" cy="1313950"/>
            </a:xfrm>
            <a:prstGeom prst="rect">
              <a:avLst/>
            </a:prstGeom>
          </p:spPr>
        </p:pic>
        <p:sp>
          <p:nvSpPr>
            <p:cNvPr id="100" name="TextBox 99"/>
            <p:cNvSpPr txBox="1"/>
            <p:nvPr/>
          </p:nvSpPr>
          <p:spPr>
            <a:xfrm>
              <a:off x="8678971" y="4616078"/>
              <a:ext cx="2742914" cy="121417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800" dirty="0" smtClean="0">
                  <a:solidFill>
                    <a:schemeClr val="tx1">
                      <a:lumMod val="50000"/>
                      <a:lumOff val="50000"/>
                    </a:schemeClr>
                  </a:solidFill>
                </a:rPr>
                <a:t>Through these methods we can create the </a:t>
              </a:r>
              <a:r>
                <a:rPr lang="en-US" sz="1800" dirty="0" smtClean="0">
                  <a:solidFill>
                    <a:srgbClr val="6C1C6B"/>
                  </a:solidFill>
                </a:rPr>
                <a:t>best possible solution </a:t>
              </a:r>
              <a:r>
                <a:rPr lang="en-US" sz="1800" dirty="0" smtClean="0">
                  <a:solidFill>
                    <a:schemeClr val="tx1">
                      <a:lumMod val="50000"/>
                      <a:lumOff val="50000"/>
                    </a:schemeClr>
                  </a:solidFill>
                </a:rPr>
                <a:t>method and </a:t>
              </a:r>
              <a:r>
                <a:rPr lang="en-US" sz="1800" dirty="0" smtClean="0">
                  <a:solidFill>
                    <a:srgbClr val="6C1C6B"/>
                  </a:solidFill>
                </a:rPr>
                <a:t>post-process our results</a:t>
              </a:r>
            </a:p>
          </p:txBody>
        </p:sp>
      </p:grpSp>
      <p:cxnSp>
        <p:nvCxnSpPr>
          <p:cNvPr id="102" name="Elbow Connector 101"/>
          <p:cNvCxnSpPr>
            <a:endCxn id="100" idx="2"/>
          </p:cNvCxnSpPr>
          <p:nvPr/>
        </p:nvCxnSpPr>
        <p:spPr>
          <a:xfrm rot="5400000" flipH="1" flipV="1">
            <a:off x="9503298" y="4180848"/>
            <a:ext cx="865455" cy="1"/>
          </a:xfrm>
          <a:prstGeom prst="bentConnector3">
            <a:avLst>
              <a:gd name="adj1" fmla="val 50000"/>
            </a:avLst>
          </a:prstGeom>
          <a:ln w="127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564569" y="4643867"/>
            <a:ext cx="2742914" cy="1941598"/>
            <a:chOff x="4522361" y="4253812"/>
            <a:chExt cx="2742914" cy="1941598"/>
          </a:xfrm>
        </p:grpSpPr>
        <p:grpSp>
          <p:nvGrpSpPr>
            <p:cNvPr id="95" name="Group 94"/>
            <p:cNvGrpSpPr/>
            <p:nvPr/>
          </p:nvGrpSpPr>
          <p:grpSpPr>
            <a:xfrm>
              <a:off x="4522361" y="4253812"/>
              <a:ext cx="2742914" cy="1941598"/>
              <a:chOff x="4451147" y="4158393"/>
              <a:chExt cx="2742914" cy="1941598"/>
            </a:xfrm>
          </p:grpSpPr>
          <p:pic>
            <p:nvPicPr>
              <p:cNvPr id="90" name="Picture 89"/>
              <p:cNvPicPr>
                <a:picLocks noChangeAspect="1"/>
              </p:cNvPicPr>
              <p:nvPr/>
            </p:nvPicPr>
            <p:blipFill>
              <a:blip r:embed="rId1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72483" y="4158393"/>
                <a:ext cx="1182565" cy="1182565"/>
              </a:xfrm>
              <a:prstGeom prst="rect">
                <a:avLst/>
              </a:prstGeom>
            </p:spPr>
          </p:pic>
          <p:sp>
            <p:nvSpPr>
              <p:cNvPr id="94" name="TextBox 93"/>
              <p:cNvSpPr txBox="1"/>
              <p:nvPr/>
            </p:nvSpPr>
            <p:spPr>
              <a:xfrm>
                <a:off x="4451147" y="5356711"/>
                <a:ext cx="2742914" cy="743280"/>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800" dirty="0" smtClean="0">
                    <a:solidFill>
                      <a:srgbClr val="6C1C6B"/>
                    </a:solidFill>
                  </a:rPr>
                  <a:t>Identifying “stupid” models </a:t>
                </a:r>
                <a:r>
                  <a:rPr lang="en-US" sz="1800" dirty="0" smtClean="0">
                    <a:solidFill>
                      <a:schemeClr val="tx1">
                        <a:lumMod val="50000"/>
                        <a:lumOff val="50000"/>
                      </a:schemeClr>
                    </a:solidFill>
                  </a:rPr>
                  <a:t>helps us come up with initial solutions</a:t>
                </a:r>
              </a:p>
            </p:txBody>
          </p:sp>
        </p:grpSp>
        <p:pic>
          <p:nvPicPr>
            <p:cNvPr id="107" name="Picture 106"/>
            <p:cNvPicPr>
              <a:picLocks noChangeAspect="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98382" y="4451927"/>
              <a:ext cx="950068" cy="950481"/>
            </a:xfrm>
            <a:prstGeom prst="rect">
              <a:avLst/>
            </a:prstGeom>
          </p:spPr>
        </p:pic>
      </p:grpSp>
      <p:grpSp>
        <p:nvGrpSpPr>
          <p:cNvPr id="23" name="Group 22"/>
          <p:cNvGrpSpPr/>
          <p:nvPr/>
        </p:nvGrpSpPr>
        <p:grpSpPr>
          <a:xfrm>
            <a:off x="832209" y="984930"/>
            <a:ext cx="1655054" cy="1657950"/>
            <a:chOff x="590283" y="1213587"/>
            <a:chExt cx="2201175" cy="2205026"/>
          </a:xfrm>
        </p:grpSpPr>
        <p:pic>
          <p:nvPicPr>
            <p:cNvPr id="16" name="Picture 15"/>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3641" y="1213587"/>
              <a:ext cx="1078739" cy="1078739"/>
            </a:xfrm>
            <a:prstGeom prst="rect">
              <a:avLst/>
            </a:prstGeom>
          </p:spPr>
        </p:pic>
        <p:pic>
          <p:nvPicPr>
            <p:cNvPr id="19" name="Picture 18"/>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709454" y="1213588"/>
              <a:ext cx="1078739" cy="1078739"/>
            </a:xfrm>
            <a:prstGeom prst="rect">
              <a:avLst/>
            </a:prstGeom>
          </p:spPr>
        </p:pic>
        <p:pic>
          <p:nvPicPr>
            <p:cNvPr id="20" name="Picture 19"/>
            <p:cNvPicPr>
              <a:picLocks noChangeAspect="1"/>
            </p:cNvPicPr>
            <p:nvPr/>
          </p:nvPicPr>
          <p:blipFill>
            <a:blip r:embed="rId1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0283" y="2339874"/>
              <a:ext cx="1078739" cy="1078739"/>
            </a:xfrm>
            <a:prstGeom prst="rect">
              <a:avLst/>
            </a:prstGeom>
          </p:spPr>
        </p:pic>
        <p:pic>
          <p:nvPicPr>
            <p:cNvPr id="21" name="Picture 20"/>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712719" y="2339874"/>
              <a:ext cx="1078739" cy="1078739"/>
            </a:xfrm>
            <a:prstGeom prst="rect">
              <a:avLst/>
            </a:prstGeom>
          </p:spPr>
        </p:pic>
      </p:grpSp>
      <p:sp>
        <p:nvSpPr>
          <p:cNvPr id="42" name="TextBox 41"/>
          <p:cNvSpPr txBox="1"/>
          <p:nvPr/>
        </p:nvSpPr>
        <p:spPr>
          <a:xfrm>
            <a:off x="206729" y="2642880"/>
            <a:ext cx="2986321" cy="97872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800" dirty="0" smtClean="0">
                <a:solidFill>
                  <a:srgbClr val="6C1C6B"/>
                </a:solidFill>
              </a:rPr>
              <a:t>Human emotion/sentiment </a:t>
            </a:r>
            <a:r>
              <a:rPr lang="en-US" sz="1800" dirty="0" smtClean="0">
                <a:solidFill>
                  <a:schemeClr val="tx1">
                    <a:lumMod val="50000"/>
                    <a:lumOff val="50000"/>
                  </a:schemeClr>
                </a:solidFill>
              </a:rPr>
              <a:t>can be complex, requiring </a:t>
            </a:r>
            <a:r>
              <a:rPr lang="en-US" sz="1800" dirty="0" smtClean="0">
                <a:solidFill>
                  <a:srgbClr val="6C1C6B"/>
                </a:solidFill>
              </a:rPr>
              <a:t>large datasets and advanced models </a:t>
            </a:r>
            <a:r>
              <a:rPr lang="en-US" sz="1800" dirty="0" smtClean="0">
                <a:solidFill>
                  <a:schemeClr val="tx1">
                    <a:lumMod val="50000"/>
                    <a:lumOff val="50000"/>
                  </a:schemeClr>
                </a:solidFill>
              </a:rPr>
              <a:t>to understand</a:t>
            </a:r>
            <a:endParaRPr lang="en-US" sz="1800" dirty="0" smtClean="0">
              <a:solidFill>
                <a:srgbClr val="6C1C6B"/>
              </a:solidFill>
            </a:endParaRPr>
          </a:p>
        </p:txBody>
      </p:sp>
      <p:cxnSp>
        <p:nvCxnSpPr>
          <p:cNvPr id="43" name="Elbow Connector 42"/>
          <p:cNvCxnSpPr>
            <a:stCxn id="42" idx="2"/>
            <a:endCxn id="75" idx="0"/>
          </p:cNvCxnSpPr>
          <p:nvPr/>
        </p:nvCxnSpPr>
        <p:spPr>
          <a:xfrm rot="5400000">
            <a:off x="1298190" y="4023309"/>
            <a:ext cx="803401" cy="0"/>
          </a:xfrm>
          <a:prstGeom prst="bentConnector3">
            <a:avLst>
              <a:gd name="adj1" fmla="val 50000"/>
            </a:avLst>
          </a:prstGeom>
          <a:ln w="127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3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70" y="57522"/>
            <a:ext cx="11591594" cy="860400"/>
          </a:xfrm>
        </p:spPr>
        <p:txBody>
          <a:bodyPr/>
          <a:lstStyle/>
          <a:p>
            <a:r>
              <a:rPr lang="en-US" sz="2800" dirty="0" smtClean="0"/>
              <a:t>Initial </a:t>
            </a:r>
            <a:r>
              <a:rPr lang="en-US" sz="2800" dirty="0" smtClean="0">
                <a:solidFill>
                  <a:srgbClr val="6C1C6B"/>
                </a:solidFill>
              </a:rPr>
              <a:t>data</a:t>
            </a:r>
            <a:r>
              <a:rPr lang="en-US" sz="2800" dirty="0" smtClean="0"/>
              <a:t> </a:t>
            </a:r>
            <a:r>
              <a:rPr lang="en-US" sz="2800" dirty="0" smtClean="0">
                <a:solidFill>
                  <a:srgbClr val="6C1C6B"/>
                </a:solidFill>
              </a:rPr>
              <a:t>processing and exploration </a:t>
            </a:r>
            <a:r>
              <a:rPr lang="en-US" sz="2800" dirty="0" smtClean="0"/>
              <a:t>reveals interesting findings in the data</a:t>
            </a:r>
            <a:endParaRPr lang="en-US" sz="2800" dirty="0">
              <a:solidFill>
                <a:srgbClr val="6C1C6B"/>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70" y="889295"/>
            <a:ext cx="4649145" cy="23873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70" y="3883172"/>
            <a:ext cx="4649146" cy="2387305"/>
          </a:xfrm>
          <a:prstGeom prst="rect">
            <a:avLst/>
          </a:prstGeom>
        </p:spPr>
      </p:pic>
      <p:sp>
        <p:nvSpPr>
          <p:cNvPr id="65" name="TextBox 64"/>
          <p:cNvSpPr txBox="1"/>
          <p:nvPr/>
        </p:nvSpPr>
        <p:spPr>
          <a:xfrm>
            <a:off x="274754" y="3224913"/>
            <a:ext cx="4381377" cy="743280"/>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800" dirty="0" smtClean="0">
                <a:solidFill>
                  <a:schemeClr val="tx1">
                    <a:lumMod val="50000"/>
                    <a:lumOff val="50000"/>
                  </a:schemeClr>
                </a:solidFill>
              </a:rPr>
              <a:t>We find that </a:t>
            </a:r>
            <a:r>
              <a:rPr lang="en-US" sz="1800" dirty="0" smtClean="0">
                <a:solidFill>
                  <a:srgbClr val="6C1C6B"/>
                </a:solidFill>
              </a:rPr>
              <a:t>sentiment scores</a:t>
            </a:r>
            <a:r>
              <a:rPr lang="en-US" sz="1800" dirty="0" smtClean="0">
                <a:solidFill>
                  <a:schemeClr val="tx1">
                    <a:lumMod val="50000"/>
                    <a:lumOff val="50000"/>
                  </a:schemeClr>
                </a:solidFill>
              </a:rPr>
              <a:t> have an approximately </a:t>
            </a:r>
            <a:r>
              <a:rPr lang="en-US" sz="1800" dirty="0" smtClean="0">
                <a:solidFill>
                  <a:srgbClr val="6C1C6B"/>
                </a:solidFill>
              </a:rPr>
              <a:t>normal distribution </a:t>
            </a:r>
            <a:r>
              <a:rPr lang="en-US" sz="1800" dirty="0" smtClean="0">
                <a:solidFill>
                  <a:schemeClr val="tx1">
                    <a:lumMod val="50000"/>
                    <a:lumOff val="50000"/>
                  </a:schemeClr>
                </a:solidFill>
              </a:rPr>
              <a:t>with </a:t>
            </a:r>
            <a:r>
              <a:rPr lang="en-US" sz="1800" dirty="0" smtClean="0">
                <a:solidFill>
                  <a:srgbClr val="6C1C6B"/>
                </a:solidFill>
              </a:rPr>
              <a:t>mean 2</a:t>
            </a:r>
          </a:p>
        </p:txBody>
      </p:sp>
      <p:sp>
        <p:nvSpPr>
          <p:cNvPr id="66" name="TextBox 65"/>
          <p:cNvSpPr txBox="1"/>
          <p:nvPr/>
        </p:nvSpPr>
        <p:spPr>
          <a:xfrm>
            <a:off x="274753" y="6231321"/>
            <a:ext cx="4381377" cy="507831"/>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1800" dirty="0" smtClean="0">
                <a:solidFill>
                  <a:schemeClr val="tx1">
                    <a:lumMod val="50000"/>
                    <a:lumOff val="50000"/>
                  </a:schemeClr>
                </a:solidFill>
              </a:rPr>
              <a:t>Additionally, over </a:t>
            </a:r>
            <a:r>
              <a:rPr lang="en-US" sz="1800" dirty="0" smtClean="0">
                <a:solidFill>
                  <a:srgbClr val="6C1C6B"/>
                </a:solidFill>
              </a:rPr>
              <a:t>75% of comments </a:t>
            </a:r>
            <a:r>
              <a:rPr lang="en-US" sz="1800" dirty="0" smtClean="0">
                <a:solidFill>
                  <a:schemeClr val="tx1">
                    <a:lumMod val="50000"/>
                    <a:lumOff val="50000"/>
                  </a:schemeClr>
                </a:solidFill>
              </a:rPr>
              <a:t>have a </a:t>
            </a:r>
            <a:r>
              <a:rPr lang="en-US" sz="1800" dirty="0" smtClean="0">
                <a:solidFill>
                  <a:srgbClr val="6C1C6B"/>
                </a:solidFill>
              </a:rPr>
              <a:t>word count under 10</a:t>
            </a:r>
          </a:p>
        </p:txBody>
      </p:sp>
      <p:sp>
        <p:nvSpPr>
          <p:cNvPr id="67" name="Chevron 66"/>
          <p:cNvSpPr/>
          <p:nvPr/>
        </p:nvSpPr>
        <p:spPr>
          <a:xfrm>
            <a:off x="5087037" y="1022645"/>
            <a:ext cx="640080" cy="5474143"/>
          </a:xfrm>
          <a:prstGeom prst="chevron">
            <a:avLst/>
          </a:prstGeom>
          <a:solidFill>
            <a:schemeClr val="tx1">
              <a:lumMod val="50000"/>
              <a:lumOff val="5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en-US" sz="1050" b="1" dirty="0" smtClean="0">
              <a:solidFill>
                <a:srgbClr val="000000"/>
              </a:solidFill>
            </a:endParaRPr>
          </a:p>
        </p:txBody>
      </p:sp>
      <p:grpSp>
        <p:nvGrpSpPr>
          <p:cNvPr id="9" name="Group 8"/>
          <p:cNvGrpSpPr/>
          <p:nvPr/>
        </p:nvGrpSpPr>
        <p:grpSpPr>
          <a:xfrm>
            <a:off x="6024138" y="1145013"/>
            <a:ext cx="5963402" cy="5281411"/>
            <a:chOff x="6005088" y="660118"/>
            <a:chExt cx="5963402" cy="5281411"/>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088" y="660118"/>
              <a:ext cx="5963402" cy="3062164"/>
            </a:xfrm>
            <a:prstGeom prst="rect">
              <a:avLst/>
            </a:prstGeom>
          </p:spPr>
        </p:pic>
        <p:sp>
          <p:nvSpPr>
            <p:cNvPr id="68" name="TextBox 67"/>
            <p:cNvSpPr txBox="1"/>
            <p:nvPr/>
          </p:nvSpPr>
          <p:spPr>
            <a:xfrm>
              <a:off x="6279479" y="3790171"/>
              <a:ext cx="5414620" cy="2151358"/>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800" dirty="0" smtClean="0">
                  <a:solidFill>
                    <a:schemeClr val="tx1">
                      <a:lumMod val="50000"/>
                      <a:lumOff val="50000"/>
                    </a:schemeClr>
                  </a:solidFill>
                </a:rPr>
                <a:t>This leads to the finding that </a:t>
              </a:r>
              <a:r>
                <a:rPr lang="en-US" sz="1800" b="1" dirty="0" smtClean="0">
                  <a:solidFill>
                    <a:srgbClr val="6C1C6B"/>
                  </a:solidFill>
                </a:rPr>
                <a:t>increased word count </a:t>
              </a:r>
              <a:r>
                <a:rPr lang="en-US" sz="1800" dirty="0" smtClean="0">
                  <a:solidFill>
                    <a:schemeClr val="tx1">
                      <a:lumMod val="50000"/>
                      <a:lumOff val="50000"/>
                    </a:schemeClr>
                  </a:solidFill>
                </a:rPr>
                <a:t>is an indicator of </a:t>
              </a:r>
              <a:r>
                <a:rPr lang="en-US" sz="1800" b="1" dirty="0" smtClean="0">
                  <a:solidFill>
                    <a:srgbClr val="6C1C6B"/>
                  </a:solidFill>
                </a:rPr>
                <a:t>sentiment that is deviant from the mean</a:t>
              </a:r>
            </a:p>
            <a:p>
              <a:pPr marL="285750" indent="-285750">
                <a:lnSpc>
                  <a:spcPct val="85000"/>
                </a:lnSpc>
                <a:spcAft>
                  <a:spcPts val="600"/>
                </a:spcAft>
                <a:buClr>
                  <a:schemeClr val="accent2"/>
                </a:buClr>
                <a:buSzPct val="70000"/>
                <a:buFont typeface="Arial" charset="0"/>
                <a:buChar char="•"/>
              </a:pPr>
              <a:r>
                <a:rPr lang="en-US" sz="1800" dirty="0" smtClean="0">
                  <a:solidFill>
                    <a:srgbClr val="6C1C6B"/>
                  </a:solidFill>
                </a:rPr>
                <a:t>More words </a:t>
              </a:r>
              <a:r>
                <a:rPr lang="en-US" sz="1800" dirty="0" smtClean="0">
                  <a:solidFill>
                    <a:schemeClr val="tx1">
                      <a:lumMod val="50000"/>
                      <a:lumOff val="50000"/>
                    </a:schemeClr>
                  </a:solidFill>
                </a:rPr>
                <a:t>represent a </a:t>
              </a:r>
              <a:r>
                <a:rPr lang="en-US" sz="1800" dirty="0" smtClean="0">
                  <a:solidFill>
                    <a:srgbClr val="6C1C6B"/>
                  </a:solidFill>
                </a:rPr>
                <a:t>stronger opinion, </a:t>
              </a:r>
              <a:r>
                <a:rPr lang="en-US" sz="1800" dirty="0" smtClean="0">
                  <a:solidFill>
                    <a:schemeClr val="tx1">
                      <a:lumMod val="50000"/>
                      <a:lumOff val="50000"/>
                    </a:schemeClr>
                  </a:solidFill>
                </a:rPr>
                <a:t>positive or negative.</a:t>
              </a:r>
            </a:p>
            <a:p>
              <a:pPr marL="285750" indent="-285750">
                <a:lnSpc>
                  <a:spcPct val="85000"/>
                </a:lnSpc>
                <a:spcAft>
                  <a:spcPts val="600"/>
                </a:spcAft>
                <a:buClr>
                  <a:schemeClr val="accent2"/>
                </a:buClr>
                <a:buSzPct val="70000"/>
                <a:buFont typeface="Arial" charset="0"/>
                <a:buChar char="•"/>
              </a:pPr>
              <a:r>
                <a:rPr lang="en-US" sz="1800" dirty="0" smtClean="0">
                  <a:solidFill>
                    <a:srgbClr val="6C1C6B"/>
                  </a:solidFill>
                </a:rPr>
                <a:t>As word count </a:t>
              </a:r>
              <a:r>
                <a:rPr lang="en-US" sz="1800" dirty="0" smtClean="0">
                  <a:solidFill>
                    <a:schemeClr val="tx1">
                      <a:lumMod val="50000"/>
                      <a:lumOff val="50000"/>
                    </a:schemeClr>
                  </a:solidFill>
                </a:rPr>
                <a:t>increases there are </a:t>
              </a:r>
              <a:r>
                <a:rPr lang="en-US" sz="1800" dirty="0" smtClean="0">
                  <a:solidFill>
                    <a:srgbClr val="6C1C6B"/>
                  </a:solidFill>
                </a:rPr>
                <a:t>fewer 2 ratings </a:t>
              </a:r>
              <a:r>
                <a:rPr lang="en-US" sz="1800" dirty="0" smtClean="0">
                  <a:solidFill>
                    <a:schemeClr val="tx1">
                      <a:lumMod val="50000"/>
                      <a:lumOff val="50000"/>
                    </a:schemeClr>
                  </a:solidFill>
                </a:rPr>
                <a:t>and a </a:t>
              </a:r>
              <a:r>
                <a:rPr lang="en-US" sz="1800" dirty="0" smtClean="0">
                  <a:solidFill>
                    <a:srgbClr val="6C1C6B"/>
                  </a:solidFill>
                </a:rPr>
                <a:t>higher proportion of 4 or 0 ratings </a:t>
              </a:r>
            </a:p>
            <a:p>
              <a:pPr marL="285750" indent="-285750">
                <a:lnSpc>
                  <a:spcPct val="85000"/>
                </a:lnSpc>
                <a:spcAft>
                  <a:spcPts val="600"/>
                </a:spcAft>
                <a:buClr>
                  <a:schemeClr val="accent2"/>
                </a:buClr>
                <a:buSzPct val="70000"/>
                <a:buFont typeface="Arial" charset="0"/>
                <a:buChar char="•"/>
              </a:pPr>
              <a:endParaRPr lang="en-US" sz="1800" dirty="0" smtClean="0">
                <a:solidFill>
                  <a:schemeClr val="tx1">
                    <a:lumMod val="50000"/>
                    <a:lumOff val="50000"/>
                  </a:schemeClr>
                </a:solidFill>
              </a:endParaRPr>
            </a:p>
          </p:txBody>
        </p:sp>
      </p:grpSp>
    </p:spTree>
    <p:extLst>
      <p:ext uri="{BB962C8B-B14F-4D97-AF65-F5344CB8AC3E}">
        <p14:creationId xmlns:p14="http://schemas.microsoft.com/office/powerpoint/2010/main" val="1702786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27" y="54658"/>
            <a:ext cx="12039273" cy="860400"/>
          </a:xfrm>
        </p:spPr>
        <p:txBody>
          <a:bodyPr/>
          <a:lstStyle/>
          <a:p>
            <a:r>
              <a:rPr lang="en-US" sz="2800" dirty="0" smtClean="0"/>
              <a:t>Through research we discovered a key feature of a successful solution model: </a:t>
            </a:r>
            <a:r>
              <a:rPr lang="en-US" sz="2800" dirty="0">
                <a:solidFill>
                  <a:srgbClr val="6C1C6B"/>
                </a:solidFill>
              </a:rPr>
              <a:t>Hu and </a:t>
            </a:r>
            <a:r>
              <a:rPr lang="en-US" sz="2800" dirty="0" smtClean="0">
                <a:solidFill>
                  <a:srgbClr val="6C1C6B"/>
                </a:solidFill>
              </a:rPr>
              <a:t>Liu sentiment lexicon</a:t>
            </a:r>
            <a:r>
              <a:rPr lang="en-US" sz="2800" dirty="0" smtClean="0"/>
              <a:t>*</a:t>
            </a:r>
            <a:endParaRPr lang="en-US" sz="2800" dirty="0">
              <a:solidFill>
                <a:schemeClr val="accent2"/>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3" y="1741319"/>
            <a:ext cx="6844146" cy="4170948"/>
          </a:xfrm>
          <a:prstGeom prst="rect">
            <a:avLst/>
          </a:prstGeom>
        </p:spPr>
      </p:pic>
      <p:grpSp>
        <p:nvGrpSpPr>
          <p:cNvPr id="13" name="Group 12"/>
          <p:cNvGrpSpPr/>
          <p:nvPr/>
        </p:nvGrpSpPr>
        <p:grpSpPr>
          <a:xfrm>
            <a:off x="559954" y="972140"/>
            <a:ext cx="3899751" cy="5690240"/>
            <a:chOff x="1169554" y="915058"/>
            <a:chExt cx="3899751" cy="5690240"/>
          </a:xfrm>
        </p:grpSpPr>
        <p:pic>
          <p:nvPicPr>
            <p:cNvPr id="4" name="Picture 3"/>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69554" y="915058"/>
              <a:ext cx="1669900" cy="1670628"/>
            </a:xfrm>
            <a:prstGeom prst="rect">
              <a:avLst/>
            </a:prstGeom>
          </p:spPr>
        </p:pic>
        <p:pic>
          <p:nvPicPr>
            <p:cNvPr id="5" name="Picture 4"/>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69555" y="3006336"/>
              <a:ext cx="1669900" cy="1669900"/>
            </a:xfrm>
            <a:prstGeom prst="rect">
              <a:avLst/>
            </a:prstGeom>
          </p:spPr>
        </p:pic>
        <p:pic>
          <p:nvPicPr>
            <p:cNvPr id="6" name="Picture 5"/>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69554" y="4880487"/>
              <a:ext cx="1724811" cy="1724811"/>
            </a:xfrm>
            <a:prstGeom prst="rect">
              <a:avLst/>
            </a:prstGeom>
          </p:spPr>
        </p:pic>
        <p:sp>
          <p:nvSpPr>
            <p:cNvPr id="8" name="Rectangle 7"/>
            <p:cNvSpPr/>
            <p:nvPr/>
          </p:nvSpPr>
          <p:spPr>
            <a:xfrm>
              <a:off x="2894364" y="1381040"/>
              <a:ext cx="2174941" cy="738664"/>
            </a:xfrm>
            <a:prstGeom prst="rect">
              <a:avLst/>
            </a:prstGeom>
          </p:spPr>
          <p:txBody>
            <a:bodyPr wrap="square">
              <a:spAutoFit/>
            </a:bodyPr>
            <a:lstStyle/>
            <a:p>
              <a:r>
                <a:rPr lang="en-US" b="1" dirty="0">
                  <a:solidFill>
                    <a:srgbClr val="6C1C6B"/>
                  </a:solidFill>
                  <a:latin typeface="Arial" charset="0"/>
                </a:rPr>
                <a:t>Identify</a:t>
              </a:r>
              <a:r>
                <a:rPr lang="en-US" b="1" dirty="0">
                  <a:solidFill>
                    <a:srgbClr val="595959"/>
                  </a:solidFill>
                  <a:latin typeface="Arial" charset="0"/>
                </a:rPr>
                <a:t> set of opinion adjectives </a:t>
              </a:r>
              <a:r>
                <a:rPr lang="en-US" b="1" dirty="0">
                  <a:solidFill>
                    <a:srgbClr val="6C1C6B"/>
                  </a:solidFill>
                  <a:latin typeface="Arial" charset="0"/>
                </a:rPr>
                <a:t>using NLP method</a:t>
              </a:r>
              <a:endParaRPr lang="en-US" b="1" dirty="0">
                <a:solidFill>
                  <a:srgbClr val="6C1C6B"/>
                </a:solidFill>
              </a:endParaRPr>
            </a:p>
          </p:txBody>
        </p:sp>
        <p:sp>
          <p:nvSpPr>
            <p:cNvPr id="9" name="Rectangle 8"/>
            <p:cNvSpPr/>
            <p:nvPr/>
          </p:nvSpPr>
          <p:spPr>
            <a:xfrm>
              <a:off x="2894364" y="2933345"/>
              <a:ext cx="2174941" cy="1815882"/>
            </a:xfrm>
            <a:prstGeom prst="rect">
              <a:avLst/>
            </a:prstGeom>
          </p:spPr>
          <p:txBody>
            <a:bodyPr wrap="square">
              <a:spAutoFit/>
            </a:bodyPr>
            <a:lstStyle/>
            <a:p>
              <a:r>
                <a:rPr lang="en-US" b="1" dirty="0">
                  <a:solidFill>
                    <a:srgbClr val="6C1C6B"/>
                  </a:solidFill>
                  <a:latin typeface="Arial" charset="0"/>
                </a:rPr>
                <a:t>Classify</a:t>
              </a:r>
              <a:r>
                <a:rPr lang="en-US" b="1" dirty="0">
                  <a:solidFill>
                    <a:srgbClr val="595959"/>
                  </a:solidFill>
                  <a:latin typeface="Arial" charset="0"/>
                </a:rPr>
                <a:t> each opinion as positive or negative through a bootstrapping technique using the </a:t>
              </a:r>
              <a:r>
                <a:rPr lang="en-US" b="1" dirty="0">
                  <a:solidFill>
                    <a:srgbClr val="6C1C6B"/>
                  </a:solidFill>
                  <a:latin typeface="Arial" charset="0"/>
                </a:rPr>
                <a:t>adjective synonym and antonym sets in </a:t>
              </a:r>
              <a:r>
                <a:rPr lang="en-US" b="1" dirty="0" err="1">
                  <a:solidFill>
                    <a:srgbClr val="6C1C6B"/>
                  </a:solidFill>
                  <a:latin typeface="Arial" charset="0"/>
                </a:rPr>
                <a:t>Wordnet</a:t>
              </a:r>
              <a:endParaRPr lang="en-US" b="1" dirty="0">
                <a:solidFill>
                  <a:srgbClr val="6C1C6B"/>
                </a:solidFill>
              </a:endParaRPr>
            </a:p>
          </p:txBody>
        </p:sp>
        <p:sp>
          <p:nvSpPr>
            <p:cNvPr id="12" name="Rectangle 11"/>
            <p:cNvSpPr/>
            <p:nvPr/>
          </p:nvSpPr>
          <p:spPr>
            <a:xfrm>
              <a:off x="2894364" y="5265838"/>
              <a:ext cx="2174941" cy="954107"/>
            </a:xfrm>
            <a:prstGeom prst="rect">
              <a:avLst/>
            </a:prstGeom>
          </p:spPr>
          <p:txBody>
            <a:bodyPr wrap="square">
              <a:spAutoFit/>
            </a:bodyPr>
            <a:lstStyle/>
            <a:p>
              <a:r>
                <a:rPr lang="en-US" b="1" dirty="0">
                  <a:solidFill>
                    <a:srgbClr val="6C1C6B"/>
                  </a:solidFill>
                  <a:latin typeface="Arial" charset="0"/>
                </a:rPr>
                <a:t>Determine</a:t>
              </a:r>
              <a:r>
                <a:rPr lang="en-US" b="1" dirty="0">
                  <a:solidFill>
                    <a:srgbClr val="595959"/>
                  </a:solidFill>
                  <a:latin typeface="Arial" charset="0"/>
                </a:rPr>
                <a:t> </a:t>
              </a:r>
              <a:r>
                <a:rPr lang="en-US" b="1" dirty="0" smtClean="0">
                  <a:solidFill>
                    <a:srgbClr val="595959"/>
                  </a:solidFill>
                  <a:latin typeface="Arial" charset="0"/>
                </a:rPr>
                <a:t>overall sentiment </a:t>
              </a:r>
              <a:r>
                <a:rPr lang="en-US" b="1" dirty="0">
                  <a:solidFill>
                    <a:srgbClr val="595959"/>
                  </a:solidFill>
                  <a:latin typeface="Arial" charset="0"/>
                </a:rPr>
                <a:t>using their Sentence Orientation algorithm</a:t>
              </a:r>
              <a:endParaRPr lang="en-US" b="1" dirty="0"/>
            </a:p>
          </p:txBody>
        </p:sp>
      </p:grpSp>
      <p:sp>
        <p:nvSpPr>
          <p:cNvPr id="14" name="TextBox 13"/>
          <p:cNvSpPr txBox="1"/>
          <p:nvPr/>
        </p:nvSpPr>
        <p:spPr>
          <a:xfrm>
            <a:off x="152727" y="6672586"/>
            <a:ext cx="6264168" cy="174278"/>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050" dirty="0" smtClean="0"/>
              <a:t>Source: “</a:t>
            </a:r>
            <a:r>
              <a:rPr lang="en-US" sz="1050" dirty="0"/>
              <a:t>Mining and Summarizing Customer Reviews </a:t>
            </a:r>
            <a:r>
              <a:rPr lang="en-US" sz="1050" dirty="0" smtClean="0"/>
              <a:t>“ Hu and Liu</a:t>
            </a:r>
          </a:p>
        </p:txBody>
      </p:sp>
    </p:spTree>
    <p:extLst>
      <p:ext uri="{BB962C8B-B14F-4D97-AF65-F5344CB8AC3E}">
        <p14:creationId xmlns:p14="http://schemas.microsoft.com/office/powerpoint/2010/main" val="983227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27" y="54658"/>
            <a:ext cx="12039273" cy="860400"/>
          </a:xfrm>
        </p:spPr>
        <p:txBody>
          <a:bodyPr/>
          <a:lstStyle/>
          <a:p>
            <a:r>
              <a:rPr lang="en-US" sz="2800" dirty="0"/>
              <a:t>I</a:t>
            </a:r>
            <a:r>
              <a:rPr lang="en-US" sz="2800" dirty="0" smtClean="0"/>
              <a:t>nitially, we identified </a:t>
            </a:r>
            <a:r>
              <a:rPr lang="en-US" sz="2800" dirty="0" smtClean="0">
                <a:solidFill>
                  <a:srgbClr val="6C1C6B"/>
                </a:solidFill>
              </a:rPr>
              <a:t>4 key features </a:t>
            </a:r>
            <a:r>
              <a:rPr lang="en-US" sz="2800" dirty="0" smtClean="0"/>
              <a:t>of a successful solution model  </a:t>
            </a:r>
            <a:endParaRPr lang="en-US" sz="2800" dirty="0">
              <a:solidFill>
                <a:schemeClr val="accent2"/>
              </a:solidFill>
            </a:endParaRPr>
          </a:p>
        </p:txBody>
      </p:sp>
      <p:grpSp>
        <p:nvGrpSpPr>
          <p:cNvPr id="3" name="Group 2"/>
          <p:cNvGrpSpPr/>
          <p:nvPr/>
        </p:nvGrpSpPr>
        <p:grpSpPr>
          <a:xfrm>
            <a:off x="691500" y="915058"/>
            <a:ext cx="10918727" cy="4770846"/>
            <a:chOff x="81404" y="1055794"/>
            <a:chExt cx="11473806" cy="5154123"/>
          </a:xfrm>
        </p:grpSpPr>
        <p:grpSp>
          <p:nvGrpSpPr>
            <p:cNvPr id="20" name="Group 19"/>
            <p:cNvGrpSpPr/>
            <p:nvPr/>
          </p:nvGrpSpPr>
          <p:grpSpPr>
            <a:xfrm>
              <a:off x="126589" y="1055794"/>
              <a:ext cx="5592069" cy="2566737"/>
              <a:chOff x="-3057869" y="927777"/>
              <a:chExt cx="5592069" cy="2566737"/>
            </a:xfrm>
          </p:grpSpPr>
          <p:pic>
            <p:nvPicPr>
              <p:cNvPr id="10" name="Picture 9"/>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536" y="927777"/>
                <a:ext cx="2566736" cy="2566737"/>
              </a:xfrm>
              <a:prstGeom prst="rect">
                <a:avLst/>
              </a:prstGeom>
            </p:spPr>
          </p:pic>
          <p:sp>
            <p:nvSpPr>
              <p:cNvPr id="17" name="Rectangle 16"/>
              <p:cNvSpPr/>
              <p:nvPr/>
            </p:nvSpPr>
            <p:spPr>
              <a:xfrm>
                <a:off x="-3057869" y="1078316"/>
                <a:ext cx="2619344" cy="1429761"/>
              </a:xfrm>
              <a:prstGeom prst="rect">
                <a:avLst/>
              </a:prstGeom>
            </p:spPr>
            <p:txBody>
              <a:bodyPr wrap="square">
                <a:spAutoFit/>
              </a:bodyPr>
              <a:lstStyle/>
              <a:p>
                <a:r>
                  <a:rPr lang="en-US" sz="1600" b="1" dirty="0" smtClean="0">
                    <a:solidFill>
                      <a:srgbClr val="6C1C6B"/>
                    </a:solidFill>
                    <a:latin typeface="Arial" charset="0"/>
                  </a:rPr>
                  <a:t>Hu and Liu Sentiment Lexicon</a:t>
                </a:r>
              </a:p>
              <a:p>
                <a:r>
                  <a:rPr lang="en-US" sz="1600" dirty="0" smtClean="0">
                    <a:solidFill>
                      <a:schemeClr val="tx1">
                        <a:lumMod val="50000"/>
                        <a:lumOff val="50000"/>
                      </a:schemeClr>
                    </a:solidFill>
                    <a:latin typeface="Arial" charset="0"/>
                  </a:rPr>
                  <a:t>Uses adjectives to classify each opinion as positive or negative</a:t>
                </a:r>
                <a:endParaRPr lang="en-US" sz="1600" dirty="0">
                  <a:solidFill>
                    <a:schemeClr val="tx1">
                      <a:lumMod val="50000"/>
                      <a:lumOff val="50000"/>
                    </a:schemeClr>
                  </a:solidFill>
                </a:endParaRPr>
              </a:p>
            </p:txBody>
          </p:sp>
        </p:grpSp>
        <p:grpSp>
          <p:nvGrpSpPr>
            <p:cNvPr id="19" name="Group 18"/>
            <p:cNvGrpSpPr/>
            <p:nvPr/>
          </p:nvGrpSpPr>
          <p:grpSpPr>
            <a:xfrm>
              <a:off x="6661210" y="1194276"/>
              <a:ext cx="4894000" cy="2169525"/>
              <a:chOff x="4189238" y="1215183"/>
              <a:chExt cx="4894000" cy="2169525"/>
            </a:xfrm>
          </p:grpSpPr>
          <p:pic>
            <p:nvPicPr>
              <p:cNvPr id="11" name="Picture 10"/>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9238" y="1215183"/>
                <a:ext cx="2169525" cy="2169525"/>
              </a:xfrm>
              <a:prstGeom prst="rect">
                <a:avLst/>
              </a:prstGeom>
            </p:spPr>
          </p:pic>
          <p:sp>
            <p:nvSpPr>
              <p:cNvPr id="18" name="Rectangle 17"/>
              <p:cNvSpPr/>
              <p:nvPr/>
            </p:nvSpPr>
            <p:spPr>
              <a:xfrm>
                <a:off x="6358763" y="1227240"/>
                <a:ext cx="2724475" cy="1569660"/>
              </a:xfrm>
              <a:prstGeom prst="rect">
                <a:avLst/>
              </a:prstGeom>
            </p:spPr>
            <p:txBody>
              <a:bodyPr wrap="square">
                <a:spAutoFit/>
              </a:bodyPr>
              <a:lstStyle/>
              <a:p>
                <a:pPr algn="r"/>
                <a:r>
                  <a:rPr lang="en-US" sz="1600" b="1" dirty="0" smtClean="0">
                    <a:solidFill>
                      <a:srgbClr val="6C1C6B"/>
                    </a:solidFill>
                    <a:latin typeface="Arial" charset="0"/>
                  </a:rPr>
                  <a:t>Word Count</a:t>
                </a:r>
              </a:p>
              <a:p>
                <a:pPr algn="r"/>
                <a:r>
                  <a:rPr lang="en-US" sz="1600" dirty="0">
                    <a:solidFill>
                      <a:schemeClr val="tx1">
                        <a:lumMod val="50000"/>
                        <a:lumOff val="50000"/>
                      </a:schemeClr>
                    </a:solidFill>
                    <a:latin typeface="Arial" charset="0"/>
                  </a:rPr>
                  <a:t>Through our initial observations, we determined that a larger word count corresponds with a stronger opinion. </a:t>
                </a:r>
                <a:endParaRPr lang="en-US" sz="1600" dirty="0">
                  <a:solidFill>
                    <a:schemeClr val="tx1">
                      <a:lumMod val="50000"/>
                      <a:lumOff val="50000"/>
                    </a:schemeClr>
                  </a:solidFill>
                </a:endParaRPr>
              </a:p>
            </p:txBody>
          </p:sp>
        </p:grpSp>
        <p:grpSp>
          <p:nvGrpSpPr>
            <p:cNvPr id="25" name="Group 24"/>
            <p:cNvGrpSpPr/>
            <p:nvPr/>
          </p:nvGrpSpPr>
          <p:grpSpPr>
            <a:xfrm>
              <a:off x="81404" y="4003264"/>
              <a:ext cx="4801814" cy="2204882"/>
              <a:chOff x="-2263846" y="4156129"/>
              <a:chExt cx="4801814" cy="2204882"/>
            </a:xfrm>
          </p:grpSpPr>
          <p:pic>
            <p:nvPicPr>
              <p:cNvPr id="16" name="Picture 15"/>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7095" y="4156129"/>
                <a:ext cx="1610873" cy="2204882"/>
              </a:xfrm>
              <a:prstGeom prst="rect">
                <a:avLst/>
              </a:prstGeom>
            </p:spPr>
          </p:pic>
          <p:sp>
            <p:nvSpPr>
              <p:cNvPr id="21" name="Rectangle 20"/>
              <p:cNvSpPr/>
              <p:nvPr/>
            </p:nvSpPr>
            <p:spPr>
              <a:xfrm>
                <a:off x="-2263846" y="4397969"/>
                <a:ext cx="2825896" cy="1695762"/>
              </a:xfrm>
              <a:prstGeom prst="rect">
                <a:avLst/>
              </a:prstGeom>
            </p:spPr>
            <p:txBody>
              <a:bodyPr wrap="square">
                <a:spAutoFit/>
              </a:bodyPr>
              <a:lstStyle/>
              <a:p>
                <a:r>
                  <a:rPr lang="en-US" sz="1600" b="1" dirty="0" smtClean="0">
                    <a:solidFill>
                      <a:srgbClr val="6C1C6B"/>
                    </a:solidFill>
                    <a:latin typeface="Arial" charset="0"/>
                  </a:rPr>
                  <a:t>Grammatical Structure</a:t>
                </a:r>
              </a:p>
              <a:p>
                <a:r>
                  <a:rPr lang="en-US" sz="1600" dirty="0">
                    <a:solidFill>
                      <a:schemeClr val="tx1">
                        <a:lumMod val="50000"/>
                        <a:lumOff val="50000"/>
                      </a:schemeClr>
                    </a:solidFill>
                    <a:latin typeface="Arial" charset="0"/>
                  </a:rPr>
                  <a:t>Intuitively predicted that underlying grammatical structures may serve as a strong predictor for the opinion of reviews </a:t>
                </a:r>
                <a:endParaRPr lang="en-US" sz="1600" dirty="0">
                  <a:solidFill>
                    <a:schemeClr val="tx1">
                      <a:lumMod val="50000"/>
                      <a:lumOff val="50000"/>
                    </a:schemeClr>
                  </a:solidFill>
                </a:endParaRPr>
              </a:p>
            </p:txBody>
          </p:sp>
        </p:grpSp>
        <p:grpSp>
          <p:nvGrpSpPr>
            <p:cNvPr id="24" name="Group 23"/>
            <p:cNvGrpSpPr/>
            <p:nvPr/>
          </p:nvGrpSpPr>
          <p:grpSpPr>
            <a:xfrm>
              <a:off x="6661210" y="3976054"/>
              <a:ext cx="4894000" cy="2233863"/>
              <a:chOff x="5524500" y="3735562"/>
              <a:chExt cx="4894000" cy="2233863"/>
            </a:xfrm>
          </p:grpSpPr>
          <p:pic>
            <p:nvPicPr>
              <p:cNvPr id="15" name="Picture 14"/>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524500" y="3735562"/>
                <a:ext cx="2233863" cy="2233863"/>
              </a:xfrm>
              <a:prstGeom prst="rect">
                <a:avLst/>
              </a:prstGeom>
            </p:spPr>
          </p:pic>
          <p:sp>
            <p:nvSpPr>
              <p:cNvPr id="23" name="Rectangle 22"/>
              <p:cNvSpPr/>
              <p:nvPr/>
            </p:nvSpPr>
            <p:spPr>
              <a:xfrm>
                <a:off x="7758363" y="4067663"/>
                <a:ext cx="2660137" cy="1323439"/>
              </a:xfrm>
              <a:prstGeom prst="rect">
                <a:avLst/>
              </a:prstGeom>
            </p:spPr>
            <p:txBody>
              <a:bodyPr wrap="square">
                <a:spAutoFit/>
              </a:bodyPr>
              <a:lstStyle/>
              <a:p>
                <a:pPr algn="r"/>
                <a:r>
                  <a:rPr lang="en-US" sz="1600" b="1" dirty="0" smtClean="0">
                    <a:solidFill>
                      <a:srgbClr val="6C1C6B"/>
                    </a:solidFill>
                    <a:latin typeface="Arial" charset="0"/>
                  </a:rPr>
                  <a:t>Document Term Matrix</a:t>
                </a:r>
              </a:p>
              <a:p>
                <a:pPr algn="r"/>
                <a:r>
                  <a:rPr lang="en-US" sz="1600" dirty="0" smtClean="0">
                    <a:solidFill>
                      <a:schemeClr val="tx1">
                        <a:lumMod val="50000"/>
                        <a:lumOff val="50000"/>
                      </a:schemeClr>
                    </a:solidFill>
                    <a:latin typeface="Arial" charset="0"/>
                  </a:rPr>
                  <a:t>Created a matrix of all words used in the reviews and then parsed it in three different ways, </a:t>
                </a:r>
                <a:endParaRPr lang="en-US" sz="1600" dirty="0">
                  <a:solidFill>
                    <a:schemeClr val="tx1">
                      <a:lumMod val="50000"/>
                      <a:lumOff val="50000"/>
                    </a:schemeClr>
                  </a:solidFill>
                </a:endParaRPr>
              </a:p>
            </p:txBody>
          </p:sp>
        </p:grpSp>
      </p:grpSp>
      <p:sp>
        <p:nvSpPr>
          <p:cNvPr id="22" name="TextBox 21"/>
          <p:cNvSpPr txBox="1"/>
          <p:nvPr/>
        </p:nvSpPr>
        <p:spPr>
          <a:xfrm>
            <a:off x="2160242" y="5863494"/>
            <a:ext cx="7791586" cy="778267"/>
          </a:xfrm>
          <a:prstGeom prst="rect">
            <a:avLst/>
          </a:prstGeom>
          <a:solidFill>
            <a:schemeClr val="tx1">
              <a:lumMod val="50000"/>
              <a:lumOff val="50000"/>
            </a:schemeClr>
          </a:solidFill>
        </p:spPr>
        <p:txBody>
          <a:bodyPr wrap="square" lIns="91440" tIns="36576" rIns="91440" bIns="0" rtlCol="0" anchor="ctr">
            <a:noAutofit/>
          </a:bodyPr>
          <a:lstStyle/>
          <a:p>
            <a:pPr algn="ctr">
              <a:lnSpc>
                <a:spcPct val="85000"/>
              </a:lnSpc>
              <a:spcAft>
                <a:spcPts val="600"/>
              </a:spcAft>
              <a:buClr>
                <a:schemeClr val="accent2"/>
              </a:buClr>
              <a:buSzPct val="70000"/>
            </a:pPr>
            <a:r>
              <a:rPr lang="en-US" sz="2000" b="1" dirty="0" smtClean="0">
                <a:solidFill>
                  <a:schemeClr val="bg1"/>
                </a:solidFill>
              </a:rPr>
              <a:t>Problem: Using these features </a:t>
            </a:r>
            <a:r>
              <a:rPr lang="en-US" sz="2000" b="1" dirty="0" smtClean="0">
                <a:solidFill>
                  <a:schemeClr val="bg1"/>
                </a:solidFill>
              </a:rPr>
              <a:t>led </a:t>
            </a:r>
            <a:r>
              <a:rPr lang="en-US" sz="2000" b="1" dirty="0" smtClean="0">
                <a:solidFill>
                  <a:schemeClr val="bg1"/>
                </a:solidFill>
              </a:rPr>
              <a:t>to an accuracy of approximately </a:t>
            </a:r>
            <a:r>
              <a:rPr lang="en-US" sz="2000" b="1" dirty="0" smtClean="0">
                <a:solidFill>
                  <a:schemeClr val="bg1"/>
                </a:solidFill>
              </a:rPr>
              <a:t>55</a:t>
            </a:r>
            <a:r>
              <a:rPr lang="en-US" sz="2000" b="1" dirty="0" smtClean="0">
                <a:solidFill>
                  <a:schemeClr val="bg1"/>
                </a:solidFill>
              </a:rPr>
              <a:t>%. </a:t>
            </a:r>
            <a:r>
              <a:rPr lang="en-US" sz="2000" b="1" dirty="0" smtClean="0">
                <a:solidFill>
                  <a:schemeClr val="bg1"/>
                </a:solidFill>
              </a:rPr>
              <a:t>We wanted it to be higher. </a:t>
            </a:r>
          </a:p>
        </p:txBody>
      </p:sp>
    </p:spTree>
    <p:extLst>
      <p:ext uri="{BB962C8B-B14F-4D97-AF65-F5344CB8AC3E}">
        <p14:creationId xmlns:p14="http://schemas.microsoft.com/office/powerpoint/2010/main" val="835751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141" y="3469647"/>
            <a:ext cx="3811505" cy="1958161"/>
          </a:xfrm>
          <a:prstGeom prst="rect">
            <a:avLst/>
          </a:prstGeom>
        </p:spPr>
      </p:pic>
      <p:sp>
        <p:nvSpPr>
          <p:cNvPr id="2" name="Title 1"/>
          <p:cNvSpPr>
            <a:spLocks noGrp="1"/>
          </p:cNvSpPr>
          <p:nvPr>
            <p:ph type="title"/>
          </p:nvPr>
        </p:nvSpPr>
        <p:spPr>
          <a:xfrm>
            <a:off x="152727" y="54658"/>
            <a:ext cx="12039273" cy="860400"/>
          </a:xfrm>
        </p:spPr>
        <p:txBody>
          <a:bodyPr/>
          <a:lstStyle/>
          <a:p>
            <a:r>
              <a:rPr lang="en-US" sz="2800" dirty="0"/>
              <a:t>W</a:t>
            </a:r>
            <a:r>
              <a:rPr lang="en-US" sz="2800" dirty="0" smtClean="0"/>
              <a:t>e identified several </a:t>
            </a:r>
            <a:r>
              <a:rPr lang="en-US" sz="2800" dirty="0" smtClean="0">
                <a:solidFill>
                  <a:srgbClr val="6C1C6B"/>
                </a:solidFill>
              </a:rPr>
              <a:t>“stupid” solution methods </a:t>
            </a:r>
            <a:r>
              <a:rPr lang="en-US" sz="2800" dirty="0" smtClean="0">
                <a:solidFill>
                  <a:schemeClr val="tx1">
                    <a:lumMod val="50000"/>
                    <a:lumOff val="50000"/>
                  </a:schemeClr>
                </a:solidFill>
              </a:rPr>
              <a:t>to generate </a:t>
            </a:r>
            <a:r>
              <a:rPr lang="en-US" sz="2800" dirty="0" smtClean="0">
                <a:solidFill>
                  <a:srgbClr val="6C1C6B"/>
                </a:solidFill>
              </a:rPr>
              <a:t>initial results, </a:t>
            </a:r>
            <a:r>
              <a:rPr lang="en-US" sz="2800" dirty="0" smtClean="0">
                <a:solidFill>
                  <a:schemeClr val="tx1">
                    <a:lumMod val="50000"/>
                    <a:lumOff val="50000"/>
                  </a:schemeClr>
                </a:solidFill>
              </a:rPr>
              <a:t>with a</a:t>
            </a:r>
            <a:r>
              <a:rPr lang="en-US" sz="2800" dirty="0" smtClean="0">
                <a:solidFill>
                  <a:srgbClr val="6C1C6B"/>
                </a:solidFill>
              </a:rPr>
              <a:t> baseline accuracy of 50%</a:t>
            </a:r>
            <a:endParaRPr lang="en-US" sz="2800" dirty="0">
              <a:solidFill>
                <a:srgbClr val="6C1C6B"/>
              </a:solidFill>
            </a:endParaRPr>
          </a:p>
        </p:txBody>
      </p:sp>
      <p:grpSp>
        <p:nvGrpSpPr>
          <p:cNvPr id="6" name="Group 5"/>
          <p:cNvGrpSpPr/>
          <p:nvPr/>
        </p:nvGrpSpPr>
        <p:grpSpPr>
          <a:xfrm>
            <a:off x="511809" y="1158779"/>
            <a:ext cx="2905160" cy="2224234"/>
            <a:chOff x="-3655917" y="1719922"/>
            <a:chExt cx="5041889" cy="3860148"/>
          </a:xfrm>
        </p:grpSpPr>
        <p:pic>
          <p:nvPicPr>
            <p:cNvPr id="11" name="Picture 10"/>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655917" y="1719922"/>
              <a:ext cx="3860148" cy="3860148"/>
            </a:xfrm>
            <a:prstGeom prst="rect">
              <a:avLst/>
            </a:prstGeom>
          </p:spPr>
        </p:pic>
        <p:sp>
          <p:nvSpPr>
            <p:cNvPr id="16" name="TextBox 15"/>
            <p:cNvSpPr txBox="1"/>
            <p:nvPr/>
          </p:nvSpPr>
          <p:spPr>
            <a:xfrm>
              <a:off x="-445719" y="3166629"/>
              <a:ext cx="1831691" cy="972143"/>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2000" b="1" dirty="0" smtClean="0">
                  <a:solidFill>
                    <a:srgbClr val="6C1C6B"/>
                  </a:solidFill>
                </a:rPr>
                <a:t>Naïve Bayes</a:t>
              </a:r>
            </a:p>
          </p:txBody>
        </p:sp>
      </p:grpSp>
      <p:grpSp>
        <p:nvGrpSpPr>
          <p:cNvPr id="3" name="Group 2"/>
          <p:cNvGrpSpPr/>
          <p:nvPr/>
        </p:nvGrpSpPr>
        <p:grpSpPr>
          <a:xfrm>
            <a:off x="4845180" y="1158779"/>
            <a:ext cx="4284293" cy="1981935"/>
            <a:chOff x="4566769" y="1503533"/>
            <a:chExt cx="5945767" cy="2608047"/>
          </a:xfrm>
        </p:grpSpPr>
        <p:pic>
          <p:nvPicPr>
            <p:cNvPr id="4" name="Picture 3"/>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66769" y="1503533"/>
              <a:ext cx="2608044" cy="2608047"/>
            </a:xfrm>
            <a:prstGeom prst="rect">
              <a:avLst/>
            </a:prstGeom>
          </p:spPr>
        </p:pic>
        <p:sp>
          <p:nvSpPr>
            <p:cNvPr id="17" name="TextBox 16"/>
            <p:cNvSpPr txBox="1"/>
            <p:nvPr/>
          </p:nvSpPr>
          <p:spPr>
            <a:xfrm>
              <a:off x="6205124" y="2604562"/>
              <a:ext cx="4307412" cy="518120"/>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2000" b="1" dirty="0" smtClean="0">
                  <a:solidFill>
                    <a:srgbClr val="6C1C6B"/>
                  </a:solidFill>
                </a:rPr>
                <a:t>Regression</a:t>
              </a:r>
            </a:p>
          </p:txBody>
        </p:sp>
      </p:grpSp>
      <p:grpSp>
        <p:nvGrpSpPr>
          <p:cNvPr id="5" name="Group 4"/>
          <p:cNvGrpSpPr/>
          <p:nvPr/>
        </p:nvGrpSpPr>
        <p:grpSpPr>
          <a:xfrm>
            <a:off x="8620608" y="915058"/>
            <a:ext cx="3344452" cy="2276797"/>
            <a:chOff x="8625400" y="1447938"/>
            <a:chExt cx="3944608" cy="2685363"/>
          </a:xfrm>
        </p:grpSpPr>
        <p:pic>
          <p:nvPicPr>
            <p:cNvPr id="8" name="Picture 7"/>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625400" y="1447938"/>
              <a:ext cx="2685363" cy="2685363"/>
            </a:xfrm>
            <a:prstGeom prst="rect">
              <a:avLst/>
            </a:prstGeom>
          </p:spPr>
        </p:pic>
        <p:sp>
          <p:nvSpPr>
            <p:cNvPr id="18" name="TextBox 17"/>
            <p:cNvSpPr txBox="1"/>
            <p:nvPr/>
          </p:nvSpPr>
          <p:spPr>
            <a:xfrm>
              <a:off x="11018413" y="2573852"/>
              <a:ext cx="1551595" cy="660671"/>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lang="en-US" sz="2000" b="1" dirty="0" smtClean="0">
                  <a:solidFill>
                    <a:srgbClr val="6C1C6B"/>
                  </a:solidFill>
                </a:rPr>
                <a:t>Decision Tree</a:t>
              </a:r>
            </a:p>
          </p:txBody>
        </p:sp>
      </p:grpSp>
      <p:sp>
        <p:nvSpPr>
          <p:cNvPr id="20" name="TextBox 19"/>
          <p:cNvSpPr txBox="1"/>
          <p:nvPr/>
        </p:nvSpPr>
        <p:spPr>
          <a:xfrm>
            <a:off x="354951" y="5484838"/>
            <a:ext cx="3324522" cy="1068842"/>
          </a:xfrm>
          <a:prstGeom prst="rect">
            <a:avLst/>
          </a:prstGeom>
          <a:solidFill>
            <a:schemeClr val="tx1">
              <a:lumMod val="50000"/>
              <a:lumOff val="50000"/>
            </a:schemeClr>
          </a:solidFill>
        </p:spPr>
        <p:txBody>
          <a:bodyPr wrap="square" lIns="91440" tIns="36576" rIns="91440" bIns="0" rtlCol="0" anchor="ctr">
            <a:noAutofit/>
          </a:bodyPr>
          <a:lstStyle/>
          <a:p>
            <a:pPr algn="ctr">
              <a:lnSpc>
                <a:spcPct val="85000"/>
              </a:lnSpc>
              <a:spcAft>
                <a:spcPts val="600"/>
              </a:spcAft>
              <a:buClr>
                <a:schemeClr val="accent2"/>
              </a:buClr>
              <a:buSzPct val="70000"/>
            </a:pPr>
            <a:r>
              <a:rPr lang="en-US" sz="2000" b="1" dirty="0">
                <a:solidFill>
                  <a:schemeClr val="bg1"/>
                </a:solidFill>
              </a:rPr>
              <a:t>W</a:t>
            </a:r>
            <a:r>
              <a:rPr lang="en-US" sz="2000" b="1" dirty="0" smtClean="0">
                <a:solidFill>
                  <a:schemeClr val="bg1"/>
                </a:solidFill>
              </a:rPr>
              <a:t>ider </a:t>
            </a:r>
            <a:r>
              <a:rPr lang="en-US" sz="2000" b="1" dirty="0">
                <a:solidFill>
                  <a:schemeClr val="bg1"/>
                </a:solidFill>
              </a:rPr>
              <a:t>distribution of predictions but lower accuracy (46%)</a:t>
            </a:r>
            <a:endParaRPr lang="en-US" sz="2000" b="1" dirty="0" smtClean="0">
              <a:solidFill>
                <a:schemeClr val="bg1"/>
              </a:solidFill>
            </a:endParaRP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727" y="3484562"/>
            <a:ext cx="3905462" cy="2006430"/>
          </a:xfrm>
          <a:prstGeom prst="rect">
            <a:avLst/>
          </a:prstGeom>
        </p:spPr>
      </p:pic>
      <p:cxnSp>
        <p:nvCxnSpPr>
          <p:cNvPr id="10" name="Straight Connector 9"/>
          <p:cNvCxnSpPr/>
          <p:nvPr/>
        </p:nvCxnSpPr>
        <p:spPr>
          <a:xfrm>
            <a:off x="4411579" y="1158779"/>
            <a:ext cx="0" cy="5486400"/>
          </a:xfrm>
          <a:prstGeom prst="line">
            <a:avLst/>
          </a:prstGeom>
          <a:ln w="19050">
            <a:solidFill>
              <a:schemeClr val="tx1">
                <a:lumMod val="50000"/>
                <a:lumOff val="50000"/>
              </a:schemeClr>
            </a:solidFill>
            <a:prstDash val="lgDash"/>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68208" y="1158779"/>
            <a:ext cx="0" cy="5486400"/>
          </a:xfrm>
          <a:prstGeom prst="line">
            <a:avLst/>
          </a:prstGeom>
          <a:ln w="19050">
            <a:solidFill>
              <a:schemeClr val="tx1">
                <a:lumMod val="50000"/>
                <a:lumOff val="50000"/>
              </a:schemeClr>
            </a:solidFill>
            <a:prstDash val="lgDash"/>
            <a:tailEnd type="non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1723" y="3498410"/>
            <a:ext cx="3650277" cy="1875330"/>
          </a:xfrm>
          <a:prstGeom prst="rect">
            <a:avLst/>
          </a:prstGeom>
        </p:spPr>
      </p:pic>
      <p:sp>
        <p:nvSpPr>
          <p:cNvPr id="21" name="TextBox 20"/>
          <p:cNvSpPr txBox="1"/>
          <p:nvPr/>
        </p:nvSpPr>
        <p:spPr>
          <a:xfrm>
            <a:off x="4764970" y="5484838"/>
            <a:ext cx="3324522" cy="1068842"/>
          </a:xfrm>
          <a:prstGeom prst="rect">
            <a:avLst/>
          </a:prstGeom>
          <a:solidFill>
            <a:schemeClr val="tx1">
              <a:lumMod val="50000"/>
              <a:lumOff val="50000"/>
            </a:schemeClr>
          </a:solidFill>
        </p:spPr>
        <p:txBody>
          <a:bodyPr wrap="square" lIns="91440" tIns="36576" rIns="91440" bIns="0" rtlCol="0" anchor="ctr">
            <a:noAutofit/>
          </a:bodyPr>
          <a:lstStyle/>
          <a:p>
            <a:pPr algn="ctr">
              <a:lnSpc>
                <a:spcPct val="85000"/>
              </a:lnSpc>
              <a:spcAft>
                <a:spcPts val="600"/>
              </a:spcAft>
              <a:buClr>
                <a:schemeClr val="accent2"/>
              </a:buClr>
              <a:buSzPct val="70000"/>
            </a:pPr>
            <a:r>
              <a:rPr lang="en-US" sz="2000" b="1" dirty="0">
                <a:solidFill>
                  <a:schemeClr val="bg1"/>
                </a:solidFill>
              </a:rPr>
              <a:t>H</a:t>
            </a:r>
            <a:r>
              <a:rPr lang="en-US" sz="2000" b="1" dirty="0" smtClean="0">
                <a:solidFill>
                  <a:schemeClr val="bg1"/>
                </a:solidFill>
              </a:rPr>
              <a:t>igh </a:t>
            </a:r>
            <a:r>
              <a:rPr lang="en-US" sz="2000" b="1" dirty="0">
                <a:solidFill>
                  <a:schemeClr val="bg1"/>
                </a:solidFill>
              </a:rPr>
              <a:t>accuracy (55%) but mostly just guessing 2 ratings</a:t>
            </a:r>
            <a:endParaRPr lang="en-US" sz="2000" b="1" dirty="0" smtClean="0">
              <a:solidFill>
                <a:schemeClr val="bg1"/>
              </a:solidFill>
            </a:endParaRPr>
          </a:p>
        </p:txBody>
      </p:sp>
      <p:sp>
        <p:nvSpPr>
          <p:cNvPr id="22" name="TextBox 21"/>
          <p:cNvSpPr txBox="1"/>
          <p:nvPr/>
        </p:nvSpPr>
        <p:spPr>
          <a:xfrm>
            <a:off x="8704600" y="5484838"/>
            <a:ext cx="3324522" cy="1068842"/>
          </a:xfrm>
          <a:prstGeom prst="rect">
            <a:avLst/>
          </a:prstGeom>
          <a:solidFill>
            <a:schemeClr val="tx1">
              <a:lumMod val="50000"/>
              <a:lumOff val="50000"/>
            </a:schemeClr>
          </a:solidFill>
        </p:spPr>
        <p:txBody>
          <a:bodyPr wrap="square" lIns="91440" tIns="36576" rIns="91440" bIns="0" rtlCol="0" anchor="ctr">
            <a:noAutofit/>
          </a:bodyPr>
          <a:lstStyle/>
          <a:p>
            <a:pPr algn="ctr">
              <a:lnSpc>
                <a:spcPct val="85000"/>
              </a:lnSpc>
              <a:spcAft>
                <a:spcPts val="600"/>
              </a:spcAft>
              <a:buClr>
                <a:schemeClr val="accent2"/>
              </a:buClr>
              <a:buSzPct val="70000"/>
            </a:pPr>
            <a:r>
              <a:rPr lang="en-US" sz="2000" b="1" dirty="0">
                <a:solidFill>
                  <a:schemeClr val="bg1"/>
                </a:solidFill>
              </a:rPr>
              <a:t>T</a:t>
            </a:r>
            <a:r>
              <a:rPr lang="en-US" sz="2000" b="1" dirty="0" smtClean="0">
                <a:solidFill>
                  <a:schemeClr val="bg1"/>
                </a:solidFill>
              </a:rPr>
              <a:t>oo </a:t>
            </a:r>
            <a:r>
              <a:rPr lang="en-US" sz="2000" b="1" dirty="0">
                <a:solidFill>
                  <a:schemeClr val="bg1"/>
                </a:solidFill>
              </a:rPr>
              <a:t>simple - only predicts 2 or 3 and low accuracy (46%)</a:t>
            </a:r>
            <a:endParaRPr lang="en-US" sz="2000" b="1" dirty="0" smtClean="0">
              <a:solidFill>
                <a:schemeClr val="bg1"/>
              </a:solidFill>
            </a:endParaRPr>
          </a:p>
        </p:txBody>
      </p:sp>
    </p:spTree>
    <p:extLst>
      <p:ext uri="{BB962C8B-B14F-4D97-AF65-F5344CB8AC3E}">
        <p14:creationId xmlns:p14="http://schemas.microsoft.com/office/powerpoint/2010/main" val="1153391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27" y="54658"/>
            <a:ext cx="12039273" cy="860400"/>
          </a:xfrm>
        </p:spPr>
        <p:txBody>
          <a:bodyPr/>
          <a:lstStyle/>
          <a:p>
            <a:r>
              <a:rPr lang="en-US" sz="2800" dirty="0" smtClean="0"/>
              <a:t>After more research, we realized that </a:t>
            </a:r>
            <a:r>
              <a:rPr lang="en-US" sz="2800" dirty="0" smtClean="0">
                <a:solidFill>
                  <a:srgbClr val="6C1C6B"/>
                </a:solidFill>
              </a:rPr>
              <a:t>latent </a:t>
            </a:r>
            <a:r>
              <a:rPr lang="en-US" sz="2800" dirty="0" err="1" smtClean="0">
                <a:solidFill>
                  <a:srgbClr val="6C1C6B"/>
                </a:solidFill>
              </a:rPr>
              <a:t>dirichlet</a:t>
            </a:r>
            <a:r>
              <a:rPr lang="en-US" sz="2800" dirty="0" smtClean="0">
                <a:solidFill>
                  <a:srgbClr val="6C1C6B"/>
                </a:solidFill>
              </a:rPr>
              <a:t> allocation </a:t>
            </a:r>
            <a:r>
              <a:rPr lang="en-US" sz="2800" dirty="0" smtClean="0">
                <a:solidFill>
                  <a:srgbClr val="6C1C6B"/>
                </a:solidFill>
              </a:rPr>
              <a:t>(LDA)</a:t>
            </a:r>
            <a:r>
              <a:rPr lang="en-US" sz="2800" dirty="0" smtClean="0"/>
              <a:t> </a:t>
            </a:r>
            <a:r>
              <a:rPr lang="en-US" sz="2800" dirty="0" smtClean="0"/>
              <a:t>is an </a:t>
            </a:r>
            <a:r>
              <a:rPr lang="en-US" sz="2800" dirty="0" smtClean="0">
                <a:solidFill>
                  <a:srgbClr val="6C1C6B"/>
                </a:solidFill>
              </a:rPr>
              <a:t>extremely important feature </a:t>
            </a:r>
            <a:r>
              <a:rPr lang="en-US" sz="2800" dirty="0" smtClean="0"/>
              <a:t>to include</a:t>
            </a:r>
            <a:endParaRPr lang="en-US" sz="2800" dirty="0">
              <a:solidFill>
                <a:schemeClr val="accent2"/>
              </a:solidFill>
            </a:endParaRPr>
          </a:p>
        </p:txBody>
      </p:sp>
      <p:pic>
        <p:nvPicPr>
          <p:cNvPr id="4" name="Picture 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8195" y="2052867"/>
            <a:ext cx="3338624" cy="3338624"/>
          </a:xfrm>
          <a:prstGeom prst="rect">
            <a:avLst/>
          </a:prstGeom>
        </p:spPr>
      </p:pic>
      <p:pic>
        <p:nvPicPr>
          <p:cNvPr id="5" name="Picture 4"/>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28514" y="1082107"/>
            <a:ext cx="1554413" cy="1554413"/>
          </a:xfrm>
          <a:prstGeom prst="rect">
            <a:avLst/>
          </a:prstGeom>
        </p:spPr>
      </p:pic>
      <p:pic>
        <p:nvPicPr>
          <p:cNvPr id="6" name="Picture 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28514" y="2909861"/>
            <a:ext cx="1639828" cy="1639828"/>
          </a:xfrm>
          <a:prstGeom prst="rect">
            <a:avLst/>
          </a:prstGeom>
        </p:spPr>
      </p:pic>
      <p:pic>
        <p:nvPicPr>
          <p:cNvPr id="22" name="Picture 2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28514" y="4886825"/>
            <a:ext cx="1639828" cy="1639828"/>
          </a:xfrm>
          <a:prstGeom prst="rect">
            <a:avLst/>
          </a:prstGeom>
        </p:spPr>
      </p:pic>
      <p:cxnSp>
        <p:nvCxnSpPr>
          <p:cNvPr id="8" name="Elbow Connector 7"/>
          <p:cNvCxnSpPr>
            <a:stCxn id="4" idx="3"/>
            <a:endCxn id="5" idx="1"/>
          </p:cNvCxnSpPr>
          <p:nvPr/>
        </p:nvCxnSpPr>
        <p:spPr>
          <a:xfrm flipV="1">
            <a:off x="4316819" y="1859314"/>
            <a:ext cx="2511695" cy="1862865"/>
          </a:xfrm>
          <a:prstGeom prst="bentConnector3">
            <a:avLst/>
          </a:prstGeom>
          <a:ln w="76200">
            <a:solidFill>
              <a:schemeClr val="tx1">
                <a:lumMod val="50000"/>
                <a:lumOff val="50000"/>
              </a:schemeClr>
            </a:solidFill>
            <a:prstDash val="dash"/>
            <a:tailEnd type="triangle"/>
          </a:ln>
        </p:spPr>
        <p:style>
          <a:lnRef idx="1">
            <a:schemeClr val="dk1"/>
          </a:lnRef>
          <a:fillRef idx="0">
            <a:schemeClr val="dk1"/>
          </a:fillRef>
          <a:effectRef idx="0">
            <a:schemeClr val="dk1"/>
          </a:effectRef>
          <a:fontRef idx="minor">
            <a:schemeClr val="tx1"/>
          </a:fontRef>
        </p:style>
      </p:cxnSp>
      <p:cxnSp>
        <p:nvCxnSpPr>
          <p:cNvPr id="12" name="Elbow Connector 11"/>
          <p:cNvCxnSpPr>
            <a:stCxn id="4" idx="3"/>
            <a:endCxn id="22" idx="1"/>
          </p:cNvCxnSpPr>
          <p:nvPr/>
        </p:nvCxnSpPr>
        <p:spPr>
          <a:xfrm>
            <a:off x="4316819" y="3722179"/>
            <a:ext cx="2511695" cy="1984560"/>
          </a:xfrm>
          <a:prstGeom prst="bentConnector3">
            <a:avLst/>
          </a:prstGeom>
          <a:ln w="762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6" idx="1"/>
          </p:cNvCxnSpPr>
          <p:nvPr/>
        </p:nvCxnSpPr>
        <p:spPr>
          <a:xfrm>
            <a:off x="4316819" y="3722179"/>
            <a:ext cx="2511695" cy="7596"/>
          </a:xfrm>
          <a:prstGeom prst="straightConnector1">
            <a:avLst/>
          </a:prstGeom>
          <a:ln w="76200">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645122" y="1536147"/>
            <a:ext cx="2774245" cy="707886"/>
          </a:xfrm>
          <a:prstGeom prst="rect">
            <a:avLst/>
          </a:prstGeom>
        </p:spPr>
        <p:txBody>
          <a:bodyPr wrap="square">
            <a:spAutoFit/>
          </a:bodyPr>
          <a:lstStyle/>
          <a:p>
            <a:r>
              <a:rPr lang="en-US" sz="2000" b="1" dirty="0" smtClean="0">
                <a:solidFill>
                  <a:srgbClr val="6C1C6B"/>
                </a:solidFill>
                <a:latin typeface="Arial" charset="0"/>
              </a:rPr>
              <a:t>Automatically</a:t>
            </a:r>
            <a:r>
              <a:rPr lang="en-US" sz="2000" b="1" dirty="0" smtClean="0">
                <a:solidFill>
                  <a:schemeClr val="tx1">
                    <a:lumMod val="50000"/>
                    <a:lumOff val="50000"/>
                  </a:schemeClr>
                </a:solidFill>
                <a:latin typeface="Arial" charset="0"/>
              </a:rPr>
              <a:t> group words into </a:t>
            </a:r>
            <a:r>
              <a:rPr lang="en-US" sz="2000" b="1" dirty="0" smtClean="0">
                <a:solidFill>
                  <a:srgbClr val="6C1C6B"/>
                </a:solidFill>
                <a:latin typeface="Arial" charset="0"/>
              </a:rPr>
              <a:t>topics</a:t>
            </a:r>
            <a:endParaRPr lang="en-US" sz="2000" dirty="0">
              <a:solidFill>
                <a:srgbClr val="6C1C6B"/>
              </a:solidFill>
            </a:endParaRPr>
          </a:p>
        </p:txBody>
      </p:sp>
      <p:sp>
        <p:nvSpPr>
          <p:cNvPr id="28" name="Rectangle 27"/>
          <p:cNvSpPr/>
          <p:nvPr/>
        </p:nvSpPr>
        <p:spPr>
          <a:xfrm>
            <a:off x="8645122" y="3122014"/>
            <a:ext cx="2774245" cy="1323439"/>
          </a:xfrm>
          <a:prstGeom prst="rect">
            <a:avLst/>
          </a:prstGeom>
        </p:spPr>
        <p:txBody>
          <a:bodyPr wrap="square">
            <a:spAutoFit/>
          </a:bodyPr>
          <a:lstStyle/>
          <a:p>
            <a:r>
              <a:rPr lang="en-US" sz="2000" b="1" dirty="0" smtClean="0">
                <a:solidFill>
                  <a:schemeClr val="tx1">
                    <a:lumMod val="50000"/>
                    <a:lumOff val="50000"/>
                  </a:schemeClr>
                </a:solidFill>
                <a:latin typeface="Arial" charset="0"/>
              </a:rPr>
              <a:t>Expressing each review as a </a:t>
            </a:r>
            <a:r>
              <a:rPr lang="en-US" sz="2000" b="1" dirty="0" smtClean="0">
                <a:solidFill>
                  <a:srgbClr val="6C1C6B"/>
                </a:solidFill>
                <a:latin typeface="Arial" charset="0"/>
              </a:rPr>
              <a:t>combination</a:t>
            </a:r>
            <a:r>
              <a:rPr lang="en-US" sz="2000" b="1" dirty="0" smtClean="0">
                <a:solidFill>
                  <a:schemeClr val="tx1">
                    <a:lumMod val="50000"/>
                    <a:lumOff val="50000"/>
                  </a:schemeClr>
                </a:solidFill>
                <a:latin typeface="Arial" charset="0"/>
              </a:rPr>
              <a:t> of different </a:t>
            </a:r>
            <a:r>
              <a:rPr lang="en-US" sz="2000" b="1" dirty="0" smtClean="0">
                <a:solidFill>
                  <a:srgbClr val="6C1C6B"/>
                </a:solidFill>
                <a:latin typeface="Arial" charset="0"/>
              </a:rPr>
              <a:t>topics</a:t>
            </a:r>
            <a:endParaRPr lang="en-US" sz="2000" dirty="0">
              <a:solidFill>
                <a:srgbClr val="6C1C6B"/>
              </a:solidFill>
            </a:endParaRPr>
          </a:p>
        </p:txBody>
      </p:sp>
      <p:sp>
        <p:nvSpPr>
          <p:cNvPr id="29" name="Rectangle 28"/>
          <p:cNvSpPr/>
          <p:nvPr/>
        </p:nvSpPr>
        <p:spPr>
          <a:xfrm>
            <a:off x="8645122" y="5045019"/>
            <a:ext cx="2774245" cy="1323439"/>
          </a:xfrm>
          <a:prstGeom prst="rect">
            <a:avLst/>
          </a:prstGeom>
        </p:spPr>
        <p:txBody>
          <a:bodyPr wrap="square">
            <a:spAutoFit/>
          </a:bodyPr>
          <a:lstStyle/>
          <a:p>
            <a:r>
              <a:rPr lang="en-US" sz="2000" b="1" dirty="0" smtClean="0">
                <a:solidFill>
                  <a:schemeClr val="tx1">
                    <a:lumMod val="50000"/>
                    <a:lumOff val="50000"/>
                  </a:schemeClr>
                </a:solidFill>
                <a:latin typeface="Arial" charset="0"/>
              </a:rPr>
              <a:t>Using the composition as additional </a:t>
            </a:r>
            <a:r>
              <a:rPr lang="en-US" sz="2000" b="1" dirty="0" smtClean="0">
                <a:solidFill>
                  <a:srgbClr val="6C1C6B"/>
                </a:solidFill>
                <a:latin typeface="Arial" charset="0"/>
              </a:rPr>
              <a:t>predictors in our model </a:t>
            </a:r>
            <a:endParaRPr lang="en-US" sz="2000" dirty="0">
              <a:solidFill>
                <a:srgbClr val="6C1C6B"/>
              </a:solidFill>
            </a:endParaRPr>
          </a:p>
        </p:txBody>
      </p:sp>
      <p:sp>
        <p:nvSpPr>
          <p:cNvPr id="30" name="Rectangle 29"/>
          <p:cNvSpPr/>
          <p:nvPr/>
        </p:nvSpPr>
        <p:spPr>
          <a:xfrm>
            <a:off x="177220" y="1267252"/>
            <a:ext cx="4139599" cy="1015663"/>
          </a:xfrm>
          <a:prstGeom prst="rect">
            <a:avLst/>
          </a:prstGeom>
        </p:spPr>
        <p:txBody>
          <a:bodyPr wrap="square">
            <a:spAutoFit/>
          </a:bodyPr>
          <a:lstStyle/>
          <a:p>
            <a:r>
              <a:rPr lang="en-US" sz="2000" b="1" dirty="0" smtClean="0">
                <a:solidFill>
                  <a:srgbClr val="6C1C6B"/>
                </a:solidFill>
                <a:latin typeface="Arial" charset="0"/>
              </a:rPr>
              <a:t>LDA </a:t>
            </a:r>
            <a:r>
              <a:rPr lang="en-US" sz="2000" b="1" dirty="0" smtClean="0">
                <a:solidFill>
                  <a:schemeClr val="tx1">
                    <a:lumMod val="50000"/>
                    <a:lumOff val="50000"/>
                  </a:schemeClr>
                </a:solidFill>
                <a:latin typeface="Arial" charset="0"/>
              </a:rPr>
              <a:t>allows </a:t>
            </a:r>
            <a:r>
              <a:rPr lang="en-US" sz="2000" b="1" dirty="0" smtClean="0">
                <a:solidFill>
                  <a:schemeClr val="tx1">
                    <a:lumMod val="50000"/>
                    <a:lumOff val="50000"/>
                  </a:schemeClr>
                </a:solidFill>
                <a:latin typeface="Arial" charset="0"/>
              </a:rPr>
              <a:t>us to </a:t>
            </a:r>
            <a:r>
              <a:rPr lang="en-US" sz="2000" b="1" dirty="0" smtClean="0">
                <a:solidFill>
                  <a:srgbClr val="6C1C6B"/>
                </a:solidFill>
                <a:latin typeface="Arial" charset="0"/>
              </a:rPr>
              <a:t>break down reviews </a:t>
            </a:r>
            <a:r>
              <a:rPr lang="en-US" sz="2000" b="1" dirty="0" smtClean="0">
                <a:solidFill>
                  <a:schemeClr val="tx1">
                    <a:lumMod val="50000"/>
                    <a:lumOff val="50000"/>
                  </a:schemeClr>
                </a:solidFill>
                <a:latin typeface="Arial" charset="0"/>
              </a:rPr>
              <a:t>and create </a:t>
            </a:r>
            <a:r>
              <a:rPr lang="en-US" sz="2000" b="1" dirty="0" smtClean="0">
                <a:solidFill>
                  <a:srgbClr val="6C1C6B"/>
                </a:solidFill>
                <a:latin typeface="Arial" charset="0"/>
              </a:rPr>
              <a:t>additional predictors </a:t>
            </a:r>
            <a:r>
              <a:rPr lang="en-US" sz="2000" b="1" dirty="0" smtClean="0">
                <a:solidFill>
                  <a:schemeClr val="tx1">
                    <a:lumMod val="50000"/>
                    <a:lumOff val="50000"/>
                  </a:schemeClr>
                </a:solidFill>
                <a:latin typeface="Arial" charset="0"/>
              </a:rPr>
              <a:t>by…</a:t>
            </a:r>
            <a:endParaRPr lang="en-US" sz="2000" dirty="0">
              <a:solidFill>
                <a:schemeClr val="tx1">
                  <a:lumMod val="50000"/>
                  <a:lumOff val="50000"/>
                </a:schemeClr>
              </a:solidFill>
            </a:endParaRPr>
          </a:p>
        </p:txBody>
      </p:sp>
    </p:spTree>
    <p:extLst>
      <p:ext uri="{BB962C8B-B14F-4D97-AF65-F5344CB8AC3E}">
        <p14:creationId xmlns:p14="http://schemas.microsoft.com/office/powerpoint/2010/main" val="235763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27" y="54658"/>
            <a:ext cx="12039273" cy="860400"/>
          </a:xfrm>
        </p:spPr>
        <p:txBody>
          <a:bodyPr/>
          <a:lstStyle/>
          <a:p>
            <a:r>
              <a:rPr lang="en-US" sz="2800" dirty="0" smtClean="0"/>
              <a:t>Ultimately, we </a:t>
            </a:r>
            <a:r>
              <a:rPr lang="en-US" sz="2800" dirty="0" smtClean="0">
                <a:solidFill>
                  <a:srgbClr val="6C1C6B"/>
                </a:solidFill>
              </a:rPr>
              <a:t>identified the following features </a:t>
            </a:r>
            <a:r>
              <a:rPr lang="en-US" sz="2800" dirty="0" smtClean="0"/>
              <a:t>to include in our</a:t>
            </a:r>
            <a:r>
              <a:rPr lang="en-US" sz="2800" dirty="0" smtClean="0">
                <a:solidFill>
                  <a:srgbClr val="6C1C6B"/>
                </a:solidFill>
              </a:rPr>
              <a:t> final model  </a:t>
            </a:r>
            <a:endParaRPr lang="en-US" sz="2800" dirty="0">
              <a:solidFill>
                <a:srgbClr val="6C1C6B"/>
              </a:solidFill>
            </a:endParaRPr>
          </a:p>
        </p:txBody>
      </p:sp>
      <p:pic>
        <p:nvPicPr>
          <p:cNvPr id="4" name="Picture 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302545" y="1255300"/>
            <a:ext cx="2168879" cy="2168879"/>
          </a:xfrm>
          <a:prstGeom prst="rect">
            <a:avLst/>
          </a:prstGeom>
        </p:spPr>
      </p:pic>
      <p:pic>
        <p:nvPicPr>
          <p:cNvPr id="7" name="Picture 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648469" y="1152326"/>
            <a:ext cx="2168879" cy="2168879"/>
          </a:xfrm>
          <a:prstGeom prst="rect">
            <a:avLst/>
          </a:prstGeom>
        </p:spPr>
      </p:pic>
      <p:pic>
        <p:nvPicPr>
          <p:cNvPr id="9" name="Picture 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302544" y="3827884"/>
            <a:ext cx="2168879" cy="2168879"/>
          </a:xfrm>
          <a:prstGeom prst="rect">
            <a:avLst/>
          </a:prstGeom>
        </p:spPr>
      </p:pic>
      <p:pic>
        <p:nvPicPr>
          <p:cNvPr id="18" name="Picture 17"/>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648468" y="3827884"/>
            <a:ext cx="2168879" cy="2168879"/>
          </a:xfrm>
          <a:prstGeom prst="rect">
            <a:avLst/>
          </a:prstGeom>
        </p:spPr>
      </p:pic>
      <p:sp>
        <p:nvSpPr>
          <p:cNvPr id="19" name="Rectangle 18"/>
          <p:cNvSpPr/>
          <p:nvPr/>
        </p:nvSpPr>
        <p:spPr>
          <a:xfrm>
            <a:off x="8817347" y="1575045"/>
            <a:ext cx="2774245" cy="1323439"/>
          </a:xfrm>
          <a:prstGeom prst="rect">
            <a:avLst/>
          </a:prstGeom>
        </p:spPr>
        <p:txBody>
          <a:bodyPr wrap="square">
            <a:spAutoFit/>
          </a:bodyPr>
          <a:lstStyle/>
          <a:p>
            <a:pPr algn="r"/>
            <a:r>
              <a:rPr lang="en-US" sz="2000" b="1" dirty="0" smtClean="0">
                <a:solidFill>
                  <a:schemeClr val="tx1">
                    <a:lumMod val="50000"/>
                    <a:lumOff val="50000"/>
                  </a:schemeClr>
                </a:solidFill>
                <a:latin typeface="Arial" charset="0"/>
              </a:rPr>
              <a:t>Specific Predictors for high frequency </a:t>
            </a:r>
            <a:r>
              <a:rPr lang="en-US" sz="2000" b="1" dirty="0" smtClean="0">
                <a:solidFill>
                  <a:srgbClr val="6C1C6B"/>
                </a:solidFill>
                <a:latin typeface="Arial" charset="0"/>
              </a:rPr>
              <a:t>positive/negative words </a:t>
            </a:r>
            <a:endParaRPr lang="en-US" sz="2000" dirty="0">
              <a:solidFill>
                <a:srgbClr val="6C1C6B"/>
              </a:solidFill>
            </a:endParaRPr>
          </a:p>
        </p:txBody>
      </p:sp>
      <p:sp>
        <p:nvSpPr>
          <p:cNvPr id="20" name="Rectangle 19"/>
          <p:cNvSpPr/>
          <p:nvPr/>
        </p:nvSpPr>
        <p:spPr>
          <a:xfrm>
            <a:off x="528298" y="1678019"/>
            <a:ext cx="2774245" cy="1323439"/>
          </a:xfrm>
          <a:prstGeom prst="rect">
            <a:avLst/>
          </a:prstGeom>
        </p:spPr>
        <p:txBody>
          <a:bodyPr wrap="square">
            <a:spAutoFit/>
          </a:bodyPr>
          <a:lstStyle/>
          <a:p>
            <a:r>
              <a:rPr lang="en-US" sz="2000" b="1" dirty="0">
                <a:solidFill>
                  <a:srgbClr val="6C1C6B"/>
                </a:solidFill>
              </a:rPr>
              <a:t>L</a:t>
            </a:r>
            <a:r>
              <a:rPr lang="en-US" sz="2000" b="1" dirty="0" smtClean="0">
                <a:solidFill>
                  <a:srgbClr val="6C1C6B"/>
                </a:solidFill>
              </a:rPr>
              <a:t>atent </a:t>
            </a:r>
            <a:r>
              <a:rPr lang="en-US" sz="2000" b="1" dirty="0" err="1">
                <a:solidFill>
                  <a:srgbClr val="6C1C6B"/>
                </a:solidFill>
              </a:rPr>
              <a:t>D</a:t>
            </a:r>
            <a:r>
              <a:rPr lang="en-US" sz="2000" b="1" dirty="0" err="1" smtClean="0">
                <a:solidFill>
                  <a:srgbClr val="6C1C6B"/>
                </a:solidFill>
              </a:rPr>
              <a:t>irichlet</a:t>
            </a:r>
            <a:r>
              <a:rPr lang="en-US" sz="2000" b="1" dirty="0" smtClean="0">
                <a:solidFill>
                  <a:srgbClr val="6C1C6B"/>
                </a:solidFill>
              </a:rPr>
              <a:t> </a:t>
            </a:r>
            <a:r>
              <a:rPr lang="en-US" sz="2000" b="1" dirty="0">
                <a:solidFill>
                  <a:srgbClr val="6C1C6B"/>
                </a:solidFill>
              </a:rPr>
              <a:t>A</a:t>
            </a:r>
            <a:r>
              <a:rPr lang="en-US" sz="2000" b="1" dirty="0" smtClean="0">
                <a:solidFill>
                  <a:srgbClr val="6C1C6B"/>
                </a:solidFill>
              </a:rPr>
              <a:t>llocation </a:t>
            </a:r>
            <a:r>
              <a:rPr lang="en-US" sz="2000" b="1" dirty="0" smtClean="0">
                <a:solidFill>
                  <a:schemeClr val="tx1">
                    <a:lumMod val="50000"/>
                    <a:lumOff val="50000"/>
                  </a:schemeClr>
                </a:solidFill>
              </a:rPr>
              <a:t>(LDA) </a:t>
            </a:r>
            <a:r>
              <a:rPr lang="en-US" sz="2000" b="1" dirty="0" smtClean="0">
                <a:solidFill>
                  <a:schemeClr val="tx1">
                    <a:lumMod val="50000"/>
                    <a:lumOff val="50000"/>
                  </a:schemeClr>
                </a:solidFill>
              </a:rPr>
              <a:t>to break down ratings into topics</a:t>
            </a:r>
            <a:endParaRPr lang="en-US" sz="2000" b="1" dirty="0">
              <a:solidFill>
                <a:schemeClr val="tx1">
                  <a:lumMod val="50000"/>
                  <a:lumOff val="50000"/>
                </a:schemeClr>
              </a:solidFill>
            </a:endParaRPr>
          </a:p>
        </p:txBody>
      </p:sp>
      <p:sp>
        <p:nvSpPr>
          <p:cNvPr id="21" name="Rectangle 20"/>
          <p:cNvSpPr/>
          <p:nvPr/>
        </p:nvSpPr>
        <p:spPr>
          <a:xfrm>
            <a:off x="528299" y="4558380"/>
            <a:ext cx="2774245" cy="707886"/>
          </a:xfrm>
          <a:prstGeom prst="rect">
            <a:avLst/>
          </a:prstGeom>
        </p:spPr>
        <p:txBody>
          <a:bodyPr wrap="square">
            <a:spAutoFit/>
          </a:bodyPr>
          <a:lstStyle/>
          <a:p>
            <a:r>
              <a:rPr lang="en-US" sz="2000" b="1" dirty="0" smtClean="0">
                <a:solidFill>
                  <a:srgbClr val="6C1C6B"/>
                </a:solidFill>
              </a:rPr>
              <a:t>Tags </a:t>
            </a:r>
            <a:r>
              <a:rPr lang="en-US" sz="2000" b="1" dirty="0" smtClean="0">
                <a:solidFill>
                  <a:schemeClr val="tx1">
                    <a:lumMod val="50000"/>
                    <a:lumOff val="50000"/>
                  </a:schemeClr>
                </a:solidFill>
              </a:rPr>
              <a:t>for various </a:t>
            </a:r>
            <a:r>
              <a:rPr lang="en-US" sz="2000" b="1" dirty="0" smtClean="0">
                <a:solidFill>
                  <a:srgbClr val="6C1C6B"/>
                </a:solidFill>
              </a:rPr>
              <a:t>parts of speech</a:t>
            </a:r>
            <a:endParaRPr lang="en-US" sz="2000" b="1" dirty="0">
              <a:solidFill>
                <a:srgbClr val="6C1C6B"/>
              </a:solidFill>
            </a:endParaRPr>
          </a:p>
        </p:txBody>
      </p:sp>
      <p:sp>
        <p:nvSpPr>
          <p:cNvPr id="23" name="Rectangle 22"/>
          <p:cNvSpPr/>
          <p:nvPr/>
        </p:nvSpPr>
        <p:spPr>
          <a:xfrm>
            <a:off x="9033542" y="4378194"/>
            <a:ext cx="2774245" cy="707886"/>
          </a:xfrm>
          <a:prstGeom prst="rect">
            <a:avLst/>
          </a:prstGeom>
        </p:spPr>
        <p:txBody>
          <a:bodyPr wrap="square">
            <a:spAutoFit/>
          </a:bodyPr>
          <a:lstStyle/>
          <a:p>
            <a:pPr algn="r"/>
            <a:r>
              <a:rPr lang="en-US" sz="2000" b="1" dirty="0" smtClean="0">
                <a:solidFill>
                  <a:srgbClr val="6C1C6B"/>
                </a:solidFill>
                <a:latin typeface="Arial" charset="0"/>
              </a:rPr>
              <a:t>Scaling</a:t>
            </a:r>
            <a:r>
              <a:rPr lang="en-US" sz="2000" b="1" dirty="0" smtClean="0">
                <a:solidFill>
                  <a:schemeClr val="tx1">
                    <a:lumMod val="50000"/>
                    <a:lumOff val="50000"/>
                  </a:schemeClr>
                </a:solidFill>
                <a:latin typeface="Arial" charset="0"/>
              </a:rPr>
              <a:t> all factors by </a:t>
            </a:r>
            <a:r>
              <a:rPr lang="en-US" sz="2000" b="1" dirty="0" smtClean="0">
                <a:solidFill>
                  <a:srgbClr val="6C1C6B"/>
                </a:solidFill>
                <a:latin typeface="Arial" charset="0"/>
              </a:rPr>
              <a:t>word count</a:t>
            </a:r>
            <a:endParaRPr lang="en-US" sz="2000" dirty="0">
              <a:solidFill>
                <a:srgbClr val="6C1C6B"/>
              </a:solidFill>
            </a:endParaRPr>
          </a:p>
        </p:txBody>
      </p:sp>
    </p:spTree>
    <p:extLst>
      <p:ext uri="{BB962C8B-B14F-4D97-AF65-F5344CB8AC3E}">
        <p14:creationId xmlns:p14="http://schemas.microsoft.com/office/powerpoint/2010/main" val="1968602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27" y="54658"/>
            <a:ext cx="12039273" cy="860400"/>
          </a:xfrm>
        </p:spPr>
        <p:txBody>
          <a:bodyPr/>
          <a:lstStyle/>
          <a:p>
            <a:r>
              <a:rPr lang="en-US" sz="2800" dirty="0" smtClean="0"/>
              <a:t>Based on our research and initial testing, we created a </a:t>
            </a:r>
            <a:r>
              <a:rPr lang="en-US" sz="2800" dirty="0" smtClean="0">
                <a:solidFill>
                  <a:srgbClr val="6C1C6B"/>
                </a:solidFill>
              </a:rPr>
              <a:t>Random Forest model </a:t>
            </a:r>
            <a:r>
              <a:rPr lang="en-US" sz="2800" dirty="0" smtClean="0"/>
              <a:t>for our </a:t>
            </a:r>
            <a:r>
              <a:rPr lang="en-US" sz="2800" dirty="0" smtClean="0">
                <a:solidFill>
                  <a:srgbClr val="6C1C6B"/>
                </a:solidFill>
              </a:rPr>
              <a:t>final solution</a:t>
            </a:r>
            <a:r>
              <a:rPr lang="en-US" sz="2800" dirty="0" smtClean="0"/>
              <a:t>. </a:t>
            </a:r>
            <a:endParaRPr lang="en-US" sz="2800" dirty="0">
              <a:solidFill>
                <a:schemeClr val="accent2"/>
              </a:solidFill>
            </a:endParaRPr>
          </a:p>
        </p:txBody>
      </p:sp>
      <p:sp>
        <p:nvSpPr>
          <p:cNvPr id="18" name="Rectangle 17"/>
          <p:cNvSpPr/>
          <p:nvPr/>
        </p:nvSpPr>
        <p:spPr>
          <a:xfrm>
            <a:off x="152727" y="1202314"/>
            <a:ext cx="3483608" cy="5447645"/>
          </a:xfrm>
          <a:prstGeom prst="rect">
            <a:avLst/>
          </a:prstGeom>
          <a:ln>
            <a:solidFill>
              <a:schemeClr val="tx1">
                <a:lumMod val="50000"/>
                <a:lumOff val="50000"/>
              </a:schemeClr>
            </a:solidFill>
            <a:prstDash val="dash"/>
          </a:ln>
        </p:spPr>
        <p:txBody>
          <a:bodyPr wrap="square" lIns="91440" tIns="91440" bIns="91440">
            <a:spAutoFit/>
          </a:bodyPr>
          <a:lstStyle/>
          <a:p>
            <a:pPr marL="285750" indent="-285750">
              <a:buFont typeface="Arial" charset="0"/>
              <a:buChar char="•"/>
            </a:pPr>
            <a:r>
              <a:rPr lang="en-US" sz="1800" b="1" dirty="0" smtClean="0">
                <a:solidFill>
                  <a:srgbClr val="6C1C6B"/>
                </a:solidFill>
                <a:latin typeface="Arial" charset="0"/>
              </a:rPr>
              <a:t>We chose a random forest </a:t>
            </a:r>
            <a:r>
              <a:rPr lang="en-US" sz="1800" dirty="0" smtClean="0">
                <a:solidFill>
                  <a:schemeClr val="tx1">
                    <a:lumMod val="50000"/>
                    <a:lumOff val="50000"/>
                  </a:schemeClr>
                </a:solidFill>
                <a:latin typeface="Arial" charset="0"/>
              </a:rPr>
              <a:t>because it can handle both</a:t>
            </a:r>
            <a:r>
              <a:rPr lang="en-US" sz="1800" dirty="0" smtClean="0">
                <a:solidFill>
                  <a:srgbClr val="6C1C6B"/>
                </a:solidFill>
                <a:latin typeface="Arial" charset="0"/>
              </a:rPr>
              <a:t> </a:t>
            </a:r>
            <a:r>
              <a:rPr lang="en-US" sz="1800" b="1" dirty="0" smtClean="0">
                <a:solidFill>
                  <a:srgbClr val="6C1C6B"/>
                </a:solidFill>
                <a:latin typeface="Arial" charset="0"/>
              </a:rPr>
              <a:t>class imbalances and multi-class classifications </a:t>
            </a:r>
            <a:r>
              <a:rPr lang="en-US" sz="1800" dirty="0" smtClean="0">
                <a:solidFill>
                  <a:schemeClr val="tx1">
                    <a:lumMod val="50000"/>
                    <a:lumOff val="50000"/>
                  </a:schemeClr>
                </a:solidFill>
                <a:latin typeface="Arial" charset="0"/>
              </a:rPr>
              <a:t>and is the </a:t>
            </a:r>
            <a:r>
              <a:rPr lang="en-US" sz="1800" b="1" dirty="0" smtClean="0">
                <a:solidFill>
                  <a:srgbClr val="6C1C6B"/>
                </a:solidFill>
                <a:latin typeface="Arial" charset="0"/>
              </a:rPr>
              <a:t>easiest to train and generally most accurate</a:t>
            </a:r>
          </a:p>
          <a:p>
            <a:pPr marL="285750" indent="-285750">
              <a:buFont typeface="Arial" charset="0"/>
              <a:buChar char="•"/>
            </a:pPr>
            <a:r>
              <a:rPr lang="en-US" sz="1800" dirty="0" smtClean="0">
                <a:solidFill>
                  <a:schemeClr val="tx1">
                    <a:lumMod val="50000"/>
                    <a:lumOff val="50000"/>
                  </a:schemeClr>
                </a:solidFill>
                <a:latin typeface="Arial" charset="0"/>
              </a:rPr>
              <a:t>Clearly, there is a</a:t>
            </a:r>
            <a:r>
              <a:rPr lang="en-US" sz="1800" dirty="0" smtClean="0">
                <a:solidFill>
                  <a:srgbClr val="6C1C6B"/>
                </a:solidFill>
                <a:latin typeface="Arial" charset="0"/>
              </a:rPr>
              <a:t> </a:t>
            </a:r>
            <a:r>
              <a:rPr lang="en-US" sz="1800" b="1" dirty="0" smtClean="0">
                <a:solidFill>
                  <a:srgbClr val="6C1C6B"/>
                </a:solidFill>
                <a:latin typeface="Arial" charset="0"/>
              </a:rPr>
              <a:t>better distribution of predictors </a:t>
            </a:r>
            <a:r>
              <a:rPr lang="en-US" sz="1800" dirty="0" smtClean="0">
                <a:solidFill>
                  <a:schemeClr val="tx1">
                    <a:lumMod val="50000"/>
                    <a:lumOff val="50000"/>
                  </a:schemeClr>
                </a:solidFill>
                <a:latin typeface="Arial" charset="0"/>
              </a:rPr>
              <a:t>with higher proportions in the right areas </a:t>
            </a:r>
            <a:endParaRPr lang="en-US" sz="1800" dirty="0" smtClean="0">
              <a:solidFill>
                <a:srgbClr val="6C1C6B"/>
              </a:solidFill>
              <a:latin typeface="Arial" charset="0"/>
            </a:endParaRPr>
          </a:p>
          <a:p>
            <a:pPr marL="285750" indent="-285750">
              <a:buFont typeface="Arial" charset="0"/>
              <a:buChar char="•"/>
            </a:pPr>
            <a:r>
              <a:rPr lang="en-US" sz="1800" dirty="0" smtClean="0">
                <a:solidFill>
                  <a:schemeClr val="tx1">
                    <a:lumMod val="50000"/>
                    <a:lumOff val="50000"/>
                  </a:schemeClr>
                </a:solidFill>
                <a:latin typeface="Arial" charset="0"/>
              </a:rPr>
              <a:t>We were able to obtain </a:t>
            </a:r>
            <a:r>
              <a:rPr lang="en-US" sz="1800" b="1" dirty="0" smtClean="0">
                <a:solidFill>
                  <a:srgbClr val="6C1C6B"/>
                </a:solidFill>
                <a:latin typeface="Arial" charset="0"/>
              </a:rPr>
              <a:t>85% accuracy </a:t>
            </a:r>
            <a:r>
              <a:rPr lang="en-US" sz="1800" dirty="0" smtClean="0">
                <a:solidFill>
                  <a:schemeClr val="tx1">
                    <a:lumMod val="50000"/>
                    <a:lumOff val="50000"/>
                  </a:schemeClr>
                </a:solidFill>
                <a:latin typeface="Arial" charset="0"/>
              </a:rPr>
              <a:t>with the model</a:t>
            </a:r>
          </a:p>
          <a:p>
            <a:pPr marL="285750" indent="-285750">
              <a:buFont typeface="Arial" charset="0"/>
              <a:buChar char="•"/>
            </a:pPr>
            <a:r>
              <a:rPr lang="en-US" sz="1800" dirty="0" smtClean="0">
                <a:solidFill>
                  <a:schemeClr val="tx1">
                    <a:lumMod val="50000"/>
                    <a:lumOff val="50000"/>
                  </a:schemeClr>
                </a:solidFill>
                <a:latin typeface="Arial" charset="0"/>
              </a:rPr>
              <a:t>Initially, we wanted to use other models but chose instead to focus on a </a:t>
            </a:r>
            <a:r>
              <a:rPr lang="en-US" sz="1800" b="1" dirty="0" smtClean="0">
                <a:solidFill>
                  <a:srgbClr val="6C1C6B"/>
                </a:solidFill>
                <a:latin typeface="Arial" charset="0"/>
              </a:rPr>
              <a:t>robust model with more feature engineering. </a:t>
            </a:r>
          </a:p>
          <a:p>
            <a:pPr marL="285750" indent="-285750">
              <a:buFont typeface="Arial" charset="0"/>
              <a:buChar char="•"/>
            </a:pPr>
            <a:endParaRPr lang="en-US" sz="1800" dirty="0">
              <a:solidFill>
                <a:srgbClr val="6C1C6B"/>
              </a:solidFill>
            </a:endParaRPr>
          </a:p>
        </p:txBody>
      </p:sp>
      <p:pic>
        <p:nvPicPr>
          <p:cNvPr id="19" name="image12.png"/>
          <p:cNvPicPr/>
          <p:nvPr/>
        </p:nvPicPr>
        <p:blipFill>
          <a:blip r:embed="rId3"/>
          <a:srcRect/>
          <a:stretch>
            <a:fillRect/>
          </a:stretch>
        </p:blipFill>
        <p:spPr>
          <a:xfrm>
            <a:off x="3950691" y="1812981"/>
            <a:ext cx="8241309" cy="4226312"/>
          </a:xfrm>
          <a:prstGeom prst="rect">
            <a:avLst/>
          </a:prstGeom>
          <a:ln/>
        </p:spPr>
      </p:pic>
    </p:spTree>
    <p:extLst>
      <p:ext uri="{BB962C8B-B14F-4D97-AF65-F5344CB8AC3E}">
        <p14:creationId xmlns:p14="http://schemas.microsoft.com/office/powerpoint/2010/main" val="329532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EY light projec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60000"/>
            <a:lumOff val="40000"/>
          </a:schemeClr>
        </a:solidFill>
        <a:ln w="9525">
          <a:solidFill>
            <a:schemeClr val="bg1"/>
          </a:solidFill>
        </a:ln>
      </a:spPr>
      <a:bodyPr lIns="72000" tIns="36000" rIns="72000" bIns="36000" rtlCol="0" anchor="ctr" anchorCtr="0"/>
      <a:lstStyle>
        <a:defPPr>
          <a:defRPr sz="1050" b="1"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3311</TotalTime>
  <Words>3367</Words>
  <Application>Microsoft Office PowerPoint</Application>
  <PresentationFormat>Widescreen</PresentationFormat>
  <Paragraphs>211</Paragraphs>
  <Slides>10</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EY light projection</vt:lpstr>
      <vt:lpstr>Sentiment Analysis using Multi-Class Classification</vt:lpstr>
      <vt:lpstr>Creating a multi-class classification model for sentiment analysis requires multiple steps</vt:lpstr>
      <vt:lpstr>Initial data processing and exploration reveals interesting findings in the data</vt:lpstr>
      <vt:lpstr>Through research we discovered a key feature of a successful solution model: Hu and Liu sentiment lexicon*</vt:lpstr>
      <vt:lpstr>Initially, we identified 4 key features of a successful solution model  </vt:lpstr>
      <vt:lpstr>We identified several “stupid” solution methods to generate initial results, with a baseline accuracy of 50%</vt:lpstr>
      <vt:lpstr>After more research, we realized that latent dirichlet allocation (LDA) is an extremely important feature to include</vt:lpstr>
      <vt:lpstr>Ultimately, we identified the following features to include in our final model  </vt:lpstr>
      <vt:lpstr>Based on our research and initial testing, we created a Random Forest model for our final solution. </vt:lpstr>
      <vt:lpstr>Thank you! we’d love to hear any questions and feedback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Grant Hilfinger Dixon Yu Nathan Wang Nathaniel Ezolino Laura Mitrovic Aaron Demri</dc:title>
  <dc:creator>Nathan Nan Wang</dc:creator>
  <cp:lastModifiedBy>Rohan Agarwal</cp:lastModifiedBy>
  <cp:revision>202</cp:revision>
  <cp:lastPrinted>2016-02-01T05:51:05Z</cp:lastPrinted>
  <dcterms:modified xsi:type="dcterms:W3CDTF">2016-02-08T04:36:01Z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