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6" r:id="rId3"/>
    <p:sldId id="267" r:id="rId4"/>
    <p:sldId id="268" r:id="rId5"/>
    <p:sldId id="257" r:id="rId6"/>
    <p:sldId id="258" r:id="rId7"/>
    <p:sldId id="259" r:id="rId8"/>
    <p:sldId id="260" r:id="rId9"/>
    <p:sldId id="261" r:id="rId10"/>
    <p:sldId id="262"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49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185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468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748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379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23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79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62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5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14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088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11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269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044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356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679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543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865834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6C0A0-2A17-33E2-5566-F9ED7C39CFDE}"/>
              </a:ext>
            </a:extLst>
          </p:cNvPr>
          <p:cNvSpPr>
            <a:spLocks noGrp="1"/>
          </p:cNvSpPr>
          <p:nvPr>
            <p:ph type="title"/>
          </p:nvPr>
        </p:nvSpPr>
        <p:spPr>
          <a:xfrm>
            <a:off x="905261" y="4117540"/>
            <a:ext cx="9905998" cy="1478570"/>
          </a:xfrm>
        </p:spPr>
        <p:txBody>
          <a:bodyPr/>
          <a:lstStyle/>
          <a:p>
            <a:r>
              <a:rPr lang="en-IN" sz="8000" dirty="0">
                <a:latin typeface="Mechanismo" panose="00000500000000000000" pitchFamily="50" charset="0"/>
              </a:rPr>
              <a:t>Git </a:t>
            </a:r>
            <a:r>
              <a:rPr kumimoji="0" lang="en-IN" sz="5400" b="0" i="0" u="none" strike="noStrike" kern="1200" cap="all" spc="0" normalizeH="0" baseline="0" noProof="0" dirty="0">
                <a:ln>
                  <a:noFill/>
                </a:ln>
                <a:solidFill>
                  <a:prstClr val="white"/>
                </a:solidFill>
                <a:effectLst/>
                <a:uLnTx/>
                <a:uFillTx/>
                <a:latin typeface="Mechanismo" panose="00000500000000000000" pitchFamily="50" charset="0"/>
                <a:ea typeface="+mj-ea"/>
                <a:cs typeface="+mj-cs"/>
              </a:rPr>
              <a:t>Advanced </a:t>
            </a:r>
            <a:r>
              <a:rPr lang="en-IN" sz="5400" dirty="0">
                <a:latin typeface="Mechanismo" panose="00000500000000000000" pitchFamily="50" charset="0"/>
              </a:rPr>
              <a:t>concepts</a:t>
            </a:r>
            <a:endParaRPr lang="en-IN" dirty="0">
              <a:latin typeface="Mechanismo" panose="00000500000000000000" pitchFamily="50" charset="0"/>
            </a:endParaRPr>
          </a:p>
        </p:txBody>
      </p:sp>
      <p:pic>
        <p:nvPicPr>
          <p:cNvPr id="3074" name="Picture 2" descr="Code Branching Definition | What Is a Branch (Version Control)? | Perforce">
            <a:extLst>
              <a:ext uri="{FF2B5EF4-FFF2-40B4-BE49-F238E27FC236}">
                <a16:creationId xmlns:a16="http://schemas.microsoft.com/office/drawing/2014/main" id="{2AB3BB07-AE5D-09A1-3339-6AE6893FF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482600"/>
            <a:ext cx="5257800" cy="3505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3587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2858-EAFC-3597-3A07-8B95D85EA7A3}"/>
              </a:ext>
            </a:extLst>
          </p:cNvPr>
          <p:cNvSpPr>
            <a:spLocks noGrp="1"/>
          </p:cNvSpPr>
          <p:nvPr>
            <p:ph type="title"/>
          </p:nvPr>
        </p:nvSpPr>
        <p:spPr/>
        <p:txBody>
          <a:bodyPr/>
          <a:lstStyle/>
          <a:p>
            <a:r>
              <a:rPr lang="en-IN" dirty="0">
                <a:latin typeface="Mechanismo" panose="00000500000000000000" pitchFamily="50" charset="0"/>
              </a:rPr>
              <a:t>Git rebase</a:t>
            </a:r>
          </a:p>
        </p:txBody>
      </p:sp>
      <p:sp>
        <p:nvSpPr>
          <p:cNvPr id="3" name="Content Placeholder 2">
            <a:extLst>
              <a:ext uri="{FF2B5EF4-FFF2-40B4-BE49-F238E27FC236}">
                <a16:creationId xmlns:a16="http://schemas.microsoft.com/office/drawing/2014/main" id="{AF801A33-01D1-696A-A27F-3DABD74336CB}"/>
              </a:ext>
            </a:extLst>
          </p:cNvPr>
          <p:cNvSpPr>
            <a:spLocks noGrp="1"/>
          </p:cNvSpPr>
          <p:nvPr>
            <p:ph idx="1"/>
          </p:nvPr>
        </p:nvSpPr>
        <p:spPr/>
        <p:txBody>
          <a:bodyPr/>
          <a:lstStyle/>
          <a:p>
            <a:pPr marL="0" indent="0">
              <a:buNone/>
            </a:pPr>
            <a:r>
              <a:rPr lang="en-US" b="0" i="1" dirty="0">
                <a:effectLst/>
                <a:latin typeface="OCR A Extended" panose="02010509020102010303" pitchFamily="50" charset="0"/>
              </a:rPr>
              <a:t>git-rebase</a:t>
            </a:r>
            <a:r>
              <a:rPr lang="en-US" b="0" i="0" dirty="0">
                <a:effectLst/>
                <a:latin typeface="OCR A Extended" panose="02010509020102010303" pitchFamily="50" charset="0"/>
              </a:rPr>
              <a:t> - Reapply commits on top of another base tip.</a:t>
            </a:r>
            <a:endParaRPr lang="en-IN" dirty="0">
              <a:latin typeface="OCR A Extended" panose="02010509020102010303" pitchFamily="50" charset="0"/>
            </a:endParaRPr>
          </a:p>
        </p:txBody>
      </p:sp>
      <p:pic>
        <p:nvPicPr>
          <p:cNvPr id="2050" name="Picture 2">
            <a:extLst>
              <a:ext uri="{FF2B5EF4-FFF2-40B4-BE49-F238E27FC236}">
                <a16:creationId xmlns:a16="http://schemas.microsoft.com/office/drawing/2014/main" id="{8D55E58C-4D06-1321-A7C1-4EDAF728F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439" y="3540211"/>
            <a:ext cx="6093221" cy="1739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727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6C71-6957-BEC6-3DCB-60F8CD72D1C0}"/>
              </a:ext>
            </a:extLst>
          </p:cNvPr>
          <p:cNvSpPr>
            <a:spLocks noGrp="1"/>
          </p:cNvSpPr>
          <p:nvPr>
            <p:ph type="title"/>
          </p:nvPr>
        </p:nvSpPr>
        <p:spPr/>
        <p:txBody>
          <a:bodyPr/>
          <a:lstStyle/>
          <a:p>
            <a:r>
              <a:rPr lang="en-IN" dirty="0">
                <a:latin typeface="Mechanismo" panose="00000500000000000000" pitchFamily="50" charset="0"/>
              </a:rPr>
              <a:t>Git cherry-pick</a:t>
            </a:r>
          </a:p>
        </p:txBody>
      </p:sp>
      <p:sp>
        <p:nvSpPr>
          <p:cNvPr id="3" name="Content Placeholder 2">
            <a:extLst>
              <a:ext uri="{FF2B5EF4-FFF2-40B4-BE49-F238E27FC236}">
                <a16:creationId xmlns:a16="http://schemas.microsoft.com/office/drawing/2014/main" id="{88A8C105-3877-BE11-E9A1-D53291036DED}"/>
              </a:ext>
            </a:extLst>
          </p:cNvPr>
          <p:cNvSpPr>
            <a:spLocks noGrp="1"/>
          </p:cNvSpPr>
          <p:nvPr>
            <p:ph idx="1"/>
          </p:nvPr>
        </p:nvSpPr>
        <p:spPr>
          <a:xfrm>
            <a:off x="1141412" y="2030525"/>
            <a:ext cx="9905999" cy="3541714"/>
          </a:xfrm>
        </p:spPr>
        <p:txBody>
          <a:bodyPr/>
          <a:lstStyle/>
          <a:p>
            <a:pPr marL="0" indent="0">
              <a:buNone/>
            </a:pPr>
            <a:r>
              <a:rPr lang="en-US" b="0" i="1" dirty="0">
                <a:effectLst/>
                <a:latin typeface="OCR A Extended" panose="02010509020102010303" pitchFamily="50" charset="0"/>
              </a:rPr>
              <a:t>git-cherry-pick</a:t>
            </a:r>
            <a:r>
              <a:rPr lang="en-US" b="0" i="0" dirty="0">
                <a:effectLst/>
                <a:latin typeface="OCR A Extended" panose="02010509020102010303" pitchFamily="50" charset="0"/>
              </a:rPr>
              <a:t> - Apply the changes introduced by some existing commits.</a:t>
            </a:r>
          </a:p>
        </p:txBody>
      </p:sp>
      <p:pic>
        <p:nvPicPr>
          <p:cNvPr id="1029" name="Picture 5">
            <a:extLst>
              <a:ext uri="{FF2B5EF4-FFF2-40B4-BE49-F238E27FC236}">
                <a16:creationId xmlns:a16="http://schemas.microsoft.com/office/drawing/2014/main" id="{1176A6BD-C9DE-684C-C327-3E71D23A3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711" y="3234178"/>
            <a:ext cx="5328594" cy="2120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6926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 Extreme Tech LLC">
            <a:extLst>
              <a:ext uri="{FF2B5EF4-FFF2-40B4-BE49-F238E27FC236}">
                <a16:creationId xmlns:a16="http://schemas.microsoft.com/office/drawing/2014/main" id="{27500FC8-78A0-0073-58F7-A60C43A60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646" y="792458"/>
            <a:ext cx="8094708" cy="418170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24810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E464-D6D4-B00B-61AA-E247EF54319A}"/>
              </a:ext>
            </a:extLst>
          </p:cNvPr>
          <p:cNvSpPr>
            <a:spLocks noGrp="1"/>
          </p:cNvSpPr>
          <p:nvPr>
            <p:ph type="title"/>
          </p:nvPr>
        </p:nvSpPr>
        <p:spPr/>
        <p:txBody>
          <a:bodyPr>
            <a:normAutofit/>
          </a:bodyPr>
          <a:lstStyle/>
          <a:p>
            <a:r>
              <a:rPr lang="en-IN" sz="4000" dirty="0">
                <a:latin typeface="Mechanismo" panose="00000500000000000000" pitchFamily="50" charset="0"/>
              </a:rPr>
              <a:t>Learning Outcomes</a:t>
            </a:r>
          </a:p>
        </p:txBody>
      </p:sp>
      <p:sp>
        <p:nvSpPr>
          <p:cNvPr id="5" name="Content Placeholder 4">
            <a:extLst>
              <a:ext uri="{FF2B5EF4-FFF2-40B4-BE49-F238E27FC236}">
                <a16:creationId xmlns:a16="http://schemas.microsoft.com/office/drawing/2014/main" id="{DC2B302E-8AF8-946F-0593-679E7D8292EF}"/>
              </a:ext>
            </a:extLst>
          </p:cNvPr>
          <p:cNvSpPr>
            <a:spLocks noGrp="1"/>
          </p:cNvSpPr>
          <p:nvPr>
            <p:ph idx="1"/>
          </p:nvPr>
        </p:nvSpPr>
        <p:spPr/>
        <p:txBody>
          <a:bodyPr/>
          <a:lstStyle/>
          <a:p>
            <a:pPr>
              <a:buFont typeface="Wingdings" panose="05000000000000000000" pitchFamily="2" charset="2"/>
              <a:buChar char="§"/>
            </a:pPr>
            <a:r>
              <a:rPr lang="en-IN" dirty="0">
                <a:latin typeface="OCR A Extended" panose="02010509020102010303" pitchFamily="50" charset="0"/>
              </a:rPr>
              <a:t>Find bugs using git commands.</a:t>
            </a:r>
          </a:p>
          <a:p>
            <a:pPr>
              <a:buFont typeface="Wingdings" panose="05000000000000000000" pitchFamily="2" charset="2"/>
              <a:buChar char="§"/>
            </a:pPr>
            <a:r>
              <a:rPr lang="en-IN" dirty="0">
                <a:latin typeface="OCR A Extended" panose="02010509020102010303" pitchFamily="50" charset="0"/>
              </a:rPr>
              <a:t>Tracking your code.</a:t>
            </a:r>
          </a:p>
          <a:p>
            <a:pPr>
              <a:buFont typeface="Wingdings" panose="05000000000000000000" pitchFamily="2" charset="2"/>
              <a:buChar char="§"/>
            </a:pPr>
            <a:r>
              <a:rPr lang="en-IN" dirty="0">
                <a:latin typeface="OCR A Extended" panose="02010509020102010303" pitchFamily="50" charset="0"/>
              </a:rPr>
              <a:t>Will now more about git concepts.</a:t>
            </a:r>
          </a:p>
        </p:txBody>
      </p:sp>
    </p:spTree>
    <p:extLst>
      <p:ext uri="{BB962C8B-B14F-4D97-AF65-F5344CB8AC3E}">
        <p14:creationId xmlns:p14="http://schemas.microsoft.com/office/powerpoint/2010/main" val="255726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59D5-3C04-D835-441A-4C9D130FB028}"/>
              </a:ext>
            </a:extLst>
          </p:cNvPr>
          <p:cNvSpPr>
            <a:spLocks noGrp="1"/>
          </p:cNvSpPr>
          <p:nvPr>
            <p:ph type="title"/>
          </p:nvPr>
        </p:nvSpPr>
        <p:spPr/>
        <p:txBody>
          <a:bodyPr/>
          <a:lstStyle/>
          <a:p>
            <a:r>
              <a:rPr lang="en-IN" dirty="0">
                <a:latin typeface="Mechanismo" panose="00000500000000000000" pitchFamily="50" charset="0"/>
              </a:rPr>
              <a:t>prerequisite</a:t>
            </a:r>
          </a:p>
        </p:txBody>
      </p:sp>
      <p:sp>
        <p:nvSpPr>
          <p:cNvPr id="3" name="Content Placeholder 2">
            <a:extLst>
              <a:ext uri="{FF2B5EF4-FFF2-40B4-BE49-F238E27FC236}">
                <a16:creationId xmlns:a16="http://schemas.microsoft.com/office/drawing/2014/main" id="{A80CD5BA-D8FC-DE70-02E9-00BB5C6ECD5B}"/>
              </a:ext>
            </a:extLst>
          </p:cNvPr>
          <p:cNvSpPr>
            <a:spLocks noGrp="1"/>
          </p:cNvSpPr>
          <p:nvPr>
            <p:ph idx="1"/>
          </p:nvPr>
        </p:nvSpPr>
        <p:spPr>
          <a:xfrm>
            <a:off x="1141412" y="2558406"/>
            <a:ext cx="9905999" cy="3541714"/>
          </a:xfrm>
        </p:spPr>
        <p:txBody>
          <a:bodyPr/>
          <a:lstStyle/>
          <a:p>
            <a:pPr>
              <a:buFont typeface="Wingdings" panose="05000000000000000000" pitchFamily="2" charset="2"/>
              <a:buChar char="§"/>
            </a:pPr>
            <a:r>
              <a:rPr lang="en-IN" dirty="0">
                <a:latin typeface="OCR A Extended" panose="02010509020102010303" pitchFamily="50" charset="0"/>
              </a:rPr>
              <a:t>Basic knowledge of git.</a:t>
            </a:r>
          </a:p>
          <a:p>
            <a:pPr>
              <a:buFont typeface="Wingdings" panose="05000000000000000000" pitchFamily="2" charset="2"/>
              <a:buChar char="§"/>
            </a:pPr>
            <a:r>
              <a:rPr lang="en-IN" dirty="0">
                <a:latin typeface="OCR A Extended" panose="02010509020102010303" pitchFamily="50" charset="0"/>
              </a:rPr>
              <a:t>No other prior knowledge required</a:t>
            </a:r>
            <a:r>
              <a:rPr lang="en-IN" dirty="0"/>
              <a:t>.</a:t>
            </a:r>
          </a:p>
        </p:txBody>
      </p:sp>
    </p:spTree>
    <p:extLst>
      <p:ext uri="{BB962C8B-B14F-4D97-AF65-F5344CB8AC3E}">
        <p14:creationId xmlns:p14="http://schemas.microsoft.com/office/powerpoint/2010/main" val="369101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DFBA-B86A-6091-D653-F58CE2C78FD8}"/>
              </a:ext>
            </a:extLst>
          </p:cNvPr>
          <p:cNvSpPr>
            <a:spLocks noGrp="1"/>
          </p:cNvSpPr>
          <p:nvPr>
            <p:ph type="title"/>
          </p:nvPr>
        </p:nvSpPr>
        <p:spPr/>
        <p:txBody>
          <a:bodyPr/>
          <a:lstStyle/>
          <a:p>
            <a:r>
              <a:rPr lang="en-IN" dirty="0"/>
              <a:t>GIT STASH</a:t>
            </a:r>
          </a:p>
        </p:txBody>
      </p:sp>
      <p:pic>
        <p:nvPicPr>
          <p:cNvPr id="4" name="Content Placeholder 3">
            <a:extLst>
              <a:ext uri="{FF2B5EF4-FFF2-40B4-BE49-F238E27FC236}">
                <a16:creationId xmlns:a16="http://schemas.microsoft.com/office/drawing/2014/main" id="{040FB4D7-70F3-8E7B-2B07-5F6FB5DC7128}"/>
              </a:ext>
            </a:extLst>
          </p:cNvPr>
          <p:cNvPicPr>
            <a:picLocks noGrp="1" noChangeAspect="1"/>
          </p:cNvPicPr>
          <p:nvPr>
            <p:ph idx="1"/>
          </p:nvPr>
        </p:nvPicPr>
        <p:blipFill>
          <a:blip r:embed="rId2"/>
          <a:stretch>
            <a:fillRect/>
          </a:stretch>
        </p:blipFill>
        <p:spPr>
          <a:xfrm>
            <a:off x="4283613" y="2249488"/>
            <a:ext cx="3621600" cy="3541712"/>
          </a:xfrm>
          <a:prstGeom prst="rect">
            <a:avLst/>
          </a:prstGeom>
          <a:ln>
            <a:noFill/>
          </a:ln>
          <a:effectLst>
            <a:softEdge rad="112500"/>
          </a:effectLst>
        </p:spPr>
      </p:pic>
    </p:spTree>
    <p:extLst>
      <p:ext uri="{BB962C8B-B14F-4D97-AF65-F5344CB8AC3E}">
        <p14:creationId xmlns:p14="http://schemas.microsoft.com/office/powerpoint/2010/main" val="271353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ED31-8606-F515-8C9F-E91481B393A9}"/>
              </a:ext>
            </a:extLst>
          </p:cNvPr>
          <p:cNvSpPr>
            <a:spLocks noGrp="1"/>
          </p:cNvSpPr>
          <p:nvPr>
            <p:ph type="title"/>
          </p:nvPr>
        </p:nvSpPr>
        <p:spPr/>
        <p:txBody>
          <a:bodyPr/>
          <a:lstStyle/>
          <a:p>
            <a:r>
              <a:rPr lang="en-IN" dirty="0">
                <a:latin typeface="Mechanismo" panose="00000500000000000000" pitchFamily="50" charset="0"/>
              </a:rPr>
              <a:t>Git stash</a:t>
            </a:r>
          </a:p>
        </p:txBody>
      </p:sp>
      <p:sp>
        <p:nvSpPr>
          <p:cNvPr id="3" name="Content Placeholder 2">
            <a:extLst>
              <a:ext uri="{FF2B5EF4-FFF2-40B4-BE49-F238E27FC236}">
                <a16:creationId xmlns:a16="http://schemas.microsoft.com/office/drawing/2014/main" id="{8744B5FF-A3CB-886F-586F-D7E6DF308571}"/>
              </a:ext>
            </a:extLst>
          </p:cNvPr>
          <p:cNvSpPr>
            <a:spLocks noGrp="1"/>
          </p:cNvSpPr>
          <p:nvPr>
            <p:ph idx="1"/>
          </p:nvPr>
        </p:nvSpPr>
        <p:spPr>
          <a:xfrm>
            <a:off x="1141412" y="1739900"/>
            <a:ext cx="9905999" cy="4051301"/>
          </a:xfrm>
        </p:spPr>
        <p:txBody>
          <a:bodyPr>
            <a:normAutofit/>
          </a:bodyPr>
          <a:lstStyle/>
          <a:p>
            <a:pPr marL="0" indent="0">
              <a:buNone/>
            </a:pPr>
            <a:r>
              <a:rPr lang="en-IN" u="sng" dirty="0">
                <a:latin typeface="OCR A Extended" panose="02010509020102010303" pitchFamily="50" charset="0"/>
              </a:rPr>
              <a:t>Using git stash:</a:t>
            </a:r>
          </a:p>
          <a:p>
            <a:pPr>
              <a:buFont typeface="Wingdings" panose="05000000000000000000" pitchFamily="2" charset="2"/>
              <a:buChar char="§"/>
            </a:pPr>
            <a:r>
              <a:rPr lang="en-US" sz="1800" dirty="0">
                <a:latin typeface="OCR A Extended" panose="02010509020102010303" pitchFamily="50" charset="0"/>
              </a:rPr>
              <a:t>Save changes to branch A.</a:t>
            </a:r>
          </a:p>
          <a:p>
            <a:pPr>
              <a:buFont typeface="Wingdings" panose="05000000000000000000" pitchFamily="2" charset="2"/>
              <a:buChar char="§"/>
            </a:pPr>
            <a:r>
              <a:rPr lang="en-US" sz="1800" dirty="0">
                <a:latin typeface="OCR A Extended" panose="02010509020102010303" pitchFamily="50" charset="0"/>
              </a:rPr>
              <a:t>Run </a:t>
            </a:r>
            <a:r>
              <a:rPr lang="en-US" sz="1800" dirty="0">
                <a:solidFill>
                  <a:srgbClr val="FF0000"/>
                </a:solidFill>
                <a:highlight>
                  <a:srgbClr val="C0C0C0"/>
                </a:highlight>
                <a:latin typeface="OCR A Extended" panose="02010509020102010303" pitchFamily="50" charset="0"/>
              </a:rPr>
              <a:t>git stash</a:t>
            </a:r>
            <a:r>
              <a:rPr lang="en-US" sz="1800" dirty="0">
                <a:latin typeface="OCR A Extended" panose="02010509020102010303" pitchFamily="50" charset="0"/>
              </a:rPr>
              <a:t>.</a:t>
            </a:r>
          </a:p>
          <a:p>
            <a:pPr>
              <a:buFont typeface="Wingdings" panose="05000000000000000000" pitchFamily="2" charset="2"/>
              <a:buChar char="§"/>
            </a:pPr>
            <a:r>
              <a:rPr lang="en-US" sz="1800" dirty="0">
                <a:latin typeface="OCR A Extended" panose="02010509020102010303" pitchFamily="50" charset="0"/>
              </a:rPr>
              <a:t>Check out branch B.</a:t>
            </a:r>
          </a:p>
          <a:p>
            <a:pPr>
              <a:buFont typeface="Wingdings" panose="05000000000000000000" pitchFamily="2" charset="2"/>
              <a:buChar char="§"/>
            </a:pPr>
            <a:r>
              <a:rPr lang="en-US" sz="1800" dirty="0">
                <a:latin typeface="OCR A Extended" panose="02010509020102010303" pitchFamily="50" charset="0"/>
              </a:rPr>
              <a:t>Fix the bug in branch B.</a:t>
            </a:r>
          </a:p>
          <a:p>
            <a:pPr>
              <a:buFont typeface="Wingdings" panose="05000000000000000000" pitchFamily="2" charset="2"/>
              <a:buChar char="§"/>
            </a:pPr>
            <a:r>
              <a:rPr lang="en-US" sz="1800" dirty="0">
                <a:latin typeface="OCR A Extended" panose="02010509020102010303" pitchFamily="50" charset="0"/>
              </a:rPr>
              <a:t>Commit and (optionally) push to remote.</a:t>
            </a:r>
          </a:p>
          <a:p>
            <a:pPr>
              <a:buFont typeface="Wingdings" panose="05000000000000000000" pitchFamily="2" charset="2"/>
              <a:buChar char="§"/>
            </a:pPr>
            <a:r>
              <a:rPr lang="en-US" sz="1800" dirty="0">
                <a:latin typeface="OCR A Extended" panose="02010509020102010303" pitchFamily="50" charset="0"/>
              </a:rPr>
              <a:t>Check out branch A.</a:t>
            </a:r>
          </a:p>
          <a:p>
            <a:pPr>
              <a:buFont typeface="Wingdings" panose="05000000000000000000" pitchFamily="2" charset="2"/>
              <a:buChar char="§"/>
            </a:pPr>
            <a:r>
              <a:rPr lang="en-US" sz="1800" dirty="0">
                <a:latin typeface="OCR A Extended" panose="02010509020102010303" pitchFamily="50" charset="0"/>
              </a:rPr>
              <a:t>Run </a:t>
            </a:r>
            <a:r>
              <a:rPr lang="en-US" sz="1800" dirty="0">
                <a:solidFill>
                  <a:srgbClr val="FF0000"/>
                </a:solidFill>
                <a:highlight>
                  <a:srgbClr val="C0C0C0"/>
                </a:highlight>
                <a:latin typeface="OCR A Extended" panose="02010509020102010303" pitchFamily="50" charset="0"/>
              </a:rPr>
              <a:t>git stash pop</a:t>
            </a:r>
            <a:r>
              <a:rPr lang="en-US" sz="1800" dirty="0">
                <a:solidFill>
                  <a:srgbClr val="FF0000"/>
                </a:solidFill>
                <a:latin typeface="OCR A Extended" panose="02010509020102010303" pitchFamily="50" charset="0"/>
              </a:rPr>
              <a:t> </a:t>
            </a:r>
            <a:r>
              <a:rPr lang="en-US" sz="1800" dirty="0">
                <a:latin typeface="OCR A Extended" panose="02010509020102010303" pitchFamily="50" charset="0"/>
              </a:rPr>
              <a:t>to get your stashed changes back.</a:t>
            </a:r>
            <a:endParaRPr lang="en-IN" sz="1800" dirty="0">
              <a:latin typeface="OCR A Extended" panose="02010509020102010303" pitchFamily="50" charset="0"/>
            </a:endParaRPr>
          </a:p>
          <a:p>
            <a:endParaRPr lang="en-IN" u="sng" dirty="0">
              <a:latin typeface="OCR A Extended" panose="02010509020102010303" pitchFamily="50" charset="0"/>
            </a:endParaRPr>
          </a:p>
        </p:txBody>
      </p:sp>
      <p:pic>
        <p:nvPicPr>
          <p:cNvPr id="5" name="Picture 4">
            <a:extLst>
              <a:ext uri="{FF2B5EF4-FFF2-40B4-BE49-F238E27FC236}">
                <a16:creationId xmlns:a16="http://schemas.microsoft.com/office/drawing/2014/main" id="{EE551CB4-3A73-740C-3AA1-2C2E2B8668CE}"/>
              </a:ext>
            </a:extLst>
          </p:cNvPr>
          <p:cNvPicPr>
            <a:picLocks noChangeAspect="1"/>
          </p:cNvPicPr>
          <p:nvPr/>
        </p:nvPicPr>
        <p:blipFill rotWithShape="1">
          <a:blip r:embed="rId2"/>
          <a:srcRect b="3133"/>
          <a:stretch/>
        </p:blipFill>
        <p:spPr>
          <a:xfrm>
            <a:off x="7210422" y="2097088"/>
            <a:ext cx="3190878" cy="23680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8615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FC29-BC2B-991B-3A21-E36A989D49BA}"/>
              </a:ext>
            </a:extLst>
          </p:cNvPr>
          <p:cNvSpPr>
            <a:spLocks noGrp="1"/>
          </p:cNvSpPr>
          <p:nvPr>
            <p:ph type="title"/>
          </p:nvPr>
        </p:nvSpPr>
        <p:spPr/>
        <p:txBody>
          <a:bodyPr/>
          <a:lstStyle/>
          <a:p>
            <a:r>
              <a:rPr lang="en-IN" dirty="0">
                <a:latin typeface="Mechanismo" panose="00000500000000000000" pitchFamily="50" charset="0"/>
              </a:rPr>
              <a:t>git bisect</a:t>
            </a:r>
          </a:p>
        </p:txBody>
      </p:sp>
      <p:sp>
        <p:nvSpPr>
          <p:cNvPr id="3" name="Content Placeholder 2">
            <a:extLst>
              <a:ext uri="{FF2B5EF4-FFF2-40B4-BE49-F238E27FC236}">
                <a16:creationId xmlns:a16="http://schemas.microsoft.com/office/drawing/2014/main" id="{3A432EA1-A0D6-429B-F81B-F70307C103A8}"/>
              </a:ext>
            </a:extLst>
          </p:cNvPr>
          <p:cNvSpPr>
            <a:spLocks noGrp="1"/>
          </p:cNvSpPr>
          <p:nvPr>
            <p:ph idx="1"/>
          </p:nvPr>
        </p:nvSpPr>
        <p:spPr>
          <a:xfrm>
            <a:off x="1141412" y="1940394"/>
            <a:ext cx="9905999" cy="3541714"/>
          </a:xfrm>
        </p:spPr>
        <p:txBody>
          <a:bodyPr>
            <a:normAutofit/>
          </a:bodyPr>
          <a:lstStyle/>
          <a:p>
            <a:pPr marL="0" indent="0">
              <a:buNone/>
            </a:pPr>
            <a:r>
              <a:rPr lang="en-US" sz="2000" b="0" i="1" dirty="0">
                <a:effectLst/>
                <a:latin typeface="OCR A Extended" panose="02010509020102010303" pitchFamily="50" charset="0"/>
              </a:rPr>
              <a:t>git-bisect</a:t>
            </a:r>
            <a:r>
              <a:rPr lang="en-US" sz="2000" b="0" i="0" dirty="0">
                <a:effectLst/>
                <a:latin typeface="OCR A Extended" panose="02010509020102010303" pitchFamily="50" charset="0"/>
              </a:rPr>
              <a:t> - Use binary search to find the commit that introduced a bug.</a:t>
            </a:r>
          </a:p>
          <a:p>
            <a:pPr marL="0" indent="0">
              <a:buNone/>
            </a:pPr>
            <a:r>
              <a:rPr lang="en-IN" sz="2000" i="0" u="sng" dirty="0">
                <a:effectLst/>
                <a:latin typeface="OCR A Extended" panose="02010509020102010303" pitchFamily="50" charset="0"/>
              </a:rPr>
              <a:t>SYNOPSIS</a:t>
            </a:r>
            <a:r>
              <a:rPr lang="en-IN" sz="2000" b="1" i="0" dirty="0">
                <a:effectLst/>
                <a:latin typeface="OCR A Extended" panose="02010509020102010303" pitchFamily="50" charset="0"/>
              </a:rPr>
              <a:t>- </a:t>
            </a:r>
            <a:r>
              <a:rPr lang="en-IN" sz="2000" i="0" dirty="0">
                <a:effectLst/>
                <a:latin typeface="OCR A Extended" panose="02010509020102010303" pitchFamily="50" charset="0"/>
              </a:rPr>
              <a:t>git bisect &lt;subcommand&gt; &lt;options&gt;</a:t>
            </a:r>
            <a:r>
              <a:rPr lang="en-IN" sz="2000" b="1" i="0" dirty="0">
                <a:effectLst/>
                <a:latin typeface="OCR A Extended" panose="02010509020102010303" pitchFamily="50" charset="0"/>
              </a:rPr>
              <a:t> </a:t>
            </a:r>
          </a:p>
          <a:p>
            <a:pPr marL="0" indent="0">
              <a:buNone/>
            </a:pPr>
            <a:r>
              <a:rPr lang="en-IN" sz="2000" i="1" dirty="0">
                <a:latin typeface="OCR A Extended" panose="02010509020102010303" pitchFamily="50" charset="0"/>
              </a:rPr>
              <a:t>bisect</a:t>
            </a:r>
            <a:r>
              <a:rPr lang="en-IN" sz="2000" dirty="0">
                <a:latin typeface="OCR A Extended" panose="02010509020102010303" pitchFamily="50" charset="0"/>
              </a:rPr>
              <a:t> commands-</a:t>
            </a:r>
          </a:p>
          <a:p>
            <a:pPr>
              <a:buFont typeface="Wingdings" panose="05000000000000000000" pitchFamily="2" charset="2"/>
              <a:buChar char="§"/>
            </a:pPr>
            <a:r>
              <a:rPr lang="en-IN" sz="2000" dirty="0">
                <a:latin typeface="OCR A Extended" panose="02010509020102010303" pitchFamily="50" charset="0"/>
              </a:rPr>
              <a:t>git bisect start</a:t>
            </a:r>
          </a:p>
          <a:p>
            <a:pPr>
              <a:buFont typeface="Wingdings" panose="05000000000000000000" pitchFamily="2" charset="2"/>
              <a:buChar char="§"/>
            </a:pPr>
            <a:r>
              <a:rPr lang="en-IN" sz="2000" dirty="0">
                <a:latin typeface="OCR A Extended" panose="02010509020102010303" pitchFamily="50" charset="0"/>
              </a:rPr>
              <a:t>git bisect bad</a:t>
            </a:r>
          </a:p>
          <a:p>
            <a:pPr>
              <a:buFont typeface="Wingdings" panose="05000000000000000000" pitchFamily="2" charset="2"/>
              <a:buChar char="§"/>
            </a:pPr>
            <a:r>
              <a:rPr lang="en-IN" sz="2000" dirty="0">
                <a:latin typeface="OCR A Extended" panose="02010509020102010303" pitchFamily="50" charset="0"/>
              </a:rPr>
              <a:t>git bisect good </a:t>
            </a:r>
            <a:endParaRPr lang="en-IN" sz="2000" i="0" dirty="0">
              <a:effectLst/>
              <a:latin typeface="OCR A Extended" panose="02010509020102010303" pitchFamily="50" charset="0"/>
            </a:endParaRPr>
          </a:p>
          <a:p>
            <a:pPr marL="0" indent="0">
              <a:buNone/>
            </a:pPr>
            <a:endParaRPr lang="en-IN" sz="2000" dirty="0">
              <a:latin typeface="OCR A Extended" panose="02010509020102010303" pitchFamily="50" charset="0"/>
            </a:endParaRPr>
          </a:p>
        </p:txBody>
      </p:sp>
    </p:spTree>
    <p:extLst>
      <p:ext uri="{BB962C8B-B14F-4D97-AF65-F5344CB8AC3E}">
        <p14:creationId xmlns:p14="http://schemas.microsoft.com/office/powerpoint/2010/main" val="290366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4F63-22F8-20BA-E54F-5646EDBEB29A}"/>
              </a:ext>
            </a:extLst>
          </p:cNvPr>
          <p:cNvSpPr>
            <a:spLocks noGrp="1"/>
          </p:cNvSpPr>
          <p:nvPr>
            <p:ph type="title"/>
          </p:nvPr>
        </p:nvSpPr>
        <p:spPr/>
        <p:txBody>
          <a:bodyPr/>
          <a:lstStyle/>
          <a:p>
            <a:r>
              <a:rPr lang="en-IN" dirty="0">
                <a:latin typeface="Mechanismo" panose="00000500000000000000" pitchFamily="50" charset="0"/>
              </a:rPr>
              <a:t>Git reflog</a:t>
            </a:r>
          </a:p>
        </p:txBody>
      </p:sp>
      <p:sp>
        <p:nvSpPr>
          <p:cNvPr id="4" name="Content Placeholder 3">
            <a:extLst>
              <a:ext uri="{FF2B5EF4-FFF2-40B4-BE49-F238E27FC236}">
                <a16:creationId xmlns:a16="http://schemas.microsoft.com/office/drawing/2014/main" id="{F49E64DE-382C-4EC0-3A2F-6AF911F13269}"/>
              </a:ext>
            </a:extLst>
          </p:cNvPr>
          <p:cNvSpPr>
            <a:spLocks noGrp="1"/>
          </p:cNvSpPr>
          <p:nvPr>
            <p:ph idx="1"/>
          </p:nvPr>
        </p:nvSpPr>
        <p:spPr/>
        <p:txBody>
          <a:bodyPr>
            <a:normAutofit/>
          </a:bodyPr>
          <a:lstStyle/>
          <a:p>
            <a:pPr marL="0" indent="0">
              <a:buNone/>
            </a:pPr>
            <a:r>
              <a:rPr lang="en-US" sz="2000" dirty="0">
                <a:latin typeface="OCR A Extended" panose="02010509020102010303" pitchFamily="50" charset="0"/>
              </a:rPr>
              <a:t>Reference log (</a:t>
            </a:r>
            <a:r>
              <a:rPr lang="en-US" sz="2000" dirty="0">
                <a:solidFill>
                  <a:srgbClr val="FFC000"/>
                </a:solidFill>
                <a:latin typeface="OCR A Extended" panose="02010509020102010303" pitchFamily="50" charset="0"/>
              </a:rPr>
              <a:t>Reflog</a:t>
            </a:r>
            <a:r>
              <a:rPr lang="en-US" sz="2000" dirty="0">
                <a:latin typeface="OCR A Extended" panose="02010509020102010303" pitchFamily="50" charset="0"/>
              </a:rPr>
              <a:t>) is basically your safety net after running "scary" commands like git rebase. You'll be able to see not only the commits you made, but each of the actions that led you there. See this Atlassian article to learn more about how refs work.</a:t>
            </a:r>
            <a:endParaRPr lang="en-IN" sz="2000" dirty="0">
              <a:latin typeface="OCR A Extended" panose="02010509020102010303" pitchFamily="50" charset="0"/>
            </a:endParaRPr>
          </a:p>
        </p:txBody>
      </p:sp>
    </p:spTree>
    <p:extLst>
      <p:ext uri="{BB962C8B-B14F-4D97-AF65-F5344CB8AC3E}">
        <p14:creationId xmlns:p14="http://schemas.microsoft.com/office/powerpoint/2010/main" val="262529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70184-E566-418A-C058-A5EDD8AC271A}"/>
              </a:ext>
            </a:extLst>
          </p:cNvPr>
          <p:cNvSpPr>
            <a:spLocks noGrp="1"/>
          </p:cNvSpPr>
          <p:nvPr>
            <p:ph type="title"/>
          </p:nvPr>
        </p:nvSpPr>
        <p:spPr/>
        <p:txBody>
          <a:bodyPr/>
          <a:lstStyle/>
          <a:p>
            <a:r>
              <a:rPr lang="en-IN" dirty="0">
                <a:latin typeface="Mechanismo" panose="00000500000000000000" pitchFamily="50" charset="0"/>
              </a:rPr>
              <a:t>Git diff</a:t>
            </a:r>
          </a:p>
        </p:txBody>
      </p:sp>
      <p:sp>
        <p:nvSpPr>
          <p:cNvPr id="3" name="Content Placeholder 2">
            <a:extLst>
              <a:ext uri="{FF2B5EF4-FFF2-40B4-BE49-F238E27FC236}">
                <a16:creationId xmlns:a16="http://schemas.microsoft.com/office/drawing/2014/main" id="{405CD12C-FD6C-9C20-910B-F8029E652523}"/>
              </a:ext>
            </a:extLst>
          </p:cNvPr>
          <p:cNvSpPr>
            <a:spLocks noGrp="1"/>
          </p:cNvSpPr>
          <p:nvPr>
            <p:ph idx="1"/>
          </p:nvPr>
        </p:nvSpPr>
        <p:spPr>
          <a:xfrm>
            <a:off x="1141412" y="2274201"/>
            <a:ext cx="9905999" cy="3541714"/>
          </a:xfrm>
        </p:spPr>
        <p:txBody>
          <a:bodyPr>
            <a:normAutofit lnSpcReduction="10000"/>
          </a:bodyPr>
          <a:lstStyle/>
          <a:p>
            <a:pPr marL="0" indent="0">
              <a:buNone/>
            </a:pPr>
            <a:r>
              <a:rPr lang="en-IN" u="sng" dirty="0">
                <a:latin typeface="OCR A Extended" panose="02010509020102010303" pitchFamily="50" charset="0"/>
              </a:rPr>
              <a:t>Commands:</a:t>
            </a:r>
          </a:p>
          <a:p>
            <a:pPr>
              <a:buFont typeface="Wingdings" panose="05000000000000000000" pitchFamily="2" charset="2"/>
              <a:buChar char="§"/>
            </a:pPr>
            <a:r>
              <a:rPr lang="en-US" sz="2000" dirty="0">
                <a:solidFill>
                  <a:srgbClr val="FFC000"/>
                </a:solidFill>
                <a:latin typeface="OCR A Extended" panose="02010509020102010303" pitchFamily="50" charset="0"/>
              </a:rPr>
              <a:t>git diff</a:t>
            </a:r>
            <a:r>
              <a:rPr lang="en-US" sz="2000" dirty="0">
                <a:latin typeface="OCR A Extended" panose="02010509020102010303" pitchFamily="50" charset="0"/>
              </a:rPr>
              <a:t>: changes made in all unstaged files.</a:t>
            </a:r>
          </a:p>
          <a:p>
            <a:pPr>
              <a:buFont typeface="Wingdings" panose="05000000000000000000" pitchFamily="2" charset="2"/>
              <a:buChar char="§"/>
            </a:pPr>
            <a:r>
              <a:rPr lang="en-US" sz="2000" dirty="0">
                <a:solidFill>
                  <a:srgbClr val="FFC000"/>
                </a:solidFill>
                <a:latin typeface="OCR A Extended" panose="02010509020102010303" pitchFamily="50" charset="0"/>
              </a:rPr>
              <a:t>git diff &lt;filename&gt;</a:t>
            </a:r>
            <a:r>
              <a:rPr lang="en-US" sz="2000" dirty="0">
                <a:latin typeface="OCR A Extended" panose="02010509020102010303" pitchFamily="50" charset="0"/>
              </a:rPr>
              <a:t>:changes made in that specific file.</a:t>
            </a:r>
          </a:p>
          <a:p>
            <a:pPr>
              <a:buFont typeface="Wingdings" panose="05000000000000000000" pitchFamily="2" charset="2"/>
              <a:buChar char="§"/>
            </a:pPr>
            <a:r>
              <a:rPr lang="en-US" sz="2000" dirty="0">
                <a:solidFill>
                  <a:srgbClr val="FFC000"/>
                </a:solidFill>
                <a:latin typeface="OCR A Extended" panose="02010509020102010303" pitchFamily="50" charset="0"/>
              </a:rPr>
              <a:t>git diff --staged &lt;filename&gt;</a:t>
            </a:r>
            <a:r>
              <a:rPr lang="en-US" sz="2000" dirty="0">
                <a:latin typeface="OCR A Extended" panose="02010509020102010303" pitchFamily="50" charset="0"/>
              </a:rPr>
              <a:t>:changes made in staged file.</a:t>
            </a:r>
          </a:p>
          <a:p>
            <a:pPr>
              <a:buFont typeface="Wingdings" panose="05000000000000000000" pitchFamily="2" charset="2"/>
              <a:buChar char="§"/>
            </a:pPr>
            <a:r>
              <a:rPr lang="en-US" sz="2000" dirty="0">
                <a:solidFill>
                  <a:srgbClr val="FFC000"/>
                </a:solidFill>
                <a:latin typeface="OCR A Extended" panose="02010509020102010303" pitchFamily="50" charset="0"/>
              </a:rPr>
              <a:t>git diff &lt;branch1&gt;..&lt;branch2&gt;</a:t>
            </a:r>
            <a:r>
              <a:rPr lang="en-US" sz="2000" dirty="0">
                <a:latin typeface="OCR A Extended" panose="02010509020102010303" pitchFamily="50" charset="0"/>
              </a:rPr>
              <a:t>:comparing tips of two different branches.</a:t>
            </a:r>
          </a:p>
          <a:p>
            <a:pPr>
              <a:buFont typeface="Wingdings" panose="05000000000000000000" pitchFamily="2" charset="2"/>
              <a:buChar char="§"/>
            </a:pPr>
            <a:r>
              <a:rPr lang="en-US" sz="2000" dirty="0">
                <a:solidFill>
                  <a:srgbClr val="FFC000"/>
                </a:solidFill>
                <a:latin typeface="OCR A Extended" panose="02010509020102010303" pitchFamily="50" charset="0"/>
              </a:rPr>
              <a:t>git diff &lt;branch1&gt;..&lt;branch2&gt; &lt;filename&gt;</a:t>
            </a:r>
            <a:r>
              <a:rPr lang="en-US" sz="2000" dirty="0">
                <a:latin typeface="OCR A Extended" panose="02010509020102010303" pitchFamily="50" charset="0"/>
              </a:rPr>
              <a:t>:comparing tips of two different branches for a specific file.</a:t>
            </a:r>
            <a:endParaRPr lang="en-IN" sz="2000" dirty="0">
              <a:latin typeface="OCR A Extended" panose="02010509020102010303" pitchFamily="50" charset="0"/>
            </a:endParaRPr>
          </a:p>
        </p:txBody>
      </p:sp>
    </p:spTree>
    <p:extLst>
      <p:ext uri="{BB962C8B-B14F-4D97-AF65-F5344CB8AC3E}">
        <p14:creationId xmlns:p14="http://schemas.microsoft.com/office/powerpoint/2010/main" val="95187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85E9-D50F-0CA2-55E1-2581C8BEE9B9}"/>
              </a:ext>
            </a:extLst>
          </p:cNvPr>
          <p:cNvSpPr>
            <a:spLocks noGrp="1"/>
          </p:cNvSpPr>
          <p:nvPr>
            <p:ph type="title"/>
          </p:nvPr>
        </p:nvSpPr>
        <p:spPr/>
        <p:txBody>
          <a:bodyPr/>
          <a:lstStyle/>
          <a:p>
            <a:r>
              <a:rPr lang="en-IN" dirty="0">
                <a:latin typeface="Mechanismo" panose="00000500000000000000" pitchFamily="50" charset="0"/>
              </a:rPr>
              <a:t>Git switch</a:t>
            </a:r>
          </a:p>
        </p:txBody>
      </p:sp>
      <p:sp>
        <p:nvSpPr>
          <p:cNvPr id="3" name="Content Placeholder 2">
            <a:extLst>
              <a:ext uri="{FF2B5EF4-FFF2-40B4-BE49-F238E27FC236}">
                <a16:creationId xmlns:a16="http://schemas.microsoft.com/office/drawing/2014/main" id="{7DD2B268-0BE1-4985-2838-43920045AA4B}"/>
              </a:ext>
            </a:extLst>
          </p:cNvPr>
          <p:cNvSpPr>
            <a:spLocks noGrp="1"/>
          </p:cNvSpPr>
          <p:nvPr>
            <p:ph idx="1"/>
          </p:nvPr>
        </p:nvSpPr>
        <p:spPr/>
        <p:txBody>
          <a:bodyPr/>
          <a:lstStyle/>
          <a:p>
            <a:pPr marL="0" indent="0">
              <a:buNone/>
            </a:pPr>
            <a:r>
              <a:rPr lang="en-IN" b="0" i="1" dirty="0">
                <a:effectLst/>
                <a:latin typeface="OCR A Extended" panose="02010509020102010303" pitchFamily="50" charset="0"/>
              </a:rPr>
              <a:t>git-switch</a:t>
            </a:r>
            <a:r>
              <a:rPr lang="en-IN" b="0" i="0" dirty="0">
                <a:effectLst/>
                <a:latin typeface="OCR A Extended" panose="02010509020102010303" pitchFamily="50" charset="0"/>
              </a:rPr>
              <a:t> - Switch branches.</a:t>
            </a:r>
          </a:p>
          <a:p>
            <a:pPr>
              <a:buFont typeface="Wingdings" panose="05000000000000000000" pitchFamily="2" charset="2"/>
              <a:buChar char="§"/>
            </a:pPr>
            <a:r>
              <a:rPr lang="en-IN" i="0" dirty="0">
                <a:effectLst/>
                <a:latin typeface="OCR A Extended" panose="02010509020102010303" pitchFamily="50" charset="0"/>
              </a:rPr>
              <a:t>&lt;branch-name&gt;</a:t>
            </a:r>
          </a:p>
          <a:p>
            <a:pPr>
              <a:buFont typeface="Wingdings" panose="05000000000000000000" pitchFamily="2" charset="2"/>
              <a:buChar char="§"/>
            </a:pPr>
            <a:r>
              <a:rPr lang="en-IN" i="0" dirty="0">
                <a:effectLst/>
                <a:latin typeface="OCR A Extended" panose="02010509020102010303" pitchFamily="50" charset="0"/>
              </a:rPr>
              <a:t>-c &lt;new-name&gt;</a:t>
            </a:r>
          </a:p>
          <a:p>
            <a:pPr>
              <a:buFont typeface="Wingdings" panose="05000000000000000000" pitchFamily="2" charset="2"/>
              <a:buChar char="§"/>
            </a:pPr>
            <a:r>
              <a:rPr lang="en-IN" i="0" dirty="0">
                <a:effectLst/>
                <a:latin typeface="OCR A Extended" panose="02010509020102010303" pitchFamily="50" charset="0"/>
              </a:rPr>
              <a:t>&lt;branch-name&gt; --discard-changes</a:t>
            </a:r>
          </a:p>
          <a:p>
            <a:pPr>
              <a:buFont typeface="Wingdings" panose="05000000000000000000" pitchFamily="2" charset="2"/>
              <a:buChar char="§"/>
            </a:pPr>
            <a:endParaRPr lang="en-IN" b="1" i="0" dirty="0">
              <a:solidFill>
                <a:srgbClr val="002D4F"/>
              </a:solidFill>
              <a:effectLst/>
              <a:latin typeface="Courier"/>
            </a:endParaRPr>
          </a:p>
          <a:p>
            <a:pPr marL="0" indent="0">
              <a:buNone/>
            </a:pPr>
            <a:endParaRPr lang="en-IN" dirty="0">
              <a:latin typeface="OCR A Extended" panose="02010509020102010303" pitchFamily="50" charset="0"/>
            </a:endParaRPr>
          </a:p>
        </p:txBody>
      </p:sp>
    </p:spTree>
    <p:extLst>
      <p:ext uri="{BB962C8B-B14F-4D97-AF65-F5344CB8AC3E}">
        <p14:creationId xmlns:p14="http://schemas.microsoft.com/office/powerpoint/2010/main" val="2705612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287</TotalTime>
  <Words>301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Courier</vt:lpstr>
      <vt:lpstr>Mechanismo</vt:lpstr>
      <vt:lpstr>Arial</vt:lpstr>
      <vt:lpstr>OCR A Extended</vt:lpstr>
      <vt:lpstr>Tw Cen MT</vt:lpstr>
      <vt:lpstr>Wingdings</vt:lpstr>
      <vt:lpstr>Circuit</vt:lpstr>
      <vt:lpstr>Git Advanced concepts</vt:lpstr>
      <vt:lpstr>Learning Outcomes</vt:lpstr>
      <vt:lpstr>prerequisite</vt:lpstr>
      <vt:lpstr>GIT STASH</vt:lpstr>
      <vt:lpstr>Git stash</vt:lpstr>
      <vt:lpstr>git bisect</vt:lpstr>
      <vt:lpstr>Git reflog</vt:lpstr>
      <vt:lpstr>Git diff</vt:lpstr>
      <vt:lpstr>Git switch</vt:lpstr>
      <vt:lpstr>Git rebase</vt:lpstr>
      <vt:lpstr>Git cherry-pick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concepts</dc:title>
  <dc:creator>Nikhil Kumar</dc:creator>
  <cp:lastModifiedBy>Rohan Rajendra Barsagade</cp:lastModifiedBy>
  <cp:revision>11</cp:revision>
  <dcterms:created xsi:type="dcterms:W3CDTF">2022-06-11T08:27:10Z</dcterms:created>
  <dcterms:modified xsi:type="dcterms:W3CDTF">2022-06-11T19:00:09Z</dcterms:modified>
</cp:coreProperties>
</file>