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Old Standard TT"/>
      <p:regular r:id="rId47"/>
      <p:bold r:id="rId48"/>
      <p:italic r:id="rId49"/>
    </p:embeddedFont>
    <p:embeddedFont>
      <p:font typeface="Comforta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g3cI84G6heElb4MVTu1Hd7SMIb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22B25D-8EE7-48F2-90C8-399405D27BDF}">
  <a:tblStyle styleId="{DC22B25D-8EE7-48F2-90C8-399405D27B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ldStandardTT-bold.fntdata"/><Relationship Id="rId47" Type="http://schemas.openxmlformats.org/officeDocument/2006/relationships/font" Target="fonts/OldStandardTT-regular.fntdata"/><Relationship Id="rId49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omfortaa-bold.fntdata"/><Relationship Id="rId50" Type="http://schemas.openxmlformats.org/officeDocument/2006/relationships/font" Target="fonts/Comfortaa-regular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d743b4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d743b4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d743b44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ad743b44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d743b44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d743b44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d743b44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ad743b44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d743b44a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d743b44a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ad743b44a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ad743b44a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d743b44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ad743b4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d743b4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ad743b4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d743b4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ad743b4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ad743b44a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ad743b44a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d743b44a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d743b44a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ad743b44a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ad743b44a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d743b44a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d743b44a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d743b44a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d743b44a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ad743b44a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ad743b44a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ad743b4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8ad743b4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ad743b4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ad743b4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ad743b44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8ad743b4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d743b4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ad743b4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d743b44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d743b4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d743b44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d743b44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2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1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2000" y="114950"/>
            <a:ext cx="3000000" cy="19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>
            <p:ph type="ctrTitle"/>
          </p:nvPr>
        </p:nvSpPr>
        <p:spPr>
          <a:xfrm>
            <a:off x="512700" y="2109050"/>
            <a:ext cx="8118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Computer Engineering Department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A.P. Shah Institute of Technology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G.B.Road, Kasarvadavli, Thane(W), Mumbai-400615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UNIVERSITY OF MUMBAI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Academic Year 2019-2020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1.7 Benefits for environment &amp; Society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Training several large machine learning models with approximately 100 million parameters will have carbon footprint of roughly 600 kg also tuning them will require significant amounts of energy.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                            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reduce this amount we’ll be using an approach of transfer learning where pretrained models can be used to train on a new dataset.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This method is computationally inexpensive which can save a lot of energy and help the environment.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ctrTitle"/>
          </p:nvPr>
        </p:nvSpPr>
        <p:spPr>
          <a:xfrm>
            <a:off x="512700" y="1591575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2. Project Design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311700" y="3276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2.1 Proposed System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311700" y="940800"/>
            <a:ext cx="85206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image which is submitted on the webpage by a patient will be saved at backend after storing it this image will be preprocessed too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For the training we are using deep learning techniques like Convolutional Neural Network(CNN).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We are working with 3 best models which are ensembled to get better accuracy compared to a single model.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final report is getting generated based on the results predicted by the model and this report is saved at the backend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5555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311700" y="1133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2.2 Design(Modules)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Front End.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Dataset.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CNN Model.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Back End.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2.3 Description Of Use Case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Login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Create Login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Upload Image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Detection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View Output/Report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Logout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2.5 Module 1:- Front End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11700" y="146297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website will act as a portal for both hospitals and patients.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From the account, the user will have the option to upload the reports for diagnosis.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Front end will include HTML, CSS which is designed using Bootstrap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8ad743b44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15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8ad743b44a_3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0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8ad743b44a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00" y="200663"/>
            <a:ext cx="8620201" cy="47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8ad743b44a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9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ctrTitle"/>
          </p:nvPr>
        </p:nvSpPr>
        <p:spPr>
          <a:xfrm>
            <a:off x="414150" y="280750"/>
            <a:ext cx="8315700" cy="4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A Project Report on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Histopathologic Cancer Detection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Submitted in partial fulfillment of the degree of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Bachelor of Engineering in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Computer Engineering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By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Mr. Ketan Muddalkar (16102022)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Mr. Rohan Dhere (15102057)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Under the Guidance of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Prof. Pravin Adivarekar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8ad743b44a_3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6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703225" y="1958550"/>
            <a:ext cx="3455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Activity diagram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050" y="0"/>
            <a:ext cx="3243250" cy="50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d743b44a_3_47"/>
          <p:cNvSpPr txBox="1"/>
          <p:nvPr>
            <p:ph type="title"/>
          </p:nvPr>
        </p:nvSpPr>
        <p:spPr>
          <a:xfrm>
            <a:off x="311700" y="111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Module 2.6 :- Dataset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g8ad743b44a_3_47"/>
          <p:cNvSpPr txBox="1"/>
          <p:nvPr>
            <p:ph idx="1" type="body"/>
          </p:nvPr>
        </p:nvSpPr>
        <p:spPr>
          <a:xfrm>
            <a:off x="311700" y="748350"/>
            <a:ext cx="85206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Understanding the Data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Modified version of the PatchCamelyon (PCam) benchmark dataset.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The dataset co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ntains a total of 2.2 lakh images of cancer cells.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All of the images are 92x92 pixels in size.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1" name="Google Shape;181;g8ad743b44a_3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675" y="3480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8ad743b44a_3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850" y="34369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8ad743b44a_3_47"/>
          <p:cNvSpPr txBox="1"/>
          <p:nvPr/>
        </p:nvSpPr>
        <p:spPr>
          <a:xfrm>
            <a:off x="1702075" y="4418550"/>
            <a:ext cx="1209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Healthy Cell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g8ad743b44a_3_47"/>
          <p:cNvSpPr txBox="1"/>
          <p:nvPr/>
        </p:nvSpPr>
        <p:spPr>
          <a:xfrm>
            <a:off x="5842250" y="4351350"/>
            <a:ext cx="1209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Cancer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Cell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d743b44a_0_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 Preprocessing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g8ad743b44a_0_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		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		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		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91" name="Google Shape;191;g8ad743b44a_0_26"/>
          <p:cNvGraphicFramePr/>
          <p:nvPr/>
        </p:nvGraphicFramePr>
        <p:xfrm>
          <a:off x="1533900" y="1227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{DC22B25D-8EE7-48F2-90C8-399405D27BDF}</a:tableStyleId>
              </a:tblPr>
              <a:tblGrid>
                <a:gridCol w="3038100"/>
                <a:gridCol w="3038100"/>
              </a:tblGrid>
              <a:tr h="468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Parameter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Value 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Horizontal Flip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True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Vertical Flip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True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Rotation Range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90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Zoom Range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0.2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Width Shift Range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0.1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Height shift Range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0.1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Shear Range 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0.05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Module 2.7 :- ConvNet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This model will be responsible to predicting the result from the image given by the user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This is where data pre-processing comes into the picture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model will be trained on these images.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After achieving desired accuracy, the model will be allowed to predict the outcome for the input provided by the user.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d743b44a_0_13"/>
          <p:cNvSpPr txBox="1"/>
          <p:nvPr>
            <p:ph idx="4294967295"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Convolution Function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3" name="Google Shape;203;g8ad743b44a_0_13"/>
          <p:cNvPicPr preferRelativeResize="0"/>
          <p:nvPr/>
        </p:nvPicPr>
        <p:blipFill rotWithShape="1">
          <a:blip r:embed="rId3">
            <a:alphaModFix/>
          </a:blip>
          <a:srcRect b="0" l="0" r="0" t="15874"/>
          <a:stretch/>
        </p:blipFill>
        <p:spPr>
          <a:xfrm>
            <a:off x="1637900" y="998175"/>
            <a:ext cx="5611375" cy="40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8ad743b44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375" y="751575"/>
            <a:ext cx="6269250" cy="42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8ad743b44a_0_6"/>
          <p:cNvSpPr txBox="1"/>
          <p:nvPr/>
        </p:nvSpPr>
        <p:spPr>
          <a:xfrm>
            <a:off x="1612650" y="176125"/>
            <a:ext cx="59187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Architecture of ConvNet 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d743b44a_3_72"/>
          <p:cNvSpPr txBox="1"/>
          <p:nvPr>
            <p:ph type="title"/>
          </p:nvPr>
        </p:nvSpPr>
        <p:spPr>
          <a:xfrm>
            <a:off x="311700" y="111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Visualization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5" name="Google Shape;215;g8ad743b44a_3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88" y="1610575"/>
            <a:ext cx="27146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8ad743b44a_3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400" y="1288650"/>
            <a:ext cx="3590925" cy="2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8ad743b44a_3_72"/>
          <p:cNvSpPr txBox="1"/>
          <p:nvPr/>
        </p:nvSpPr>
        <p:spPr>
          <a:xfrm>
            <a:off x="910950" y="4110350"/>
            <a:ext cx="27147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Filters Visualization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g8ad743b44a_3_72"/>
          <p:cNvSpPr txBox="1"/>
          <p:nvPr/>
        </p:nvSpPr>
        <p:spPr>
          <a:xfrm>
            <a:off x="5332350" y="4110350"/>
            <a:ext cx="2866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Layers Visualization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311700" y="1023025"/>
            <a:ext cx="8520600" cy="4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This part is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consists of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a web server, model, the database with all the user information and generation of user’s medical report.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AWS Services Used :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Ec2 instance (Elastic Compute Cloud).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Amazon RDS(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Amazon Relational Database Service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).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VPC (Virtual Private Cloud).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17"/>
          <p:cNvSpPr txBox="1"/>
          <p:nvPr>
            <p:ph type="title"/>
          </p:nvPr>
        </p:nvSpPr>
        <p:spPr>
          <a:xfrm>
            <a:off x="311700" y="927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Module 2.7 :- Back-end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d743b44a_3_35"/>
          <p:cNvSpPr txBox="1"/>
          <p:nvPr>
            <p:ph type="title"/>
          </p:nvPr>
        </p:nvSpPr>
        <p:spPr>
          <a:xfrm>
            <a:off x="311700" y="100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EC2 Configuration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0" name="Google Shape;230;g8ad743b44a_3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00" y="821825"/>
            <a:ext cx="7721798" cy="402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ctrTitle"/>
          </p:nvPr>
        </p:nvSpPr>
        <p:spPr>
          <a:xfrm>
            <a:off x="512700" y="132325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4000">
                <a:latin typeface="Comfortaa"/>
                <a:ea typeface="Comfortaa"/>
                <a:cs typeface="Comfortaa"/>
                <a:sym typeface="Comfortaa"/>
              </a:rPr>
              <a:t>1.Project Conception and Initiation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512700" y="1811653"/>
            <a:ext cx="81186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Cancer is a group of diseases involving abnormal cell growth with the potential to invade or spread to other parts of the body.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Cancer is the second most common disease in India responsible for maximum mortality with about 0.3 million deaths per year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Purpose of our project is to develop a system that can automatically detect cancer from the blood cell images. </a:t>
            </a:r>
            <a:endParaRPr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d743b44a_3_41"/>
          <p:cNvSpPr txBox="1"/>
          <p:nvPr>
            <p:ph type="title"/>
          </p:nvPr>
        </p:nvSpPr>
        <p:spPr>
          <a:xfrm>
            <a:off x="311700" y="111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Virtual Private Cloud Configuration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6" name="Google Shape;236;g8ad743b44a_3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38" y="813825"/>
            <a:ext cx="7601923" cy="41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8ad743b44a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24" y="786550"/>
            <a:ext cx="7477349" cy="408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8ad743b44a_3_21"/>
          <p:cNvSpPr txBox="1"/>
          <p:nvPr>
            <p:ph type="title"/>
          </p:nvPr>
        </p:nvSpPr>
        <p:spPr>
          <a:xfrm>
            <a:off x="311700" y="100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Relational Database Configuration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8ad743b44a_3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425" y="2201463"/>
            <a:ext cx="23526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8ad743b44a_3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600" y="1463288"/>
            <a:ext cx="31623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8ad743b44a_3_64"/>
          <p:cNvSpPr txBox="1"/>
          <p:nvPr/>
        </p:nvSpPr>
        <p:spPr>
          <a:xfrm>
            <a:off x="567150" y="188875"/>
            <a:ext cx="8009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Tables in Database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ctrTitle"/>
          </p:nvPr>
        </p:nvSpPr>
        <p:spPr>
          <a:xfrm>
            <a:off x="512700" y="14879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3. Results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ad743b44a_3_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3.1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0" name="Google Shape;260;g8ad743b44a_3_55"/>
          <p:cNvSpPr txBox="1"/>
          <p:nvPr>
            <p:ph idx="1" type="body"/>
          </p:nvPr>
        </p:nvSpPr>
        <p:spPr>
          <a:xfrm>
            <a:off x="311700" y="12493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We have used 3 CNN architecture, VGG16, Ecient Net B0 and Efficient Net B5.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All these 3 models were ensembeled and their cumulative accuracy was 96%.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1" name="Google Shape;261;g8ad743b44a_3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537" y="2225463"/>
            <a:ext cx="3352925" cy="1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ad743b44a_0_45"/>
          <p:cNvSpPr txBox="1"/>
          <p:nvPr>
            <p:ph type="ctrTitle"/>
          </p:nvPr>
        </p:nvSpPr>
        <p:spPr>
          <a:xfrm>
            <a:off x="512700" y="14879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4. Conclusion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d743b44a_0_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4.1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2" name="Google Shape;272;g8ad743b44a_0_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Individual accuracies of ConvNet models were low compared to the accuracy of the ensembled network’s accuracy.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Compared to a pathologist our system can generate results faster.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Proposed system should act as an assistant rather than a decision-maker.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ad743b44a_0_36"/>
          <p:cNvSpPr txBox="1"/>
          <p:nvPr>
            <p:ph type="ctrTitle"/>
          </p:nvPr>
        </p:nvSpPr>
        <p:spPr>
          <a:xfrm>
            <a:off x="512700" y="14879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5. Future Scope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ad743b44a_0_40"/>
          <p:cNvSpPr txBox="1"/>
          <p:nvPr>
            <p:ph type="title"/>
          </p:nvPr>
        </p:nvSpPr>
        <p:spPr>
          <a:xfrm>
            <a:off x="311700" y="122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5.1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Future Scope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3" name="Google Shape;283;g8ad743b44a_0_40"/>
          <p:cNvSpPr txBox="1"/>
          <p:nvPr>
            <p:ph idx="1" type="body"/>
          </p:nvPr>
        </p:nvSpPr>
        <p:spPr>
          <a:xfrm>
            <a:off x="311700" y="7842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Our system can be deployed on the portal of hospitals and can be used to assist oncologists to detect cancer.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Similar models can also be trained to detect different types of cancers if the proper dataset is provided.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 offline application interface can be created to use our system in the case of the unavailability of an internet connection.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Such a system would be very useful in rural areas.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311700" y="100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6.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References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311700" y="641925"/>
            <a:ext cx="85206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Bardou, D., Zhang, K. and Ahmad, S.M., 2018.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Classification of breast cancer based on histology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Images using convolutional neural networks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 IEEE Access, 6, pp.24680-24693.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M. C. Chun. (2018). Breast Cancer: Symptoms, Risk Factors, and Treatment, Medical News Today. Accessed: Mar. 10, 2018.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L. He, L. R. Long, S. Antani, and G. R. Thoma,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‘‘Histology image analysis for carcinoma. detection and grading,’’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Comput. Methods Programs Biomed., vol. 107, no. 3, pp. 538–556, 2012.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P. Filipczuk, T. Fevens, A. Krzyzak, and R. Monczak,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‘‘Computer-aided breast cancer diagnosis based on the analysis of cytological images of fine needle biopsies,’’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IEEE Trans. Med. Imag., vol. 32, no. 12, pp. 2169–2178, Dec. 2013.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M. Veta, J. Pluim, P. van Diest, and M. Viergever,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‘‘Breast cancer histopathology image analysis: A review,”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IEEE Trans. Biomed. Eng., vol. 61, no. 5, pp. 1400–1411, May 2014.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d743b44a_0_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 this project we aim to classify cancer images with maximum accuracy using deep learning techniques like Convolutional Neural Network(CNN).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After achieving desired accuracy we deployed the model on the web using Amazon Web Services.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The dataset which we are using contains 2 classes, class one consist of images of cancer-free patients and class two consist of images of patient having cancer.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We are working with 3 models which are ensembled to get better accuracy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g8ad743b44a_0_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1.1 Abstract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ctrTitle"/>
          </p:nvPr>
        </p:nvSpPr>
        <p:spPr>
          <a:xfrm>
            <a:off x="512700" y="1665275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1866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1.2 Objectives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0620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Create Deep Learning model that will accurately detect cancer from the histopathologic images.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To make  process smoother and fluent propose a model which will help doctors in taking decision correctly &amp; accurately.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Deploy the model on internet which will serve as a base for hospitals in the direction of fully digitizing their organization.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Generating a medical report based on the result predicted by the model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d743b44a_0_5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performance of the deep learning network models depends on overall task at hand, dataset used, evaluation setup and much more.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most prevalent way to perform transfer learning is to employ a pre-trained model and to fine tune it with data at hand.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Other approach is to use a pre-trained model as a feature extractor and perform further classification with a seperate classifier.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One of the transfer learning approach is to use an architecture that has done well in other tasks and to train it from scratch.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g8ad743b44a_0_5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1.3 Literature Review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1.4 Problem Definition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Cancer arises from the transformation of normal cells into tumour cells in a multistage process that generally progresses from a precancerous lesion to a malignant tumour if undetected.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Cancer cells are hard to detect for human eyes even for a professional pathologist.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Hence with the help of this deep learning method we intend to speed-up the process of cancer detection with high accuracy and hence contribute towards reduction in number of deaths caused due to cancer. 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1.5 Scope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project will involve gathering data from hospitals or websites.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Planning to deploy the model on a website which can act as an example for hospitals to create a similar portal for the benefits mentioned.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he scope of this project is to deliver a model, with world-class accuracy, which can detect cancer from histopathology images and produce top notch results. </a:t>
            </a: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Languages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PHP, Python, HTML, CSS, MySQL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Libraries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Tensorflow, Keras, Pandas, NumPy, OpenCV, </a:t>
            </a: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Bootstrap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Environments/ Tools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Apache Server, Google Colab, Nvidia DGX, Amazon Web Services.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1.6 Technology stack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