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Comfortaa Regular"/>
      <p:regular r:id="rId33"/>
      <p:bold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ComfortaaRegular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ComfortaaRegula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0ee711d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0ee711d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10ee711d9_2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10ee711d9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8b60a4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18b60a4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8b60a4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18b60a4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18b60a45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18b60a45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0ee711d9_2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10ee711d9_2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10ee711d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10ee711d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0ee711d9_2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0ee711d9_2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8b60a4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8b60a4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8b60a4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8b60a4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0ee711d9_2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0ee711d9_2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0ee711d9_2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0ee711d9_2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0ee711d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0ee711d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0ee711d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0ee711d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document/8353225/definiti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10" Type="http://schemas.openxmlformats.org/officeDocument/2006/relationships/image" Target="../media/image6.png"/><Relationship Id="rId9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000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137400" y="1965150"/>
            <a:ext cx="44346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Histopathologic 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Cancer Detection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0997875" y="1607425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417850"/>
            <a:ext cx="7038900" cy="24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❖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Rescale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❖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Scale-up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❖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Rotation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❖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Color change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❖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Horizontal &amp; Vertical flip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images 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50" y="3404538"/>
            <a:ext cx="1498950" cy="14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550" y="3404549"/>
            <a:ext cx="1498950" cy="14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000" y="3404525"/>
            <a:ext cx="1498950" cy="14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9300" y="3404525"/>
            <a:ext cx="1498950" cy="14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7488" y="1379963"/>
            <a:ext cx="1553975" cy="15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427925" y="3006075"/>
            <a:ext cx="1368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Brightness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2321025" y="3006061"/>
            <a:ext cx="1554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Horizontal Flip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5429000" y="3006038"/>
            <a:ext cx="1554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Rotation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447175" y="3006050"/>
            <a:ext cx="130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Vertical Flip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013238" y="1044400"/>
            <a:ext cx="12225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Original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Pretrained Model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26790" r="22983" t="0"/>
          <a:stretch/>
        </p:blipFill>
        <p:spPr>
          <a:xfrm>
            <a:off x="2148975" y="1155450"/>
            <a:ext cx="5488326" cy="37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 rot="8310">
            <a:off x="5862186" y="2815993"/>
            <a:ext cx="1116903" cy="5790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 rot="-984884">
            <a:off x="4395686" y="296955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 flipH="1" rot="984884">
            <a:off x="3369882" y="296955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 flipH="1" rot="-8310">
            <a:off x="5431486" y="2815993"/>
            <a:ext cx="1116903" cy="5790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5"/>
          <p:cNvGrpSpPr/>
          <p:nvPr/>
        </p:nvGrpSpPr>
        <p:grpSpPr>
          <a:xfrm>
            <a:off x="7083336" y="2311539"/>
            <a:ext cx="1550165" cy="1160957"/>
            <a:chOff x="2114740" y="3070640"/>
            <a:chExt cx="1712700" cy="813052"/>
          </a:xfrm>
        </p:grpSpPr>
        <p:sp>
          <p:nvSpPr>
            <p:cNvPr id="239" name="Google Shape;239;p25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 txBox="1"/>
            <p:nvPr/>
          </p:nvSpPr>
          <p:spPr>
            <a:xfrm>
              <a:off x="2133706" y="3219792"/>
              <a:ext cx="1624200" cy="6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TESTING AND DEPLOYMENT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41" name="Google Shape;241;p25"/>
          <p:cNvSpPr/>
          <p:nvPr/>
        </p:nvSpPr>
        <p:spPr>
          <a:xfrm rot="-984884">
            <a:off x="2352361" y="296955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sp>
        <p:nvSpPr>
          <p:cNvPr id="243" name="Google Shape;243;p25"/>
          <p:cNvSpPr/>
          <p:nvPr/>
        </p:nvSpPr>
        <p:spPr>
          <a:xfrm flipH="1" rot="984884">
            <a:off x="1323207" y="296955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5"/>
          <p:cNvGrpSpPr/>
          <p:nvPr/>
        </p:nvGrpSpPr>
        <p:grpSpPr>
          <a:xfrm>
            <a:off x="1547940" y="3030363"/>
            <a:ext cx="1712700" cy="1230715"/>
            <a:chOff x="2114740" y="2543425"/>
            <a:chExt cx="1712700" cy="1230715"/>
          </a:xfrm>
        </p:grpSpPr>
        <p:sp>
          <p:nvSpPr>
            <p:cNvPr id="245" name="Google Shape;245;p25"/>
            <p:cNvSpPr txBox="1"/>
            <p:nvPr/>
          </p:nvSpPr>
          <p:spPr>
            <a:xfrm>
              <a:off x="2622642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 II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 txBox="1"/>
            <p:nvPr/>
          </p:nvSpPr>
          <p:spPr>
            <a:xfrm>
              <a:off x="2156190" y="311009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DATASET TESTING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5"/>
          <p:cNvGrpSpPr/>
          <p:nvPr/>
        </p:nvGrpSpPr>
        <p:grpSpPr>
          <a:xfrm>
            <a:off x="2567195" y="1708507"/>
            <a:ext cx="1712700" cy="1246754"/>
            <a:chOff x="1072790" y="1221570"/>
            <a:chExt cx="1712700" cy="1246754"/>
          </a:xfrm>
        </p:grpSpPr>
        <p:sp>
          <p:nvSpPr>
            <p:cNvPr id="251" name="Google Shape;251;p25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 III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 txBox="1"/>
            <p:nvPr/>
          </p:nvSpPr>
          <p:spPr>
            <a:xfrm>
              <a:off x="1117040" y="1261007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MODEL SELECTION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510495" y="1723582"/>
            <a:ext cx="1712700" cy="1246754"/>
            <a:chOff x="1072790" y="1221570"/>
            <a:chExt cx="1712700" cy="1246754"/>
          </a:xfrm>
        </p:grpSpPr>
        <p:sp>
          <p:nvSpPr>
            <p:cNvPr id="257" name="Google Shape;257;p25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 I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1148990" y="126102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DATASET PREPARE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25"/>
          <p:cNvGrpSpPr/>
          <p:nvPr/>
        </p:nvGrpSpPr>
        <p:grpSpPr>
          <a:xfrm>
            <a:off x="3605340" y="3030363"/>
            <a:ext cx="1712700" cy="1230715"/>
            <a:chOff x="2114740" y="2543425"/>
            <a:chExt cx="1712700" cy="1230715"/>
          </a:xfrm>
        </p:grpSpPr>
        <p:sp>
          <p:nvSpPr>
            <p:cNvPr id="263" name="Google Shape;263;p25"/>
            <p:cNvSpPr txBox="1"/>
            <p:nvPr/>
          </p:nvSpPr>
          <p:spPr>
            <a:xfrm>
              <a:off x="2622642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 IV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 txBox="1"/>
            <p:nvPr/>
          </p:nvSpPr>
          <p:spPr>
            <a:xfrm>
              <a:off x="2156190" y="311009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FRONT-END DEVELOPMENT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5"/>
          <p:cNvGrpSpPr/>
          <p:nvPr/>
        </p:nvGrpSpPr>
        <p:grpSpPr>
          <a:xfrm rot="10800000">
            <a:off x="4595940" y="1734963"/>
            <a:ext cx="1712700" cy="1230715"/>
            <a:chOff x="2114740" y="2543425"/>
            <a:chExt cx="1712700" cy="1230715"/>
          </a:xfrm>
        </p:grpSpPr>
        <p:sp>
          <p:nvSpPr>
            <p:cNvPr id="269" name="Google Shape;269;p25"/>
            <p:cNvSpPr txBox="1"/>
            <p:nvPr/>
          </p:nvSpPr>
          <p:spPr>
            <a:xfrm rot="10800000">
              <a:off x="2622642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 V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 txBox="1"/>
            <p:nvPr/>
          </p:nvSpPr>
          <p:spPr>
            <a:xfrm rot="10800000">
              <a:off x="2156190" y="311009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BACK-END DEVELOPMENT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5"/>
          <p:cNvSpPr/>
          <p:nvPr/>
        </p:nvSpPr>
        <p:spPr>
          <a:xfrm rot="-7189476">
            <a:off x="6986232" y="2764729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for this Semester</a:t>
            </a:r>
            <a:endParaRPr/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❖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Preprocessing Dataset with various techniques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❖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Preparing a dataset for best performance on any given deep learning model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❖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Testing the dataset on pretrained models to cross-check the acceptability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1497250" y="20833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 rot="139">
            <a:off x="1143100" y="1567600"/>
            <a:ext cx="741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❖"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Cancer is a group of diseases involving abnormal cell growth with the potential to invade or spread to other parts of the body.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❖"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Symptoms:- Lump, abnormal bleeding, prolonged cough, unexplained weight loss.</a:t>
            </a:r>
            <a:endParaRPr sz="1400">
              <a:solidFill>
                <a:srgbClr val="000000"/>
              </a:solidFill>
              <a:highlight>
                <a:srgbClr val="F8F9FA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❖"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Histopathology refers to the examination of a biopsy or surgical specimen by a pathologist, after the specimen has been processed and histological sections have been placed onto glass slides.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Char char="❖"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Reference : </a:t>
            </a:r>
            <a:r>
              <a:rPr lang="en" sz="1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Classification of Breast Cancer Based on Histology Image Using Convolutional Neural Networks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52550" y="206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Machine Learning 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1717363"/>
            <a:ext cx="1381500" cy="1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225" y="1675488"/>
            <a:ext cx="1191581" cy="1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9775" y="1585950"/>
            <a:ext cx="1560575" cy="15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6">
            <a:alphaModFix/>
          </a:blip>
          <a:srcRect b="0" l="0" r="5320" t="0"/>
          <a:stretch/>
        </p:blipFill>
        <p:spPr>
          <a:xfrm>
            <a:off x="5387188" y="1693225"/>
            <a:ext cx="1191575" cy="1346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425" y="3546538"/>
            <a:ext cx="2638476" cy="10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5599" y="1546774"/>
            <a:ext cx="2089525" cy="16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9">
            <a:alphaModFix/>
          </a:blip>
          <a:srcRect b="0" l="0" r="67752" t="0"/>
          <a:stretch/>
        </p:blipFill>
        <p:spPr>
          <a:xfrm>
            <a:off x="3555525" y="3611700"/>
            <a:ext cx="1016475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5930950" y="3762000"/>
            <a:ext cx="33711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6B900"/>
                </a:solidFill>
                <a:latin typeface="Lato"/>
                <a:ea typeface="Lato"/>
                <a:cs typeface="Lato"/>
                <a:sym typeface="Lato"/>
              </a:rPr>
              <a:t>NVIDIA DGX</a:t>
            </a:r>
            <a:endParaRPr sz="3600">
              <a:solidFill>
                <a:srgbClr val="76B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10">
            <a:alphaModFix/>
          </a:blip>
          <a:srcRect b="28214" l="0" r="0" t="4576"/>
          <a:stretch/>
        </p:blipFill>
        <p:spPr>
          <a:xfrm>
            <a:off x="4966425" y="3762025"/>
            <a:ext cx="1701150" cy="8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84825" y="279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Front-end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75" y="1346225"/>
            <a:ext cx="7862847" cy="29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84825" y="279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Back-end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350" y="1193825"/>
            <a:ext cx="2902475" cy="117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400" y="1326502"/>
            <a:ext cx="1933221" cy="10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5675" y="3008038"/>
            <a:ext cx="3147825" cy="157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7701" y="2944500"/>
            <a:ext cx="2756400" cy="17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488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Convolutional Neural Network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736" y="1549325"/>
            <a:ext cx="4858525" cy="27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Dataset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041325" y="1765050"/>
            <a:ext cx="7686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❖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Small pathology images with labels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❖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96x96 pixels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❖"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Images 220,025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mfortaa"/>
              <a:buChar char="❖"/>
            </a:pPr>
            <a:r>
              <a:rPr lang="en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Positive label </a:t>
            </a:r>
            <a:r>
              <a:rPr lang="en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indicates center</a:t>
            </a:r>
            <a:r>
              <a:rPr lang="en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32x32px region has some cancer tissues</a:t>
            </a:r>
            <a:endParaRPr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662" y="2336625"/>
            <a:ext cx="2260338" cy="21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00" y="2336619"/>
            <a:ext cx="2260338" cy="218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1825" y="2336625"/>
            <a:ext cx="2260350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2118875" y="574700"/>
            <a:ext cx="4726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Sample Images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080650" y="1342975"/>
            <a:ext cx="6837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Given below are some examples taken from our dataset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3" name="Google Shape;193;p20"/>
          <p:cNvCxnSpPr/>
          <p:nvPr/>
        </p:nvCxnSpPr>
        <p:spPr>
          <a:xfrm rot="10800000">
            <a:off x="3451350" y="2262463"/>
            <a:ext cx="22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0"/>
          <p:cNvCxnSpPr/>
          <p:nvPr/>
        </p:nvCxnSpPr>
        <p:spPr>
          <a:xfrm flipH="1">
            <a:off x="5793200" y="2343925"/>
            <a:ext cx="14400" cy="21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0"/>
          <p:cNvSpPr txBox="1"/>
          <p:nvPr/>
        </p:nvSpPr>
        <p:spPr>
          <a:xfrm>
            <a:off x="4338350" y="1905513"/>
            <a:ext cx="790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96px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 rot="5400000">
            <a:off x="5622750" y="3085563"/>
            <a:ext cx="599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96px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5576450" y="1708500"/>
            <a:ext cx="34509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Tear formation and overlapping in tissue due to human error.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046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