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 of Online Hatred</a:t>
            </a:r>
          </a:p>
        </c:rich>
      </c:tx>
      <c:layout>
        <c:manualLayout>
          <c:xMode val="edge"/>
          <c:yMode val="edge"/>
          <c:x val="0.21445811612856042"/>
          <c:y val="1.6464743614273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DBF9-429D-9EDC-690EE19C4C0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DBF9-429D-9EDC-690EE19C4C0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DBF9-429D-9EDC-690EE19C4C0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DBF9-429D-9EDC-690EE19C4C0D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DBF9-429D-9EDC-690EE19C4C0D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Symbols of Unconstitutional Organization</c:v>
                </c:pt>
                <c:pt idx="1">
                  <c:v>Hate Speech / Incitement</c:v>
                </c:pt>
                <c:pt idx="2">
                  <c:v>Prohibited Content</c:v>
                </c:pt>
                <c:pt idx="3">
                  <c:v>Racial Supremacy</c:v>
                </c:pt>
                <c:pt idx="4">
                  <c:v>Political Propaganda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57</c:v>
                </c:pt>
                <c:pt idx="1">
                  <c:v>18</c:v>
                </c:pt>
                <c:pt idx="2">
                  <c:v>11</c:v>
                </c:pt>
                <c:pt idx="3">
                  <c:v>5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F9-429D-9EDC-690EE19C4C0D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3D7C43-3684-4030-A55D-30E899A93868}" type="doc">
      <dgm:prSet loTypeId="urn:microsoft.com/office/officeart/2005/8/layout/matrix1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7ACA76AD-D0F9-41F3-9AA9-5DC303E8846A}">
      <dgm:prSet phldrT="[Text]"/>
      <dgm:spPr/>
      <dgm:t>
        <a:bodyPr/>
        <a:lstStyle/>
        <a:p>
          <a:r>
            <a:rPr lang="en-IN" dirty="0"/>
            <a:t>Gaps in current research</a:t>
          </a:r>
        </a:p>
      </dgm:t>
    </dgm:pt>
    <dgm:pt modelId="{BC59B03E-9D4A-4FE7-ABB8-F82DBAA5B0A2}" type="parTrans" cxnId="{0FC52438-BFD0-474B-AC3E-3A47183DDD20}">
      <dgm:prSet/>
      <dgm:spPr/>
      <dgm:t>
        <a:bodyPr/>
        <a:lstStyle/>
        <a:p>
          <a:endParaRPr lang="en-IN"/>
        </a:p>
      </dgm:t>
    </dgm:pt>
    <dgm:pt modelId="{01217700-712C-4D52-82EC-97FDC1C4611C}" type="sibTrans" cxnId="{0FC52438-BFD0-474B-AC3E-3A47183DDD20}">
      <dgm:prSet/>
      <dgm:spPr/>
      <dgm:t>
        <a:bodyPr/>
        <a:lstStyle/>
        <a:p>
          <a:endParaRPr lang="en-IN"/>
        </a:p>
      </dgm:t>
    </dgm:pt>
    <dgm:pt modelId="{02E77A86-B54A-434D-96DB-B666373F3741}">
      <dgm:prSet phldrT="[Text]"/>
      <dgm:spPr/>
      <dgm:t>
        <a:bodyPr/>
        <a:lstStyle/>
        <a:p>
          <a:r>
            <a:rPr lang="en-IN" dirty="0"/>
            <a:t>Contextual counter-influencing operations currently do not exist in current approaches</a:t>
          </a:r>
        </a:p>
      </dgm:t>
    </dgm:pt>
    <dgm:pt modelId="{9DBFE1F3-9CB8-4277-AD79-274533356B89}" type="parTrans" cxnId="{D21E3932-BDF9-42F5-8AEE-6C73CB6289F6}">
      <dgm:prSet/>
      <dgm:spPr/>
      <dgm:t>
        <a:bodyPr/>
        <a:lstStyle/>
        <a:p>
          <a:endParaRPr lang="en-IN"/>
        </a:p>
      </dgm:t>
    </dgm:pt>
    <dgm:pt modelId="{75841C0D-1498-44C4-B838-5522B3495A5E}" type="sibTrans" cxnId="{D21E3932-BDF9-42F5-8AEE-6C73CB6289F6}">
      <dgm:prSet/>
      <dgm:spPr/>
      <dgm:t>
        <a:bodyPr/>
        <a:lstStyle/>
        <a:p>
          <a:endParaRPr lang="en-IN"/>
        </a:p>
      </dgm:t>
    </dgm:pt>
    <dgm:pt modelId="{F6E00607-38F9-4C6A-B59F-74E10E06F022}">
      <dgm:prSet phldrT="[Text]" phldr="1"/>
      <dgm:spPr/>
      <dgm:t>
        <a:bodyPr/>
        <a:lstStyle/>
        <a:p>
          <a:endParaRPr lang="en-IN"/>
        </a:p>
      </dgm:t>
    </dgm:pt>
    <dgm:pt modelId="{D043940B-9363-4E2E-B884-23F41CE4B1B5}" type="parTrans" cxnId="{BF70A0E0-1E52-4ACA-B9F1-A890DDE4B252}">
      <dgm:prSet/>
      <dgm:spPr/>
      <dgm:t>
        <a:bodyPr/>
        <a:lstStyle/>
        <a:p>
          <a:endParaRPr lang="en-IN"/>
        </a:p>
      </dgm:t>
    </dgm:pt>
    <dgm:pt modelId="{592C06EA-5D95-4DF9-885D-C0DDBE9595EC}" type="sibTrans" cxnId="{BF70A0E0-1E52-4ACA-B9F1-A890DDE4B252}">
      <dgm:prSet/>
      <dgm:spPr/>
      <dgm:t>
        <a:bodyPr/>
        <a:lstStyle/>
        <a:p>
          <a:endParaRPr lang="en-IN"/>
        </a:p>
      </dgm:t>
    </dgm:pt>
    <dgm:pt modelId="{D543EF6F-1BAD-4DD3-8B07-DAC541D19AC7}">
      <dgm:prSet/>
      <dgm:spPr/>
      <dgm:t>
        <a:bodyPr/>
        <a:lstStyle/>
        <a:p>
          <a:r>
            <a:rPr lang="en-US" dirty="0"/>
            <a:t>Current existing multi-modal meme classification methods rely on simply concatenating feature vectors of different modalities. However, they ignore the potential common information between the modalities.</a:t>
          </a:r>
          <a:endParaRPr lang="en-IN" dirty="0"/>
        </a:p>
      </dgm:t>
    </dgm:pt>
    <dgm:pt modelId="{48FE16C1-7F66-4FC2-A9D1-E51364BE0AB3}" type="parTrans" cxnId="{967D707A-C9A2-4EF7-B6A9-F8B30B365704}">
      <dgm:prSet/>
      <dgm:spPr/>
      <dgm:t>
        <a:bodyPr/>
        <a:lstStyle/>
        <a:p>
          <a:endParaRPr lang="en-IN"/>
        </a:p>
      </dgm:t>
    </dgm:pt>
    <dgm:pt modelId="{9D77AEDD-FDE7-4557-9CAA-96073561D232}" type="sibTrans" cxnId="{967D707A-C9A2-4EF7-B6A9-F8B30B365704}">
      <dgm:prSet/>
      <dgm:spPr/>
      <dgm:t>
        <a:bodyPr/>
        <a:lstStyle/>
        <a:p>
          <a:endParaRPr lang="en-IN"/>
        </a:p>
      </dgm:t>
    </dgm:pt>
    <dgm:pt modelId="{D5CA699C-17E8-481F-9AED-C8140D4634C5}">
      <dgm:prSet phldrT="[Text]"/>
      <dgm:spPr/>
      <dgm:t>
        <a:bodyPr/>
        <a:lstStyle/>
        <a:p>
          <a:r>
            <a:rPr lang="en-IN" dirty="0"/>
            <a:t>Currently, social media  </a:t>
          </a:r>
        </a:p>
      </dgm:t>
    </dgm:pt>
    <dgm:pt modelId="{2C19551D-B5F7-40E9-BECD-A94045AC459D}" type="sibTrans" cxnId="{2C5C2531-9653-4573-9755-7825E740D314}">
      <dgm:prSet/>
      <dgm:spPr/>
      <dgm:t>
        <a:bodyPr/>
        <a:lstStyle/>
        <a:p>
          <a:endParaRPr lang="en-IN"/>
        </a:p>
      </dgm:t>
    </dgm:pt>
    <dgm:pt modelId="{5BD2CDA9-AB98-4D5E-9F01-EDFF1E7DD6ED}" type="parTrans" cxnId="{2C5C2531-9653-4573-9755-7825E740D314}">
      <dgm:prSet/>
      <dgm:spPr/>
      <dgm:t>
        <a:bodyPr/>
        <a:lstStyle/>
        <a:p>
          <a:endParaRPr lang="en-IN"/>
        </a:p>
      </dgm:t>
    </dgm:pt>
    <dgm:pt modelId="{00D98A61-B517-40C4-8193-0E91684C0137}">
      <dgm:prSet phldrT="[Text]"/>
      <dgm:spPr/>
      <dgm:t>
        <a:bodyPr/>
        <a:lstStyle/>
        <a:p>
          <a:r>
            <a:rPr lang="en-IN" dirty="0"/>
            <a:t>Current research does not identify “why” a meme has potential to radicalize audience and “what” visual and textual characteristics make memes associative of radicalization</a:t>
          </a:r>
        </a:p>
      </dgm:t>
    </dgm:pt>
    <dgm:pt modelId="{4A462981-4882-4D11-9EA1-EDA7C4617983}" type="sibTrans" cxnId="{59822888-33BB-4FC3-A392-230547E86EF7}">
      <dgm:prSet/>
      <dgm:spPr/>
      <dgm:t>
        <a:bodyPr/>
        <a:lstStyle/>
        <a:p>
          <a:endParaRPr lang="en-IN"/>
        </a:p>
      </dgm:t>
    </dgm:pt>
    <dgm:pt modelId="{82D1BB44-94DA-435A-9557-2757F7DD0E9C}" type="parTrans" cxnId="{59822888-33BB-4FC3-A392-230547E86EF7}">
      <dgm:prSet/>
      <dgm:spPr/>
      <dgm:t>
        <a:bodyPr/>
        <a:lstStyle/>
        <a:p>
          <a:endParaRPr lang="en-IN"/>
        </a:p>
      </dgm:t>
    </dgm:pt>
    <dgm:pt modelId="{217BA7DB-8B12-4EB4-91C6-C4C7675CFDB1}" type="pres">
      <dgm:prSet presAssocID="{813D7C43-3684-4030-A55D-30E899A93868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E25B6D3-A3BD-44A3-8315-7A40EB8601E8}" type="pres">
      <dgm:prSet presAssocID="{813D7C43-3684-4030-A55D-30E899A93868}" presName="matrix" presStyleCnt="0"/>
      <dgm:spPr/>
    </dgm:pt>
    <dgm:pt modelId="{19CC3C09-604B-4708-A2DF-E20922B4A212}" type="pres">
      <dgm:prSet presAssocID="{813D7C43-3684-4030-A55D-30E899A93868}" presName="tile1" presStyleLbl="node1" presStyleIdx="0" presStyleCnt="4"/>
      <dgm:spPr/>
    </dgm:pt>
    <dgm:pt modelId="{A215556C-09A8-410D-9580-9267BB19FF1D}" type="pres">
      <dgm:prSet presAssocID="{813D7C43-3684-4030-A55D-30E899A9386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F52872C-436E-4EF0-8C0F-5AA88224159E}" type="pres">
      <dgm:prSet presAssocID="{813D7C43-3684-4030-A55D-30E899A93868}" presName="tile2" presStyleLbl="node1" presStyleIdx="1" presStyleCnt="4" custLinFactNeighborX="2727" custLinFactNeighborY="-1481"/>
      <dgm:spPr/>
    </dgm:pt>
    <dgm:pt modelId="{97B908B9-6ECD-449A-9046-A13360570B35}" type="pres">
      <dgm:prSet presAssocID="{813D7C43-3684-4030-A55D-30E899A9386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E0AA128-98F0-4D1A-81F8-1717513C9FC1}" type="pres">
      <dgm:prSet presAssocID="{813D7C43-3684-4030-A55D-30E899A93868}" presName="tile3" presStyleLbl="node1" presStyleIdx="2" presStyleCnt="4" custLinFactNeighborY="0"/>
      <dgm:spPr/>
    </dgm:pt>
    <dgm:pt modelId="{C54629E5-5EEB-4B22-8F5C-7D3561669E44}" type="pres">
      <dgm:prSet presAssocID="{813D7C43-3684-4030-A55D-30E899A9386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DC91BB-14BE-41AA-80F0-D8EC597FA572}" type="pres">
      <dgm:prSet presAssocID="{813D7C43-3684-4030-A55D-30E899A93868}" presName="tile4" presStyleLbl="node1" presStyleIdx="3" presStyleCnt="4" custLinFactNeighborY="0"/>
      <dgm:spPr/>
    </dgm:pt>
    <dgm:pt modelId="{10121BCD-D646-4C75-B38D-21F3E1714AF3}" type="pres">
      <dgm:prSet presAssocID="{813D7C43-3684-4030-A55D-30E899A9386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5C39B941-C8A3-4DB1-9496-1E72CBAD30E0}" type="pres">
      <dgm:prSet presAssocID="{813D7C43-3684-4030-A55D-30E899A93868}" presName="centerTile" presStyleLbl="fgShp" presStyleIdx="0" presStyleCnt="1" custScaleX="123485" custScaleY="93750" custLinFactNeighborY="0">
        <dgm:presLayoutVars>
          <dgm:chMax val="0"/>
          <dgm:chPref val="0"/>
        </dgm:presLayoutVars>
      </dgm:prSet>
      <dgm:spPr/>
    </dgm:pt>
  </dgm:ptLst>
  <dgm:cxnLst>
    <dgm:cxn modelId="{72848612-A729-415F-A4E7-FBC6927A35AE}" type="presOf" srcId="{7ACA76AD-D0F9-41F3-9AA9-5DC303E8846A}" destId="{5C39B941-C8A3-4DB1-9496-1E72CBAD30E0}" srcOrd="0" destOrd="0" presId="urn:microsoft.com/office/officeart/2005/8/layout/matrix1"/>
    <dgm:cxn modelId="{2C749A12-1068-41E7-A8F2-F78BF511D2C3}" type="presOf" srcId="{D543EF6F-1BAD-4DD3-8B07-DAC541D19AC7}" destId="{C54629E5-5EEB-4B22-8F5C-7D3561669E44}" srcOrd="1" destOrd="0" presId="urn:microsoft.com/office/officeart/2005/8/layout/matrix1"/>
    <dgm:cxn modelId="{5CE8D32E-59F7-4A6A-A7DA-71789334E9AC}" type="presOf" srcId="{00D98A61-B517-40C4-8193-0E91684C0137}" destId="{0F52872C-436E-4EF0-8C0F-5AA88224159E}" srcOrd="0" destOrd="0" presId="urn:microsoft.com/office/officeart/2005/8/layout/matrix1"/>
    <dgm:cxn modelId="{2C5C2531-9653-4573-9755-7825E740D314}" srcId="{7ACA76AD-D0F9-41F3-9AA9-5DC303E8846A}" destId="{D5CA699C-17E8-481F-9AED-C8140D4634C5}" srcOrd="0" destOrd="0" parTransId="{5BD2CDA9-AB98-4D5E-9F01-EDFF1E7DD6ED}" sibTransId="{2C19551D-B5F7-40E9-BECD-A94045AC459D}"/>
    <dgm:cxn modelId="{D21E3932-BDF9-42F5-8AEE-6C73CB6289F6}" srcId="{7ACA76AD-D0F9-41F3-9AA9-5DC303E8846A}" destId="{02E77A86-B54A-434D-96DB-B666373F3741}" srcOrd="3" destOrd="0" parTransId="{9DBFE1F3-9CB8-4277-AD79-274533356B89}" sibTransId="{75841C0D-1498-44C4-B838-5522B3495A5E}"/>
    <dgm:cxn modelId="{0FC52438-BFD0-474B-AC3E-3A47183DDD20}" srcId="{813D7C43-3684-4030-A55D-30E899A93868}" destId="{7ACA76AD-D0F9-41F3-9AA9-5DC303E8846A}" srcOrd="0" destOrd="0" parTransId="{BC59B03E-9D4A-4FE7-ABB8-F82DBAA5B0A2}" sibTransId="{01217700-712C-4D52-82EC-97FDC1C4611C}"/>
    <dgm:cxn modelId="{1511BC75-1144-47EE-A0C8-8AEABA9246F5}" type="presOf" srcId="{00D98A61-B517-40C4-8193-0E91684C0137}" destId="{97B908B9-6ECD-449A-9046-A13360570B35}" srcOrd="1" destOrd="0" presId="urn:microsoft.com/office/officeart/2005/8/layout/matrix1"/>
    <dgm:cxn modelId="{967D707A-C9A2-4EF7-B6A9-F8B30B365704}" srcId="{7ACA76AD-D0F9-41F3-9AA9-5DC303E8846A}" destId="{D543EF6F-1BAD-4DD3-8B07-DAC541D19AC7}" srcOrd="2" destOrd="0" parTransId="{48FE16C1-7F66-4FC2-A9D1-E51364BE0AB3}" sibTransId="{9D77AEDD-FDE7-4557-9CAA-96073561D232}"/>
    <dgm:cxn modelId="{59822888-33BB-4FC3-A392-230547E86EF7}" srcId="{7ACA76AD-D0F9-41F3-9AA9-5DC303E8846A}" destId="{00D98A61-B517-40C4-8193-0E91684C0137}" srcOrd="1" destOrd="0" parTransId="{82D1BB44-94DA-435A-9557-2757F7DD0E9C}" sibTransId="{4A462981-4882-4D11-9EA1-EDA7C4617983}"/>
    <dgm:cxn modelId="{B9E62C8E-484A-4822-92E4-E0BDC59E3097}" type="presOf" srcId="{02E77A86-B54A-434D-96DB-B666373F3741}" destId="{10121BCD-D646-4C75-B38D-21F3E1714AF3}" srcOrd="1" destOrd="0" presId="urn:microsoft.com/office/officeart/2005/8/layout/matrix1"/>
    <dgm:cxn modelId="{20BA859C-A98A-452A-BF65-38A6C25335B8}" type="presOf" srcId="{D5CA699C-17E8-481F-9AED-C8140D4634C5}" destId="{A215556C-09A8-410D-9580-9267BB19FF1D}" srcOrd="1" destOrd="0" presId="urn:microsoft.com/office/officeart/2005/8/layout/matrix1"/>
    <dgm:cxn modelId="{1AD5A69D-3E25-41CC-9036-5FDBDB316F3C}" type="presOf" srcId="{D543EF6F-1BAD-4DD3-8B07-DAC541D19AC7}" destId="{6E0AA128-98F0-4D1A-81F8-1717513C9FC1}" srcOrd="0" destOrd="0" presId="urn:microsoft.com/office/officeart/2005/8/layout/matrix1"/>
    <dgm:cxn modelId="{75B4F0CD-0EC9-4BE9-BAA0-095AE82EF622}" type="presOf" srcId="{D5CA699C-17E8-481F-9AED-C8140D4634C5}" destId="{19CC3C09-604B-4708-A2DF-E20922B4A212}" srcOrd="0" destOrd="0" presId="urn:microsoft.com/office/officeart/2005/8/layout/matrix1"/>
    <dgm:cxn modelId="{BF70A0E0-1E52-4ACA-B9F1-A890DDE4B252}" srcId="{7ACA76AD-D0F9-41F3-9AA9-5DC303E8846A}" destId="{F6E00607-38F9-4C6A-B59F-74E10E06F022}" srcOrd="4" destOrd="0" parTransId="{D043940B-9363-4E2E-B884-23F41CE4B1B5}" sibTransId="{592C06EA-5D95-4DF9-885D-C0DDBE9595EC}"/>
    <dgm:cxn modelId="{5F4FCFE2-C99C-42C8-B4C0-19719642A52E}" type="presOf" srcId="{813D7C43-3684-4030-A55D-30E899A93868}" destId="{217BA7DB-8B12-4EB4-91C6-C4C7675CFDB1}" srcOrd="0" destOrd="0" presId="urn:microsoft.com/office/officeart/2005/8/layout/matrix1"/>
    <dgm:cxn modelId="{45BEF5E7-3D13-4771-8113-525A9B6A9925}" type="presOf" srcId="{02E77A86-B54A-434D-96DB-B666373F3741}" destId="{8CDC91BB-14BE-41AA-80F0-D8EC597FA572}" srcOrd="0" destOrd="0" presId="urn:microsoft.com/office/officeart/2005/8/layout/matrix1"/>
    <dgm:cxn modelId="{1868BE03-1324-4CF3-8441-2E7F154746EE}" type="presParOf" srcId="{217BA7DB-8B12-4EB4-91C6-C4C7675CFDB1}" destId="{FE25B6D3-A3BD-44A3-8315-7A40EB8601E8}" srcOrd="0" destOrd="0" presId="urn:microsoft.com/office/officeart/2005/8/layout/matrix1"/>
    <dgm:cxn modelId="{0F4E073C-784B-451E-90EA-5C5AFDA9DEAF}" type="presParOf" srcId="{FE25B6D3-A3BD-44A3-8315-7A40EB8601E8}" destId="{19CC3C09-604B-4708-A2DF-E20922B4A212}" srcOrd="0" destOrd="0" presId="urn:microsoft.com/office/officeart/2005/8/layout/matrix1"/>
    <dgm:cxn modelId="{4F28BA96-491E-47DE-8E7A-980D275E1553}" type="presParOf" srcId="{FE25B6D3-A3BD-44A3-8315-7A40EB8601E8}" destId="{A215556C-09A8-410D-9580-9267BB19FF1D}" srcOrd="1" destOrd="0" presId="urn:microsoft.com/office/officeart/2005/8/layout/matrix1"/>
    <dgm:cxn modelId="{B0810ADD-4E26-4538-9520-FF1E3198ABB4}" type="presParOf" srcId="{FE25B6D3-A3BD-44A3-8315-7A40EB8601E8}" destId="{0F52872C-436E-4EF0-8C0F-5AA88224159E}" srcOrd="2" destOrd="0" presId="urn:microsoft.com/office/officeart/2005/8/layout/matrix1"/>
    <dgm:cxn modelId="{428E4E23-7C20-4D15-8708-FBB92FDA4B0E}" type="presParOf" srcId="{FE25B6D3-A3BD-44A3-8315-7A40EB8601E8}" destId="{97B908B9-6ECD-449A-9046-A13360570B35}" srcOrd="3" destOrd="0" presId="urn:microsoft.com/office/officeart/2005/8/layout/matrix1"/>
    <dgm:cxn modelId="{0FF186F5-462D-481D-A0AC-FAFC537678A4}" type="presParOf" srcId="{FE25B6D3-A3BD-44A3-8315-7A40EB8601E8}" destId="{6E0AA128-98F0-4D1A-81F8-1717513C9FC1}" srcOrd="4" destOrd="0" presId="urn:microsoft.com/office/officeart/2005/8/layout/matrix1"/>
    <dgm:cxn modelId="{76BE7054-69EF-4E8A-B88B-5A064A8BA450}" type="presParOf" srcId="{FE25B6D3-A3BD-44A3-8315-7A40EB8601E8}" destId="{C54629E5-5EEB-4B22-8F5C-7D3561669E44}" srcOrd="5" destOrd="0" presId="urn:microsoft.com/office/officeart/2005/8/layout/matrix1"/>
    <dgm:cxn modelId="{8BBA057B-A069-45D4-8EF1-7C6F1930996B}" type="presParOf" srcId="{FE25B6D3-A3BD-44A3-8315-7A40EB8601E8}" destId="{8CDC91BB-14BE-41AA-80F0-D8EC597FA572}" srcOrd="6" destOrd="0" presId="urn:microsoft.com/office/officeart/2005/8/layout/matrix1"/>
    <dgm:cxn modelId="{9C0622AB-A43C-4876-AFC6-0749DF0040DA}" type="presParOf" srcId="{FE25B6D3-A3BD-44A3-8315-7A40EB8601E8}" destId="{10121BCD-D646-4C75-B38D-21F3E1714AF3}" srcOrd="7" destOrd="0" presId="urn:microsoft.com/office/officeart/2005/8/layout/matrix1"/>
    <dgm:cxn modelId="{8F141E36-57E4-441D-986A-8CB2FF246061}" type="presParOf" srcId="{217BA7DB-8B12-4EB4-91C6-C4C7675CFDB1}" destId="{5C39B941-C8A3-4DB1-9496-1E72CBAD30E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C3C09-604B-4708-A2DF-E20922B4A212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Currently, social media  </a:t>
          </a:r>
        </a:p>
      </dsp:txBody>
      <dsp:txXfrm rot="5400000">
        <a:off x="-1" y="1"/>
        <a:ext cx="4064000" cy="2032000"/>
      </dsp:txXfrm>
    </dsp:sp>
    <dsp:sp modelId="{0F52872C-436E-4EF0-8C0F-5AA88224159E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Current research does not identify “why” a meme has potential to radicalize audience and “what” visual and textual characteristics make memes associative of radicalization</a:t>
          </a:r>
        </a:p>
      </dsp:txBody>
      <dsp:txXfrm>
        <a:off x="4064000" y="0"/>
        <a:ext cx="4064000" cy="2032000"/>
      </dsp:txXfrm>
    </dsp:sp>
    <dsp:sp modelId="{6E0AA128-98F0-4D1A-81F8-1717513C9FC1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Current existing multi-modal meme classification methods rely on simply concatenating feature vectors of different modalities. However, they ignore the potential common information between the modalities.</a:t>
          </a:r>
          <a:endParaRPr lang="en-IN" sz="1900" kern="1200" dirty="0"/>
        </a:p>
      </dsp:txBody>
      <dsp:txXfrm rot="10800000">
        <a:off x="0" y="3386666"/>
        <a:ext cx="4064000" cy="2032000"/>
      </dsp:txXfrm>
    </dsp:sp>
    <dsp:sp modelId="{8CDC91BB-14BE-41AA-80F0-D8EC597FA572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Contextual counter-influencing operations currently do not exist in current approaches</a:t>
          </a:r>
        </a:p>
      </dsp:txBody>
      <dsp:txXfrm rot="-5400000">
        <a:off x="4063999" y="3386666"/>
        <a:ext cx="4064000" cy="2032000"/>
      </dsp:txXfrm>
    </dsp:sp>
    <dsp:sp modelId="{5C39B941-C8A3-4DB1-9496-1E72CBAD30E0}">
      <dsp:nvSpPr>
        <dsp:cNvPr id="0" name=""/>
        <dsp:cNvSpPr/>
      </dsp:nvSpPr>
      <dsp:spPr>
        <a:xfrm>
          <a:off x="2558470" y="2074333"/>
          <a:ext cx="3011058" cy="1270000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Gaps in current research</a:t>
          </a:r>
        </a:p>
      </dsp:txBody>
      <dsp:txXfrm>
        <a:off x="2620466" y="2136329"/>
        <a:ext cx="2887066" cy="1146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579E-3537-1387-F327-AC7503DBF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A2675-03C8-36FD-B279-1DC2A9339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AE829-4906-0C74-939E-F593DB8A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A23E-1788-442A-871B-D99277E99703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C88DE-E008-D6F7-45A3-8912802C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EFC61-C4D1-B1A4-6AAC-E90C9024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840D-737E-440E-BED8-9F1292491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14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ADDE-5B56-523C-3A6C-98852FCB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72194-7512-53CE-A040-9936B7731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3E0E-9D1A-00EE-74AE-FB36ADCF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A23E-1788-442A-871B-D99277E99703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AFA73-C760-70A3-757F-A5F75F55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8ECD-9E0D-0D25-C97F-382F6E55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840D-737E-440E-BED8-9F1292491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47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EFD44-A772-A574-1288-250E9BFAA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57FC8-5171-43D5-21D2-E2AD94754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F7F75-E75E-4FB8-5150-BA6D0072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A23E-1788-442A-871B-D99277E99703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C7EDC-02BF-5E07-01FF-97DB007D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EDCBE-655F-EDE7-6A3B-5AFB4F24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840D-737E-440E-BED8-9F1292491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18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2B288-3177-E612-32AA-AD57C982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A59EB-F2D7-2551-E700-F0D63FE97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0B414-D2A1-8F84-E556-29FEC595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A23E-1788-442A-871B-D99277E99703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41C38-900A-4315-E6A0-AD585478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32A7-3FF5-88EE-7712-B3BEE46A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840D-737E-440E-BED8-9F1292491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83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1FC2-5316-103E-CAD8-2471C815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33478-6FBA-C828-511A-260AC8433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AD690-64A7-CE9F-2EBC-5D0E8765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A23E-1788-442A-871B-D99277E99703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862A5-4250-F4D3-5103-8E7399E1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55EB0-25EF-6F17-5121-CCF89301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840D-737E-440E-BED8-9F1292491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48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8D2B-2578-0426-FF99-71735A17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26759-0EFF-0FF4-1ED2-C757D9742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1F832-1197-F512-7E60-00136AD8B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E28CB-4EF2-41AA-3ABB-6F03BE22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A23E-1788-442A-871B-D99277E99703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2B76F-8357-BE56-B376-D3D88260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CCB7F-1E8B-2A1F-EEEB-3FE2B047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840D-737E-440E-BED8-9F1292491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02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B251-8CCE-495A-2DDE-87B65E80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3B63A-BB6D-BBEB-8991-FEEB4A271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DE07D-1F79-7A1E-40F7-A6BF814DA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A245E-B20C-A074-8DD6-7336F093B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04A47-AF88-04B1-3CD1-FE9C4BE5F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68986-0BF2-6936-6DFD-7D2CA689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A23E-1788-442A-871B-D99277E99703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68786-AE5A-36DB-B400-5225A4DD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0E606-251D-C15D-B836-1D857995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840D-737E-440E-BED8-9F1292491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24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46F8-22A7-CBEA-9798-E932621E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9B728-E8CA-E0B1-DFB7-928470C4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A23E-1788-442A-871B-D99277E99703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61ADE-5430-2242-AB3C-E0367E4A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1B84C-0B0F-BD2F-8366-FA82FCD4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840D-737E-440E-BED8-9F1292491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10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D1A3B-6D8B-BC3C-9B5F-0AFB4DC5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A23E-1788-442A-871B-D99277E99703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8C350-003E-AAE8-0D31-023C2835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68F41-B866-0DC7-06D9-9513F8E2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840D-737E-440E-BED8-9F1292491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87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20BE-9394-6135-52B5-BA22C5262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23C96-60F4-EDCE-3F55-37872171C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C7C74-2D73-8A52-6EBA-156C024B3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BBDC0-7460-7AEE-7602-8E5FCC9A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A23E-1788-442A-871B-D99277E99703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BD13A-B30D-3FB0-C38F-6890CEA4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A3727-C52F-513F-5EF3-6DE96152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840D-737E-440E-BED8-9F1292491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44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1D89-6455-B990-A16A-09DD8E70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A9F2D-05EF-8EC4-C695-D0A8800B2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10E80-9105-ADA3-6ABB-57FB77A7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B0F0D-58C8-261A-B5E7-03A740B8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A23E-1788-442A-871B-D99277E99703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1FF8D-B3AA-DDED-2AEF-0E902F7A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68210-3338-B5D4-1859-D37587B4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840D-737E-440E-BED8-9F1292491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17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51E11-A1D4-2D87-8D91-13DB2E4F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2F71B-61CA-B150-86FF-3586C9FE8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81248-AF21-39DA-956E-F3B7D439E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0A23E-1788-442A-871B-D99277E99703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B55AA-951E-F829-72B5-5E5831BDE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D1A7D-62E2-9ED5-DD38-4E44E475A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5840D-737E-440E-BED8-9F1292491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17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2850800-B18A-17B6-75DE-02214881F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4852801"/>
              </p:ext>
            </p:extLst>
          </p:nvPr>
        </p:nvGraphicFramePr>
        <p:xfrm>
          <a:off x="2032000" y="258618"/>
          <a:ext cx="7656945" cy="5879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015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C1C8-5E1E-7551-BF7A-F561176F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E8EBE-F0CC-FF6D-1CD6-1F3A12B7E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Currently no work focuses on identifying multimodal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28A780D-CC16-BB77-89F9-7D951D649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417740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197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F475016-46FE-4483-06C6-DF682EA72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019" y="1007318"/>
            <a:ext cx="8155420" cy="532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0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1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CC625219-5188-BB9C-4551-309AFAB4E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49" y="1875028"/>
            <a:ext cx="9472083" cy="310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2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3C481CD-D49A-13F6-A4D7-0B1A69A83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59" y="885103"/>
            <a:ext cx="75057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1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86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Gaps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Leekha, Rohan</dc:creator>
  <cp:lastModifiedBy>Leekha, Rohan</cp:lastModifiedBy>
  <cp:revision>1</cp:revision>
  <dcterms:created xsi:type="dcterms:W3CDTF">2022-07-04T02:47:32Z</dcterms:created>
  <dcterms:modified xsi:type="dcterms:W3CDTF">2022-07-05T02:15:39Z</dcterms:modified>
</cp:coreProperties>
</file>