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Lst>
  <p:sldSz cy="10972800" cx="7315200"/>
  <p:notesSz cx="6858000" cy="9144000"/>
  <p:embeddedFontLst>
    <p:embeddedFont>
      <p:font typeface="EB Garamond Medium"/>
      <p:regular r:id="rId8"/>
      <p:bold r:id="rId9"/>
      <p:italic r:id="rId10"/>
      <p:boldItalic r:id="rId11"/>
    </p:embeddedFont>
    <p:embeddedFont>
      <p:font typeface="EB Garamond"/>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EBGaramondMedium-boldItalic.fntdata"/><Relationship Id="rId10" Type="http://schemas.openxmlformats.org/officeDocument/2006/relationships/font" Target="fonts/EBGaramondMedium-italic.fntdata"/><Relationship Id="rId13" Type="http://schemas.openxmlformats.org/officeDocument/2006/relationships/font" Target="fonts/EBGaramond-bold.fntdata"/><Relationship Id="rId12" Type="http://schemas.openxmlformats.org/officeDocument/2006/relationships/font" Target="fonts/EBGaramon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EBGaramondMedium-bold.fntdata"/><Relationship Id="rId15" Type="http://schemas.openxmlformats.org/officeDocument/2006/relationships/font" Target="fonts/EBGaramond-boldItalic.fntdata"/><Relationship Id="rId14" Type="http://schemas.openxmlformats.org/officeDocument/2006/relationships/font" Target="fonts/EBGaramon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EBGaramon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cbb77e3f_0_24: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cbb77e3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acbb77e3f_0_10: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acbb77e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588427"/>
            <a:ext cx="6816600" cy="4378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6046133"/>
            <a:ext cx="6816600" cy="169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359733"/>
            <a:ext cx="6816600" cy="41889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724747"/>
            <a:ext cx="6816600" cy="27750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588480"/>
            <a:ext cx="6816600" cy="1795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949387"/>
            <a:ext cx="6816600" cy="1221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458613"/>
            <a:ext cx="6816600" cy="7288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949387"/>
            <a:ext cx="6816600" cy="1221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458613"/>
            <a:ext cx="3199800" cy="7288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458613"/>
            <a:ext cx="3199800" cy="7288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949387"/>
            <a:ext cx="6816600" cy="1221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185280"/>
            <a:ext cx="2246400" cy="16122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964480"/>
            <a:ext cx="2246400" cy="67827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960320"/>
            <a:ext cx="5094300" cy="87270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67"/>
            <a:ext cx="3657600" cy="1097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630773"/>
            <a:ext cx="3236100" cy="316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979893"/>
            <a:ext cx="3236100" cy="2634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544693"/>
            <a:ext cx="3069600" cy="7882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9025227"/>
            <a:ext cx="4799100" cy="12909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949387"/>
            <a:ext cx="6816600" cy="1221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458613"/>
            <a:ext cx="6816600" cy="7288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948196"/>
            <a:ext cx="438900" cy="839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50000" y="450000"/>
            <a:ext cx="6415200" cy="10072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30000" y="630000"/>
            <a:ext cx="6055200" cy="97128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630000" y="630000"/>
            <a:ext cx="6055200" cy="97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Clr>
                <a:schemeClr val="dk1"/>
              </a:buClr>
              <a:buSzPts val="1100"/>
              <a:buFont typeface="Arial"/>
              <a:buNone/>
            </a:pPr>
            <a:r>
              <a:rPr lang="en-GB" sz="2400">
                <a:solidFill>
                  <a:srgbClr val="A61C00"/>
                </a:solidFill>
                <a:latin typeface="EB Garamond Medium"/>
                <a:ea typeface="EB Garamond Medium"/>
                <a:cs typeface="EB Garamond Medium"/>
                <a:sym typeface="EB Garamond Medium"/>
              </a:rPr>
              <a:t>National Institute of Advanced Manufacturing Technology</a:t>
            </a:r>
            <a:endParaRPr sz="1800">
              <a:solidFill>
                <a:srgbClr val="A61C00"/>
              </a:solidFill>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SEMINAR PRESENTATION REPORT</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ON</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b="1" lang="en-GB" sz="1800">
                <a:latin typeface="EB Garamond"/>
                <a:ea typeface="EB Garamond"/>
                <a:cs typeface="EB Garamond"/>
                <a:sym typeface="EB Garamond"/>
              </a:rPr>
              <a:t>INDUSTRY</a:t>
            </a:r>
            <a:r>
              <a:rPr b="1" lang="en-GB" sz="1800">
                <a:latin typeface="EB Garamond"/>
                <a:ea typeface="EB Garamond"/>
                <a:cs typeface="EB Garamond"/>
                <a:sym typeface="EB Garamond"/>
              </a:rPr>
              <a:t> 4.0 IN STEEL INDUSTRY</a:t>
            </a:r>
            <a:endParaRPr b="1" sz="1800">
              <a:latin typeface="EB Garamond"/>
              <a:ea typeface="EB Garamond"/>
              <a:cs typeface="EB Garamond"/>
              <a:sym typeface="EB Garamond"/>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IN FULFILMENT OF EIGHTH SEMESTER SYLLABUS OF METALLURGY AND MATERIALS ENGINEERING UNDER JHARKHAND UNIVERSITY OF TECHNOLOGY</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BY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ROHAN JOYDHAR</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 B.TECH MME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ROLL NO- 251/18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REG NO- 18053540012</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UNDER GUIDANCE OF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Dr. GHANSHYAM DAS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ASSOCIATE PROFESSOR</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DEPT OF METALLURGY AND MATERIAL</a:t>
            </a:r>
            <a:r>
              <a:rPr lang="en-GB" sz="1800">
                <a:latin typeface="EB Garamond Medium"/>
                <a:ea typeface="EB Garamond Medium"/>
                <a:cs typeface="EB Garamond Medium"/>
                <a:sym typeface="EB Garamond Medium"/>
              </a:rPr>
              <a:t>S</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ENGINEERING</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p:txBody>
      </p:sp>
      <p:pic>
        <p:nvPicPr>
          <p:cNvPr id="57" name="Google Shape;57;p13"/>
          <p:cNvPicPr preferRelativeResize="0"/>
          <p:nvPr/>
        </p:nvPicPr>
        <p:blipFill>
          <a:blip r:embed="rId3">
            <a:alphaModFix/>
          </a:blip>
          <a:stretch>
            <a:fillRect/>
          </a:stretch>
        </p:blipFill>
        <p:spPr>
          <a:xfrm>
            <a:off x="2961063" y="1220375"/>
            <a:ext cx="1393075" cy="139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450000" y="450000"/>
            <a:ext cx="6415200" cy="10072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30000" y="630000"/>
            <a:ext cx="6055200" cy="97128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630000" y="1718050"/>
            <a:ext cx="6055200" cy="150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A61C00"/>
              </a:solidFill>
              <a:latin typeface="EB Garamond"/>
              <a:ea typeface="EB Garamond"/>
              <a:cs typeface="EB Garamond"/>
              <a:sym typeface="EB Garamond"/>
            </a:endParaRPr>
          </a:p>
          <a:p>
            <a:pPr indent="0" lvl="0" marL="0" rtl="0" algn="ctr">
              <a:spcBef>
                <a:spcPts val="0"/>
              </a:spcBef>
              <a:spcAft>
                <a:spcPts val="0"/>
              </a:spcAft>
              <a:buNone/>
            </a:pPr>
            <a:r>
              <a:t/>
            </a:r>
            <a:endParaRPr sz="2400">
              <a:solidFill>
                <a:srgbClr val="A61C00"/>
              </a:solidFill>
              <a:latin typeface="EB Garamond Medium"/>
              <a:ea typeface="EB Garamond Medium"/>
              <a:cs typeface="EB Garamond Medium"/>
              <a:sym typeface="EB Garamond Medium"/>
            </a:endParaRPr>
          </a:p>
          <a:p>
            <a:pPr indent="0" lvl="0" marL="0" rtl="0" algn="ctr">
              <a:spcBef>
                <a:spcPts val="0"/>
              </a:spcBef>
              <a:spcAft>
                <a:spcPts val="0"/>
              </a:spcAft>
              <a:buClr>
                <a:schemeClr val="dk1"/>
              </a:buClr>
              <a:buSzPts val="1100"/>
              <a:buFont typeface="Arial"/>
              <a:buNone/>
            </a:pPr>
            <a:r>
              <a:rPr lang="en-GB" sz="2400">
                <a:solidFill>
                  <a:srgbClr val="A61C00"/>
                </a:solidFill>
                <a:latin typeface="EB Garamond Medium"/>
                <a:ea typeface="EB Garamond Medium"/>
                <a:cs typeface="EB Garamond Medium"/>
                <a:sym typeface="EB Garamond Medium"/>
              </a:rPr>
              <a:t>National Institute of Advanced Manufacturing Technology</a:t>
            </a:r>
            <a:endParaRPr>
              <a:solidFill>
                <a:srgbClr val="A61C00"/>
              </a:solidFill>
              <a:latin typeface="EB Garamond"/>
              <a:ea typeface="EB Garamond"/>
              <a:cs typeface="EB Garamond"/>
              <a:sym typeface="EB Garamond"/>
            </a:endParaRPr>
          </a:p>
        </p:txBody>
      </p:sp>
      <p:sp>
        <p:nvSpPr>
          <p:cNvPr id="65" name="Google Shape;65;p14"/>
          <p:cNvSpPr txBox="1"/>
          <p:nvPr/>
        </p:nvSpPr>
        <p:spPr>
          <a:xfrm>
            <a:off x="630000" y="3054700"/>
            <a:ext cx="6055200" cy="649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400">
                <a:solidFill>
                  <a:schemeClr val="dk1"/>
                </a:solidFill>
                <a:latin typeface="EB Garamond"/>
                <a:ea typeface="EB Garamond"/>
                <a:cs typeface="EB Garamond"/>
                <a:sym typeface="EB Garamond"/>
              </a:rPr>
              <a:t>Certificate</a:t>
            </a:r>
            <a:endParaRPr b="1" sz="3400">
              <a:solidFill>
                <a:schemeClr val="dk1"/>
              </a:solidFill>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t/>
            </a:r>
            <a:endParaRPr b="1" sz="34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GB" sz="1800">
                <a:latin typeface="EB Garamond"/>
                <a:ea typeface="EB Garamond"/>
                <a:cs typeface="EB Garamond"/>
                <a:sym typeface="EB Garamond"/>
              </a:rPr>
              <a:t>This is to certify that the seminar titled </a:t>
            </a:r>
            <a:r>
              <a:rPr lang="en-GB" sz="1800">
                <a:latin typeface="EB Garamond"/>
                <a:ea typeface="EB Garamond"/>
                <a:cs typeface="EB Garamond"/>
                <a:sym typeface="EB Garamond"/>
              </a:rPr>
              <a:t>Industry</a:t>
            </a:r>
            <a:r>
              <a:rPr lang="en-GB" sz="1800">
                <a:latin typeface="EB Garamond"/>
                <a:ea typeface="EB Garamond"/>
                <a:cs typeface="EB Garamond"/>
                <a:sym typeface="EB Garamond"/>
              </a:rPr>
              <a:t> 4.0</a:t>
            </a:r>
            <a:r>
              <a:rPr b="1" lang="en-GB" sz="1800">
                <a:latin typeface="EB Garamond"/>
                <a:ea typeface="EB Garamond"/>
                <a:cs typeface="EB Garamond"/>
                <a:sym typeface="EB Garamond"/>
              </a:rPr>
              <a:t> </a:t>
            </a:r>
            <a:r>
              <a:rPr lang="en-GB" sz="1800">
                <a:latin typeface="EB Garamond"/>
                <a:ea typeface="EB Garamond"/>
                <a:cs typeface="EB Garamond"/>
                <a:sym typeface="EB Garamond"/>
              </a:rPr>
              <a:t>submitted by Rohan Joydhar(B.Tech., MME, Roll no: 251/18, Registration no: 18053540012) in fulfilment of the Seminar in the syllabus of eighth semester under Jharkhand University of Technology is a bonafide research work carried out by him under </a:t>
            </a:r>
            <a:r>
              <a:rPr lang="en-GB" sz="1800">
                <a:latin typeface="EB Garamond"/>
                <a:ea typeface="EB Garamond"/>
                <a:cs typeface="EB Garamond"/>
                <a:sym typeface="EB Garamond"/>
              </a:rPr>
              <a:t>my supervision</a:t>
            </a:r>
            <a:r>
              <a:rPr lang="en-GB" sz="1800">
                <a:latin typeface="EB Garamond"/>
                <a:ea typeface="EB Garamond"/>
                <a:cs typeface="EB Garamond"/>
                <a:sym typeface="EB Garamond"/>
              </a:rPr>
              <a:t> and guidance. In my opinion the work fulfills </a:t>
            </a:r>
            <a:r>
              <a:rPr lang="en-GB" sz="1800">
                <a:latin typeface="EB Garamond"/>
                <a:ea typeface="EB Garamond"/>
                <a:cs typeface="EB Garamond"/>
                <a:sym typeface="EB Garamond"/>
              </a:rPr>
              <a:t>the requirement</a:t>
            </a:r>
            <a:r>
              <a:rPr lang="en-GB" sz="1800">
                <a:latin typeface="EB Garamond"/>
                <a:ea typeface="EB Garamond"/>
                <a:cs typeface="EB Garamond"/>
                <a:sym typeface="EB Garamond"/>
              </a:rPr>
              <a:t> for which it is being submitted. The results embodied </a:t>
            </a:r>
            <a:r>
              <a:rPr lang="en-GB" sz="1800">
                <a:latin typeface="EB Garamond"/>
                <a:ea typeface="EB Garamond"/>
                <a:cs typeface="EB Garamond"/>
                <a:sym typeface="EB Garamond"/>
              </a:rPr>
              <a:t>in this</a:t>
            </a:r>
            <a:r>
              <a:rPr lang="en-GB" sz="1800">
                <a:latin typeface="EB Garamond"/>
                <a:ea typeface="EB Garamond"/>
                <a:cs typeface="EB Garamond"/>
                <a:sym typeface="EB Garamond"/>
              </a:rPr>
              <a:t> project have not been submitted do any other university for </a:t>
            </a:r>
            <a:r>
              <a:rPr lang="en-GB" sz="1800">
                <a:latin typeface="EB Garamond"/>
                <a:ea typeface="EB Garamond"/>
                <a:cs typeface="EB Garamond"/>
                <a:sym typeface="EB Garamond"/>
              </a:rPr>
              <a:t>the award</a:t>
            </a:r>
            <a:r>
              <a:rPr lang="en-GB" sz="1800">
                <a:latin typeface="EB Garamond"/>
                <a:ea typeface="EB Garamond"/>
                <a:cs typeface="EB Garamond"/>
                <a:sym typeface="EB Garamond"/>
              </a:rPr>
              <a:t> of any other degree, diploma, associateship, or fellowship.</a:t>
            </a:r>
            <a:endParaRPr sz="1800">
              <a:latin typeface="EB Garamond"/>
              <a:ea typeface="EB Garamond"/>
              <a:cs typeface="EB Garamond"/>
              <a:sym typeface="EB Garamond"/>
            </a:endParaRPr>
          </a:p>
          <a:p>
            <a:pPr indent="0" lvl="0" marL="0" rtl="0" algn="l">
              <a:spcBef>
                <a:spcPts val="0"/>
              </a:spcBef>
              <a:spcAft>
                <a:spcPts val="0"/>
              </a:spcAft>
              <a:buNone/>
            </a:pPr>
            <a:r>
              <a:t/>
            </a:r>
            <a:endParaRPr sz="1800">
              <a:latin typeface="EB Garamond"/>
              <a:ea typeface="EB Garamond"/>
              <a:cs typeface="EB Garamond"/>
              <a:sym typeface="EB Garamond"/>
            </a:endParaRPr>
          </a:p>
          <a:p>
            <a:pPr indent="0" lvl="0" marL="0" rtl="0" algn="l">
              <a:spcBef>
                <a:spcPts val="0"/>
              </a:spcBef>
              <a:spcAft>
                <a:spcPts val="0"/>
              </a:spcAft>
              <a:buNone/>
            </a:pPr>
            <a:r>
              <a:t/>
            </a:r>
            <a:endParaRPr sz="1800">
              <a:latin typeface="EB Garamond"/>
              <a:ea typeface="EB Garamond"/>
              <a:cs typeface="EB Garamond"/>
              <a:sym typeface="EB Garamond"/>
            </a:endParaRPr>
          </a:p>
          <a:p>
            <a:pPr indent="0" lvl="0" marL="0" rtl="0" algn="l">
              <a:spcBef>
                <a:spcPts val="0"/>
              </a:spcBef>
              <a:spcAft>
                <a:spcPts val="0"/>
              </a:spcAft>
              <a:buNone/>
            </a:pPr>
            <a:r>
              <a:t/>
            </a:r>
            <a:endParaRPr sz="1800">
              <a:latin typeface="EB Garamond"/>
              <a:ea typeface="EB Garamond"/>
              <a:cs typeface="EB Garamond"/>
              <a:sym typeface="EB Garamond"/>
            </a:endParaRPr>
          </a:p>
          <a:p>
            <a:pPr indent="0" lvl="0" marL="0" rtl="0" algn="l">
              <a:spcBef>
                <a:spcPts val="0"/>
              </a:spcBef>
              <a:spcAft>
                <a:spcPts val="0"/>
              </a:spcAft>
              <a:buNone/>
            </a:pPr>
            <a:r>
              <a:t/>
            </a:r>
            <a:endParaRPr sz="1800">
              <a:latin typeface="EB Garamond"/>
              <a:ea typeface="EB Garamond"/>
              <a:cs typeface="EB Garamond"/>
              <a:sym typeface="EB Garamond"/>
            </a:endParaRPr>
          </a:p>
          <a:p>
            <a:pPr indent="0" lvl="0" marL="0" rtl="0" algn="l">
              <a:spcBef>
                <a:spcPts val="0"/>
              </a:spcBef>
              <a:spcAft>
                <a:spcPts val="0"/>
              </a:spcAft>
              <a:buNone/>
            </a:pPr>
            <a:r>
              <a:t/>
            </a:r>
            <a:endParaRPr sz="1800">
              <a:latin typeface="EB Garamond"/>
              <a:ea typeface="EB Garamond"/>
              <a:cs typeface="EB Garamond"/>
              <a:sym typeface="EB Garamond"/>
            </a:endParaRPr>
          </a:p>
          <a:p>
            <a:pPr indent="0" lvl="0" marL="0" rtl="0" algn="l">
              <a:spcBef>
                <a:spcPts val="0"/>
              </a:spcBef>
              <a:spcAft>
                <a:spcPts val="0"/>
              </a:spcAft>
              <a:buNone/>
            </a:pPr>
            <a:r>
              <a:t/>
            </a:r>
            <a:endParaRPr sz="1800">
              <a:latin typeface="EB Garamond"/>
              <a:ea typeface="EB Garamond"/>
              <a:cs typeface="EB Garamond"/>
              <a:sym typeface="EB Garamond"/>
            </a:endParaRPr>
          </a:p>
          <a:p>
            <a:pPr indent="0" lvl="0" marL="0" rtl="0" algn="l">
              <a:spcBef>
                <a:spcPts val="0"/>
              </a:spcBef>
              <a:spcAft>
                <a:spcPts val="0"/>
              </a:spcAft>
              <a:buNone/>
            </a:pPr>
            <a:r>
              <a:rPr lang="en-GB" sz="1800">
                <a:latin typeface="EB Garamond Medium"/>
                <a:ea typeface="EB Garamond Medium"/>
                <a:cs typeface="EB Garamond Medium"/>
                <a:sym typeface="EB Garamond Medium"/>
              </a:rPr>
              <a:t>Dr. Ghanshyam Das </a:t>
            </a:r>
            <a:endParaRPr sz="1800">
              <a:latin typeface="EB Garamond Medium"/>
              <a:ea typeface="EB Garamond Medium"/>
              <a:cs typeface="EB Garamond Medium"/>
              <a:sym typeface="EB Garamond Medium"/>
            </a:endParaRPr>
          </a:p>
          <a:p>
            <a:pPr indent="0" lvl="0" marL="0" rtl="0" algn="l">
              <a:spcBef>
                <a:spcPts val="0"/>
              </a:spcBef>
              <a:spcAft>
                <a:spcPts val="0"/>
              </a:spcAft>
              <a:buNone/>
            </a:pPr>
            <a:r>
              <a:rPr lang="en-GB" sz="1800">
                <a:latin typeface="EB Garamond Medium"/>
                <a:ea typeface="EB Garamond Medium"/>
                <a:cs typeface="EB Garamond Medium"/>
                <a:sym typeface="EB Garamond Medium"/>
              </a:rPr>
              <a:t>Associate Professor </a:t>
            </a:r>
            <a:endParaRPr sz="1800">
              <a:latin typeface="EB Garamond Medium"/>
              <a:ea typeface="EB Garamond Medium"/>
              <a:cs typeface="EB Garamond Medium"/>
              <a:sym typeface="EB Garamond Medium"/>
            </a:endParaRPr>
          </a:p>
          <a:p>
            <a:pPr indent="0" lvl="0" marL="0" rtl="0" algn="l">
              <a:spcBef>
                <a:spcPts val="0"/>
              </a:spcBef>
              <a:spcAft>
                <a:spcPts val="0"/>
              </a:spcAft>
              <a:buNone/>
            </a:pPr>
            <a:r>
              <a:rPr lang="en-GB" sz="1800">
                <a:latin typeface="EB Garamond Medium"/>
                <a:ea typeface="EB Garamond Medium"/>
                <a:cs typeface="EB Garamond Medium"/>
                <a:sym typeface="EB Garamond Medium"/>
              </a:rPr>
              <a:t>Department of Metallurgy and Materials Engineering </a:t>
            </a:r>
            <a:endParaRPr sz="1800">
              <a:latin typeface="EB Garamond Medium"/>
              <a:ea typeface="EB Garamond Medium"/>
              <a:cs typeface="EB Garamond Medium"/>
              <a:sym typeface="EB Garamond Medium"/>
            </a:endParaRPr>
          </a:p>
          <a:p>
            <a:pPr indent="0" lvl="0" marL="0" rtl="0" algn="l">
              <a:spcBef>
                <a:spcPts val="0"/>
              </a:spcBef>
              <a:spcAft>
                <a:spcPts val="0"/>
              </a:spcAft>
              <a:buNone/>
            </a:pPr>
            <a:r>
              <a:rPr lang="en-GB" sz="1800">
                <a:latin typeface="EB Garamond Medium"/>
                <a:ea typeface="EB Garamond Medium"/>
                <a:cs typeface="EB Garamond Medium"/>
                <a:sym typeface="EB Garamond Medium"/>
              </a:rPr>
              <a:t>National Institute of Advanced Manufacturing Technology</a:t>
            </a:r>
            <a:endParaRPr sz="1800">
              <a:latin typeface="EB Garamond Medium"/>
              <a:ea typeface="EB Garamond Medium"/>
              <a:cs typeface="EB Garamond Medium"/>
              <a:sym typeface="EB Garamond Medium"/>
            </a:endParaRPr>
          </a:p>
        </p:txBody>
      </p:sp>
      <p:pic>
        <p:nvPicPr>
          <p:cNvPr id="66" name="Google Shape;66;p14"/>
          <p:cNvPicPr preferRelativeResize="0"/>
          <p:nvPr/>
        </p:nvPicPr>
        <p:blipFill>
          <a:blip r:embed="rId3">
            <a:alphaModFix/>
          </a:blip>
          <a:stretch>
            <a:fillRect/>
          </a:stretch>
        </p:blipFill>
        <p:spPr>
          <a:xfrm>
            <a:off x="2961051" y="752150"/>
            <a:ext cx="1393075" cy="139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450000" y="450000"/>
            <a:ext cx="6415200" cy="10072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630000" y="630000"/>
            <a:ext cx="6055200" cy="9712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629975" y="908425"/>
            <a:ext cx="6055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400">
                <a:latin typeface="EB Garamond"/>
                <a:ea typeface="EB Garamond"/>
                <a:cs typeface="EB Garamond"/>
                <a:sym typeface="EB Garamond"/>
              </a:rPr>
              <a:t>Acknowledgement</a:t>
            </a:r>
            <a:endParaRPr b="1" sz="3400">
              <a:latin typeface="EB Garamond"/>
              <a:ea typeface="EB Garamond"/>
              <a:cs typeface="EB Garamond"/>
              <a:sym typeface="EB Garamond"/>
            </a:endParaRPr>
          </a:p>
        </p:txBody>
      </p:sp>
      <p:sp>
        <p:nvSpPr>
          <p:cNvPr id="74" name="Google Shape;74;p15"/>
          <p:cNvSpPr txBox="1"/>
          <p:nvPr/>
        </p:nvSpPr>
        <p:spPr>
          <a:xfrm>
            <a:off x="630000" y="1616425"/>
            <a:ext cx="6055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EB Garamond"/>
                <a:ea typeface="EB Garamond"/>
                <a:cs typeface="EB Garamond"/>
                <a:sym typeface="EB Garamond"/>
              </a:rPr>
              <a:t>I wish to express my deep sense of gratitude to Dr. Ghanshyam Das for his valuable guidance in preparation and presentation of this seminar. I am highly indebted to him for his constant suggestions, encouragement, valuable guidance, and technical expertise without which this project wouldn't have taken the present shape. The experience of working under him will surely have a far-reaching influence in my life.</a:t>
            </a:r>
            <a:endParaRPr sz="1800">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